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8"/>
  </p:notesMasterIdLst>
  <p:handoutMasterIdLst>
    <p:handoutMasterId r:id="rId39"/>
  </p:handoutMasterIdLst>
  <p:sldIdLst>
    <p:sldId id="335" r:id="rId5"/>
    <p:sldId id="434" r:id="rId6"/>
    <p:sldId id="603" r:id="rId7"/>
    <p:sldId id="409" r:id="rId8"/>
    <p:sldId id="601" r:id="rId9"/>
    <p:sldId id="460" r:id="rId10"/>
    <p:sldId id="433" r:id="rId11"/>
    <p:sldId id="435" r:id="rId12"/>
    <p:sldId id="602" r:id="rId13"/>
    <p:sldId id="606" r:id="rId14"/>
    <p:sldId id="440" r:id="rId15"/>
    <p:sldId id="437" r:id="rId16"/>
    <p:sldId id="605" r:id="rId17"/>
    <p:sldId id="438" r:id="rId18"/>
    <p:sldId id="439" r:id="rId19"/>
    <p:sldId id="442" r:id="rId20"/>
    <p:sldId id="465" r:id="rId21"/>
    <p:sldId id="450" r:id="rId22"/>
    <p:sldId id="447" r:id="rId23"/>
    <p:sldId id="457" r:id="rId24"/>
    <p:sldId id="449" r:id="rId25"/>
    <p:sldId id="448" r:id="rId26"/>
    <p:sldId id="431" r:id="rId27"/>
    <p:sldId id="444" r:id="rId28"/>
    <p:sldId id="453" r:id="rId29"/>
    <p:sldId id="456" r:id="rId30"/>
    <p:sldId id="451" r:id="rId31"/>
    <p:sldId id="454" r:id="rId32"/>
    <p:sldId id="446" r:id="rId33"/>
    <p:sldId id="461" r:id="rId34"/>
    <p:sldId id="455" r:id="rId35"/>
    <p:sldId id="462" r:id="rId36"/>
    <p:sldId id="463"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ung, Annette T" initials="YAT" lastIdx="17" clrIdx="0">
    <p:extLst>
      <p:ext uri="{19B8F6BF-5375-455C-9EA6-DF929625EA0E}">
        <p15:presenceInfo xmlns:p15="http://schemas.microsoft.com/office/powerpoint/2012/main" userId="S-1-5-21-414670182-1717447316-1905203885-78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231"/>
    <a:srgbClr val="0091DA"/>
    <a:srgbClr val="00C4D9"/>
    <a:srgbClr val="8C8D8E"/>
    <a:srgbClr val="787878"/>
    <a:srgbClr val="4D4E53"/>
    <a:srgbClr val="EAF6F7"/>
    <a:srgbClr val="00A29B"/>
    <a:srgbClr val="E4EFF9"/>
    <a:srgbClr val="E8E5F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124" autoAdjust="0"/>
  </p:normalViewPr>
  <p:slideViewPr>
    <p:cSldViewPr snapToGrid="0" snapToObjects="1">
      <p:cViewPr varScale="1">
        <p:scale>
          <a:sx n="76" d="100"/>
          <a:sy n="76" d="100"/>
        </p:scale>
        <p:origin x="2022" y="90"/>
      </p:cViewPr>
      <p:guideLst>
        <p:guide orient="horz" pos="2160"/>
        <p:guide pos="2880"/>
      </p:guideLst>
    </p:cSldViewPr>
  </p:slideViewPr>
  <p:notesTextViewPr>
    <p:cViewPr>
      <p:scale>
        <a:sx n="100" d="100"/>
        <a:sy n="100" d="100"/>
      </p:scale>
      <p:origin x="0" y="0"/>
    </p:cViewPr>
  </p:notesTextViewPr>
  <p:sorterViewPr>
    <p:cViewPr>
      <p:scale>
        <a:sx n="309" d="100"/>
        <a:sy n="309" d="100"/>
      </p:scale>
      <p:origin x="0" y="13392"/>
    </p:cViewPr>
  </p:sorterViewPr>
  <p:notesViewPr>
    <p:cSldViewPr snapToGrid="0" snapToObjects="1">
      <p:cViewPr varScale="1">
        <p:scale>
          <a:sx n="70" d="100"/>
          <a:sy n="70" d="100"/>
        </p:scale>
        <p:origin x="-329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075511-7FF3-49DC-872E-28A4696AEC1D}" type="doc">
      <dgm:prSet loTypeId="urn:microsoft.com/office/officeart/2005/8/layout/vList5" loCatId="list" qsTypeId="urn:microsoft.com/office/officeart/2005/8/quickstyle/simple1" qsCatId="simple" csTypeId="urn:microsoft.com/office/officeart/2005/8/colors/accent6_2" csCatId="accent6" phldr="1"/>
      <dgm:spPr/>
      <dgm:t>
        <a:bodyPr/>
        <a:lstStyle/>
        <a:p>
          <a:endParaRPr lang="en-US"/>
        </a:p>
      </dgm:t>
    </dgm:pt>
    <dgm:pt modelId="{CDE4DC14-167D-489F-B560-39D068FB56B6}">
      <dgm:prSet phldrT="[Text]" custT="1"/>
      <dgm:spPr/>
      <dgm:t>
        <a:bodyPr/>
        <a:lstStyle/>
        <a:p>
          <a:r>
            <a:rPr lang="en-US" sz="2400" dirty="0"/>
            <a:t>Family profile</a:t>
          </a:r>
        </a:p>
      </dgm:t>
    </dgm:pt>
    <dgm:pt modelId="{29BAE5F5-B1B1-46B4-9546-AB87AB079A69}" type="parTrans" cxnId="{0C71B88A-DB87-4BB6-8D8D-15B052A891E3}">
      <dgm:prSet/>
      <dgm:spPr/>
      <dgm:t>
        <a:bodyPr/>
        <a:lstStyle/>
        <a:p>
          <a:endParaRPr lang="en-US"/>
        </a:p>
      </dgm:t>
    </dgm:pt>
    <dgm:pt modelId="{10CB242A-CEB1-4639-B742-050F5748B0D4}" type="sibTrans" cxnId="{0C71B88A-DB87-4BB6-8D8D-15B052A891E3}">
      <dgm:prSet/>
      <dgm:spPr/>
      <dgm:t>
        <a:bodyPr/>
        <a:lstStyle/>
        <a:p>
          <a:endParaRPr lang="en-US"/>
        </a:p>
      </dgm:t>
    </dgm:pt>
    <dgm:pt modelId="{7B928B24-3A41-451E-B7CE-1A62F145B9D9}">
      <dgm:prSet phldrT="[Text]" custT="1"/>
      <dgm:spPr/>
      <dgm:t>
        <a:bodyPr/>
        <a:lstStyle/>
        <a:p>
          <a:r>
            <a:rPr lang="en-US" sz="1550" dirty="0">
              <a:solidFill>
                <a:srgbClr val="787878"/>
              </a:solidFill>
            </a:rPr>
            <a:t>Husband 59, wife 57</a:t>
          </a:r>
        </a:p>
      </dgm:t>
    </dgm:pt>
    <dgm:pt modelId="{6DAD2AF5-770F-4097-ABFD-A923242D1DF3}" type="parTrans" cxnId="{5B392F35-6CA8-4673-887C-EDD0C6551BCF}">
      <dgm:prSet/>
      <dgm:spPr/>
      <dgm:t>
        <a:bodyPr/>
        <a:lstStyle/>
        <a:p>
          <a:endParaRPr lang="en-US"/>
        </a:p>
      </dgm:t>
    </dgm:pt>
    <dgm:pt modelId="{94CA04E2-7CDC-4EF8-86DB-29D3144EB642}" type="sibTrans" cxnId="{5B392F35-6CA8-4673-887C-EDD0C6551BCF}">
      <dgm:prSet/>
      <dgm:spPr/>
      <dgm:t>
        <a:bodyPr/>
        <a:lstStyle/>
        <a:p>
          <a:endParaRPr lang="en-US"/>
        </a:p>
      </dgm:t>
    </dgm:pt>
    <dgm:pt modelId="{F2CBCD6E-3500-4B4E-AFEF-1692F815167C}">
      <dgm:prSet phldrT="[Text]" custT="1"/>
      <dgm:spPr/>
      <dgm:t>
        <a:bodyPr/>
        <a:lstStyle/>
        <a:p>
          <a:r>
            <a:rPr lang="en-US" sz="1550" dirty="0">
              <a:solidFill>
                <a:srgbClr val="787878"/>
              </a:solidFill>
            </a:rPr>
            <a:t>Four children (ages 29, 31, 33, 35)</a:t>
          </a:r>
        </a:p>
      </dgm:t>
    </dgm:pt>
    <dgm:pt modelId="{A24CEA6D-7003-4BCC-8307-BF1158C70CD9}" type="parTrans" cxnId="{F8929809-FB5D-49B1-B55E-81A38B9B09DA}">
      <dgm:prSet/>
      <dgm:spPr/>
      <dgm:t>
        <a:bodyPr/>
        <a:lstStyle/>
        <a:p>
          <a:endParaRPr lang="en-US"/>
        </a:p>
      </dgm:t>
    </dgm:pt>
    <dgm:pt modelId="{EF78E47D-BE01-41A7-842E-BE21D7D5D0BF}" type="sibTrans" cxnId="{F8929809-FB5D-49B1-B55E-81A38B9B09DA}">
      <dgm:prSet/>
      <dgm:spPr/>
      <dgm:t>
        <a:bodyPr/>
        <a:lstStyle/>
        <a:p>
          <a:endParaRPr lang="en-US"/>
        </a:p>
      </dgm:t>
    </dgm:pt>
    <dgm:pt modelId="{474C1C84-29A6-4FDE-9E6D-4E96020EFB43}">
      <dgm:prSet phldrT="[Text]" custT="1"/>
      <dgm:spPr/>
      <dgm:t>
        <a:bodyPr/>
        <a:lstStyle/>
        <a:p>
          <a:r>
            <a:rPr lang="en-US" sz="2400" dirty="0"/>
            <a:t>Business profile</a:t>
          </a:r>
        </a:p>
      </dgm:t>
    </dgm:pt>
    <dgm:pt modelId="{05DA8AD2-08BA-4C7A-B339-ABBA29E5A75F}" type="parTrans" cxnId="{22AEA5DC-40C3-4A03-841C-D503C856F3C9}">
      <dgm:prSet/>
      <dgm:spPr/>
      <dgm:t>
        <a:bodyPr/>
        <a:lstStyle/>
        <a:p>
          <a:endParaRPr lang="en-US"/>
        </a:p>
      </dgm:t>
    </dgm:pt>
    <dgm:pt modelId="{D9CCA398-8B52-46EA-92F8-9EB851B1AF96}" type="sibTrans" cxnId="{22AEA5DC-40C3-4A03-841C-D503C856F3C9}">
      <dgm:prSet/>
      <dgm:spPr/>
      <dgm:t>
        <a:bodyPr/>
        <a:lstStyle/>
        <a:p>
          <a:endParaRPr lang="en-US"/>
        </a:p>
      </dgm:t>
    </dgm:pt>
    <dgm:pt modelId="{83D40256-C58B-4C81-91B8-CE46118983A7}">
      <dgm:prSet phldrT="[Text]" custT="1"/>
      <dgm:spPr/>
      <dgm:t>
        <a:bodyPr/>
        <a:lstStyle/>
        <a:p>
          <a:r>
            <a:rPr lang="en-US" sz="1550" dirty="0">
              <a:solidFill>
                <a:srgbClr val="787878"/>
              </a:solidFill>
            </a:rPr>
            <a:t>Construction company (LLC)</a:t>
          </a:r>
        </a:p>
      </dgm:t>
    </dgm:pt>
    <dgm:pt modelId="{681A06FD-E10E-4C13-A41E-527171B4F58E}" type="parTrans" cxnId="{C31E6D2A-696A-4AAC-994C-198FD4E55D9E}">
      <dgm:prSet/>
      <dgm:spPr/>
      <dgm:t>
        <a:bodyPr/>
        <a:lstStyle/>
        <a:p>
          <a:endParaRPr lang="en-US"/>
        </a:p>
      </dgm:t>
    </dgm:pt>
    <dgm:pt modelId="{58A588C0-EDA4-4838-A121-FE2CD58542D8}" type="sibTrans" cxnId="{C31E6D2A-696A-4AAC-994C-198FD4E55D9E}">
      <dgm:prSet/>
      <dgm:spPr/>
      <dgm:t>
        <a:bodyPr/>
        <a:lstStyle/>
        <a:p>
          <a:endParaRPr lang="en-US"/>
        </a:p>
      </dgm:t>
    </dgm:pt>
    <dgm:pt modelId="{657F2914-BE94-44FA-89BB-842B6E0C0410}">
      <dgm:prSet phldrT="[Text]" custT="1"/>
      <dgm:spPr/>
      <dgm:t>
        <a:bodyPr/>
        <a:lstStyle/>
        <a:p>
          <a:r>
            <a:rPr lang="en-US" sz="1550" dirty="0">
              <a:solidFill>
                <a:srgbClr val="787878"/>
              </a:solidFill>
            </a:rPr>
            <a:t>Successors: two of the children (31, 35)</a:t>
          </a:r>
        </a:p>
      </dgm:t>
    </dgm:pt>
    <dgm:pt modelId="{7F73113E-0DF2-46B5-AD45-68DE3C2443E0}" type="parTrans" cxnId="{7AD3B70E-465D-4DE0-9933-433B0F563692}">
      <dgm:prSet/>
      <dgm:spPr/>
      <dgm:t>
        <a:bodyPr/>
        <a:lstStyle/>
        <a:p>
          <a:endParaRPr lang="en-US"/>
        </a:p>
      </dgm:t>
    </dgm:pt>
    <dgm:pt modelId="{53C1E716-8541-482B-92AF-C6480898B555}" type="sibTrans" cxnId="{7AD3B70E-465D-4DE0-9933-433B0F563692}">
      <dgm:prSet/>
      <dgm:spPr/>
      <dgm:t>
        <a:bodyPr/>
        <a:lstStyle/>
        <a:p>
          <a:endParaRPr lang="en-US"/>
        </a:p>
      </dgm:t>
    </dgm:pt>
    <dgm:pt modelId="{AEE62C34-27D8-4688-B3E5-BBFBF02FCD67}">
      <dgm:prSet phldrT="[Text]" custT="1"/>
      <dgm:spPr/>
      <dgm:t>
        <a:bodyPr/>
        <a:lstStyle/>
        <a:p>
          <a:r>
            <a:rPr lang="en-US" sz="2400" dirty="0"/>
            <a:t>Goals</a:t>
          </a:r>
        </a:p>
      </dgm:t>
    </dgm:pt>
    <dgm:pt modelId="{872D9C08-9074-450F-8B8F-90E3B53E2C58}" type="parTrans" cxnId="{3574F025-2EF0-40D4-9DC2-4A036B944284}">
      <dgm:prSet/>
      <dgm:spPr/>
      <dgm:t>
        <a:bodyPr/>
        <a:lstStyle/>
        <a:p>
          <a:endParaRPr lang="en-US"/>
        </a:p>
      </dgm:t>
    </dgm:pt>
    <dgm:pt modelId="{DBF89EE0-324F-4456-809B-AEA4B8D670F4}" type="sibTrans" cxnId="{3574F025-2EF0-40D4-9DC2-4A036B944284}">
      <dgm:prSet/>
      <dgm:spPr/>
      <dgm:t>
        <a:bodyPr/>
        <a:lstStyle/>
        <a:p>
          <a:endParaRPr lang="en-US"/>
        </a:p>
      </dgm:t>
    </dgm:pt>
    <dgm:pt modelId="{40CDB1FA-F69B-4C1A-B0E5-52FDEC473207}">
      <dgm:prSet phldrT="[Text]" custT="1"/>
      <dgm:spPr/>
      <dgm:t>
        <a:bodyPr/>
        <a:lstStyle/>
        <a:p>
          <a:r>
            <a:rPr lang="en-US" sz="1550" dirty="0">
              <a:solidFill>
                <a:srgbClr val="787878"/>
              </a:solidFill>
            </a:rPr>
            <a:t>Transfer business to children in 10 years</a:t>
          </a:r>
        </a:p>
      </dgm:t>
    </dgm:pt>
    <dgm:pt modelId="{DB72E2CD-1F91-4297-B8EE-6572AB125EBF}" type="parTrans" cxnId="{09DD2FA8-7FA8-438E-BDEE-065F15592F22}">
      <dgm:prSet/>
      <dgm:spPr/>
      <dgm:t>
        <a:bodyPr/>
        <a:lstStyle/>
        <a:p>
          <a:endParaRPr lang="en-US"/>
        </a:p>
      </dgm:t>
    </dgm:pt>
    <dgm:pt modelId="{0BDB8005-D51D-4DFF-9CE5-F09F1DEA5318}" type="sibTrans" cxnId="{09DD2FA8-7FA8-438E-BDEE-065F15592F22}">
      <dgm:prSet/>
      <dgm:spPr/>
      <dgm:t>
        <a:bodyPr/>
        <a:lstStyle/>
        <a:p>
          <a:endParaRPr lang="en-US"/>
        </a:p>
      </dgm:t>
    </dgm:pt>
    <dgm:pt modelId="{0E4010CB-6398-44EB-BC3F-1D18D39FC986}">
      <dgm:prSet phldrT="[Text]" custT="1"/>
      <dgm:spPr/>
      <dgm:t>
        <a:bodyPr/>
        <a:lstStyle/>
        <a:p>
          <a:r>
            <a:rPr lang="en-US" sz="1550" dirty="0">
              <a:solidFill>
                <a:srgbClr val="787878"/>
              </a:solidFill>
            </a:rPr>
            <a:t>Treat heirs fairly</a:t>
          </a:r>
        </a:p>
      </dgm:t>
    </dgm:pt>
    <dgm:pt modelId="{92BD2A05-9EE2-4ACB-863F-64ADD5ED8D7C}" type="parTrans" cxnId="{94D07D63-FAC1-4748-8175-E58FEEB2142E}">
      <dgm:prSet/>
      <dgm:spPr/>
      <dgm:t>
        <a:bodyPr/>
        <a:lstStyle/>
        <a:p>
          <a:endParaRPr lang="en-US"/>
        </a:p>
      </dgm:t>
    </dgm:pt>
    <dgm:pt modelId="{47F3BFAC-FCE1-47D8-9E79-882FA754C7DE}" type="sibTrans" cxnId="{94D07D63-FAC1-4748-8175-E58FEEB2142E}">
      <dgm:prSet/>
      <dgm:spPr/>
      <dgm:t>
        <a:bodyPr/>
        <a:lstStyle/>
        <a:p>
          <a:endParaRPr lang="en-US"/>
        </a:p>
      </dgm:t>
    </dgm:pt>
    <dgm:pt modelId="{5EF96946-52AB-421D-833D-2E42C11ECC7C}">
      <dgm:prSet phldrT="[Text]" custT="1"/>
      <dgm:spPr/>
      <dgm:t>
        <a:bodyPr/>
        <a:lstStyle/>
        <a:p>
          <a:r>
            <a:rPr lang="en-US" sz="1550" dirty="0">
              <a:solidFill>
                <a:srgbClr val="787878"/>
              </a:solidFill>
            </a:rPr>
            <a:t>Determine retirement readiness for parents (current owners)</a:t>
          </a:r>
        </a:p>
      </dgm:t>
    </dgm:pt>
    <dgm:pt modelId="{95C6055B-CDC1-4630-9197-F4506234CCC0}" type="parTrans" cxnId="{40DE03B9-ADF3-4395-8F04-33278FA6E853}">
      <dgm:prSet/>
      <dgm:spPr/>
      <dgm:t>
        <a:bodyPr/>
        <a:lstStyle/>
        <a:p>
          <a:endParaRPr lang="en-US"/>
        </a:p>
      </dgm:t>
    </dgm:pt>
    <dgm:pt modelId="{D8441407-2AEF-4F2E-B41C-0A7C915F57DB}" type="sibTrans" cxnId="{40DE03B9-ADF3-4395-8F04-33278FA6E853}">
      <dgm:prSet/>
      <dgm:spPr/>
      <dgm:t>
        <a:bodyPr/>
        <a:lstStyle/>
        <a:p>
          <a:endParaRPr lang="en-US"/>
        </a:p>
      </dgm:t>
    </dgm:pt>
    <dgm:pt modelId="{42D7477D-A405-4891-B458-6D54789BE226}">
      <dgm:prSet phldrT="[Text]" custT="1"/>
      <dgm:spPr/>
      <dgm:t>
        <a:bodyPr/>
        <a:lstStyle/>
        <a:p>
          <a:r>
            <a:rPr lang="en-US" sz="1550" dirty="0">
              <a:solidFill>
                <a:srgbClr val="787878"/>
              </a:solidFill>
            </a:rPr>
            <a:t>Determine potential federal estate tax exposure</a:t>
          </a:r>
        </a:p>
      </dgm:t>
    </dgm:pt>
    <dgm:pt modelId="{82AE1C42-C12D-4824-94C6-D4BE3EB6DF08}" type="parTrans" cxnId="{6556713C-9B77-4ECE-91EE-FD25C2AC1C4D}">
      <dgm:prSet/>
      <dgm:spPr/>
      <dgm:t>
        <a:bodyPr/>
        <a:lstStyle/>
        <a:p>
          <a:endParaRPr lang="en-US"/>
        </a:p>
      </dgm:t>
    </dgm:pt>
    <dgm:pt modelId="{CDB41C1B-4B79-4080-9959-F7B12540C4FD}" type="sibTrans" cxnId="{6556713C-9B77-4ECE-91EE-FD25C2AC1C4D}">
      <dgm:prSet/>
      <dgm:spPr/>
      <dgm:t>
        <a:bodyPr/>
        <a:lstStyle/>
        <a:p>
          <a:endParaRPr lang="en-US"/>
        </a:p>
      </dgm:t>
    </dgm:pt>
    <dgm:pt modelId="{5DA2A299-CCAD-414D-A0CF-F3469CCF4602}" type="pres">
      <dgm:prSet presAssocID="{6C075511-7FF3-49DC-872E-28A4696AEC1D}" presName="Name0" presStyleCnt="0">
        <dgm:presLayoutVars>
          <dgm:dir/>
          <dgm:animLvl val="lvl"/>
          <dgm:resizeHandles val="exact"/>
        </dgm:presLayoutVars>
      </dgm:prSet>
      <dgm:spPr/>
    </dgm:pt>
    <dgm:pt modelId="{024FF1F7-E1AD-4D19-BA5A-88BB6303E529}" type="pres">
      <dgm:prSet presAssocID="{CDE4DC14-167D-489F-B560-39D068FB56B6}" presName="linNode" presStyleCnt="0"/>
      <dgm:spPr/>
    </dgm:pt>
    <dgm:pt modelId="{4EC5FCA2-08D2-4DAC-BBDC-C74FEBCF60DD}" type="pres">
      <dgm:prSet presAssocID="{CDE4DC14-167D-489F-B560-39D068FB56B6}" presName="parentText" presStyleLbl="node1" presStyleIdx="0" presStyleCnt="3" custLinFactNeighborY="-1031">
        <dgm:presLayoutVars>
          <dgm:chMax val="1"/>
          <dgm:bulletEnabled val="1"/>
        </dgm:presLayoutVars>
      </dgm:prSet>
      <dgm:spPr/>
    </dgm:pt>
    <dgm:pt modelId="{F5CEE722-0731-485F-B54C-46D8A9472AAB}" type="pres">
      <dgm:prSet presAssocID="{CDE4DC14-167D-489F-B560-39D068FB56B6}" presName="descendantText" presStyleLbl="alignAccFollowNode1" presStyleIdx="0" presStyleCnt="3" custLinFactNeighborX="0" custLinFactNeighborY="0">
        <dgm:presLayoutVars>
          <dgm:bulletEnabled val="1"/>
        </dgm:presLayoutVars>
      </dgm:prSet>
      <dgm:spPr/>
    </dgm:pt>
    <dgm:pt modelId="{5AA7F107-0112-4E57-9C1A-1FCDC3040544}" type="pres">
      <dgm:prSet presAssocID="{10CB242A-CEB1-4639-B742-050F5748B0D4}" presName="sp" presStyleCnt="0"/>
      <dgm:spPr/>
    </dgm:pt>
    <dgm:pt modelId="{59D306D0-C0BE-41AC-B90F-268B74F1AF7B}" type="pres">
      <dgm:prSet presAssocID="{474C1C84-29A6-4FDE-9E6D-4E96020EFB43}" presName="linNode" presStyleCnt="0"/>
      <dgm:spPr/>
    </dgm:pt>
    <dgm:pt modelId="{45E6E11B-935F-45C7-9243-D962A322C0A8}" type="pres">
      <dgm:prSet presAssocID="{474C1C84-29A6-4FDE-9E6D-4E96020EFB43}" presName="parentText" presStyleLbl="node1" presStyleIdx="1" presStyleCnt="3">
        <dgm:presLayoutVars>
          <dgm:chMax val="1"/>
          <dgm:bulletEnabled val="1"/>
        </dgm:presLayoutVars>
      </dgm:prSet>
      <dgm:spPr/>
    </dgm:pt>
    <dgm:pt modelId="{EE57EB17-1DA8-4A58-BAB7-E618295CC6AB}" type="pres">
      <dgm:prSet presAssocID="{474C1C84-29A6-4FDE-9E6D-4E96020EFB43}" presName="descendantText" presStyleLbl="alignAccFollowNode1" presStyleIdx="1" presStyleCnt="3" custLinFactNeighborX="0" custLinFactNeighborY="0">
        <dgm:presLayoutVars>
          <dgm:bulletEnabled val="1"/>
        </dgm:presLayoutVars>
      </dgm:prSet>
      <dgm:spPr/>
    </dgm:pt>
    <dgm:pt modelId="{27C5E895-511A-4961-AD7E-7665BC7B33E0}" type="pres">
      <dgm:prSet presAssocID="{D9CCA398-8B52-46EA-92F8-9EB851B1AF96}" presName="sp" presStyleCnt="0"/>
      <dgm:spPr/>
    </dgm:pt>
    <dgm:pt modelId="{9B936C01-934D-462D-93DC-BA49FAA4431C}" type="pres">
      <dgm:prSet presAssocID="{AEE62C34-27D8-4688-B3E5-BBFBF02FCD67}" presName="linNode" presStyleCnt="0"/>
      <dgm:spPr/>
    </dgm:pt>
    <dgm:pt modelId="{773C5FA4-595D-4861-A6D3-2FB0AF413366}" type="pres">
      <dgm:prSet presAssocID="{AEE62C34-27D8-4688-B3E5-BBFBF02FCD67}" presName="parentText" presStyleLbl="node1" presStyleIdx="2" presStyleCnt="3">
        <dgm:presLayoutVars>
          <dgm:chMax val="1"/>
          <dgm:bulletEnabled val="1"/>
        </dgm:presLayoutVars>
      </dgm:prSet>
      <dgm:spPr/>
    </dgm:pt>
    <dgm:pt modelId="{3BA0FC81-70B0-441F-8681-7D56825673E5}" type="pres">
      <dgm:prSet presAssocID="{AEE62C34-27D8-4688-B3E5-BBFBF02FCD67}" presName="descendantText" presStyleLbl="alignAccFollowNode1" presStyleIdx="2" presStyleCnt="3" custScaleY="124201">
        <dgm:presLayoutVars>
          <dgm:bulletEnabled val="1"/>
        </dgm:presLayoutVars>
      </dgm:prSet>
      <dgm:spPr/>
    </dgm:pt>
  </dgm:ptLst>
  <dgm:cxnLst>
    <dgm:cxn modelId="{33778805-C20C-44CA-B870-E16470F4747B}" type="presOf" srcId="{657F2914-BE94-44FA-89BB-842B6E0C0410}" destId="{EE57EB17-1DA8-4A58-BAB7-E618295CC6AB}" srcOrd="0" destOrd="1" presId="urn:microsoft.com/office/officeart/2005/8/layout/vList5"/>
    <dgm:cxn modelId="{F8929809-FB5D-49B1-B55E-81A38B9B09DA}" srcId="{CDE4DC14-167D-489F-B560-39D068FB56B6}" destId="{F2CBCD6E-3500-4B4E-AFEF-1692F815167C}" srcOrd="1" destOrd="0" parTransId="{A24CEA6D-7003-4BCC-8307-BF1158C70CD9}" sibTransId="{EF78E47D-BE01-41A7-842E-BE21D7D5D0BF}"/>
    <dgm:cxn modelId="{7AD3B70E-465D-4DE0-9933-433B0F563692}" srcId="{474C1C84-29A6-4FDE-9E6D-4E96020EFB43}" destId="{657F2914-BE94-44FA-89BB-842B6E0C0410}" srcOrd="1" destOrd="0" parTransId="{7F73113E-0DF2-46B5-AD45-68DE3C2443E0}" sibTransId="{53C1E716-8541-482B-92AF-C6480898B555}"/>
    <dgm:cxn modelId="{793F101E-E2A6-4A72-BD98-3C3207DDF22D}" type="presOf" srcId="{CDE4DC14-167D-489F-B560-39D068FB56B6}" destId="{4EC5FCA2-08D2-4DAC-BBDC-C74FEBCF60DD}" srcOrd="0" destOrd="0" presId="urn:microsoft.com/office/officeart/2005/8/layout/vList5"/>
    <dgm:cxn modelId="{33497D22-0098-4A32-B0D1-4A94BC2126D9}" type="presOf" srcId="{474C1C84-29A6-4FDE-9E6D-4E96020EFB43}" destId="{45E6E11B-935F-45C7-9243-D962A322C0A8}" srcOrd="0" destOrd="0" presId="urn:microsoft.com/office/officeart/2005/8/layout/vList5"/>
    <dgm:cxn modelId="{3574F025-2EF0-40D4-9DC2-4A036B944284}" srcId="{6C075511-7FF3-49DC-872E-28A4696AEC1D}" destId="{AEE62C34-27D8-4688-B3E5-BBFBF02FCD67}" srcOrd="2" destOrd="0" parTransId="{872D9C08-9074-450F-8B8F-90E3B53E2C58}" sibTransId="{DBF89EE0-324F-4456-809B-AEA4B8D670F4}"/>
    <dgm:cxn modelId="{C31E6D2A-696A-4AAC-994C-198FD4E55D9E}" srcId="{474C1C84-29A6-4FDE-9E6D-4E96020EFB43}" destId="{83D40256-C58B-4C81-91B8-CE46118983A7}" srcOrd="0" destOrd="0" parTransId="{681A06FD-E10E-4C13-A41E-527171B4F58E}" sibTransId="{58A588C0-EDA4-4838-A121-FE2CD58542D8}"/>
    <dgm:cxn modelId="{5B392F35-6CA8-4673-887C-EDD0C6551BCF}" srcId="{CDE4DC14-167D-489F-B560-39D068FB56B6}" destId="{7B928B24-3A41-451E-B7CE-1A62F145B9D9}" srcOrd="0" destOrd="0" parTransId="{6DAD2AF5-770F-4097-ABFD-A923242D1DF3}" sibTransId="{94CA04E2-7CDC-4EF8-86DB-29D3144EB642}"/>
    <dgm:cxn modelId="{6556713C-9B77-4ECE-91EE-FD25C2AC1C4D}" srcId="{AEE62C34-27D8-4688-B3E5-BBFBF02FCD67}" destId="{42D7477D-A405-4891-B458-6D54789BE226}" srcOrd="3" destOrd="0" parTransId="{82AE1C42-C12D-4824-94C6-D4BE3EB6DF08}" sibTransId="{CDB41C1B-4B79-4080-9959-F7B12540C4FD}"/>
    <dgm:cxn modelId="{EEBBDE3C-B3E7-4273-9DD1-DD56E08F6360}" type="presOf" srcId="{83D40256-C58B-4C81-91B8-CE46118983A7}" destId="{EE57EB17-1DA8-4A58-BAB7-E618295CC6AB}" srcOrd="0" destOrd="0" presId="urn:microsoft.com/office/officeart/2005/8/layout/vList5"/>
    <dgm:cxn modelId="{CD32B55D-D1E9-464D-B9FE-137F8A86BCA8}" type="presOf" srcId="{6C075511-7FF3-49DC-872E-28A4696AEC1D}" destId="{5DA2A299-CCAD-414D-A0CF-F3469CCF4602}" srcOrd="0" destOrd="0" presId="urn:microsoft.com/office/officeart/2005/8/layout/vList5"/>
    <dgm:cxn modelId="{94D07D63-FAC1-4748-8175-E58FEEB2142E}" srcId="{AEE62C34-27D8-4688-B3E5-BBFBF02FCD67}" destId="{0E4010CB-6398-44EB-BC3F-1D18D39FC986}" srcOrd="1" destOrd="0" parTransId="{92BD2A05-9EE2-4ACB-863F-64ADD5ED8D7C}" sibTransId="{47F3BFAC-FCE1-47D8-9E79-882FA754C7DE}"/>
    <dgm:cxn modelId="{D4AACC74-EC00-4E7D-896A-04E34F2486B4}" type="presOf" srcId="{0E4010CB-6398-44EB-BC3F-1D18D39FC986}" destId="{3BA0FC81-70B0-441F-8681-7D56825673E5}" srcOrd="0" destOrd="1" presId="urn:microsoft.com/office/officeart/2005/8/layout/vList5"/>
    <dgm:cxn modelId="{0C71B88A-DB87-4BB6-8D8D-15B052A891E3}" srcId="{6C075511-7FF3-49DC-872E-28A4696AEC1D}" destId="{CDE4DC14-167D-489F-B560-39D068FB56B6}" srcOrd="0" destOrd="0" parTransId="{29BAE5F5-B1B1-46B4-9546-AB87AB079A69}" sibTransId="{10CB242A-CEB1-4639-B742-050F5748B0D4}"/>
    <dgm:cxn modelId="{91303E8F-009E-4460-B996-D2A6E9A62A50}" type="presOf" srcId="{5EF96946-52AB-421D-833D-2E42C11ECC7C}" destId="{3BA0FC81-70B0-441F-8681-7D56825673E5}" srcOrd="0" destOrd="2" presId="urn:microsoft.com/office/officeart/2005/8/layout/vList5"/>
    <dgm:cxn modelId="{0E1BB89B-34DB-421B-8F89-F83D2B5E0819}" type="presOf" srcId="{40CDB1FA-F69B-4C1A-B0E5-52FDEC473207}" destId="{3BA0FC81-70B0-441F-8681-7D56825673E5}" srcOrd="0" destOrd="0" presId="urn:microsoft.com/office/officeart/2005/8/layout/vList5"/>
    <dgm:cxn modelId="{09DD2FA8-7FA8-438E-BDEE-065F15592F22}" srcId="{AEE62C34-27D8-4688-B3E5-BBFBF02FCD67}" destId="{40CDB1FA-F69B-4C1A-B0E5-52FDEC473207}" srcOrd="0" destOrd="0" parTransId="{DB72E2CD-1F91-4297-B8EE-6572AB125EBF}" sibTransId="{0BDB8005-D51D-4DFF-9CE5-F09F1DEA5318}"/>
    <dgm:cxn modelId="{40DE03B9-ADF3-4395-8F04-33278FA6E853}" srcId="{AEE62C34-27D8-4688-B3E5-BBFBF02FCD67}" destId="{5EF96946-52AB-421D-833D-2E42C11ECC7C}" srcOrd="2" destOrd="0" parTransId="{95C6055B-CDC1-4630-9197-F4506234CCC0}" sibTransId="{D8441407-2AEF-4F2E-B41C-0A7C915F57DB}"/>
    <dgm:cxn modelId="{054CD1C6-4807-42E2-8821-08B4B75616A2}" type="presOf" srcId="{AEE62C34-27D8-4688-B3E5-BBFBF02FCD67}" destId="{773C5FA4-595D-4861-A6D3-2FB0AF413366}" srcOrd="0" destOrd="0" presId="urn:microsoft.com/office/officeart/2005/8/layout/vList5"/>
    <dgm:cxn modelId="{22AEA5DC-40C3-4A03-841C-D503C856F3C9}" srcId="{6C075511-7FF3-49DC-872E-28A4696AEC1D}" destId="{474C1C84-29A6-4FDE-9E6D-4E96020EFB43}" srcOrd="1" destOrd="0" parTransId="{05DA8AD2-08BA-4C7A-B339-ABBA29E5A75F}" sibTransId="{D9CCA398-8B52-46EA-92F8-9EB851B1AF96}"/>
    <dgm:cxn modelId="{CD988EE6-6E9E-41A5-B610-5AA66EB3DF64}" type="presOf" srcId="{F2CBCD6E-3500-4B4E-AFEF-1692F815167C}" destId="{F5CEE722-0731-485F-B54C-46D8A9472AAB}" srcOrd="0" destOrd="1" presId="urn:microsoft.com/office/officeart/2005/8/layout/vList5"/>
    <dgm:cxn modelId="{C79B0FF3-76C5-4A9B-8C6C-ACC4A6C363A4}" type="presOf" srcId="{7B928B24-3A41-451E-B7CE-1A62F145B9D9}" destId="{F5CEE722-0731-485F-B54C-46D8A9472AAB}" srcOrd="0" destOrd="0" presId="urn:microsoft.com/office/officeart/2005/8/layout/vList5"/>
    <dgm:cxn modelId="{D8BAA2F4-AEF3-4058-9729-C1CCFD34A5A0}" type="presOf" srcId="{42D7477D-A405-4891-B458-6D54789BE226}" destId="{3BA0FC81-70B0-441F-8681-7D56825673E5}" srcOrd="0" destOrd="3" presId="urn:microsoft.com/office/officeart/2005/8/layout/vList5"/>
    <dgm:cxn modelId="{C11C6BB1-D525-4B29-821D-E6A65482300C}" type="presParOf" srcId="{5DA2A299-CCAD-414D-A0CF-F3469CCF4602}" destId="{024FF1F7-E1AD-4D19-BA5A-88BB6303E529}" srcOrd="0" destOrd="0" presId="urn:microsoft.com/office/officeart/2005/8/layout/vList5"/>
    <dgm:cxn modelId="{BD542A0D-2F4A-4449-B9B4-36580AC9FF16}" type="presParOf" srcId="{024FF1F7-E1AD-4D19-BA5A-88BB6303E529}" destId="{4EC5FCA2-08D2-4DAC-BBDC-C74FEBCF60DD}" srcOrd="0" destOrd="0" presId="urn:microsoft.com/office/officeart/2005/8/layout/vList5"/>
    <dgm:cxn modelId="{8FD922C7-7230-4AF3-991B-02F2369D6646}" type="presParOf" srcId="{024FF1F7-E1AD-4D19-BA5A-88BB6303E529}" destId="{F5CEE722-0731-485F-B54C-46D8A9472AAB}" srcOrd="1" destOrd="0" presId="urn:microsoft.com/office/officeart/2005/8/layout/vList5"/>
    <dgm:cxn modelId="{0365D9A9-D794-4579-83BA-965D827ED3EA}" type="presParOf" srcId="{5DA2A299-CCAD-414D-A0CF-F3469CCF4602}" destId="{5AA7F107-0112-4E57-9C1A-1FCDC3040544}" srcOrd="1" destOrd="0" presId="urn:microsoft.com/office/officeart/2005/8/layout/vList5"/>
    <dgm:cxn modelId="{344540CA-15CE-497D-996C-627391F5C4E8}" type="presParOf" srcId="{5DA2A299-CCAD-414D-A0CF-F3469CCF4602}" destId="{59D306D0-C0BE-41AC-B90F-268B74F1AF7B}" srcOrd="2" destOrd="0" presId="urn:microsoft.com/office/officeart/2005/8/layout/vList5"/>
    <dgm:cxn modelId="{98AF36F5-59AE-42EC-A003-8B5B7B5657CC}" type="presParOf" srcId="{59D306D0-C0BE-41AC-B90F-268B74F1AF7B}" destId="{45E6E11B-935F-45C7-9243-D962A322C0A8}" srcOrd="0" destOrd="0" presId="urn:microsoft.com/office/officeart/2005/8/layout/vList5"/>
    <dgm:cxn modelId="{FBAE7AB5-3FD4-42A7-B917-3FB3404BF318}" type="presParOf" srcId="{59D306D0-C0BE-41AC-B90F-268B74F1AF7B}" destId="{EE57EB17-1DA8-4A58-BAB7-E618295CC6AB}" srcOrd="1" destOrd="0" presId="urn:microsoft.com/office/officeart/2005/8/layout/vList5"/>
    <dgm:cxn modelId="{2260A5E3-5603-4EB5-81CE-F11C254FD2AD}" type="presParOf" srcId="{5DA2A299-CCAD-414D-A0CF-F3469CCF4602}" destId="{27C5E895-511A-4961-AD7E-7665BC7B33E0}" srcOrd="3" destOrd="0" presId="urn:microsoft.com/office/officeart/2005/8/layout/vList5"/>
    <dgm:cxn modelId="{45034211-2711-4310-8088-1E6E82C03901}" type="presParOf" srcId="{5DA2A299-CCAD-414D-A0CF-F3469CCF4602}" destId="{9B936C01-934D-462D-93DC-BA49FAA4431C}" srcOrd="4" destOrd="0" presId="urn:microsoft.com/office/officeart/2005/8/layout/vList5"/>
    <dgm:cxn modelId="{B46AE968-7184-4009-8414-3BFE9E7A8080}" type="presParOf" srcId="{9B936C01-934D-462D-93DC-BA49FAA4431C}" destId="{773C5FA4-595D-4861-A6D3-2FB0AF413366}" srcOrd="0" destOrd="0" presId="urn:microsoft.com/office/officeart/2005/8/layout/vList5"/>
    <dgm:cxn modelId="{1DC955D1-DB43-499F-86BF-76564D187C39}" type="presParOf" srcId="{9B936C01-934D-462D-93DC-BA49FAA4431C}" destId="{3BA0FC81-70B0-441F-8681-7D56825673E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075511-7FF3-49DC-872E-28A4696AEC1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DE4DC14-167D-489F-B560-39D068FB56B6}">
      <dgm:prSet phldrT="[Text]" custT="1"/>
      <dgm:spPr/>
      <dgm:t>
        <a:bodyPr/>
        <a:lstStyle/>
        <a:p>
          <a:r>
            <a:rPr lang="en-US" sz="2400" dirty="0"/>
            <a:t>IUL Accumulation</a:t>
          </a:r>
        </a:p>
      </dgm:t>
    </dgm:pt>
    <dgm:pt modelId="{29BAE5F5-B1B1-46B4-9546-AB87AB079A69}" type="parTrans" cxnId="{0C71B88A-DB87-4BB6-8D8D-15B052A891E3}">
      <dgm:prSet/>
      <dgm:spPr/>
      <dgm:t>
        <a:bodyPr/>
        <a:lstStyle/>
        <a:p>
          <a:endParaRPr lang="en-US"/>
        </a:p>
      </dgm:t>
    </dgm:pt>
    <dgm:pt modelId="{10CB242A-CEB1-4639-B742-050F5748B0D4}" type="sibTrans" cxnId="{0C71B88A-DB87-4BB6-8D8D-15B052A891E3}">
      <dgm:prSet/>
      <dgm:spPr/>
      <dgm:t>
        <a:bodyPr/>
        <a:lstStyle/>
        <a:p>
          <a:endParaRPr lang="en-US"/>
        </a:p>
      </dgm:t>
    </dgm:pt>
    <dgm:pt modelId="{7B928B24-3A41-451E-B7CE-1A62F145B9D9}">
      <dgm:prSet phldrT="[Text]" custT="1"/>
      <dgm:spPr/>
      <dgm:t>
        <a:bodyPr/>
        <a:lstStyle/>
        <a:p>
          <a:r>
            <a:rPr lang="en-US" sz="2000" dirty="0"/>
            <a:t>$25,000 premium</a:t>
          </a:r>
        </a:p>
      </dgm:t>
    </dgm:pt>
    <dgm:pt modelId="{6DAD2AF5-770F-4097-ABFD-A923242D1DF3}" type="parTrans" cxnId="{5B392F35-6CA8-4673-887C-EDD0C6551BCF}">
      <dgm:prSet/>
      <dgm:spPr/>
      <dgm:t>
        <a:bodyPr/>
        <a:lstStyle/>
        <a:p>
          <a:endParaRPr lang="en-US"/>
        </a:p>
      </dgm:t>
    </dgm:pt>
    <dgm:pt modelId="{94CA04E2-7CDC-4EF8-86DB-29D3144EB642}" type="sibTrans" cxnId="{5B392F35-6CA8-4673-887C-EDD0C6551BCF}">
      <dgm:prSet/>
      <dgm:spPr/>
      <dgm:t>
        <a:bodyPr/>
        <a:lstStyle/>
        <a:p>
          <a:endParaRPr lang="en-US"/>
        </a:p>
      </dgm:t>
    </dgm:pt>
    <dgm:pt modelId="{F2CBCD6E-3500-4B4E-AFEF-1692F815167C}">
      <dgm:prSet phldrT="[Text]" custT="1"/>
      <dgm:spPr/>
      <dgm:t>
        <a:bodyPr/>
        <a:lstStyle/>
        <a:p>
          <a:r>
            <a:rPr lang="en-US" sz="2000" dirty="0"/>
            <a:t>$12,446 target premium</a:t>
          </a:r>
        </a:p>
      </dgm:t>
    </dgm:pt>
    <dgm:pt modelId="{A24CEA6D-7003-4BCC-8307-BF1158C70CD9}" type="parTrans" cxnId="{F8929809-FB5D-49B1-B55E-81A38B9B09DA}">
      <dgm:prSet/>
      <dgm:spPr/>
      <dgm:t>
        <a:bodyPr/>
        <a:lstStyle/>
        <a:p>
          <a:endParaRPr lang="en-US"/>
        </a:p>
      </dgm:t>
    </dgm:pt>
    <dgm:pt modelId="{EF78E47D-BE01-41A7-842E-BE21D7D5D0BF}" type="sibTrans" cxnId="{F8929809-FB5D-49B1-B55E-81A38B9B09DA}">
      <dgm:prSet/>
      <dgm:spPr/>
      <dgm:t>
        <a:bodyPr/>
        <a:lstStyle/>
        <a:p>
          <a:endParaRPr lang="en-US"/>
        </a:p>
      </dgm:t>
    </dgm:pt>
    <dgm:pt modelId="{474C1C84-29A6-4FDE-9E6D-4E96020EFB43}">
      <dgm:prSet phldrT="[Text]" custT="1"/>
      <dgm:spPr/>
      <dgm:t>
        <a:bodyPr/>
        <a:lstStyle/>
        <a:p>
          <a:r>
            <a:rPr lang="en-US" sz="2400" dirty="0"/>
            <a:t>SUL Protector II</a:t>
          </a:r>
        </a:p>
      </dgm:t>
    </dgm:pt>
    <dgm:pt modelId="{05DA8AD2-08BA-4C7A-B339-ABBA29E5A75F}" type="parTrans" cxnId="{22AEA5DC-40C3-4A03-841C-D503C856F3C9}">
      <dgm:prSet/>
      <dgm:spPr/>
      <dgm:t>
        <a:bodyPr/>
        <a:lstStyle/>
        <a:p>
          <a:endParaRPr lang="en-US"/>
        </a:p>
      </dgm:t>
    </dgm:pt>
    <dgm:pt modelId="{D9CCA398-8B52-46EA-92F8-9EB851B1AF96}" type="sibTrans" cxnId="{22AEA5DC-40C3-4A03-841C-D503C856F3C9}">
      <dgm:prSet/>
      <dgm:spPr/>
      <dgm:t>
        <a:bodyPr/>
        <a:lstStyle/>
        <a:p>
          <a:endParaRPr lang="en-US"/>
        </a:p>
      </dgm:t>
    </dgm:pt>
    <dgm:pt modelId="{83D40256-C58B-4C81-91B8-CE46118983A7}">
      <dgm:prSet phldrT="[Text]" custT="1"/>
      <dgm:spPr/>
      <dgm:t>
        <a:bodyPr/>
        <a:lstStyle/>
        <a:p>
          <a:r>
            <a:rPr lang="en-US" sz="2000" dirty="0"/>
            <a:t>$25,698 premium</a:t>
          </a:r>
        </a:p>
      </dgm:t>
    </dgm:pt>
    <dgm:pt modelId="{681A06FD-E10E-4C13-A41E-527171B4F58E}" type="parTrans" cxnId="{C31E6D2A-696A-4AAC-994C-198FD4E55D9E}">
      <dgm:prSet/>
      <dgm:spPr/>
      <dgm:t>
        <a:bodyPr/>
        <a:lstStyle/>
        <a:p>
          <a:endParaRPr lang="en-US"/>
        </a:p>
      </dgm:t>
    </dgm:pt>
    <dgm:pt modelId="{58A588C0-EDA4-4838-A121-FE2CD58542D8}" type="sibTrans" cxnId="{C31E6D2A-696A-4AAC-994C-198FD4E55D9E}">
      <dgm:prSet/>
      <dgm:spPr/>
      <dgm:t>
        <a:bodyPr/>
        <a:lstStyle/>
        <a:p>
          <a:endParaRPr lang="en-US"/>
        </a:p>
      </dgm:t>
    </dgm:pt>
    <dgm:pt modelId="{657F2914-BE94-44FA-89BB-842B6E0C0410}">
      <dgm:prSet phldrT="[Text]" custT="1"/>
      <dgm:spPr/>
      <dgm:t>
        <a:bodyPr/>
        <a:lstStyle/>
        <a:p>
          <a:r>
            <a:rPr lang="en-US" sz="2000" dirty="0"/>
            <a:t>$29,408 target premium</a:t>
          </a:r>
        </a:p>
      </dgm:t>
    </dgm:pt>
    <dgm:pt modelId="{7F73113E-0DF2-46B5-AD45-68DE3C2443E0}" type="parTrans" cxnId="{7AD3B70E-465D-4DE0-9933-433B0F563692}">
      <dgm:prSet/>
      <dgm:spPr/>
      <dgm:t>
        <a:bodyPr/>
        <a:lstStyle/>
        <a:p>
          <a:endParaRPr lang="en-US"/>
        </a:p>
      </dgm:t>
    </dgm:pt>
    <dgm:pt modelId="{53C1E716-8541-482B-92AF-C6480898B555}" type="sibTrans" cxnId="{7AD3B70E-465D-4DE0-9933-433B0F563692}">
      <dgm:prSet/>
      <dgm:spPr/>
      <dgm:t>
        <a:bodyPr/>
        <a:lstStyle/>
        <a:p>
          <a:endParaRPr lang="en-US"/>
        </a:p>
      </dgm:t>
    </dgm:pt>
    <dgm:pt modelId="{AEE62C34-27D8-4688-B3E5-BBFBF02FCD67}">
      <dgm:prSet phldrT="[Text]" custT="1"/>
      <dgm:spPr/>
      <dgm:t>
        <a:bodyPr/>
        <a:lstStyle/>
        <a:p>
          <a:r>
            <a:rPr lang="en-US" sz="2400" dirty="0"/>
            <a:t>Additional planning</a:t>
          </a:r>
        </a:p>
      </dgm:t>
    </dgm:pt>
    <dgm:pt modelId="{872D9C08-9074-450F-8B8F-90E3B53E2C58}" type="parTrans" cxnId="{3574F025-2EF0-40D4-9DC2-4A036B944284}">
      <dgm:prSet/>
      <dgm:spPr/>
      <dgm:t>
        <a:bodyPr/>
        <a:lstStyle/>
        <a:p>
          <a:endParaRPr lang="en-US"/>
        </a:p>
      </dgm:t>
    </dgm:pt>
    <dgm:pt modelId="{DBF89EE0-324F-4456-809B-AEA4B8D670F4}" type="sibTrans" cxnId="{3574F025-2EF0-40D4-9DC2-4A036B944284}">
      <dgm:prSet/>
      <dgm:spPr/>
      <dgm:t>
        <a:bodyPr/>
        <a:lstStyle/>
        <a:p>
          <a:endParaRPr lang="en-US"/>
        </a:p>
      </dgm:t>
    </dgm:pt>
    <dgm:pt modelId="{40CDB1FA-F69B-4C1A-B0E5-52FDEC473207}">
      <dgm:prSet phldrT="[Text]" custT="1"/>
      <dgm:spPr/>
      <dgm:t>
        <a:bodyPr/>
        <a:lstStyle/>
        <a:p>
          <a:r>
            <a:rPr lang="en-US" sz="2000" dirty="0"/>
            <a:t>Inheritance equalization</a:t>
          </a:r>
        </a:p>
      </dgm:t>
    </dgm:pt>
    <dgm:pt modelId="{DB72E2CD-1F91-4297-B8EE-6572AB125EBF}" type="parTrans" cxnId="{09DD2FA8-7FA8-438E-BDEE-065F15592F22}">
      <dgm:prSet/>
      <dgm:spPr/>
      <dgm:t>
        <a:bodyPr/>
        <a:lstStyle/>
        <a:p>
          <a:endParaRPr lang="en-US"/>
        </a:p>
      </dgm:t>
    </dgm:pt>
    <dgm:pt modelId="{0BDB8005-D51D-4DFF-9CE5-F09F1DEA5318}" type="sibTrans" cxnId="{09DD2FA8-7FA8-438E-BDEE-065F15592F22}">
      <dgm:prSet/>
      <dgm:spPr/>
      <dgm:t>
        <a:bodyPr/>
        <a:lstStyle/>
        <a:p>
          <a:endParaRPr lang="en-US"/>
        </a:p>
      </dgm:t>
    </dgm:pt>
    <dgm:pt modelId="{EA589B50-1573-4666-AAC9-51EC27CCF29F}">
      <dgm:prSet phldrT="[Text]" custT="1"/>
      <dgm:spPr/>
      <dgm:t>
        <a:bodyPr/>
        <a:lstStyle/>
        <a:p>
          <a:r>
            <a:rPr lang="en-US" sz="2000" dirty="0"/>
            <a:t>Key employee retention</a:t>
          </a:r>
        </a:p>
      </dgm:t>
    </dgm:pt>
    <dgm:pt modelId="{4883CFFE-1B84-4182-A4A1-D5C0F4DA11D1}" type="parTrans" cxnId="{FF4ABD3A-0E3A-44DD-B73C-8F1CD0031488}">
      <dgm:prSet/>
      <dgm:spPr/>
      <dgm:t>
        <a:bodyPr/>
        <a:lstStyle/>
        <a:p>
          <a:endParaRPr lang="en-US"/>
        </a:p>
      </dgm:t>
    </dgm:pt>
    <dgm:pt modelId="{154823BD-DAE6-4B46-B66B-1D30B397A206}" type="sibTrans" cxnId="{FF4ABD3A-0E3A-44DD-B73C-8F1CD0031488}">
      <dgm:prSet/>
      <dgm:spPr/>
      <dgm:t>
        <a:bodyPr/>
        <a:lstStyle/>
        <a:p>
          <a:endParaRPr lang="en-US"/>
        </a:p>
      </dgm:t>
    </dgm:pt>
    <dgm:pt modelId="{6FF6D6C8-5EBE-4186-8BEB-30CEBD90E3F9}">
      <dgm:prSet phldrT="[Text]" custT="1"/>
      <dgm:spPr/>
      <dgm:t>
        <a:bodyPr/>
        <a:lstStyle/>
        <a:p>
          <a:r>
            <a:rPr lang="en-US" sz="2000" dirty="0"/>
            <a:t>Personal planning for both generations</a:t>
          </a:r>
        </a:p>
      </dgm:t>
    </dgm:pt>
    <dgm:pt modelId="{0020B084-07D8-421C-BE2E-25251CDE0BF7}" type="parTrans" cxnId="{4D7D928A-6293-43CA-B58D-7E9100CC5434}">
      <dgm:prSet/>
      <dgm:spPr/>
      <dgm:t>
        <a:bodyPr/>
        <a:lstStyle/>
        <a:p>
          <a:endParaRPr lang="en-US"/>
        </a:p>
      </dgm:t>
    </dgm:pt>
    <dgm:pt modelId="{07A4A8A4-DEF0-4317-AA26-19B948AF491D}" type="sibTrans" cxnId="{4D7D928A-6293-43CA-B58D-7E9100CC5434}">
      <dgm:prSet/>
      <dgm:spPr/>
      <dgm:t>
        <a:bodyPr/>
        <a:lstStyle/>
        <a:p>
          <a:endParaRPr lang="en-US"/>
        </a:p>
      </dgm:t>
    </dgm:pt>
    <dgm:pt modelId="{5DA2A299-CCAD-414D-A0CF-F3469CCF4602}" type="pres">
      <dgm:prSet presAssocID="{6C075511-7FF3-49DC-872E-28A4696AEC1D}" presName="Name0" presStyleCnt="0">
        <dgm:presLayoutVars>
          <dgm:dir/>
          <dgm:animLvl val="lvl"/>
          <dgm:resizeHandles val="exact"/>
        </dgm:presLayoutVars>
      </dgm:prSet>
      <dgm:spPr/>
    </dgm:pt>
    <dgm:pt modelId="{024FF1F7-E1AD-4D19-BA5A-88BB6303E529}" type="pres">
      <dgm:prSet presAssocID="{CDE4DC14-167D-489F-B560-39D068FB56B6}" presName="linNode" presStyleCnt="0"/>
      <dgm:spPr/>
    </dgm:pt>
    <dgm:pt modelId="{4EC5FCA2-08D2-4DAC-BBDC-C74FEBCF60DD}" type="pres">
      <dgm:prSet presAssocID="{CDE4DC14-167D-489F-B560-39D068FB56B6}" presName="parentText" presStyleLbl="node1" presStyleIdx="0" presStyleCnt="3" custLinFactNeighborY="-970">
        <dgm:presLayoutVars>
          <dgm:chMax val="1"/>
          <dgm:bulletEnabled val="1"/>
        </dgm:presLayoutVars>
      </dgm:prSet>
      <dgm:spPr/>
    </dgm:pt>
    <dgm:pt modelId="{F5CEE722-0731-485F-B54C-46D8A9472AAB}" type="pres">
      <dgm:prSet presAssocID="{CDE4DC14-167D-489F-B560-39D068FB56B6}" presName="descendantText" presStyleLbl="alignAccFollowNode1" presStyleIdx="0" presStyleCnt="3" custLinFactNeighborX="0" custLinFactNeighborY="0">
        <dgm:presLayoutVars>
          <dgm:bulletEnabled val="1"/>
        </dgm:presLayoutVars>
      </dgm:prSet>
      <dgm:spPr/>
    </dgm:pt>
    <dgm:pt modelId="{5AA7F107-0112-4E57-9C1A-1FCDC3040544}" type="pres">
      <dgm:prSet presAssocID="{10CB242A-CEB1-4639-B742-050F5748B0D4}" presName="sp" presStyleCnt="0"/>
      <dgm:spPr/>
    </dgm:pt>
    <dgm:pt modelId="{59D306D0-C0BE-41AC-B90F-268B74F1AF7B}" type="pres">
      <dgm:prSet presAssocID="{474C1C84-29A6-4FDE-9E6D-4E96020EFB43}" presName="linNode" presStyleCnt="0"/>
      <dgm:spPr/>
    </dgm:pt>
    <dgm:pt modelId="{45E6E11B-935F-45C7-9243-D962A322C0A8}" type="pres">
      <dgm:prSet presAssocID="{474C1C84-29A6-4FDE-9E6D-4E96020EFB43}" presName="parentText" presStyleLbl="node1" presStyleIdx="1" presStyleCnt="3">
        <dgm:presLayoutVars>
          <dgm:chMax val="1"/>
          <dgm:bulletEnabled val="1"/>
        </dgm:presLayoutVars>
      </dgm:prSet>
      <dgm:spPr/>
    </dgm:pt>
    <dgm:pt modelId="{EE57EB17-1DA8-4A58-BAB7-E618295CC6AB}" type="pres">
      <dgm:prSet presAssocID="{474C1C84-29A6-4FDE-9E6D-4E96020EFB43}" presName="descendantText" presStyleLbl="alignAccFollowNode1" presStyleIdx="1" presStyleCnt="3" custLinFactNeighborX="0" custLinFactNeighborY="0">
        <dgm:presLayoutVars>
          <dgm:bulletEnabled val="1"/>
        </dgm:presLayoutVars>
      </dgm:prSet>
      <dgm:spPr/>
    </dgm:pt>
    <dgm:pt modelId="{27C5E895-511A-4961-AD7E-7665BC7B33E0}" type="pres">
      <dgm:prSet presAssocID="{D9CCA398-8B52-46EA-92F8-9EB851B1AF96}" presName="sp" presStyleCnt="0"/>
      <dgm:spPr/>
    </dgm:pt>
    <dgm:pt modelId="{9B936C01-934D-462D-93DC-BA49FAA4431C}" type="pres">
      <dgm:prSet presAssocID="{AEE62C34-27D8-4688-B3E5-BBFBF02FCD67}" presName="linNode" presStyleCnt="0"/>
      <dgm:spPr/>
    </dgm:pt>
    <dgm:pt modelId="{773C5FA4-595D-4861-A6D3-2FB0AF413366}" type="pres">
      <dgm:prSet presAssocID="{AEE62C34-27D8-4688-B3E5-BBFBF02FCD67}" presName="parentText" presStyleLbl="node1" presStyleIdx="2" presStyleCnt="3">
        <dgm:presLayoutVars>
          <dgm:chMax val="1"/>
          <dgm:bulletEnabled val="1"/>
        </dgm:presLayoutVars>
      </dgm:prSet>
      <dgm:spPr/>
    </dgm:pt>
    <dgm:pt modelId="{3BA0FC81-70B0-441F-8681-7D56825673E5}" type="pres">
      <dgm:prSet presAssocID="{AEE62C34-27D8-4688-B3E5-BBFBF02FCD67}" presName="descendantText" presStyleLbl="alignAccFollowNode1" presStyleIdx="2" presStyleCnt="3" custScaleY="124201" custLinFactNeighborY="0">
        <dgm:presLayoutVars>
          <dgm:bulletEnabled val="1"/>
        </dgm:presLayoutVars>
      </dgm:prSet>
      <dgm:spPr/>
    </dgm:pt>
  </dgm:ptLst>
  <dgm:cxnLst>
    <dgm:cxn modelId="{33778805-C20C-44CA-B870-E16470F4747B}" type="presOf" srcId="{657F2914-BE94-44FA-89BB-842B6E0C0410}" destId="{EE57EB17-1DA8-4A58-BAB7-E618295CC6AB}" srcOrd="0" destOrd="1" presId="urn:microsoft.com/office/officeart/2005/8/layout/vList5"/>
    <dgm:cxn modelId="{F8929809-FB5D-49B1-B55E-81A38B9B09DA}" srcId="{CDE4DC14-167D-489F-B560-39D068FB56B6}" destId="{F2CBCD6E-3500-4B4E-AFEF-1692F815167C}" srcOrd="1" destOrd="0" parTransId="{A24CEA6D-7003-4BCC-8307-BF1158C70CD9}" sibTransId="{EF78E47D-BE01-41A7-842E-BE21D7D5D0BF}"/>
    <dgm:cxn modelId="{7AD3B70E-465D-4DE0-9933-433B0F563692}" srcId="{474C1C84-29A6-4FDE-9E6D-4E96020EFB43}" destId="{657F2914-BE94-44FA-89BB-842B6E0C0410}" srcOrd="1" destOrd="0" parTransId="{7F73113E-0DF2-46B5-AD45-68DE3C2443E0}" sibTransId="{53C1E716-8541-482B-92AF-C6480898B555}"/>
    <dgm:cxn modelId="{793F101E-E2A6-4A72-BD98-3C3207DDF22D}" type="presOf" srcId="{CDE4DC14-167D-489F-B560-39D068FB56B6}" destId="{4EC5FCA2-08D2-4DAC-BBDC-C74FEBCF60DD}" srcOrd="0" destOrd="0" presId="urn:microsoft.com/office/officeart/2005/8/layout/vList5"/>
    <dgm:cxn modelId="{33497D22-0098-4A32-B0D1-4A94BC2126D9}" type="presOf" srcId="{474C1C84-29A6-4FDE-9E6D-4E96020EFB43}" destId="{45E6E11B-935F-45C7-9243-D962A322C0A8}" srcOrd="0" destOrd="0" presId="urn:microsoft.com/office/officeart/2005/8/layout/vList5"/>
    <dgm:cxn modelId="{3574F025-2EF0-40D4-9DC2-4A036B944284}" srcId="{6C075511-7FF3-49DC-872E-28A4696AEC1D}" destId="{AEE62C34-27D8-4688-B3E5-BBFBF02FCD67}" srcOrd="2" destOrd="0" parTransId="{872D9C08-9074-450F-8B8F-90E3B53E2C58}" sibTransId="{DBF89EE0-324F-4456-809B-AEA4B8D670F4}"/>
    <dgm:cxn modelId="{C31E6D2A-696A-4AAC-994C-198FD4E55D9E}" srcId="{474C1C84-29A6-4FDE-9E6D-4E96020EFB43}" destId="{83D40256-C58B-4C81-91B8-CE46118983A7}" srcOrd="0" destOrd="0" parTransId="{681A06FD-E10E-4C13-A41E-527171B4F58E}" sibTransId="{58A588C0-EDA4-4838-A121-FE2CD58542D8}"/>
    <dgm:cxn modelId="{5B392F35-6CA8-4673-887C-EDD0C6551BCF}" srcId="{CDE4DC14-167D-489F-B560-39D068FB56B6}" destId="{7B928B24-3A41-451E-B7CE-1A62F145B9D9}" srcOrd="0" destOrd="0" parTransId="{6DAD2AF5-770F-4097-ABFD-A923242D1DF3}" sibTransId="{94CA04E2-7CDC-4EF8-86DB-29D3144EB642}"/>
    <dgm:cxn modelId="{FF4ABD3A-0E3A-44DD-B73C-8F1CD0031488}" srcId="{AEE62C34-27D8-4688-B3E5-BBFBF02FCD67}" destId="{EA589B50-1573-4666-AAC9-51EC27CCF29F}" srcOrd="1" destOrd="0" parTransId="{4883CFFE-1B84-4182-A4A1-D5C0F4DA11D1}" sibTransId="{154823BD-DAE6-4B46-B66B-1D30B397A206}"/>
    <dgm:cxn modelId="{EEBBDE3C-B3E7-4273-9DD1-DD56E08F6360}" type="presOf" srcId="{83D40256-C58B-4C81-91B8-CE46118983A7}" destId="{EE57EB17-1DA8-4A58-BAB7-E618295CC6AB}" srcOrd="0" destOrd="0" presId="urn:microsoft.com/office/officeart/2005/8/layout/vList5"/>
    <dgm:cxn modelId="{CD32B55D-D1E9-464D-B9FE-137F8A86BCA8}" type="presOf" srcId="{6C075511-7FF3-49DC-872E-28A4696AEC1D}" destId="{5DA2A299-CCAD-414D-A0CF-F3469CCF4602}" srcOrd="0" destOrd="0" presId="urn:microsoft.com/office/officeart/2005/8/layout/vList5"/>
    <dgm:cxn modelId="{AD219A6C-333B-4224-B5C2-27C5C29E01F9}" type="presOf" srcId="{EA589B50-1573-4666-AAC9-51EC27CCF29F}" destId="{3BA0FC81-70B0-441F-8681-7D56825673E5}" srcOrd="0" destOrd="1" presId="urn:microsoft.com/office/officeart/2005/8/layout/vList5"/>
    <dgm:cxn modelId="{4D7D928A-6293-43CA-B58D-7E9100CC5434}" srcId="{AEE62C34-27D8-4688-B3E5-BBFBF02FCD67}" destId="{6FF6D6C8-5EBE-4186-8BEB-30CEBD90E3F9}" srcOrd="2" destOrd="0" parTransId="{0020B084-07D8-421C-BE2E-25251CDE0BF7}" sibTransId="{07A4A8A4-DEF0-4317-AA26-19B948AF491D}"/>
    <dgm:cxn modelId="{0C71B88A-DB87-4BB6-8D8D-15B052A891E3}" srcId="{6C075511-7FF3-49DC-872E-28A4696AEC1D}" destId="{CDE4DC14-167D-489F-B560-39D068FB56B6}" srcOrd="0" destOrd="0" parTransId="{29BAE5F5-B1B1-46B4-9546-AB87AB079A69}" sibTransId="{10CB242A-CEB1-4639-B742-050F5748B0D4}"/>
    <dgm:cxn modelId="{0E1BB89B-34DB-421B-8F89-F83D2B5E0819}" type="presOf" srcId="{40CDB1FA-F69B-4C1A-B0E5-52FDEC473207}" destId="{3BA0FC81-70B0-441F-8681-7D56825673E5}" srcOrd="0" destOrd="0" presId="urn:microsoft.com/office/officeart/2005/8/layout/vList5"/>
    <dgm:cxn modelId="{09DD2FA8-7FA8-438E-BDEE-065F15592F22}" srcId="{AEE62C34-27D8-4688-B3E5-BBFBF02FCD67}" destId="{40CDB1FA-F69B-4C1A-B0E5-52FDEC473207}" srcOrd="0" destOrd="0" parTransId="{DB72E2CD-1F91-4297-B8EE-6572AB125EBF}" sibTransId="{0BDB8005-D51D-4DFF-9CE5-F09F1DEA5318}"/>
    <dgm:cxn modelId="{AB2209C2-FC84-484A-A5B3-57473C05A3EB}" type="presOf" srcId="{6FF6D6C8-5EBE-4186-8BEB-30CEBD90E3F9}" destId="{3BA0FC81-70B0-441F-8681-7D56825673E5}" srcOrd="0" destOrd="2" presId="urn:microsoft.com/office/officeart/2005/8/layout/vList5"/>
    <dgm:cxn modelId="{054CD1C6-4807-42E2-8821-08B4B75616A2}" type="presOf" srcId="{AEE62C34-27D8-4688-B3E5-BBFBF02FCD67}" destId="{773C5FA4-595D-4861-A6D3-2FB0AF413366}" srcOrd="0" destOrd="0" presId="urn:microsoft.com/office/officeart/2005/8/layout/vList5"/>
    <dgm:cxn modelId="{22AEA5DC-40C3-4A03-841C-D503C856F3C9}" srcId="{6C075511-7FF3-49DC-872E-28A4696AEC1D}" destId="{474C1C84-29A6-4FDE-9E6D-4E96020EFB43}" srcOrd="1" destOrd="0" parTransId="{05DA8AD2-08BA-4C7A-B339-ABBA29E5A75F}" sibTransId="{D9CCA398-8B52-46EA-92F8-9EB851B1AF96}"/>
    <dgm:cxn modelId="{CD988EE6-6E9E-41A5-B610-5AA66EB3DF64}" type="presOf" srcId="{F2CBCD6E-3500-4B4E-AFEF-1692F815167C}" destId="{F5CEE722-0731-485F-B54C-46D8A9472AAB}" srcOrd="0" destOrd="1" presId="urn:microsoft.com/office/officeart/2005/8/layout/vList5"/>
    <dgm:cxn modelId="{C79B0FF3-76C5-4A9B-8C6C-ACC4A6C363A4}" type="presOf" srcId="{7B928B24-3A41-451E-B7CE-1A62F145B9D9}" destId="{F5CEE722-0731-485F-B54C-46D8A9472AAB}" srcOrd="0" destOrd="0" presId="urn:microsoft.com/office/officeart/2005/8/layout/vList5"/>
    <dgm:cxn modelId="{C11C6BB1-D525-4B29-821D-E6A65482300C}" type="presParOf" srcId="{5DA2A299-CCAD-414D-A0CF-F3469CCF4602}" destId="{024FF1F7-E1AD-4D19-BA5A-88BB6303E529}" srcOrd="0" destOrd="0" presId="urn:microsoft.com/office/officeart/2005/8/layout/vList5"/>
    <dgm:cxn modelId="{BD542A0D-2F4A-4449-B9B4-36580AC9FF16}" type="presParOf" srcId="{024FF1F7-E1AD-4D19-BA5A-88BB6303E529}" destId="{4EC5FCA2-08D2-4DAC-BBDC-C74FEBCF60DD}" srcOrd="0" destOrd="0" presId="urn:microsoft.com/office/officeart/2005/8/layout/vList5"/>
    <dgm:cxn modelId="{8FD922C7-7230-4AF3-991B-02F2369D6646}" type="presParOf" srcId="{024FF1F7-E1AD-4D19-BA5A-88BB6303E529}" destId="{F5CEE722-0731-485F-B54C-46D8A9472AAB}" srcOrd="1" destOrd="0" presId="urn:microsoft.com/office/officeart/2005/8/layout/vList5"/>
    <dgm:cxn modelId="{0365D9A9-D794-4579-83BA-965D827ED3EA}" type="presParOf" srcId="{5DA2A299-CCAD-414D-A0CF-F3469CCF4602}" destId="{5AA7F107-0112-4E57-9C1A-1FCDC3040544}" srcOrd="1" destOrd="0" presId="urn:microsoft.com/office/officeart/2005/8/layout/vList5"/>
    <dgm:cxn modelId="{344540CA-15CE-497D-996C-627391F5C4E8}" type="presParOf" srcId="{5DA2A299-CCAD-414D-A0CF-F3469CCF4602}" destId="{59D306D0-C0BE-41AC-B90F-268B74F1AF7B}" srcOrd="2" destOrd="0" presId="urn:microsoft.com/office/officeart/2005/8/layout/vList5"/>
    <dgm:cxn modelId="{98AF36F5-59AE-42EC-A003-8B5B7B5657CC}" type="presParOf" srcId="{59D306D0-C0BE-41AC-B90F-268B74F1AF7B}" destId="{45E6E11B-935F-45C7-9243-D962A322C0A8}" srcOrd="0" destOrd="0" presId="urn:microsoft.com/office/officeart/2005/8/layout/vList5"/>
    <dgm:cxn modelId="{FBAE7AB5-3FD4-42A7-B917-3FB3404BF318}" type="presParOf" srcId="{59D306D0-C0BE-41AC-B90F-268B74F1AF7B}" destId="{EE57EB17-1DA8-4A58-BAB7-E618295CC6AB}" srcOrd="1" destOrd="0" presId="urn:microsoft.com/office/officeart/2005/8/layout/vList5"/>
    <dgm:cxn modelId="{2260A5E3-5603-4EB5-81CE-F11C254FD2AD}" type="presParOf" srcId="{5DA2A299-CCAD-414D-A0CF-F3469CCF4602}" destId="{27C5E895-511A-4961-AD7E-7665BC7B33E0}" srcOrd="3" destOrd="0" presId="urn:microsoft.com/office/officeart/2005/8/layout/vList5"/>
    <dgm:cxn modelId="{45034211-2711-4310-8088-1E6E82C03901}" type="presParOf" srcId="{5DA2A299-CCAD-414D-A0CF-F3469CCF4602}" destId="{9B936C01-934D-462D-93DC-BA49FAA4431C}" srcOrd="4" destOrd="0" presId="urn:microsoft.com/office/officeart/2005/8/layout/vList5"/>
    <dgm:cxn modelId="{B46AE968-7184-4009-8414-3BFE9E7A8080}" type="presParOf" srcId="{9B936C01-934D-462D-93DC-BA49FAA4431C}" destId="{773C5FA4-595D-4861-A6D3-2FB0AF413366}" srcOrd="0" destOrd="0" presId="urn:microsoft.com/office/officeart/2005/8/layout/vList5"/>
    <dgm:cxn modelId="{1DC955D1-DB43-499F-86BF-76564D187C39}" type="presParOf" srcId="{9B936C01-934D-462D-93DC-BA49FAA4431C}" destId="{3BA0FC81-70B0-441F-8681-7D56825673E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EE722-0731-485F-B54C-46D8A9472AAB}">
      <dsp:nvSpPr>
        <dsp:cNvPr id="0" name=""/>
        <dsp:cNvSpPr/>
      </dsp:nvSpPr>
      <dsp:spPr>
        <a:xfrm rot="5400000">
          <a:off x="4815199" y="-1813622"/>
          <a:ext cx="1155144" cy="5075550"/>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88975">
            <a:lnSpc>
              <a:spcPct val="90000"/>
            </a:lnSpc>
            <a:spcBef>
              <a:spcPct val="0"/>
            </a:spcBef>
            <a:spcAft>
              <a:spcPct val="15000"/>
            </a:spcAft>
            <a:buChar char="•"/>
          </a:pPr>
          <a:r>
            <a:rPr lang="en-US" sz="1550" kern="1200" dirty="0">
              <a:solidFill>
                <a:srgbClr val="787878"/>
              </a:solidFill>
            </a:rPr>
            <a:t>Husband 59, wife 57</a:t>
          </a:r>
        </a:p>
        <a:p>
          <a:pPr marL="114300" lvl="1" indent="-114300" algn="l" defTabSz="688975">
            <a:lnSpc>
              <a:spcPct val="90000"/>
            </a:lnSpc>
            <a:spcBef>
              <a:spcPct val="0"/>
            </a:spcBef>
            <a:spcAft>
              <a:spcPct val="15000"/>
            </a:spcAft>
            <a:buChar char="•"/>
          </a:pPr>
          <a:r>
            <a:rPr lang="en-US" sz="1550" kern="1200" dirty="0">
              <a:solidFill>
                <a:srgbClr val="787878"/>
              </a:solidFill>
            </a:rPr>
            <a:t>Four children (ages 29, 31, 33, 35)</a:t>
          </a:r>
        </a:p>
      </dsp:txBody>
      <dsp:txXfrm rot="-5400000">
        <a:off x="2854997" y="202969"/>
        <a:ext cx="5019161" cy="1042366"/>
      </dsp:txXfrm>
    </dsp:sp>
    <dsp:sp modelId="{4EC5FCA2-08D2-4DAC-BBDC-C74FEBCF60DD}">
      <dsp:nvSpPr>
        <dsp:cNvPr id="0" name=""/>
        <dsp:cNvSpPr/>
      </dsp:nvSpPr>
      <dsp:spPr>
        <a:xfrm>
          <a:off x="0" y="0"/>
          <a:ext cx="2854996" cy="144393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Family profile</a:t>
          </a:r>
        </a:p>
      </dsp:txBody>
      <dsp:txXfrm>
        <a:off x="70487" y="70487"/>
        <a:ext cx="2714022" cy="1302956"/>
      </dsp:txXfrm>
    </dsp:sp>
    <dsp:sp modelId="{EE57EB17-1DA8-4A58-BAB7-E618295CC6AB}">
      <dsp:nvSpPr>
        <dsp:cNvPr id="0" name=""/>
        <dsp:cNvSpPr/>
      </dsp:nvSpPr>
      <dsp:spPr>
        <a:xfrm rot="5400000">
          <a:off x="4815199" y="-297495"/>
          <a:ext cx="1155144" cy="5075550"/>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88975">
            <a:lnSpc>
              <a:spcPct val="90000"/>
            </a:lnSpc>
            <a:spcBef>
              <a:spcPct val="0"/>
            </a:spcBef>
            <a:spcAft>
              <a:spcPct val="15000"/>
            </a:spcAft>
            <a:buChar char="•"/>
          </a:pPr>
          <a:r>
            <a:rPr lang="en-US" sz="1550" kern="1200" dirty="0">
              <a:solidFill>
                <a:srgbClr val="787878"/>
              </a:solidFill>
            </a:rPr>
            <a:t>Construction company (LLC)</a:t>
          </a:r>
        </a:p>
        <a:p>
          <a:pPr marL="114300" lvl="1" indent="-114300" algn="l" defTabSz="688975">
            <a:lnSpc>
              <a:spcPct val="90000"/>
            </a:lnSpc>
            <a:spcBef>
              <a:spcPct val="0"/>
            </a:spcBef>
            <a:spcAft>
              <a:spcPct val="15000"/>
            </a:spcAft>
            <a:buChar char="•"/>
          </a:pPr>
          <a:r>
            <a:rPr lang="en-US" sz="1550" kern="1200" dirty="0">
              <a:solidFill>
                <a:srgbClr val="787878"/>
              </a:solidFill>
            </a:rPr>
            <a:t>Successors: two of the children (31, 35)</a:t>
          </a:r>
        </a:p>
      </dsp:txBody>
      <dsp:txXfrm rot="-5400000">
        <a:off x="2854997" y="1719096"/>
        <a:ext cx="5019161" cy="1042366"/>
      </dsp:txXfrm>
    </dsp:sp>
    <dsp:sp modelId="{45E6E11B-935F-45C7-9243-D962A322C0A8}">
      <dsp:nvSpPr>
        <dsp:cNvPr id="0" name=""/>
        <dsp:cNvSpPr/>
      </dsp:nvSpPr>
      <dsp:spPr>
        <a:xfrm>
          <a:off x="0" y="1518314"/>
          <a:ext cx="2854996" cy="144393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Business profile</a:t>
          </a:r>
        </a:p>
      </dsp:txBody>
      <dsp:txXfrm>
        <a:off x="70487" y="1588801"/>
        <a:ext cx="2714022" cy="1302956"/>
      </dsp:txXfrm>
    </dsp:sp>
    <dsp:sp modelId="{3BA0FC81-70B0-441F-8681-7D56825673E5}">
      <dsp:nvSpPr>
        <dsp:cNvPr id="0" name=""/>
        <dsp:cNvSpPr/>
      </dsp:nvSpPr>
      <dsp:spPr>
        <a:xfrm rot="5400000">
          <a:off x="4675421" y="1218631"/>
          <a:ext cx="1434700" cy="5075550"/>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88975">
            <a:lnSpc>
              <a:spcPct val="90000"/>
            </a:lnSpc>
            <a:spcBef>
              <a:spcPct val="0"/>
            </a:spcBef>
            <a:spcAft>
              <a:spcPct val="15000"/>
            </a:spcAft>
            <a:buChar char="•"/>
          </a:pPr>
          <a:r>
            <a:rPr lang="en-US" sz="1550" kern="1200" dirty="0">
              <a:solidFill>
                <a:srgbClr val="787878"/>
              </a:solidFill>
            </a:rPr>
            <a:t>Transfer business to children in 10 years</a:t>
          </a:r>
        </a:p>
        <a:p>
          <a:pPr marL="114300" lvl="1" indent="-114300" algn="l" defTabSz="688975">
            <a:lnSpc>
              <a:spcPct val="90000"/>
            </a:lnSpc>
            <a:spcBef>
              <a:spcPct val="0"/>
            </a:spcBef>
            <a:spcAft>
              <a:spcPct val="15000"/>
            </a:spcAft>
            <a:buChar char="•"/>
          </a:pPr>
          <a:r>
            <a:rPr lang="en-US" sz="1550" kern="1200" dirty="0">
              <a:solidFill>
                <a:srgbClr val="787878"/>
              </a:solidFill>
            </a:rPr>
            <a:t>Treat heirs fairly</a:t>
          </a:r>
        </a:p>
        <a:p>
          <a:pPr marL="114300" lvl="1" indent="-114300" algn="l" defTabSz="688975">
            <a:lnSpc>
              <a:spcPct val="90000"/>
            </a:lnSpc>
            <a:spcBef>
              <a:spcPct val="0"/>
            </a:spcBef>
            <a:spcAft>
              <a:spcPct val="15000"/>
            </a:spcAft>
            <a:buChar char="•"/>
          </a:pPr>
          <a:r>
            <a:rPr lang="en-US" sz="1550" kern="1200" dirty="0">
              <a:solidFill>
                <a:srgbClr val="787878"/>
              </a:solidFill>
            </a:rPr>
            <a:t>Determine retirement readiness for parents (current owners)</a:t>
          </a:r>
        </a:p>
        <a:p>
          <a:pPr marL="114300" lvl="1" indent="-114300" algn="l" defTabSz="688975">
            <a:lnSpc>
              <a:spcPct val="90000"/>
            </a:lnSpc>
            <a:spcBef>
              <a:spcPct val="0"/>
            </a:spcBef>
            <a:spcAft>
              <a:spcPct val="15000"/>
            </a:spcAft>
            <a:buChar char="•"/>
          </a:pPr>
          <a:r>
            <a:rPr lang="en-US" sz="1550" kern="1200" dirty="0">
              <a:solidFill>
                <a:srgbClr val="787878"/>
              </a:solidFill>
            </a:rPr>
            <a:t>Determine potential federal estate tax exposure</a:t>
          </a:r>
        </a:p>
      </dsp:txBody>
      <dsp:txXfrm rot="-5400000">
        <a:off x="2854996" y="3109092"/>
        <a:ext cx="5005514" cy="1294628"/>
      </dsp:txXfrm>
    </dsp:sp>
    <dsp:sp modelId="{773C5FA4-595D-4861-A6D3-2FB0AF413366}">
      <dsp:nvSpPr>
        <dsp:cNvPr id="0" name=""/>
        <dsp:cNvSpPr/>
      </dsp:nvSpPr>
      <dsp:spPr>
        <a:xfrm>
          <a:off x="0" y="3034441"/>
          <a:ext cx="2854996" cy="144393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Goals</a:t>
          </a:r>
        </a:p>
      </dsp:txBody>
      <dsp:txXfrm>
        <a:off x="70487" y="3104928"/>
        <a:ext cx="2714022" cy="13029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EE722-0731-485F-B54C-46D8A9472AAB}">
      <dsp:nvSpPr>
        <dsp:cNvPr id="0" name=""/>
        <dsp:cNvSpPr/>
      </dsp:nvSpPr>
      <dsp:spPr>
        <a:xfrm rot="5400000">
          <a:off x="4487874" y="-1659586"/>
          <a:ext cx="1155144" cy="476747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$25,000 premium</a:t>
          </a:r>
        </a:p>
        <a:p>
          <a:pPr marL="228600" lvl="1" indent="-228600" algn="l" defTabSz="889000">
            <a:lnSpc>
              <a:spcPct val="90000"/>
            </a:lnSpc>
            <a:spcBef>
              <a:spcPct val="0"/>
            </a:spcBef>
            <a:spcAft>
              <a:spcPct val="15000"/>
            </a:spcAft>
            <a:buChar char="•"/>
          </a:pPr>
          <a:r>
            <a:rPr lang="en-US" sz="2000" kern="1200" dirty="0"/>
            <a:t>$12,446 target premium</a:t>
          </a:r>
        </a:p>
      </dsp:txBody>
      <dsp:txXfrm rot="-5400000">
        <a:off x="2681707" y="202970"/>
        <a:ext cx="4711090" cy="1042366"/>
      </dsp:txXfrm>
    </dsp:sp>
    <dsp:sp modelId="{4EC5FCA2-08D2-4DAC-BBDC-C74FEBCF60DD}">
      <dsp:nvSpPr>
        <dsp:cNvPr id="0" name=""/>
        <dsp:cNvSpPr/>
      </dsp:nvSpPr>
      <dsp:spPr>
        <a:xfrm>
          <a:off x="0" y="0"/>
          <a:ext cx="2681707" cy="14439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IUL Accumulation</a:t>
          </a:r>
        </a:p>
      </dsp:txBody>
      <dsp:txXfrm>
        <a:off x="70487" y="70487"/>
        <a:ext cx="2540733" cy="1302956"/>
      </dsp:txXfrm>
    </dsp:sp>
    <dsp:sp modelId="{EE57EB17-1DA8-4A58-BAB7-E618295CC6AB}">
      <dsp:nvSpPr>
        <dsp:cNvPr id="0" name=""/>
        <dsp:cNvSpPr/>
      </dsp:nvSpPr>
      <dsp:spPr>
        <a:xfrm rot="5400000">
          <a:off x="4487874" y="-143459"/>
          <a:ext cx="1155144" cy="476747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$25,698 premium</a:t>
          </a:r>
        </a:p>
        <a:p>
          <a:pPr marL="228600" lvl="1" indent="-228600" algn="l" defTabSz="889000">
            <a:lnSpc>
              <a:spcPct val="90000"/>
            </a:lnSpc>
            <a:spcBef>
              <a:spcPct val="0"/>
            </a:spcBef>
            <a:spcAft>
              <a:spcPct val="15000"/>
            </a:spcAft>
            <a:buChar char="•"/>
          </a:pPr>
          <a:r>
            <a:rPr lang="en-US" sz="2000" kern="1200" dirty="0"/>
            <a:t>$29,408 target premium</a:t>
          </a:r>
        </a:p>
      </dsp:txBody>
      <dsp:txXfrm rot="-5400000">
        <a:off x="2681707" y="1719097"/>
        <a:ext cx="4711090" cy="1042366"/>
      </dsp:txXfrm>
    </dsp:sp>
    <dsp:sp modelId="{45E6E11B-935F-45C7-9243-D962A322C0A8}">
      <dsp:nvSpPr>
        <dsp:cNvPr id="0" name=""/>
        <dsp:cNvSpPr/>
      </dsp:nvSpPr>
      <dsp:spPr>
        <a:xfrm>
          <a:off x="0" y="1518314"/>
          <a:ext cx="2681707" cy="14439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SUL Protector II</a:t>
          </a:r>
        </a:p>
      </dsp:txBody>
      <dsp:txXfrm>
        <a:off x="70487" y="1588801"/>
        <a:ext cx="2540733" cy="1302956"/>
      </dsp:txXfrm>
    </dsp:sp>
    <dsp:sp modelId="{3BA0FC81-70B0-441F-8681-7D56825673E5}">
      <dsp:nvSpPr>
        <dsp:cNvPr id="0" name=""/>
        <dsp:cNvSpPr/>
      </dsp:nvSpPr>
      <dsp:spPr>
        <a:xfrm rot="5400000">
          <a:off x="4348096" y="1372667"/>
          <a:ext cx="1434700" cy="476747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Inheritance equalization</a:t>
          </a:r>
        </a:p>
        <a:p>
          <a:pPr marL="228600" lvl="1" indent="-228600" algn="l" defTabSz="889000">
            <a:lnSpc>
              <a:spcPct val="90000"/>
            </a:lnSpc>
            <a:spcBef>
              <a:spcPct val="0"/>
            </a:spcBef>
            <a:spcAft>
              <a:spcPct val="15000"/>
            </a:spcAft>
            <a:buChar char="•"/>
          </a:pPr>
          <a:r>
            <a:rPr lang="en-US" sz="2000" kern="1200" dirty="0"/>
            <a:t>Key employee retention</a:t>
          </a:r>
        </a:p>
        <a:p>
          <a:pPr marL="228600" lvl="1" indent="-228600" algn="l" defTabSz="889000">
            <a:lnSpc>
              <a:spcPct val="90000"/>
            </a:lnSpc>
            <a:spcBef>
              <a:spcPct val="0"/>
            </a:spcBef>
            <a:spcAft>
              <a:spcPct val="15000"/>
            </a:spcAft>
            <a:buChar char="•"/>
          </a:pPr>
          <a:r>
            <a:rPr lang="en-US" sz="2000" kern="1200" dirty="0"/>
            <a:t>Personal planning for both generations</a:t>
          </a:r>
        </a:p>
      </dsp:txBody>
      <dsp:txXfrm rot="-5400000">
        <a:off x="2681707" y="3109092"/>
        <a:ext cx="4697443" cy="1294628"/>
      </dsp:txXfrm>
    </dsp:sp>
    <dsp:sp modelId="{773C5FA4-595D-4861-A6D3-2FB0AF413366}">
      <dsp:nvSpPr>
        <dsp:cNvPr id="0" name=""/>
        <dsp:cNvSpPr/>
      </dsp:nvSpPr>
      <dsp:spPr>
        <a:xfrm>
          <a:off x="0" y="3034441"/>
          <a:ext cx="2681707" cy="14439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Additional planning</a:t>
          </a:r>
        </a:p>
      </dsp:txBody>
      <dsp:txXfrm>
        <a:off x="70487" y="3104928"/>
        <a:ext cx="2540733" cy="130295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2D071C-62DA-1E40-889A-7A352E7EEFE9}" type="datetimeFigureOut">
              <a:rPr lang="en-US" smtClean="0"/>
              <a:t>1/11/2021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C57509-B498-694C-BF4C-D9B59421582C}" type="slidenum">
              <a:rPr lang="en-US" smtClean="0"/>
              <a:t>‹#›</a:t>
            </a:fld>
            <a:endParaRPr lang="en-US"/>
          </a:p>
        </p:txBody>
      </p:sp>
    </p:spTree>
    <p:extLst>
      <p:ext uri="{BB962C8B-B14F-4D97-AF65-F5344CB8AC3E}">
        <p14:creationId xmlns:p14="http://schemas.microsoft.com/office/powerpoint/2010/main" val="35005568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9955B8-8F57-7C4D-8105-90AE58928882}" type="datetimeFigureOut">
              <a:rPr lang="en-US" smtClean="0"/>
              <a:t>1/11/2021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4C2B2C-38E7-6645-8EC2-7A497A515162}" type="slidenum">
              <a:rPr lang="en-US" smtClean="0"/>
              <a:t>‹#›</a:t>
            </a:fld>
            <a:endParaRPr lang="en-US"/>
          </a:p>
        </p:txBody>
      </p:sp>
    </p:spTree>
    <p:extLst>
      <p:ext uri="{BB962C8B-B14F-4D97-AF65-F5344CB8AC3E}">
        <p14:creationId xmlns:p14="http://schemas.microsoft.com/office/powerpoint/2010/main" val="81935747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1</a:t>
            </a:fld>
            <a:endParaRPr lang="en-US"/>
          </a:p>
        </p:txBody>
      </p:sp>
    </p:spTree>
    <p:extLst>
      <p:ext uri="{BB962C8B-B14F-4D97-AF65-F5344CB8AC3E}">
        <p14:creationId xmlns:p14="http://schemas.microsoft.com/office/powerpoint/2010/main" val="1539024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S Elliot Pro" panose="02000503040000020004" pitchFamily="50" charset="0"/>
              </a:rPr>
              <a:t>When transitioning the business to a family member or members is the goal, there are clear steps you can suggest they take to ensure a smooth transition. </a:t>
            </a:r>
          </a:p>
          <a:p>
            <a:endParaRPr lang="en-US" baseline="0" dirty="0">
              <a:latin typeface="FS Elliot Pro" panose="02000503040000020004" pitchFamily="50" charset="0"/>
            </a:endParaRPr>
          </a:p>
          <a:p>
            <a:r>
              <a:rPr lang="en-US" baseline="0" dirty="0">
                <a:latin typeface="FS Elliot Pro" panose="02000503040000020004" pitchFamily="50" charset="0"/>
              </a:rPr>
              <a:t>This is an important process, as many haven’t taken the time to start planning. </a:t>
            </a:r>
          </a:p>
          <a:p>
            <a:endParaRPr lang="en-US" baseline="0" dirty="0">
              <a:latin typeface="FS Elliot Pro" panose="02000503040000020004" pitchFamily="50" charset="0"/>
            </a:endParaRPr>
          </a:p>
          <a:p>
            <a:r>
              <a:rPr lang="en-US" baseline="0" dirty="0">
                <a:latin typeface="FS Elliot Pro" panose="02000503040000020004" pitchFamily="50" charset="0"/>
              </a:rPr>
              <a:t>Read slide.</a:t>
            </a:r>
            <a:endParaRPr lang="en-US" dirty="0">
              <a:latin typeface="FS Elliot Pro" panose="02000503040000020004" pitchFamily="50" charset="0"/>
            </a:endParaRPr>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35315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S Elliot Pro" panose="02000503040000020004" pitchFamily="50" charset="0"/>
              </a:rPr>
              <a:t>And, of course, in order to</a:t>
            </a:r>
            <a:r>
              <a:rPr lang="en-US" baseline="0" dirty="0">
                <a:latin typeface="FS Elliot Pro" panose="02000503040000020004" pitchFamily="50" charset="0"/>
              </a:rPr>
              <a:t> determine price, you need to know what the value of the business is and ensure it is addressed and kept current in the buy-sell agreement. The client can either provide the fair market value of the business to us, or Principal can provide an informal business valuation to keep the planning process moving forward. </a:t>
            </a:r>
          </a:p>
          <a:p>
            <a:endParaRPr lang="en-US" baseline="0" dirty="0">
              <a:latin typeface="FS Elliot Pro" panose="02000503040000020004" pitchFamily="50" charset="0"/>
            </a:endParaRPr>
          </a:p>
          <a:p>
            <a:r>
              <a:rPr lang="en-US" baseline="0" dirty="0">
                <a:latin typeface="FS Elliot Pro" panose="02000503040000020004" pitchFamily="50" charset="0"/>
              </a:rPr>
              <a:t>Review slide.</a:t>
            </a:r>
            <a:endParaRPr lang="en-US" dirty="0">
              <a:latin typeface="FS Elliot Pro" panose="02000503040000020004" pitchFamily="50" charset="0"/>
            </a:endParaRPr>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786787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S Elliot Pro" panose="02000503040000020004" pitchFamily="50" charset="0"/>
              </a:rPr>
              <a:t>Transitions are more successful when an owner has an established plan for departure—whether expected or unexpected. </a:t>
            </a:r>
          </a:p>
          <a:p>
            <a:endParaRPr lang="en-US" dirty="0">
              <a:latin typeface="FS Elliot Pro" panose="02000503040000020004" pitchFamily="50" charset="0"/>
            </a:endParaRPr>
          </a:p>
          <a:p>
            <a:r>
              <a:rPr lang="en-US" dirty="0">
                <a:latin typeface="FS Elliot Pro" panose="02000503040000020004" pitchFamily="50" charset="0"/>
              </a:rPr>
              <a:t>A buy-sell agreement can help the owner achieve this. In this case, the client had a cross purchase buy-sell agreement in place</a:t>
            </a:r>
            <a:r>
              <a:rPr lang="en-US" baseline="0" dirty="0">
                <a:latin typeface="FS Elliot Pro" panose="02000503040000020004" pitchFamily="50" charset="0"/>
              </a:rPr>
              <a:t>. </a:t>
            </a:r>
          </a:p>
          <a:p>
            <a:endParaRPr lang="en-US" baseline="0" dirty="0">
              <a:latin typeface="FS Elliot Pro" panose="02000503040000020004" pitchFamily="50" charset="0"/>
            </a:endParaRPr>
          </a:p>
          <a:p>
            <a:r>
              <a:rPr lang="en-US" baseline="0" dirty="0">
                <a:latin typeface="FS Elliot Pro" panose="02000503040000020004" pitchFamily="50" charset="0"/>
              </a:rPr>
              <a:t>Review slide.</a:t>
            </a:r>
            <a:endParaRPr lang="en-US" dirty="0">
              <a:latin typeface="FS Elliot Pro" panose="02000503040000020004" pitchFamily="50" charset="0"/>
            </a:endParaRPr>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786787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S Elliot Pro" panose="02000503040000020004" pitchFamily="50" charset="0"/>
              </a:rPr>
              <a:t>An </a:t>
            </a:r>
            <a:r>
              <a:rPr lang="en-US" baseline="0" dirty="0">
                <a:latin typeface="FS Elliot Pro" panose="02000503040000020004" pitchFamily="50" charset="0"/>
              </a:rPr>
              <a:t>important element of a transition plan is to ensure proper funding is in place.  </a:t>
            </a:r>
          </a:p>
          <a:p>
            <a:endParaRPr lang="en-US" baseline="0" dirty="0">
              <a:latin typeface="FS Elliot Pro" panose="02000503040000020004" pitchFamily="50" charset="0"/>
            </a:endParaRPr>
          </a:p>
          <a:p>
            <a:r>
              <a:rPr lang="en-US" baseline="0" dirty="0">
                <a:latin typeface="FS Elliot Pro" panose="02000503040000020004" pitchFamily="50" charset="0"/>
              </a:rPr>
              <a:t>Having necessary funding available in the right amount, in the right place and at the right time is important for a succession strategy to be successful. </a:t>
            </a:r>
          </a:p>
          <a:p>
            <a:endParaRPr lang="en-US" baseline="0" dirty="0">
              <a:latin typeface="FS Elliot Pro" panose="02000503040000020004" pitchFamily="50" charset="0"/>
            </a:endParaRPr>
          </a:p>
          <a:p>
            <a:r>
              <a:rPr lang="en-US" baseline="0" dirty="0">
                <a:latin typeface="FS Elliot Pro" panose="02000503040000020004" pitchFamily="50" charset="0"/>
              </a:rPr>
              <a:t>Several funding options are available to clients, each with pros and cons. </a:t>
            </a:r>
          </a:p>
          <a:p>
            <a:endParaRPr lang="en-US" baseline="0" dirty="0">
              <a:latin typeface="FS Elliot Pro" panose="02000503040000020004" pitchFamily="50" charset="0"/>
            </a:endParaRPr>
          </a:p>
          <a:p>
            <a:r>
              <a:rPr lang="en-US" baseline="0" dirty="0">
                <a:latin typeface="FS Elliot Pro" panose="02000503040000020004" pitchFamily="50" charset="0"/>
              </a:rPr>
              <a:t>The main considerations for which method is appropriate for the situation is timing of liquidity and cost. </a:t>
            </a:r>
          </a:p>
          <a:p>
            <a:endParaRPr lang="en-US" baseline="0" dirty="0">
              <a:latin typeface="FS Elliot Pro" panose="02000503040000020004" pitchFamily="50" charset="0"/>
            </a:endParaRPr>
          </a:p>
          <a:p>
            <a:r>
              <a:rPr lang="en-US" baseline="0" dirty="0">
                <a:latin typeface="FS Elliot Pro" panose="02000503040000020004" pitchFamily="50" charset="0"/>
              </a:rPr>
              <a:t>Our Business Owner Market Study shows the top two vehicles for those who have plans in place are business cash flow and life insurance. </a:t>
            </a:r>
          </a:p>
          <a:p>
            <a:endParaRPr lang="en-US" baseline="0" dirty="0">
              <a:latin typeface="FS Elliot Pro" panose="02000503040000020004" pitchFamily="50" charset="0"/>
            </a:endParaRPr>
          </a:p>
          <a:p>
            <a:r>
              <a:rPr lang="en-US" baseline="0" dirty="0">
                <a:latin typeface="FS Elliot Pro" panose="02000503040000020004" pitchFamily="50" charset="0"/>
              </a:rPr>
              <a:t>Insurance (life and disability) is often used because it provides liquidity when it’s often needed the most—at the death or disability of an owner.</a:t>
            </a:r>
          </a:p>
          <a:p>
            <a:endParaRPr lang="en-US" baseline="0" dirty="0">
              <a:latin typeface="FS Elliot Pro" panose="02000503040000020004" pitchFamily="50" charset="0"/>
            </a:endParaRPr>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831801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latin typeface="FS Elliot Pro" panose="02000503040000020004" pitchFamily="50" charset="0"/>
              </a:rPr>
              <a:t>Having necessary funding available in the right amount, in the right place and at the right time is important for a succession strategy to be successful. There are several funding options available to clients, each with pros and cons. </a:t>
            </a:r>
          </a:p>
          <a:p>
            <a:endParaRPr lang="en-US" b="1" baseline="0" dirty="0">
              <a:latin typeface="FS Elliot Pro" panose="02000503040000020004" pitchFamily="50" charset="0"/>
            </a:endParaRPr>
          </a:p>
          <a:p>
            <a:r>
              <a:rPr lang="en-US" dirty="0">
                <a:latin typeface="FS Elliot Pro" panose="02000503040000020004" pitchFamily="50" charset="0"/>
              </a:rPr>
              <a:t>The Family Business Planning proposal shows your clients an example of how the costs of the different options can vary.</a:t>
            </a:r>
            <a:endParaRPr lang="en-US" baseline="0" dirty="0">
              <a:latin typeface="FS Elliot Pro" panose="02000503040000020004" pitchFamily="50" charset="0"/>
            </a:endParaRPr>
          </a:p>
          <a:p>
            <a:endParaRPr lang="en-US" baseline="0" dirty="0">
              <a:latin typeface="FS Elliot Pro" panose="02000503040000020004" pitchFamily="50" charset="0"/>
            </a:endParaRPr>
          </a:p>
          <a:p>
            <a:r>
              <a:rPr lang="en-US" baseline="0" dirty="0">
                <a:latin typeface="FS Elliot Pro" panose="02000503040000020004" pitchFamily="50" charset="0"/>
              </a:rPr>
              <a:t>Read slide.</a:t>
            </a:r>
            <a:endParaRPr lang="en-US" dirty="0">
              <a:latin typeface="FS Elliot Pro" panose="02000503040000020004" pitchFamily="50" charset="0"/>
            </a:endParaRPr>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786787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S Elliot Pro" panose="02000503040000020004" pitchFamily="50" charset="0"/>
              </a:rPr>
              <a:t>Once a buy-sell agreement is in place and you’re looking at funding the buy-sell agreement, it’s important to consider how the sale will take place</a:t>
            </a:r>
            <a:r>
              <a:rPr lang="en-US" baseline="0" dirty="0">
                <a:latin typeface="FS Elliot Pro" panose="02000503040000020004" pitchFamily="50" charset="0"/>
              </a:rPr>
              <a:t> so they’re prepared, from a funding perspective, to handle the payment transactions. </a:t>
            </a:r>
          </a:p>
          <a:p>
            <a:endParaRPr lang="en-US" baseline="0" dirty="0">
              <a:latin typeface="FS Elliot Pro" panose="02000503040000020004" pitchFamily="50" charset="0"/>
            </a:endParaRPr>
          </a:p>
          <a:p>
            <a:r>
              <a:rPr lang="en-US" baseline="0" dirty="0">
                <a:latin typeface="FS Elliot Pro" panose="02000503040000020004" pitchFamily="50" charset="0"/>
              </a:rPr>
              <a:t>Lump sum payment – Oftentimes, the buyer finances part of the purchase through a 3</a:t>
            </a:r>
            <a:r>
              <a:rPr lang="en-US" baseline="30000" dirty="0">
                <a:latin typeface="FS Elliot Pro" panose="02000503040000020004" pitchFamily="50" charset="0"/>
              </a:rPr>
              <a:t>rd</a:t>
            </a:r>
            <a:r>
              <a:rPr lang="en-US" baseline="0" dirty="0">
                <a:latin typeface="FS Elliot Pro" panose="02000503040000020004" pitchFamily="50" charset="0"/>
              </a:rPr>
              <a:t> party lender.</a:t>
            </a:r>
          </a:p>
          <a:p>
            <a:endParaRPr lang="en-US" baseline="0" dirty="0">
              <a:latin typeface="FS Elliot Pro" panose="02000503040000020004" pitchFamily="50" charset="0"/>
            </a:endParaRPr>
          </a:p>
          <a:p>
            <a:r>
              <a:rPr lang="en-US" baseline="0" dirty="0">
                <a:latin typeface="FS Elliot Pro" panose="02000503040000020004" pitchFamily="50" charset="0"/>
              </a:rPr>
              <a:t>Installment sale – The buyer makes a down payment, and the balance is paid on a predetermined payment schedule.</a:t>
            </a:r>
          </a:p>
          <a:p>
            <a:endParaRPr lang="en-US" baseline="0" dirty="0">
              <a:latin typeface="FS Elliot Pro" panose="02000503040000020004" pitchFamily="50" charset="0"/>
            </a:endParaRPr>
          </a:p>
          <a:p>
            <a:r>
              <a:rPr lang="en-US" baseline="0" dirty="0">
                <a:latin typeface="FS Elliot Pro" panose="02000503040000020004" pitchFamily="50" charset="0"/>
              </a:rPr>
              <a:t>Interest only sale – The buyer makes a down payment, then pays the seller interest for a specified period of time and makes a balloon payment at the end.</a:t>
            </a:r>
          </a:p>
          <a:p>
            <a:endParaRPr lang="en-US" baseline="0" dirty="0">
              <a:latin typeface="FS Elliot Pro" panose="02000503040000020004" pitchFamily="50" charset="0"/>
            </a:endParaRPr>
          </a:p>
          <a:p>
            <a:r>
              <a:rPr lang="en-US" baseline="0" dirty="0">
                <a:latin typeface="FS Elliot Pro" panose="02000503040000020004" pitchFamily="50" charset="0"/>
              </a:rPr>
              <a:t>Part gift, part sale – In a business transaction between family members, the owner typically isn’t looking to maximize the sale price. But the owner may not want to just give the business away either. With this structure, the owner can accomplish both goals.</a:t>
            </a:r>
          </a:p>
          <a:p>
            <a:endParaRPr lang="en-US" baseline="0" dirty="0">
              <a:latin typeface="FS Elliot Pro" panose="02000503040000020004" pitchFamily="50" charset="0"/>
            </a:endParaRPr>
          </a:p>
          <a:p>
            <a:r>
              <a:rPr lang="en-US" baseline="0" dirty="0">
                <a:latin typeface="FS Elliot Pro" panose="02000503040000020004" pitchFamily="50" charset="0"/>
              </a:rPr>
              <a:t>ESOP – Enables an owner to establish an employee-owned company that offers a flexible, tax-favorable way to exit the business, provide retirement benefits, and retain and motivate employees.</a:t>
            </a:r>
            <a:endParaRPr lang="en-US" dirty="0">
              <a:latin typeface="FS Elliot Pro" panose="02000503040000020004" pitchFamily="50" charset="0"/>
            </a:endParaRPr>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786787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S Elliot Pro" panose="02000503040000020004" pitchFamily="50" charset="0"/>
              </a:rPr>
              <a:t>Sometimes,</a:t>
            </a:r>
            <a:r>
              <a:rPr lang="en-US" baseline="0" dirty="0">
                <a:latin typeface="FS Elliot Pro" panose="02000503040000020004" pitchFamily="50" charset="0"/>
              </a:rPr>
              <a:t> as is the case in many family business transactions, discounting strategies can be used when the transition is to a family member.  Here’s an example of how this was used in our recent case. </a:t>
            </a:r>
          </a:p>
          <a:p>
            <a:endParaRPr lang="en-US" baseline="0" dirty="0">
              <a:latin typeface="FS Elliot Pro" panose="02000503040000020004" pitchFamily="50" charset="0"/>
            </a:endParaRPr>
          </a:p>
          <a:p>
            <a:r>
              <a:rPr lang="en-US" baseline="0" dirty="0">
                <a:latin typeface="FS Elliot Pro" panose="02000503040000020004" pitchFamily="50" charset="0"/>
              </a:rPr>
              <a:t>Review slide.</a:t>
            </a:r>
            <a:endParaRPr lang="en-US" dirty="0">
              <a:latin typeface="FS Elliot Pro" panose="02000503040000020004" pitchFamily="50" charset="0"/>
            </a:endParaRPr>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786787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S Elliot Pro" panose="02000503040000020004" pitchFamily="50" charset="0"/>
              </a:rPr>
              <a:t>It’s great to consider the use of entity discounting to potentially decrease</a:t>
            </a:r>
            <a:r>
              <a:rPr lang="en-US" baseline="0" dirty="0">
                <a:latin typeface="FS Elliot Pro" panose="02000503040000020004" pitchFamily="50" charset="0"/>
              </a:rPr>
              <a:t> the price when transferring the business to a family member. But the exiting owners will also want to think about how the sale price impacts their own income going into retirement. Have they planned sufficiently? How much will the sale of the business contribute to their retirement? Also, retirement could mean slowing down, not walking away. The next generation will be doing more and earning more from the business. Does the existing owner have qualified plans or other assets in place to provide that income stream? And how might an unexpected illness or injury impact retirement income? </a:t>
            </a:r>
          </a:p>
          <a:p>
            <a:endParaRPr lang="en-US" baseline="0" dirty="0">
              <a:latin typeface="FS Elliot Pro" panose="02000503040000020004" pitchFamily="50" charset="0"/>
            </a:endParaRPr>
          </a:p>
          <a:p>
            <a:r>
              <a:rPr lang="en-US" baseline="0" dirty="0">
                <a:latin typeface="FS Elliot Pro" panose="02000503040000020004" pitchFamily="50" charset="0"/>
              </a:rPr>
              <a:t>Review slide.</a:t>
            </a:r>
            <a:endParaRPr lang="en-US" dirty="0">
              <a:latin typeface="FS Elliot Pro" panose="02000503040000020004" pitchFamily="50" charset="0"/>
            </a:endParaRPr>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703462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latin typeface="FS Elliot Pro" panose="02000503040000020004" pitchFamily="50" charset="0"/>
              </a:rPr>
              <a:t>Our Family Business Planning Report addresses the retirement income sources of the exiting owner. We gather information around the various sources they may have available to provide retirement income such as Social Security, the sale of the business, rental income, and qualified plans and other investments, to determine any gap in their retirement income needs. </a:t>
            </a:r>
          </a:p>
          <a:p>
            <a:endParaRPr lang="en-US" baseline="0" dirty="0">
              <a:latin typeface="FS Elliot Pro" panose="02000503040000020004" pitchFamily="50" charset="0"/>
            </a:endParaRPr>
          </a:p>
          <a:p>
            <a:r>
              <a:rPr lang="en-US" baseline="0" dirty="0">
                <a:latin typeface="FS Elliot Pro" panose="02000503040000020004" pitchFamily="50" charset="0"/>
              </a:rPr>
              <a:t>Review slide.</a:t>
            </a:r>
            <a:endParaRPr lang="en-US" dirty="0">
              <a:latin typeface="FS Elliot Pro" panose="02000503040000020004" pitchFamily="50" charset="0"/>
            </a:endParaRPr>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786787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S Elliot Pro" panose="02000503040000020004" pitchFamily="50" charset="0"/>
              </a:rPr>
              <a:t>Life</a:t>
            </a:r>
            <a:r>
              <a:rPr lang="en-US" baseline="0" dirty="0">
                <a:latin typeface="FS Elliot Pro" panose="02000503040000020004" pitchFamily="50" charset="0"/>
              </a:rPr>
              <a:t> insurance is a good fit with many retirement planning strategies. People often forget that not only do they need to have an adequate source of income through retirement, but they also to have to protect that income and protect themselves and their family from unforeseen events that could impact their ability to sustain their standard of living through retirement. Let’s review a couple of scenarios from the handout I provided.</a:t>
            </a:r>
          </a:p>
          <a:p>
            <a:endParaRPr lang="en-US" baseline="0" dirty="0">
              <a:latin typeface="FS Elliot Pro" panose="02000503040000020004" pitchFamily="50" charset="0"/>
            </a:endParaRPr>
          </a:p>
          <a:p>
            <a:r>
              <a:rPr lang="en-US" b="0" baseline="0" dirty="0">
                <a:solidFill>
                  <a:srgbClr val="FF0000"/>
                </a:solidFill>
                <a:latin typeface="FS Elliot Pro" panose="02000503040000020004" pitchFamily="50" charset="0"/>
              </a:rPr>
              <a:t>Suggested Handout:  Life Insurance and Retirement (BB11982)</a:t>
            </a:r>
          </a:p>
          <a:p>
            <a:endParaRPr lang="en-US" b="0" baseline="0" dirty="0">
              <a:solidFill>
                <a:srgbClr val="FF0000"/>
              </a:solidFill>
              <a:latin typeface="FS Elliot Pro" panose="02000503040000020004" pitchFamily="50" charset="0"/>
            </a:endParaRPr>
          </a:p>
          <a:p>
            <a:r>
              <a:rPr lang="en-US" b="0" baseline="0" dirty="0">
                <a:solidFill>
                  <a:srgbClr val="FF0000"/>
                </a:solidFill>
                <a:latin typeface="FS Elliot Pro" panose="02000503040000020004" pitchFamily="50" charset="0"/>
              </a:rPr>
              <a:t>There are several products to choose from. Let’s take a look.  </a:t>
            </a:r>
          </a:p>
          <a:p>
            <a:endParaRPr lang="en-US" b="0" baseline="0" dirty="0">
              <a:solidFill>
                <a:srgbClr val="FF0000"/>
              </a:solidFill>
              <a:latin typeface="FS Elliot Pro" panose="02000503040000020004" pitchFamily="50" charset="0"/>
            </a:endParaRPr>
          </a:p>
          <a:p>
            <a:r>
              <a:rPr lang="en-US" b="0" baseline="0" dirty="0">
                <a:solidFill>
                  <a:srgbClr val="FF0000"/>
                </a:solidFill>
                <a:latin typeface="FS Elliot Pro" panose="02000503040000020004" pitchFamily="50" charset="0"/>
              </a:rPr>
              <a:t>Review slide.</a:t>
            </a:r>
            <a:endParaRPr lang="en-US" b="0" dirty="0">
              <a:solidFill>
                <a:srgbClr val="FF0000"/>
              </a:solidFill>
              <a:latin typeface="FS Elliot Pro" panose="02000503040000020004" pitchFamily="50" charset="0"/>
            </a:endParaRPr>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786787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Family-owned businesses account for a significant portion of small- to medium-sized businesses in the U.S. </a:t>
            </a:r>
          </a:p>
          <a:p>
            <a:endParaRPr lang="en-US" dirty="0"/>
          </a:p>
          <a:p>
            <a:r>
              <a:rPr lang="en-US" dirty="0"/>
              <a:t>In our 2019 Principal Business Owner Research study, two-thirds of the 1,020 business owners surveyed indicated their business is family-owned. </a:t>
            </a:r>
          </a:p>
          <a:p>
            <a:endParaRPr lang="en-US" dirty="0"/>
          </a:p>
          <a:p>
            <a:r>
              <a:rPr lang="en-US" dirty="0"/>
              <a:t>This represented a noticeable increase over the previous two surveys.</a:t>
            </a:r>
          </a:p>
          <a:p>
            <a:endParaRPr lang="en-US" dirty="0"/>
          </a:p>
          <a:p>
            <a:r>
              <a:rPr lang="en-US" dirty="0"/>
              <a:t>And many of these businesses need planning help. </a:t>
            </a:r>
          </a:p>
          <a:p>
            <a:endParaRPr lang="en-US" dirty="0">
              <a:latin typeface="FS Elliot Pro" panose="02000503040000020004" pitchFamily="50" charset="0"/>
            </a:endParaRPr>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786787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S Elliot Pro" panose="02000503040000020004" pitchFamily="50" charset="0"/>
              </a:rPr>
              <a:t>Let me share a product with you that met the needs of this particular client we’re discussing. </a:t>
            </a:r>
          </a:p>
          <a:p>
            <a:endParaRPr lang="en-US" dirty="0">
              <a:latin typeface="FS Elliot Pro" panose="02000503040000020004" pitchFamily="50" charset="0"/>
            </a:endParaRPr>
          </a:p>
          <a:p>
            <a:r>
              <a:rPr lang="en-US" dirty="0">
                <a:latin typeface="FS Elliot Pro" panose="02000503040000020004" pitchFamily="50" charset="0"/>
              </a:rPr>
              <a:t>The product target market was</a:t>
            </a:r>
            <a:r>
              <a:rPr lang="en-US" baseline="0" dirty="0">
                <a:latin typeface="FS Elliot Pro" panose="02000503040000020004" pitchFamily="50" charset="0"/>
              </a:rPr>
              <a:t> in sync with the clients we were working with. They met the target age and max-funded the policies because they wanted cash value growth. But they were adverse to participating directly in the market. </a:t>
            </a:r>
          </a:p>
          <a:p>
            <a:endParaRPr lang="en-US" baseline="0" dirty="0">
              <a:latin typeface="FS Elliot Pro" panose="02000503040000020004" pitchFamily="50" charset="0"/>
            </a:endParaRPr>
          </a:p>
          <a:p>
            <a:r>
              <a:rPr lang="en-US" baseline="0" dirty="0">
                <a:latin typeface="FS Elliot Pro" panose="02000503040000020004" pitchFamily="50" charset="0"/>
              </a:rPr>
              <a:t>Review slide. </a:t>
            </a:r>
          </a:p>
          <a:p>
            <a:endParaRPr lang="en-US" baseline="0" dirty="0">
              <a:latin typeface="FS Elliot Pro" panose="02000503040000020004" pitchFamily="50" charset="0"/>
            </a:endParaRPr>
          </a:p>
          <a:p>
            <a:r>
              <a:rPr lang="en-US" baseline="0" dirty="0">
                <a:latin typeface="FS Elliot Pro" panose="02000503040000020004" pitchFamily="50" charset="0"/>
              </a:rPr>
              <a:t>This product is a good fit for several reasons:</a:t>
            </a:r>
          </a:p>
          <a:p>
            <a:endParaRPr lang="en-US" baseline="0" dirty="0">
              <a:latin typeface="FS Elliot Pro" panose="02000503040000020004" pitchFamily="50" charset="0"/>
            </a:endParaRPr>
          </a:p>
          <a:p>
            <a:pPr marL="171450" indent="-171450">
              <a:buFont typeface="Arial" panose="020B0604020202020204" pitchFamily="34" charset="0"/>
              <a:buChar char="•"/>
            </a:pPr>
            <a:r>
              <a:rPr lang="en-US" baseline="0" dirty="0">
                <a:latin typeface="FS Elliot Pro" panose="02000503040000020004" pitchFamily="50" charset="0"/>
              </a:rPr>
              <a:t>Retirement planning for the incoming owners</a:t>
            </a:r>
          </a:p>
          <a:p>
            <a:pPr marL="171450" indent="-171450">
              <a:buFont typeface="Arial" panose="020B0604020202020204" pitchFamily="34" charset="0"/>
              <a:buChar char="•"/>
            </a:pPr>
            <a:r>
              <a:rPr lang="en-US" baseline="0" dirty="0">
                <a:latin typeface="FS Elliot Pro" panose="02000503040000020004" pitchFamily="50" charset="0"/>
              </a:rPr>
              <a:t>Business owner retirement planning for the exiting owner</a:t>
            </a:r>
          </a:p>
          <a:p>
            <a:pPr marL="171450" indent="-171450">
              <a:buFont typeface="Arial" panose="020B0604020202020204" pitchFamily="34" charset="0"/>
              <a:buChar char="•"/>
            </a:pPr>
            <a:r>
              <a:rPr lang="en-US" baseline="0" dirty="0">
                <a:latin typeface="FS Elliot Pro" panose="02000503040000020004" pitchFamily="50" charset="0"/>
              </a:rPr>
              <a:t>Putting a retention plan in place for some of their most valued employees</a:t>
            </a:r>
            <a:endParaRPr lang="en-US" dirty="0">
              <a:latin typeface="FS Elliot Pro" panose="02000503040000020004" pitchFamily="50" charset="0"/>
            </a:endParaRPr>
          </a:p>
          <a:p>
            <a:endParaRPr lang="en-US" dirty="0">
              <a:latin typeface="FS Elliot Pro" panose="02000503040000020004" pitchFamily="50" charset="0"/>
            </a:endParaRPr>
          </a:p>
        </p:txBody>
      </p:sp>
      <p:sp>
        <p:nvSpPr>
          <p:cNvPr id="4" name="Slide Number Placeholder 3"/>
          <p:cNvSpPr>
            <a:spLocks noGrp="1"/>
          </p:cNvSpPr>
          <p:nvPr>
            <p:ph type="sldNum" sz="quarter" idx="10"/>
          </p:nvPr>
        </p:nvSpPr>
        <p:spPr/>
        <p:txBody>
          <a:bodyPr/>
          <a:lstStyle/>
          <a:p>
            <a:fld id="{E24C2B2C-38E7-6645-8EC2-7A497A515162}" type="slidenum">
              <a:rPr lang="en-US" smtClean="0"/>
              <a:t>20</a:t>
            </a:fld>
            <a:endParaRPr lang="en-US"/>
          </a:p>
        </p:txBody>
      </p:sp>
    </p:spTree>
    <p:extLst>
      <p:ext uri="{BB962C8B-B14F-4D97-AF65-F5344CB8AC3E}">
        <p14:creationId xmlns:p14="http://schemas.microsoft.com/office/powerpoint/2010/main" val="4264789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S Elliot Pro" panose="02000503040000020004" pitchFamily="50" charset="0"/>
              </a:rPr>
              <a:t>So, let’s take a look at a</a:t>
            </a:r>
            <a:r>
              <a:rPr lang="en-US" baseline="0" dirty="0">
                <a:latin typeface="FS Elliot Pro" panose="02000503040000020004" pitchFamily="50" charset="0"/>
              </a:rPr>
              <a:t> product illustration to show how this product worked well for the client. </a:t>
            </a:r>
          </a:p>
          <a:p>
            <a:endParaRPr lang="en-US" baseline="0" dirty="0">
              <a:latin typeface="FS Elliot Pro" panose="02000503040000020004" pitchFamily="50" charset="0"/>
            </a:endParaRPr>
          </a:p>
          <a:p>
            <a:r>
              <a:rPr lang="en-US" baseline="0" dirty="0">
                <a:latin typeface="FS Elliot Pro" panose="02000503040000020004" pitchFamily="50" charset="0"/>
              </a:rPr>
              <a:t>Review slide. </a:t>
            </a:r>
          </a:p>
          <a:p>
            <a:endParaRPr lang="en-US" b="0" baseline="0" dirty="0">
              <a:latin typeface="FS Elliot Pro" panose="02000503040000020004" pitchFamily="50" charset="0"/>
            </a:endParaRPr>
          </a:p>
          <a:p>
            <a:r>
              <a:rPr lang="en-US" b="0" baseline="0" dirty="0">
                <a:latin typeface="FS Elliot Pro" panose="02000503040000020004" pitchFamily="50" charset="0"/>
              </a:rPr>
              <a:t>Hand out full illustration to producer for review.</a:t>
            </a:r>
            <a:endParaRPr lang="en-US" b="0" dirty="0">
              <a:latin typeface="FS Elliot Pro" panose="02000503040000020004" pitchFamily="50" charset="0"/>
            </a:endParaRPr>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786787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S Elliot Pro" panose="02000503040000020004" pitchFamily="50" charset="0"/>
              </a:rPr>
              <a:t>It </a:t>
            </a:r>
            <a:r>
              <a:rPr lang="en-US" baseline="0" dirty="0">
                <a:latin typeface="FS Elliot Pro" panose="02000503040000020004" pitchFamily="50" charset="0"/>
              </a:rPr>
              <a:t>accumulated income well. Now, let’s take a look at how it will work when the clients start taking distributions in retirement. </a:t>
            </a:r>
          </a:p>
          <a:p>
            <a:endParaRPr lang="en-US" baseline="0" dirty="0">
              <a:latin typeface="FS Elliot Pro" panose="02000503040000020004" pitchFamily="50" charset="0"/>
            </a:endParaRPr>
          </a:p>
          <a:p>
            <a:r>
              <a:rPr lang="en-US" baseline="0" dirty="0">
                <a:latin typeface="FS Elliot Pro" panose="02000503040000020004" pitchFamily="50" charset="0"/>
              </a:rPr>
              <a:t>Review slide.</a:t>
            </a:r>
            <a:endParaRPr lang="en-US" dirty="0">
              <a:latin typeface="FS Elliot Pro" panose="02000503040000020004" pitchFamily="50" charset="0"/>
            </a:endParaRPr>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7867870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S Elliot Pro" panose="02000503040000020004" pitchFamily="50" charset="0"/>
              </a:rPr>
              <a:t>Once we had their retirement plan in place, they wanted to talk about their</a:t>
            </a:r>
            <a:r>
              <a:rPr lang="en-US" baseline="0" dirty="0">
                <a:latin typeface="FS Elliot Pro" panose="02000503040000020004" pitchFamily="50" charset="0"/>
              </a:rPr>
              <a:t> estate planning needs. For these clients, deciding where assets go when they’re gone was a tough, but important decision to make. The discussion we initiated was also provided in the Family Business Planning Report, and it’s outlined here. </a:t>
            </a:r>
          </a:p>
          <a:p>
            <a:endParaRPr lang="en-US" baseline="0" dirty="0">
              <a:latin typeface="FS Elliot Pro" panose="02000503040000020004" pitchFamily="50" charset="0"/>
            </a:endParaRPr>
          </a:p>
          <a:p>
            <a:r>
              <a:rPr lang="en-US" baseline="0" dirty="0">
                <a:latin typeface="FS Elliot Pro" panose="02000503040000020004" pitchFamily="50" charset="0"/>
              </a:rPr>
              <a:t>Review slide.</a:t>
            </a:r>
            <a:endParaRPr lang="en-US" dirty="0">
              <a:latin typeface="FS Elliot Pro" panose="02000503040000020004" pitchFamily="50" charset="0"/>
            </a:endParaRPr>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786787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S Elliot Pro" panose="02000503040000020004" pitchFamily="50" charset="0"/>
              </a:rPr>
              <a:t>Here’s an analysis</a:t>
            </a:r>
            <a:r>
              <a:rPr lang="en-US" baseline="0" dirty="0">
                <a:latin typeface="FS Elliot Pro" panose="02000503040000020004" pitchFamily="50" charset="0"/>
              </a:rPr>
              <a:t> of their estate tax scenario. As you can see, even if a client doesn’t appear to have an estate tax concern currently, they may have one in the future depending on their age. </a:t>
            </a:r>
          </a:p>
          <a:p>
            <a:pPr marL="171450" indent="-171450">
              <a:buFont typeface="Arial" panose="020B0604020202020204" pitchFamily="34" charset="0"/>
              <a:buChar char="•"/>
            </a:pPr>
            <a:r>
              <a:rPr lang="en-US" sz="1200" dirty="0">
                <a:solidFill>
                  <a:srgbClr val="787878"/>
                </a:solidFill>
              </a:rPr>
              <a:t>If they have insufficient funds to cover their federal estate tax liability, it may be necessary for them to liquidate business assets.</a:t>
            </a:r>
          </a:p>
          <a:p>
            <a:pPr marL="171450" indent="-171450">
              <a:buFont typeface="Arial" panose="020B0604020202020204" pitchFamily="34" charset="0"/>
              <a:buChar char="•"/>
            </a:pPr>
            <a:r>
              <a:rPr lang="en-US" sz="1200" dirty="0">
                <a:solidFill>
                  <a:srgbClr val="787878"/>
                </a:solidFill>
              </a:rPr>
              <a:t>So, they should consider techniques to minimize potential estate and inheritance taxes. </a:t>
            </a:r>
          </a:p>
          <a:p>
            <a:pPr marL="171450" indent="-171450">
              <a:buFont typeface="Arial" panose="020B0604020202020204" pitchFamily="34" charset="0"/>
              <a:buChar char="•"/>
            </a:pPr>
            <a:r>
              <a:rPr lang="en-US" sz="1200" dirty="0">
                <a:solidFill>
                  <a:srgbClr val="787878"/>
                </a:solidFill>
              </a:rPr>
              <a:t>Permanent life insurance can be used to provide liquidity to help pay any federal estate taxes.</a:t>
            </a:r>
          </a:p>
          <a:p>
            <a:endParaRPr lang="en-US" dirty="0">
              <a:latin typeface="FS Elliot Pro" panose="02000503040000020004" pitchFamily="50" charset="0"/>
            </a:endParaRPr>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7867870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S Elliot Pro" panose="02000503040000020004" pitchFamily="50" charset="0"/>
              </a:rPr>
              <a:t>Life insurance can certainly play a role</a:t>
            </a:r>
            <a:r>
              <a:rPr lang="en-US" baseline="0" dirty="0">
                <a:latin typeface="FS Elliot Pro" panose="02000503040000020004" pitchFamily="50" charset="0"/>
              </a:rPr>
              <a:t> in many estate planning strategies. The key is to determine which product is a good fit for each individual situation and client. One product may not be the solution to all of your client’s estate planning needs. Many clients use a survivorship product to meet these needs as well. Guaranteed UL can provide security and certainty for these situations. </a:t>
            </a:r>
          </a:p>
          <a:p>
            <a:endParaRPr lang="en-US" baseline="0" dirty="0">
              <a:latin typeface="FS Elliot Pro" panose="02000503040000020004" pitchFamily="50" charset="0"/>
            </a:endParaRPr>
          </a:p>
          <a:p>
            <a:r>
              <a:rPr lang="en-US" baseline="0" dirty="0">
                <a:latin typeface="FS Elliot Pro" panose="02000503040000020004" pitchFamily="50" charset="0"/>
              </a:rPr>
              <a:t>Review slide.</a:t>
            </a:r>
            <a:endParaRPr lang="en-US" dirty="0">
              <a:latin typeface="FS Elliot Pro" panose="02000503040000020004" pitchFamily="50" charset="0"/>
            </a:endParaRPr>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7867870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S Elliot Pro" panose="02000503040000020004" pitchFamily="50" charset="0"/>
              </a:rPr>
              <a:t>Survivorship UL is our guaranteed UL product based on the lives</a:t>
            </a:r>
            <a:r>
              <a:rPr lang="en-US" baseline="0" dirty="0">
                <a:latin typeface="FS Elliot Pro" panose="02000503040000020004" pitchFamily="50" charset="0"/>
              </a:rPr>
              <a:t> of two individuals. It pays out after both insureds have passed away. </a:t>
            </a:r>
          </a:p>
          <a:p>
            <a:endParaRPr lang="en-US" baseline="0" dirty="0">
              <a:latin typeface="FS Elliot Pro" panose="02000503040000020004" pitchFamily="50" charset="0"/>
            </a:endParaRPr>
          </a:p>
          <a:p>
            <a:r>
              <a:rPr lang="en-US" baseline="0" dirty="0">
                <a:latin typeface="FS Elliot Pro" panose="02000503040000020004" pitchFamily="50" charset="0"/>
              </a:rPr>
              <a:t>Review slide.</a:t>
            </a:r>
            <a:endParaRPr lang="en-US" dirty="0">
              <a:latin typeface="FS Elliot Pro" panose="02000503040000020004" pitchFamily="50" charset="0"/>
            </a:endParaRPr>
          </a:p>
        </p:txBody>
      </p:sp>
      <p:sp>
        <p:nvSpPr>
          <p:cNvPr id="4" name="Slide Number Placeholder 3"/>
          <p:cNvSpPr>
            <a:spLocks noGrp="1"/>
          </p:cNvSpPr>
          <p:nvPr>
            <p:ph type="sldNum" sz="quarter" idx="10"/>
          </p:nvPr>
        </p:nvSpPr>
        <p:spPr/>
        <p:txBody>
          <a:bodyPr/>
          <a:lstStyle/>
          <a:p>
            <a:fld id="{E24C2B2C-38E7-6645-8EC2-7A497A515162}" type="slidenum">
              <a:rPr lang="en-US" smtClean="0"/>
              <a:t>26</a:t>
            </a:fld>
            <a:endParaRPr lang="en-US"/>
          </a:p>
        </p:txBody>
      </p:sp>
    </p:spTree>
    <p:extLst>
      <p:ext uri="{BB962C8B-B14F-4D97-AF65-F5344CB8AC3E}">
        <p14:creationId xmlns:p14="http://schemas.microsoft.com/office/powerpoint/2010/main" val="39888578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S Elliot Pro" panose="02000503040000020004" pitchFamily="50" charset="0"/>
              </a:rPr>
              <a:t>Here’s an example of how a Principal Survivorship Universal Life Protector II</a:t>
            </a:r>
            <a:r>
              <a:rPr lang="en-US" baseline="30000" dirty="0">
                <a:latin typeface="FS Elliot Pro" panose="02000503040000020004" pitchFamily="50" charset="0"/>
              </a:rPr>
              <a:t>SM</a:t>
            </a:r>
            <a:r>
              <a:rPr lang="en-US" dirty="0">
                <a:latin typeface="FS Elliot Pro" panose="02000503040000020004" pitchFamily="50" charset="0"/>
              </a:rPr>
              <a:t> (SUL Protector II) policy worked for our clients. </a:t>
            </a:r>
          </a:p>
          <a:p>
            <a:endParaRPr lang="en-US" dirty="0">
              <a:latin typeface="FS Elliot Pro" panose="02000503040000020004" pitchFamily="50" charset="0"/>
            </a:endParaRPr>
          </a:p>
          <a:p>
            <a:r>
              <a:rPr lang="en-US" dirty="0">
                <a:latin typeface="FS Elliot Pro" panose="02000503040000020004" pitchFamily="50" charset="0"/>
              </a:rPr>
              <a:t>Review slide. </a:t>
            </a:r>
          </a:p>
          <a:p>
            <a:endParaRPr lang="en-US" b="0" dirty="0">
              <a:latin typeface="FS Elliot Pro" panose="02000503040000020004" pitchFamily="50" charset="0"/>
            </a:endParaRPr>
          </a:p>
          <a:p>
            <a:r>
              <a:rPr lang="en-US" b="0" dirty="0">
                <a:latin typeface="FS Elliot Pro" panose="02000503040000020004" pitchFamily="50" charset="0"/>
              </a:rPr>
              <a:t>Handout should include full illustration.</a:t>
            </a:r>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7867870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S Elliot Pro" panose="02000503040000020004" pitchFamily="50" charset="0"/>
              </a:rPr>
              <a:t>Here’s the continued</a:t>
            </a:r>
            <a:r>
              <a:rPr lang="en-US" baseline="0" dirty="0">
                <a:latin typeface="FS Elliot Pro" panose="02000503040000020004" pitchFamily="50" charset="0"/>
              </a:rPr>
              <a:t> review of the policy illustration. </a:t>
            </a:r>
          </a:p>
          <a:p>
            <a:endParaRPr lang="en-US" baseline="0" dirty="0">
              <a:latin typeface="FS Elliot Pro" panose="02000503040000020004" pitchFamily="50" charset="0"/>
            </a:endParaRPr>
          </a:p>
          <a:p>
            <a:r>
              <a:rPr lang="en-US" baseline="0" dirty="0">
                <a:latin typeface="FS Elliot Pro" panose="02000503040000020004" pitchFamily="50" charset="0"/>
              </a:rPr>
              <a:t>Review slide.</a:t>
            </a:r>
            <a:endParaRPr lang="en-US" dirty="0">
              <a:latin typeface="FS Elliot Pro" panose="02000503040000020004" pitchFamily="50" charset="0"/>
            </a:endParaRPr>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786787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S Elliot Pro" panose="02000503040000020004" pitchFamily="50" charset="0"/>
              </a:rPr>
              <a:t>Lastly, we like to look at inheritance</a:t>
            </a:r>
            <a:r>
              <a:rPr lang="en-US" baseline="0" dirty="0">
                <a:latin typeface="FS Elliot Pro" panose="02000503040000020004" pitchFamily="50" charset="0"/>
              </a:rPr>
              <a:t> equalization when discussing estate planning, particularly with family business owners. Many times, not all of their children are involved in the business. That can lead to challenges when trying to be “fair” with all children through a legacy or estate plan. Let’s review the situation with our case. As you may recall, only child 1 and 4 were involved in the business. Children 2 and 3 were not. So, if we look at the estate plan as it was, the owners intended to leave the business to the two children who would be running it and leave their other assets to the two children who were not in the business. However, this is generally never an “equal” scenario, but with a little planning, it can be a “fair” scenario. </a:t>
            </a:r>
          </a:p>
          <a:p>
            <a:endParaRPr lang="en-US" baseline="0" dirty="0">
              <a:latin typeface="FS Elliot Pro" panose="02000503040000020004" pitchFamily="50" charset="0"/>
            </a:endParaRPr>
          </a:p>
          <a:p>
            <a:r>
              <a:rPr lang="en-US" baseline="0" dirty="0">
                <a:latin typeface="FS Elliot Pro" panose="02000503040000020004" pitchFamily="50" charset="0"/>
              </a:rPr>
              <a:t>Review slide.</a:t>
            </a:r>
            <a:endParaRPr lang="en-US" dirty="0">
              <a:latin typeface="FS Elliot Pro" panose="02000503040000020004" pitchFamily="50" charset="0"/>
            </a:endParaRPr>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786787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S Elliot Pro" panose="02000503040000020004" pitchFamily="50" charset="0"/>
              </a:rPr>
              <a:t>The most challenging part of an owner exiting his or her family business is balancing the needs of all parties, including how to:</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provide sufficient retirement income for </a:t>
            </a:r>
            <a:r>
              <a:rPr lang="en-US" sz="1200" b="0" i="0" u="none" strike="noStrike" kern="1200" dirty="0">
                <a:solidFill>
                  <a:srgbClr val="FF0000"/>
                </a:solidFill>
                <a:effectLst/>
                <a:latin typeface="+mn-lt"/>
                <a:ea typeface="+mn-ea"/>
                <a:cs typeface="+mn-cs"/>
              </a:rPr>
              <a:t>exiting</a:t>
            </a:r>
            <a:r>
              <a:rPr lang="en-US" sz="1200" b="0" i="0" u="none" strike="noStrike" kern="1200" dirty="0">
                <a:solidFill>
                  <a:schemeClr val="tx1"/>
                </a:solidFill>
                <a:effectLst/>
                <a:latin typeface="+mn-lt"/>
                <a:ea typeface="+mn-ea"/>
                <a:cs typeface="+mn-cs"/>
              </a:rPr>
              <a:t> owner,</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leave a healthy business to support itself and your successor, and</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assure other family members of an equitable inheritance.</a:t>
            </a:r>
            <a:r>
              <a:rPr lang="en-US" dirty="0"/>
              <a:t> </a:t>
            </a:r>
          </a:p>
          <a:p>
            <a:endParaRPr lang="en-US" dirty="0">
              <a:latin typeface="FS Elliot Pro" panose="02000503040000020004" pitchFamily="50" charset="0"/>
            </a:endParaRPr>
          </a:p>
          <a:p>
            <a:r>
              <a:rPr lang="en-US" baseline="0" dirty="0">
                <a:latin typeface="FS Elliot Pro" panose="02000503040000020004" pitchFamily="50" charset="0"/>
              </a:rPr>
              <a:t>You can help your business owner clients plan for these events to help ensure a smooth transition out of the business.   </a:t>
            </a:r>
          </a:p>
          <a:p>
            <a:endParaRPr lang="en-US" dirty="0">
              <a:latin typeface="FS Elliot Pro" panose="02000503040000020004" pitchFamily="50" charset="0"/>
            </a:endParaRPr>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3660775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S Elliot Pro" panose="02000503040000020004" pitchFamily="50" charset="0"/>
              </a:rPr>
              <a:t>Read slide.</a:t>
            </a:r>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7654921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S Elliot Pro" panose="02000503040000020004" pitchFamily="50" charset="0"/>
              </a:rPr>
              <a:t>As you can see, the Family</a:t>
            </a:r>
            <a:r>
              <a:rPr lang="en-US" baseline="0" dirty="0">
                <a:latin typeface="FS Elliot Pro" panose="02000503040000020004" pitchFamily="50" charset="0"/>
              </a:rPr>
              <a:t> Business Planning Report is comprehensive and customized to each client’s situation. We offer other reports that provide a similar level of value, such as our Business Owner Retirement Analysis, Agribusiness Planning Solutions Report and Complimentary Business Planning Solutions (informal business valuation and buy-sell review services).  </a:t>
            </a:r>
          </a:p>
          <a:p>
            <a:endParaRPr lang="en-US" baseline="0" dirty="0">
              <a:latin typeface="FS Elliot Pro" panose="02000503040000020004" pitchFamily="50" charset="0"/>
            </a:endParaRPr>
          </a:p>
          <a:p>
            <a:r>
              <a:rPr lang="en-US" baseline="0" dirty="0">
                <a:latin typeface="FS Elliot Pro" panose="02000503040000020004" pitchFamily="50" charset="0"/>
              </a:rPr>
              <a:t>We also offer plan-level administrative services. </a:t>
            </a:r>
          </a:p>
          <a:p>
            <a:endParaRPr lang="en-US" baseline="0" dirty="0">
              <a:latin typeface="FS Elliot Pro" panose="02000503040000020004" pitchFamily="50" charset="0"/>
            </a:endParaRPr>
          </a:p>
          <a:p>
            <a:r>
              <a:rPr lang="en-US" baseline="0" dirty="0">
                <a:latin typeface="FS Elliot Pro" panose="02000503040000020004" pitchFamily="50" charset="0"/>
              </a:rPr>
              <a:t>Review slide. </a:t>
            </a:r>
          </a:p>
          <a:p>
            <a:endParaRPr lang="en-US" baseline="0" dirty="0">
              <a:latin typeface="FS Elliot Pro" panose="02000503040000020004" pitchFamily="50" charset="0"/>
            </a:endParaRPr>
          </a:p>
          <a:p>
            <a:r>
              <a:rPr lang="en-US" dirty="0">
                <a:latin typeface="FS Elliot Pro" panose="02000503040000020004" pitchFamily="50" charset="0"/>
              </a:rPr>
              <a:t>In our years of focus and success in the SMB market, we’ve identified some characteristics of businesses who we’ve seen embrace the solutions we’ve offered through our business insurance platform.  </a:t>
            </a:r>
          </a:p>
          <a:p>
            <a:endParaRPr lang="en-US" dirty="0">
              <a:latin typeface="FS Elliot Pro" panose="02000503040000020004" pitchFamily="50" charset="0"/>
            </a:endParaRPr>
          </a:p>
          <a:p>
            <a:r>
              <a:rPr lang="en-US" dirty="0">
                <a:latin typeface="FS Elliot Pro" panose="02000503040000020004" pitchFamily="50" charset="0"/>
              </a:rPr>
              <a:t>They include:  </a:t>
            </a:r>
          </a:p>
          <a:p>
            <a:pPr marL="171450" lvl="0" indent="-171450">
              <a:buFont typeface="Arial" panose="020B0604020202020204" pitchFamily="34" charset="0"/>
              <a:buChar char="•"/>
            </a:pPr>
            <a:r>
              <a:rPr lang="en-US" b="0" dirty="0">
                <a:latin typeface="FS Elliot Pro" panose="02000503040000020004" pitchFamily="50" charset="0"/>
              </a:rPr>
              <a:t>Established businesses (operating 10+ years)</a:t>
            </a:r>
          </a:p>
          <a:p>
            <a:pPr marL="171450" lvl="0" indent="-171450">
              <a:buFont typeface="Arial" panose="020B0604020202020204" pitchFamily="34" charset="0"/>
              <a:buChar char="•"/>
            </a:pPr>
            <a:r>
              <a:rPr lang="en-US" b="0" dirty="0">
                <a:latin typeface="FS Elliot Pro" panose="02000503040000020004" pitchFamily="50" charset="0"/>
              </a:rPr>
              <a:t>$1M - $10M in annual revenue</a:t>
            </a:r>
          </a:p>
          <a:p>
            <a:pPr marL="171450" lvl="0" indent="-171450">
              <a:buFont typeface="Arial" panose="020B0604020202020204" pitchFamily="34" charset="0"/>
              <a:buChar char="•"/>
            </a:pPr>
            <a:r>
              <a:rPr lang="en-US" b="0" dirty="0">
                <a:latin typeface="FS Elliot Pro" panose="02000503040000020004" pitchFamily="50" charset="0"/>
              </a:rPr>
              <a:t>1-30 employees</a:t>
            </a:r>
          </a:p>
          <a:p>
            <a:pPr marL="171450" lvl="0" indent="-171450">
              <a:buFont typeface="Arial" panose="020B0604020202020204" pitchFamily="34" charset="0"/>
              <a:buChar char="•"/>
            </a:pPr>
            <a:r>
              <a:rPr lang="en-US" b="0" dirty="0">
                <a:latin typeface="FS Elliot Pro" panose="02000503040000020004" pitchFamily="50" charset="0"/>
              </a:rPr>
              <a:t>Industries:  Professional, Scientific and Technical Services, Manufacturing and Construction</a:t>
            </a:r>
          </a:p>
        </p:txBody>
      </p:sp>
      <p:sp>
        <p:nvSpPr>
          <p:cNvPr id="4" name="Slide Number Placeholder 3"/>
          <p:cNvSpPr>
            <a:spLocks noGrp="1"/>
          </p:cNvSpPr>
          <p:nvPr>
            <p:ph type="sldNum" sz="quarter" idx="10"/>
          </p:nvPr>
        </p:nvSpPr>
        <p:spPr/>
        <p:txBody>
          <a:bodyPr/>
          <a:lstStyle/>
          <a:p>
            <a:fld id="{E24C2B2C-38E7-6645-8EC2-7A497A515162}" type="slidenum">
              <a:rPr lang="en-US" smtClean="0"/>
              <a:t>31</a:t>
            </a:fld>
            <a:endParaRPr lang="en-US"/>
          </a:p>
        </p:txBody>
      </p:sp>
    </p:spTree>
    <p:extLst>
      <p:ext uri="{BB962C8B-B14F-4D97-AF65-F5344CB8AC3E}">
        <p14:creationId xmlns:p14="http://schemas.microsoft.com/office/powerpoint/2010/main" val="31920341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S Elliot Pro" panose="02000503040000020004" pitchFamily="50" charset="0"/>
              </a:rPr>
              <a:t>[Optional</a:t>
            </a:r>
            <a:r>
              <a:rPr lang="en-US" baseline="0" dirty="0">
                <a:latin typeface="FS Elliot Pro" panose="02000503040000020004" pitchFamily="50" charset="0"/>
              </a:rPr>
              <a:t> – If time allows, you can offer a Q&amp;A at the end of the session.]</a:t>
            </a:r>
          </a:p>
          <a:p>
            <a:endParaRPr lang="en-US" baseline="0" dirty="0">
              <a:latin typeface="FS Elliot Pro" panose="02000503040000020004" pitchFamily="50" charset="0"/>
            </a:endParaRPr>
          </a:p>
          <a:p>
            <a:r>
              <a:rPr lang="en-US" baseline="0" dirty="0">
                <a:latin typeface="FS Elliot Pro" panose="02000503040000020004" pitchFamily="50" charset="0"/>
              </a:rPr>
              <a:t>Are there any questions I can address for you before we go?</a:t>
            </a:r>
            <a:endParaRPr lang="en-US" dirty="0">
              <a:latin typeface="FS Elliot Pro" panose="02000503040000020004" pitchFamily="50" charset="0"/>
            </a:endParaRPr>
          </a:p>
          <a:p>
            <a:endParaRPr lang="en-US" dirty="0"/>
          </a:p>
        </p:txBody>
      </p:sp>
      <p:sp>
        <p:nvSpPr>
          <p:cNvPr id="4" name="Slide Number Placeholder 3"/>
          <p:cNvSpPr>
            <a:spLocks noGrp="1"/>
          </p:cNvSpPr>
          <p:nvPr>
            <p:ph type="sldNum" sz="quarter" idx="10"/>
          </p:nvPr>
        </p:nvSpPr>
        <p:spPr/>
        <p:txBody>
          <a:bodyPr/>
          <a:lstStyle/>
          <a:p>
            <a:fld id="{E24C2B2C-38E7-6645-8EC2-7A497A515162}" type="slidenum">
              <a:rPr lang="en-US" smtClean="0"/>
              <a:t>32</a:t>
            </a:fld>
            <a:endParaRPr lang="en-US"/>
          </a:p>
        </p:txBody>
      </p:sp>
    </p:spTree>
    <p:extLst>
      <p:ext uri="{BB962C8B-B14F-4D97-AF65-F5344CB8AC3E}">
        <p14:creationId xmlns:p14="http://schemas.microsoft.com/office/powerpoint/2010/main" val="210408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FS Elliot Pro" panose="02000503040000020004" pitchFamily="50" charset="0"/>
              </a:rPr>
              <a:t>[Leave on screen long enough for people to read.</a:t>
            </a:r>
            <a:r>
              <a:rPr lang="en-US" b="0" baseline="0" dirty="0">
                <a:latin typeface="FS Elliot Pro" panose="02000503040000020004" pitchFamily="50" charset="0"/>
              </a:rPr>
              <a:t>]</a:t>
            </a:r>
          </a:p>
        </p:txBody>
      </p:sp>
      <p:sp>
        <p:nvSpPr>
          <p:cNvPr id="4" name="Slide Number Placeholder 3"/>
          <p:cNvSpPr>
            <a:spLocks noGrp="1"/>
          </p:cNvSpPr>
          <p:nvPr>
            <p:ph type="sldNum" sz="quarter" idx="10"/>
          </p:nvPr>
        </p:nvSpPr>
        <p:spPr/>
        <p:txBody>
          <a:bodyPr/>
          <a:lstStyle/>
          <a:p>
            <a:fld id="{E24C2B2C-38E7-6645-8EC2-7A497A515162}" type="slidenum">
              <a:rPr lang="en-US" smtClean="0"/>
              <a:t>33</a:t>
            </a:fld>
            <a:endParaRPr lang="en-US"/>
          </a:p>
        </p:txBody>
      </p:sp>
    </p:spTree>
    <p:extLst>
      <p:ext uri="{BB962C8B-B14F-4D97-AF65-F5344CB8AC3E}">
        <p14:creationId xmlns:p14="http://schemas.microsoft.com/office/powerpoint/2010/main" val="3778999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S Elliot Pro" panose="02000503040000020004" pitchFamily="50" charset="0"/>
              </a:rPr>
              <a:t>When working with family</a:t>
            </a:r>
            <a:r>
              <a:rPr lang="en-US" baseline="0" dirty="0">
                <a:latin typeface="FS Elliot Pro" panose="02000503040000020004" pitchFamily="50" charset="0"/>
              </a:rPr>
              <a:t> businesses there are several strategies that will likely be discussed.  Here are some of the most common. </a:t>
            </a:r>
          </a:p>
          <a:p>
            <a:endParaRPr lang="en-US" baseline="0" dirty="0">
              <a:latin typeface="FS Elliot Pro" panose="02000503040000020004" pitchFamily="50" charset="0"/>
            </a:endParaRPr>
          </a:p>
          <a:p>
            <a:r>
              <a:rPr lang="en-US" baseline="0" dirty="0">
                <a:latin typeface="FS Elliot Pro" panose="02000503040000020004" pitchFamily="50" charset="0"/>
              </a:rPr>
              <a:t>Review slide.</a:t>
            </a:r>
            <a:endParaRPr lang="en-US" dirty="0">
              <a:latin typeface="FS Elliot Pro" panose="02000503040000020004" pitchFamily="50" charset="0"/>
            </a:endParaRPr>
          </a:p>
        </p:txBody>
      </p:sp>
      <p:sp>
        <p:nvSpPr>
          <p:cNvPr id="4" name="Slide Number Placeholder 3"/>
          <p:cNvSpPr>
            <a:spLocks noGrp="1"/>
          </p:cNvSpPr>
          <p:nvPr>
            <p:ph type="sldNum" sz="quarter" idx="10"/>
          </p:nvPr>
        </p:nvSpPr>
        <p:spPr/>
        <p:txBody>
          <a:bodyPr/>
          <a:lstStyle/>
          <a:p>
            <a:fld id="{E24C2B2C-38E7-6645-8EC2-7A497A515162}" type="slidenum">
              <a:rPr lang="en-US" smtClean="0"/>
              <a:t>4</a:t>
            </a:fld>
            <a:endParaRPr lang="en-US"/>
          </a:p>
        </p:txBody>
      </p:sp>
    </p:spTree>
    <p:extLst>
      <p:ext uri="{BB962C8B-B14F-4D97-AF65-F5344CB8AC3E}">
        <p14:creationId xmlns:p14="http://schemas.microsoft.com/office/powerpoint/2010/main" val="801264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4B2158-7FAE-40F1-A0C0-73CE75224F1C}"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584044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S Elliot Pro" panose="02000503040000020004" pitchFamily="50" charset="0"/>
              </a:rPr>
              <a:t>Let me take you through a recent</a:t>
            </a:r>
            <a:r>
              <a:rPr lang="en-US" baseline="0" dirty="0">
                <a:latin typeface="FS Elliot Pro" panose="02000503040000020004" pitchFamily="50" charset="0"/>
              </a:rPr>
              <a:t> case to show you how simple the process can be. </a:t>
            </a:r>
          </a:p>
          <a:p>
            <a:endParaRPr lang="en-US" baseline="0" dirty="0">
              <a:latin typeface="FS Elliot Pro" panose="02000503040000020004" pitchFamily="50" charset="0"/>
            </a:endParaRPr>
          </a:p>
          <a:p>
            <a:r>
              <a:rPr lang="en-US" baseline="0" dirty="0">
                <a:latin typeface="FS Elliot Pro" panose="02000503040000020004" pitchFamily="50" charset="0"/>
              </a:rPr>
              <a:t>Read overview of client profile.</a:t>
            </a:r>
            <a:endParaRPr lang="en-US" dirty="0">
              <a:latin typeface="FS Elliot Pro" panose="02000503040000020004" pitchFamily="50" charset="0"/>
            </a:endParaRPr>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522674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FS Elliot Pro" panose="02000503040000020004" pitchFamily="50" charset="0"/>
              </a:rPr>
              <a:t>In this</a:t>
            </a:r>
            <a:r>
              <a:rPr lang="en-US" baseline="0" dirty="0">
                <a:latin typeface="FS Elliot Pro" panose="02000503040000020004" pitchFamily="50" charset="0"/>
              </a:rPr>
              <a:t> case</a:t>
            </a:r>
            <a:r>
              <a:rPr lang="en-US" dirty="0">
                <a:latin typeface="FS Elliot Pro" panose="02000503040000020004" pitchFamily="50" charset="0"/>
              </a:rPr>
              <a:t>, we discussed succession strategies for the client first.</a:t>
            </a:r>
            <a:r>
              <a:rPr lang="en-US" baseline="0" dirty="0">
                <a:latin typeface="FS Elliot Pro" panose="02000503040000020004" pitchFamily="50" charset="0"/>
              </a:rPr>
              <a:t> The Family Business Planning Report from Principal is customized to the client and helped to identify succession as a priority.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latin typeface="FS Elliot Pro" panose="02000503040000020004" pitchFamily="50" charset="0"/>
            </a:endParaRPr>
          </a:p>
          <a:p>
            <a:r>
              <a:rPr lang="en-US" baseline="0" dirty="0">
                <a:latin typeface="FS Elliot Pro" panose="02000503040000020004" pitchFamily="50" charset="0"/>
              </a:rPr>
              <a:t>This is a view of the priority checklist used in every report. </a:t>
            </a:r>
          </a:p>
          <a:p>
            <a:endParaRPr lang="en-US" baseline="0" dirty="0">
              <a:latin typeface="FS Elliot Pro" panose="02000503040000020004" pitchFamily="50" charset="0"/>
            </a:endParaRPr>
          </a:p>
          <a:p>
            <a:endParaRPr lang="en-US" baseline="0" dirty="0">
              <a:latin typeface="FS Elliot Pro" panose="02000503040000020004" pitchFamily="50" charset="0"/>
            </a:endParaRPr>
          </a:p>
          <a:p>
            <a:endParaRPr lang="en-US" dirty="0"/>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786787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latin typeface="FS Elliot Pro" panose="02000503040000020004" pitchFamily="50" charset="0"/>
              </a:rPr>
              <a:t>There are many options to enable the successful transfer of a business, but it’s important for the owner to have a plan to exit the business on his or her terms—no matter what the circumstances.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latin typeface="FS Elliot Pro" panose="02000503040000020004" pitchFamily="50"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latin typeface="FS Elliot Pro" panose="02000503040000020004" pitchFamily="50" charset="0"/>
              </a:rPr>
              <a:t>Key things to discuss with the owner include: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latin typeface="FS Elliot Pro" panose="02000503040000020004" pitchFamily="50"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latin typeface="FS Elliot Pro" panose="02000503040000020004" pitchFamily="50" charset="0"/>
              </a:rPr>
              <a:t>Who will you sell or transfer the business to?</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latin typeface="FS Elliot Pro" panose="02000503040000020004" pitchFamily="50"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latin typeface="FS Elliot Pro" panose="02000503040000020004" pitchFamily="50" charset="0"/>
              </a:rPr>
              <a:t>When do you want to transition out of the business?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latin typeface="FS Elliot Pro" panose="02000503040000020004" pitchFamily="50"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latin typeface="FS Elliot Pro" panose="02000503040000020004" pitchFamily="50" charset="0"/>
              </a:rPr>
              <a:t>How will you generate the income you need for estate liquidity, succession strategies, and replacement income after your working years?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latin typeface="FS Elliot Pro" panose="02000503040000020004" pitchFamily="50" charset="0"/>
            </a:endParaRPr>
          </a:p>
          <a:p>
            <a:endParaRPr lang="en-US" dirty="0">
              <a:latin typeface="FS Elliot Pro" panose="02000503040000020004" pitchFamily="50" charset="0"/>
            </a:endParaRPr>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786787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S Elliot Pro" panose="02000503040000020004" pitchFamily="50" charset="0"/>
              </a:rPr>
              <a:t>The results of our recent business owner research show that among </a:t>
            </a:r>
            <a:r>
              <a:rPr lang="en-US" b="0" dirty="0">
                <a:latin typeface="FS Elliot Pro" panose="02000503040000020004" pitchFamily="50" charset="0"/>
              </a:rPr>
              <a:t>family</a:t>
            </a:r>
            <a:r>
              <a:rPr lang="en-US" b="1" dirty="0">
                <a:latin typeface="FS Elliot Pro" panose="02000503040000020004" pitchFamily="50" charset="0"/>
              </a:rPr>
              <a:t> </a:t>
            </a:r>
            <a:r>
              <a:rPr lang="en-US" dirty="0">
                <a:latin typeface="FS Elliot Pro" panose="02000503040000020004" pitchFamily="50" charset="0"/>
              </a:rPr>
              <a:t>business owners with a succession strategy, the most popular plan is to leave the business to family. </a:t>
            </a:r>
          </a:p>
          <a:p>
            <a:endParaRPr lang="en-US" dirty="0">
              <a:latin typeface="FS Elliot Pro" panose="02000503040000020004" pitchFamily="50" charset="0"/>
            </a:endParaRPr>
          </a:p>
          <a:p>
            <a:r>
              <a:rPr lang="en-US" baseline="0" dirty="0">
                <a:latin typeface="FS Elliot Pro" panose="02000503040000020004" pitchFamily="50" charset="0"/>
              </a:rPr>
              <a:t>When this is the goal, there are clear steps you can suggest they take to ensure a smooth transition. </a:t>
            </a:r>
          </a:p>
          <a:p>
            <a:endParaRPr lang="en-US" baseline="0" dirty="0">
              <a:latin typeface="FS Elliot Pro" panose="02000503040000020004" pitchFamily="50" charset="0"/>
            </a:endParaRPr>
          </a:p>
          <a:p>
            <a:r>
              <a:rPr lang="en-US" baseline="0" dirty="0">
                <a:latin typeface="FS Elliot Pro" panose="02000503040000020004" pitchFamily="50" charset="0"/>
              </a:rPr>
              <a:t>Read slide.</a:t>
            </a:r>
            <a:endParaRPr lang="en-US" dirty="0">
              <a:latin typeface="FS Elliot Pro" panose="02000503040000020004" pitchFamily="50" charset="0"/>
            </a:endParaRPr>
          </a:p>
        </p:txBody>
      </p:sp>
      <p:sp>
        <p:nvSpPr>
          <p:cNvPr id="4" name="Slide Number Placeholder 3"/>
          <p:cNvSpPr>
            <a:spLocks noGrp="1"/>
          </p:cNvSpPr>
          <p:nvPr>
            <p:ph type="sldNum" sz="quarter" idx="10"/>
          </p:nvPr>
        </p:nvSpPr>
        <p:spPr/>
        <p:txBody>
          <a:bodyPr/>
          <a:lstStyle/>
          <a:p>
            <a:fld id="{E24C2B2C-38E7-6645-8EC2-7A497A515162}"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536683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91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1"/>
          <p:cNvSpPr>
            <a:spLocks noGrp="1"/>
          </p:cNvSpPr>
          <p:nvPr>
            <p:ph type="ctrTitle" hasCustomPrompt="1"/>
          </p:nvPr>
        </p:nvSpPr>
        <p:spPr>
          <a:xfrm>
            <a:off x="719053" y="1517184"/>
            <a:ext cx="5238266" cy="1416157"/>
          </a:xfrm>
        </p:spPr>
        <p:txBody>
          <a:bodyPr anchor="t">
            <a:noAutofit/>
          </a:bodyPr>
          <a:lstStyle>
            <a:lvl1pPr algn="l">
              <a:lnSpc>
                <a:spcPct val="80000"/>
              </a:lnSpc>
              <a:defRPr sz="5400" b="0" i="0">
                <a:solidFill>
                  <a:srgbClr val="FFFFFF"/>
                </a:solidFill>
                <a:latin typeface="FS Elliot Pro"/>
                <a:cs typeface="FS Elliot Pro"/>
              </a:defRPr>
            </a:lvl1pPr>
          </a:lstStyle>
          <a:p>
            <a:r>
              <a:rPr lang="en-US" dirty="0"/>
              <a:t>Title that is only two lines long</a:t>
            </a:r>
          </a:p>
        </p:txBody>
      </p:sp>
      <p:sp>
        <p:nvSpPr>
          <p:cNvPr id="15" name="Subtitle 2"/>
          <p:cNvSpPr>
            <a:spLocks noGrp="1"/>
          </p:cNvSpPr>
          <p:nvPr>
            <p:ph type="subTitle" idx="1" hasCustomPrompt="1"/>
          </p:nvPr>
        </p:nvSpPr>
        <p:spPr>
          <a:xfrm>
            <a:off x="783037" y="3992443"/>
            <a:ext cx="4158766" cy="452967"/>
          </a:xfrm>
          <a:prstGeom prst="rect">
            <a:avLst/>
          </a:prstGeom>
        </p:spPr>
        <p:txBody>
          <a:bodyPr>
            <a:normAutofit/>
          </a:bodyPr>
          <a:lstStyle>
            <a:lvl1pPr marL="0" indent="0" algn="l">
              <a:lnSpc>
                <a:spcPct val="80000"/>
              </a:lnSpc>
              <a:buNone/>
              <a:defRPr sz="2600" b="0" i="0">
                <a:solidFill>
                  <a:srgbClr val="FFFFFF"/>
                </a:solidFill>
                <a:latin typeface="FS Elliot Pro"/>
                <a:cs typeface="FS Elliot Pr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a:t>
            </a:r>
          </a:p>
        </p:txBody>
      </p:sp>
      <p:sp>
        <p:nvSpPr>
          <p:cNvPr id="16" name="Text Placeholder 10"/>
          <p:cNvSpPr>
            <a:spLocks noGrp="1"/>
          </p:cNvSpPr>
          <p:nvPr>
            <p:ph type="body" sz="quarter" idx="10" hasCustomPrompt="1"/>
          </p:nvPr>
        </p:nvSpPr>
        <p:spPr>
          <a:xfrm>
            <a:off x="782553" y="4485244"/>
            <a:ext cx="4159250" cy="298832"/>
          </a:xfrm>
          <a:prstGeom prst="rect">
            <a:avLst/>
          </a:prstGeom>
        </p:spPr>
        <p:txBody>
          <a:bodyPr>
            <a:normAutofit/>
          </a:bodyPr>
          <a:lstStyle>
            <a:lvl1pPr marL="0" indent="0">
              <a:lnSpc>
                <a:spcPct val="50000"/>
              </a:lnSpc>
              <a:buNone/>
              <a:defRPr sz="1800" baseline="0">
                <a:solidFill>
                  <a:srgbClr val="FFFFFF"/>
                </a:solidFill>
              </a:defRPr>
            </a:lvl1pPr>
          </a:lstStyle>
          <a:p>
            <a:pPr lvl="0"/>
            <a:r>
              <a:rPr lang="en-US" dirty="0"/>
              <a:t>The presenter’s title goes on this line.</a:t>
            </a:r>
          </a:p>
        </p:txBody>
      </p:sp>
      <p:sp>
        <p:nvSpPr>
          <p:cNvPr id="17" name="Text Placeholder 8"/>
          <p:cNvSpPr>
            <a:spLocks noGrp="1"/>
          </p:cNvSpPr>
          <p:nvPr>
            <p:ph type="body" sz="quarter" idx="11" hasCustomPrompt="1"/>
          </p:nvPr>
        </p:nvSpPr>
        <p:spPr>
          <a:xfrm>
            <a:off x="763132" y="2933341"/>
            <a:ext cx="6869567" cy="711200"/>
          </a:xfrm>
        </p:spPr>
        <p:txBody>
          <a:bodyPr>
            <a:noAutofit/>
          </a:bodyPr>
          <a:lstStyle>
            <a:lvl1pPr marL="0" indent="0" algn="l">
              <a:buNone/>
              <a:defRPr sz="2600" b="0" i="0" baseline="0">
                <a:solidFill>
                  <a:srgbClr val="FFFFFF"/>
                </a:solidFill>
                <a:latin typeface="FS Elliot Pro"/>
                <a:cs typeface="FS Elliot Pro"/>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en-US" dirty="0"/>
              <a:t>Sub-title, should only be one line.</a:t>
            </a:r>
          </a:p>
        </p:txBody>
      </p:sp>
      <p:sp>
        <p:nvSpPr>
          <p:cNvPr id="13" name="Rectangle 12"/>
          <p:cNvSpPr/>
          <p:nvPr userDrawn="1"/>
        </p:nvSpPr>
        <p:spPr>
          <a:xfrm>
            <a:off x="8543640" y="1948233"/>
            <a:ext cx="600361" cy="2938448"/>
          </a:xfrm>
          <a:custGeom>
            <a:avLst/>
            <a:gdLst/>
            <a:ahLst/>
            <a:cxnLst/>
            <a:rect l="l" t="t" r="r" b="b"/>
            <a:pathLst>
              <a:path w="600361" h="2938448">
                <a:moveTo>
                  <a:pt x="600361" y="0"/>
                </a:moveTo>
                <a:lnTo>
                  <a:pt x="600361" y="2938448"/>
                </a:lnTo>
                <a:lnTo>
                  <a:pt x="479829" y="2805829"/>
                </a:lnTo>
                <a:cubicBezTo>
                  <a:pt x="180070" y="2442605"/>
                  <a:pt x="0" y="1976943"/>
                  <a:pt x="0" y="1469224"/>
                </a:cubicBezTo>
                <a:cubicBezTo>
                  <a:pt x="0" y="961505"/>
                  <a:pt x="180070" y="495843"/>
                  <a:pt x="479829" y="132619"/>
                </a:cubicBezTo>
                <a:close/>
              </a:path>
            </a:pathLst>
          </a:custGeom>
          <a:solidFill>
            <a:srgbClr val="00C1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91454681-E95E-4E30-B501-1A1604461A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8701" y="6042998"/>
            <a:ext cx="1317193" cy="393192"/>
          </a:xfrm>
          <a:prstGeom prst="rect">
            <a:avLst/>
          </a:prstGeom>
        </p:spPr>
      </p:pic>
    </p:spTree>
    <p:extLst>
      <p:ext uri="{BB962C8B-B14F-4D97-AF65-F5344CB8AC3E}">
        <p14:creationId xmlns:p14="http://schemas.microsoft.com/office/powerpoint/2010/main" val="1479502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Light Tex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464E7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p:nvPr>
        </p:nvSpPr>
        <p:spPr>
          <a:xfrm>
            <a:off x="-9071" y="0"/>
            <a:ext cx="9144000" cy="6858000"/>
          </a:xfrm>
          <a:prstGeom prst="rect">
            <a:avLst/>
          </a:prstGeom>
        </p:spPr>
        <p:txBody>
          <a:bodyPr vert="horz"/>
          <a:lstStyle>
            <a:lvl1pPr marL="0" indent="0">
              <a:buNone/>
              <a:defRPr sz="1200">
                <a:solidFill>
                  <a:srgbClr val="7F7F7F"/>
                </a:solidFill>
              </a:defRPr>
            </a:lvl1pPr>
          </a:lstStyle>
          <a:p>
            <a:endParaRPr lang="en-US" dirty="0"/>
          </a:p>
        </p:txBody>
      </p:sp>
      <p:sp>
        <p:nvSpPr>
          <p:cNvPr id="14" name="Text Placeholder 10"/>
          <p:cNvSpPr>
            <a:spLocks noGrp="1"/>
          </p:cNvSpPr>
          <p:nvPr>
            <p:ph type="body" sz="quarter" idx="11" hasCustomPrompt="1"/>
          </p:nvPr>
        </p:nvSpPr>
        <p:spPr>
          <a:xfrm>
            <a:off x="618974" y="1293139"/>
            <a:ext cx="3903866" cy="1577769"/>
          </a:xfrm>
          <a:prstGeom prst="rect">
            <a:avLst/>
          </a:prstGeom>
        </p:spPr>
        <p:txBody>
          <a:bodyPr vert="horz">
            <a:normAutofit/>
          </a:bodyPr>
          <a:lstStyle>
            <a:lvl1pPr marL="0" indent="0">
              <a:buNone/>
              <a:defRPr sz="2800" b="0" i="0" baseline="0">
                <a:solidFill>
                  <a:schemeClr val="bg1"/>
                </a:solidFill>
                <a:latin typeface="FS Elliot Pro"/>
                <a:cs typeface="FS Elliot Pro"/>
              </a:defRPr>
            </a:lvl1pPr>
          </a:lstStyle>
          <a:p>
            <a:pPr lvl="0"/>
            <a:r>
              <a:rPr lang="en-US" dirty="0"/>
              <a:t>Use for images with dark backgrounds</a:t>
            </a:r>
          </a:p>
        </p:txBody>
      </p:sp>
    </p:spTree>
    <p:extLst>
      <p:ext uri="{BB962C8B-B14F-4D97-AF65-F5344CB8AC3E}">
        <p14:creationId xmlns:p14="http://schemas.microsoft.com/office/powerpoint/2010/main" val="1502818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Dark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a:prstGeom prst="rect">
            <a:avLst/>
          </a:prstGeom>
        </p:spPr>
        <p:txBody>
          <a:bodyPr vert="horz"/>
          <a:lstStyle>
            <a:lvl1pPr marL="0" indent="0">
              <a:buNone/>
              <a:defRPr sz="1200">
                <a:solidFill>
                  <a:srgbClr val="7F7F7F"/>
                </a:solidFill>
              </a:defRPr>
            </a:lvl1pPr>
          </a:lstStyle>
          <a:p>
            <a:endParaRPr lang="en-US" dirty="0"/>
          </a:p>
        </p:txBody>
      </p:sp>
      <p:sp>
        <p:nvSpPr>
          <p:cNvPr id="14" name="Text Placeholder 10"/>
          <p:cNvSpPr>
            <a:spLocks noGrp="1"/>
          </p:cNvSpPr>
          <p:nvPr>
            <p:ph type="body" sz="quarter" idx="11" hasCustomPrompt="1"/>
          </p:nvPr>
        </p:nvSpPr>
        <p:spPr>
          <a:xfrm>
            <a:off x="618974" y="1293139"/>
            <a:ext cx="3903866" cy="1577769"/>
          </a:xfrm>
          <a:prstGeom prst="rect">
            <a:avLst/>
          </a:prstGeom>
        </p:spPr>
        <p:txBody>
          <a:bodyPr vert="horz">
            <a:normAutofit/>
          </a:bodyPr>
          <a:lstStyle>
            <a:lvl1pPr marL="0" indent="0">
              <a:buNone/>
              <a:defRPr sz="2800" b="0" i="0" baseline="0">
                <a:solidFill>
                  <a:srgbClr val="13294B"/>
                </a:solidFill>
                <a:latin typeface="FS Elliot Pro"/>
                <a:cs typeface="FS Elliot Pro"/>
              </a:defRPr>
            </a:lvl1pPr>
          </a:lstStyle>
          <a:p>
            <a:pPr lvl="0"/>
            <a:r>
              <a:rPr lang="en-US" dirty="0"/>
              <a:t>Use for images with light backgrounds</a:t>
            </a:r>
          </a:p>
        </p:txBody>
      </p:sp>
    </p:spTree>
    <p:extLst>
      <p:ext uri="{BB962C8B-B14F-4D97-AF65-F5344CB8AC3E}">
        <p14:creationId xmlns:p14="http://schemas.microsoft.com/office/powerpoint/2010/main" val="1756503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ircles">
    <p:spTree>
      <p:nvGrpSpPr>
        <p:cNvPr id="1" name=""/>
        <p:cNvGrpSpPr/>
        <p:nvPr/>
      </p:nvGrpSpPr>
      <p:grpSpPr>
        <a:xfrm>
          <a:off x="0" y="0"/>
          <a:ext cx="0" cy="0"/>
          <a:chOff x="0" y="0"/>
          <a:chExt cx="0" cy="0"/>
        </a:xfrm>
      </p:grpSpPr>
      <p:pic>
        <p:nvPicPr>
          <p:cNvPr id="14" name="Picture 13" descr="Principal_sm_rgb_15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0206" y="6306604"/>
            <a:ext cx="1383792" cy="390144"/>
          </a:xfrm>
          <a:prstGeom prst="rect">
            <a:avLst/>
          </a:prstGeom>
        </p:spPr>
      </p:pic>
      <p:sp>
        <p:nvSpPr>
          <p:cNvPr id="13" name="Footer Placeholder 4"/>
          <p:cNvSpPr>
            <a:spLocks noGrp="1"/>
          </p:cNvSpPr>
          <p:nvPr>
            <p:ph type="ftr" sz="quarter" idx="3"/>
          </p:nvPr>
        </p:nvSpPr>
        <p:spPr>
          <a:xfrm>
            <a:off x="781534" y="6465767"/>
            <a:ext cx="28956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r>
              <a:rPr lang="en-US"/>
              <a:t>Footnotes</a:t>
            </a:r>
            <a:endParaRPr lang="en-US" dirty="0"/>
          </a:p>
        </p:txBody>
      </p:sp>
      <p:sp>
        <p:nvSpPr>
          <p:cNvPr id="15" name="Slide Number Placeholder 5"/>
          <p:cNvSpPr>
            <a:spLocks noGrp="1"/>
          </p:cNvSpPr>
          <p:nvPr>
            <p:ph type="sldNum" sz="quarter" idx="4"/>
          </p:nvPr>
        </p:nvSpPr>
        <p:spPr>
          <a:xfrm>
            <a:off x="152400" y="6465767"/>
            <a:ext cx="3810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fld id="{61445BA3-2CB5-7C4E-ABD2-87FA1F6BEAE1}" type="slidenum">
              <a:rPr lang="en-US" smtClean="0"/>
              <a:pPr/>
              <a:t>‹#›</a:t>
            </a:fld>
            <a:endParaRPr lang="en-US" dirty="0"/>
          </a:p>
        </p:txBody>
      </p:sp>
      <p:sp>
        <p:nvSpPr>
          <p:cNvPr id="16" name="Title 1"/>
          <p:cNvSpPr>
            <a:spLocks noGrp="1"/>
          </p:cNvSpPr>
          <p:nvPr>
            <p:ph type="title" hasCustomPrompt="1"/>
          </p:nvPr>
        </p:nvSpPr>
        <p:spPr>
          <a:xfrm>
            <a:off x="781534" y="1431558"/>
            <a:ext cx="6470650" cy="663449"/>
          </a:xfrm>
        </p:spPr>
        <p:txBody>
          <a:bodyPr anchor="t">
            <a:normAutofit/>
          </a:bodyPr>
          <a:lstStyle>
            <a:lvl1pPr algn="l">
              <a:lnSpc>
                <a:spcPct val="80000"/>
              </a:lnSpc>
              <a:defRPr sz="3600" b="0" i="0">
                <a:solidFill>
                  <a:schemeClr val="bg2"/>
                </a:solidFill>
                <a:latin typeface="FS Elliot Pro"/>
                <a:cs typeface="FS Elliot Pro"/>
              </a:defRPr>
            </a:lvl1pPr>
          </a:lstStyle>
          <a:p>
            <a:r>
              <a:rPr lang="en-US" dirty="0"/>
              <a:t>Slide title goes here</a:t>
            </a:r>
          </a:p>
        </p:txBody>
      </p:sp>
    </p:spTree>
    <p:extLst>
      <p:ext uri="{BB962C8B-B14F-4D97-AF65-F5344CB8AC3E}">
        <p14:creationId xmlns:p14="http://schemas.microsoft.com/office/powerpoint/2010/main" val="4008034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Circles">
    <p:spTree>
      <p:nvGrpSpPr>
        <p:cNvPr id="1" name=""/>
        <p:cNvGrpSpPr/>
        <p:nvPr/>
      </p:nvGrpSpPr>
      <p:grpSpPr>
        <a:xfrm>
          <a:off x="0" y="0"/>
          <a:ext cx="0" cy="0"/>
          <a:chOff x="0" y="0"/>
          <a:chExt cx="0" cy="0"/>
        </a:xfrm>
      </p:grpSpPr>
      <p:pic>
        <p:nvPicPr>
          <p:cNvPr id="13" name="Picture 12" descr="Principal_sm_rgb_15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0206" y="6306604"/>
            <a:ext cx="1383792" cy="390144"/>
          </a:xfrm>
          <a:prstGeom prst="rect">
            <a:avLst/>
          </a:prstGeom>
        </p:spPr>
      </p:pic>
      <p:sp>
        <p:nvSpPr>
          <p:cNvPr id="14" name="Footer Placeholder 4"/>
          <p:cNvSpPr>
            <a:spLocks noGrp="1"/>
          </p:cNvSpPr>
          <p:nvPr>
            <p:ph type="ftr" sz="quarter" idx="3"/>
          </p:nvPr>
        </p:nvSpPr>
        <p:spPr>
          <a:xfrm>
            <a:off x="781534" y="6465767"/>
            <a:ext cx="28956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r>
              <a:rPr lang="en-US"/>
              <a:t>Footnotes</a:t>
            </a:r>
            <a:endParaRPr lang="en-US" dirty="0"/>
          </a:p>
        </p:txBody>
      </p:sp>
      <p:sp>
        <p:nvSpPr>
          <p:cNvPr id="15" name="Slide Number Placeholder 5"/>
          <p:cNvSpPr>
            <a:spLocks noGrp="1"/>
          </p:cNvSpPr>
          <p:nvPr>
            <p:ph type="sldNum" sz="quarter" idx="4"/>
          </p:nvPr>
        </p:nvSpPr>
        <p:spPr>
          <a:xfrm>
            <a:off x="152400" y="6465767"/>
            <a:ext cx="3810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fld id="{61445BA3-2CB5-7C4E-ABD2-87FA1F6BEAE1}" type="slidenum">
              <a:rPr lang="en-US" smtClean="0"/>
              <a:pPr/>
              <a:t>‹#›</a:t>
            </a:fld>
            <a:endParaRPr lang="en-US" dirty="0"/>
          </a:p>
        </p:txBody>
      </p:sp>
      <p:sp>
        <p:nvSpPr>
          <p:cNvPr id="16" name="Title 1"/>
          <p:cNvSpPr>
            <a:spLocks noGrp="1"/>
          </p:cNvSpPr>
          <p:nvPr>
            <p:ph type="title" hasCustomPrompt="1"/>
          </p:nvPr>
        </p:nvSpPr>
        <p:spPr>
          <a:xfrm>
            <a:off x="781534" y="1431558"/>
            <a:ext cx="6470650" cy="663449"/>
          </a:xfrm>
        </p:spPr>
        <p:txBody>
          <a:bodyPr anchor="t">
            <a:normAutofit/>
          </a:bodyPr>
          <a:lstStyle>
            <a:lvl1pPr algn="l">
              <a:lnSpc>
                <a:spcPct val="80000"/>
              </a:lnSpc>
              <a:defRPr sz="3600" b="0" i="0">
                <a:solidFill>
                  <a:schemeClr val="bg2"/>
                </a:solidFill>
                <a:latin typeface="FS Elliot Pro"/>
                <a:cs typeface="FS Elliot Pro"/>
              </a:defRPr>
            </a:lvl1pPr>
          </a:lstStyle>
          <a:p>
            <a:r>
              <a:rPr lang="en-US" dirty="0"/>
              <a:t>Slide title goes here</a:t>
            </a:r>
          </a:p>
        </p:txBody>
      </p:sp>
    </p:spTree>
    <p:extLst>
      <p:ext uri="{BB962C8B-B14F-4D97-AF65-F5344CB8AC3E}">
        <p14:creationId xmlns:p14="http://schemas.microsoft.com/office/powerpoint/2010/main" val="157232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con Template">
    <p:spTree>
      <p:nvGrpSpPr>
        <p:cNvPr id="1" name=""/>
        <p:cNvGrpSpPr/>
        <p:nvPr/>
      </p:nvGrpSpPr>
      <p:grpSpPr>
        <a:xfrm>
          <a:off x="0" y="0"/>
          <a:ext cx="0" cy="0"/>
          <a:chOff x="0" y="0"/>
          <a:chExt cx="0" cy="0"/>
        </a:xfrm>
      </p:grpSpPr>
      <p:sp>
        <p:nvSpPr>
          <p:cNvPr id="11" name="Picture Placeholder 15"/>
          <p:cNvSpPr>
            <a:spLocks noGrp="1"/>
          </p:cNvSpPr>
          <p:nvPr>
            <p:ph type="pic" sz="quarter" idx="12"/>
          </p:nvPr>
        </p:nvSpPr>
        <p:spPr>
          <a:xfrm>
            <a:off x="1155700" y="2648315"/>
            <a:ext cx="1320800" cy="1320800"/>
          </a:xfrm>
          <a:prstGeom prst="rect">
            <a:avLst/>
          </a:prstGeom>
        </p:spPr>
        <p:txBody>
          <a:bodyPr vert="horz"/>
          <a:lstStyle>
            <a:lvl1pPr marL="0" indent="0">
              <a:buNone/>
              <a:defRPr sz="1200">
                <a:solidFill>
                  <a:schemeClr val="bg1">
                    <a:lumMod val="50000"/>
                  </a:schemeClr>
                </a:solidFill>
              </a:defRPr>
            </a:lvl1pPr>
          </a:lstStyle>
          <a:p>
            <a:endParaRPr lang="en-US" dirty="0"/>
          </a:p>
        </p:txBody>
      </p:sp>
      <p:sp>
        <p:nvSpPr>
          <p:cNvPr id="12" name="Picture Placeholder 15"/>
          <p:cNvSpPr>
            <a:spLocks noGrp="1"/>
          </p:cNvSpPr>
          <p:nvPr>
            <p:ph type="pic" sz="quarter" idx="13"/>
          </p:nvPr>
        </p:nvSpPr>
        <p:spPr>
          <a:xfrm>
            <a:off x="3822700" y="2648315"/>
            <a:ext cx="1320800" cy="1320800"/>
          </a:xfrm>
          <a:prstGeom prst="rect">
            <a:avLst/>
          </a:prstGeom>
        </p:spPr>
        <p:txBody>
          <a:bodyPr vert="horz"/>
          <a:lstStyle>
            <a:lvl1pPr marL="0" indent="0">
              <a:buNone/>
              <a:defRPr sz="1200">
                <a:solidFill>
                  <a:schemeClr val="bg1">
                    <a:lumMod val="50000"/>
                  </a:schemeClr>
                </a:solidFill>
              </a:defRPr>
            </a:lvl1pPr>
          </a:lstStyle>
          <a:p>
            <a:endParaRPr lang="en-US" dirty="0"/>
          </a:p>
        </p:txBody>
      </p:sp>
      <p:sp>
        <p:nvSpPr>
          <p:cNvPr id="13" name="Picture Placeholder 15"/>
          <p:cNvSpPr>
            <a:spLocks noGrp="1"/>
          </p:cNvSpPr>
          <p:nvPr>
            <p:ph type="pic" sz="quarter" idx="14"/>
          </p:nvPr>
        </p:nvSpPr>
        <p:spPr>
          <a:xfrm>
            <a:off x="6565900" y="2648315"/>
            <a:ext cx="1320800" cy="1320800"/>
          </a:xfrm>
          <a:prstGeom prst="rect">
            <a:avLst/>
          </a:prstGeom>
        </p:spPr>
        <p:txBody>
          <a:bodyPr vert="horz"/>
          <a:lstStyle>
            <a:lvl1pPr marL="0" indent="0">
              <a:buNone/>
              <a:defRPr sz="1200">
                <a:solidFill>
                  <a:schemeClr val="bg1">
                    <a:lumMod val="50000"/>
                  </a:schemeClr>
                </a:solidFill>
              </a:defRPr>
            </a:lvl1pPr>
          </a:lstStyle>
          <a:p>
            <a:endParaRPr lang="en-US" dirty="0"/>
          </a:p>
        </p:txBody>
      </p:sp>
      <p:sp>
        <p:nvSpPr>
          <p:cNvPr id="14" name="Text Placeholder 24"/>
          <p:cNvSpPr>
            <a:spLocks noGrp="1"/>
          </p:cNvSpPr>
          <p:nvPr>
            <p:ph type="body" sz="quarter" idx="16" hasCustomPrompt="1"/>
          </p:nvPr>
        </p:nvSpPr>
        <p:spPr>
          <a:xfrm>
            <a:off x="755650" y="4032615"/>
            <a:ext cx="2076449" cy="508000"/>
          </a:xfrm>
          <a:prstGeom prst="rect">
            <a:avLst/>
          </a:prstGeom>
        </p:spPr>
        <p:txBody>
          <a:bodyPr vert="horz"/>
          <a:lstStyle>
            <a:lvl1pPr marL="0" indent="0" algn="ctr">
              <a:buNone/>
              <a:defRPr sz="2400" b="1">
                <a:solidFill>
                  <a:srgbClr val="0091DA"/>
                </a:solidFill>
              </a:defRPr>
            </a:lvl1pPr>
          </a:lstStyle>
          <a:p>
            <a:pPr lvl="0"/>
            <a:r>
              <a:rPr lang="en-US" dirty="0"/>
              <a:t>Title here</a:t>
            </a:r>
          </a:p>
        </p:txBody>
      </p:sp>
      <p:sp>
        <p:nvSpPr>
          <p:cNvPr id="15" name="Text Placeholder 24"/>
          <p:cNvSpPr>
            <a:spLocks noGrp="1"/>
          </p:cNvSpPr>
          <p:nvPr>
            <p:ph type="body" sz="quarter" idx="17" hasCustomPrompt="1"/>
          </p:nvPr>
        </p:nvSpPr>
        <p:spPr>
          <a:xfrm>
            <a:off x="3460750" y="4032615"/>
            <a:ext cx="2076449" cy="508000"/>
          </a:xfrm>
          <a:prstGeom prst="rect">
            <a:avLst/>
          </a:prstGeom>
        </p:spPr>
        <p:txBody>
          <a:bodyPr vert="horz"/>
          <a:lstStyle>
            <a:lvl1pPr marL="0" indent="0" algn="ctr">
              <a:buNone/>
              <a:defRPr sz="2400" b="1">
                <a:solidFill>
                  <a:schemeClr val="bg2"/>
                </a:solidFill>
              </a:defRPr>
            </a:lvl1pPr>
          </a:lstStyle>
          <a:p>
            <a:pPr lvl="0"/>
            <a:r>
              <a:rPr lang="en-US" dirty="0"/>
              <a:t>Title here</a:t>
            </a:r>
          </a:p>
        </p:txBody>
      </p:sp>
      <p:sp>
        <p:nvSpPr>
          <p:cNvPr id="17" name="Text Placeholder 24"/>
          <p:cNvSpPr>
            <a:spLocks noGrp="1"/>
          </p:cNvSpPr>
          <p:nvPr>
            <p:ph type="body" sz="quarter" idx="18" hasCustomPrompt="1"/>
          </p:nvPr>
        </p:nvSpPr>
        <p:spPr>
          <a:xfrm>
            <a:off x="6207609" y="4032615"/>
            <a:ext cx="2076449" cy="508000"/>
          </a:xfrm>
          <a:prstGeom prst="rect">
            <a:avLst/>
          </a:prstGeom>
        </p:spPr>
        <p:txBody>
          <a:bodyPr vert="horz"/>
          <a:lstStyle>
            <a:lvl1pPr marL="0" indent="0" algn="ctr">
              <a:buNone/>
              <a:defRPr sz="2400" b="1">
                <a:solidFill>
                  <a:schemeClr val="bg2"/>
                </a:solidFill>
              </a:defRPr>
            </a:lvl1pPr>
          </a:lstStyle>
          <a:p>
            <a:pPr lvl="0"/>
            <a:r>
              <a:rPr lang="en-US" dirty="0"/>
              <a:t>Title here</a:t>
            </a:r>
          </a:p>
        </p:txBody>
      </p:sp>
      <p:pic>
        <p:nvPicPr>
          <p:cNvPr id="16" name="Picture 15" descr="Principal_sm_rgb_15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0206" y="6306604"/>
            <a:ext cx="1383792" cy="390144"/>
          </a:xfrm>
          <a:prstGeom prst="rect">
            <a:avLst/>
          </a:prstGeom>
        </p:spPr>
      </p:pic>
      <p:sp>
        <p:nvSpPr>
          <p:cNvPr id="10" name="Footer Placeholder 4"/>
          <p:cNvSpPr>
            <a:spLocks noGrp="1"/>
          </p:cNvSpPr>
          <p:nvPr>
            <p:ph type="ftr" sz="quarter" idx="3"/>
          </p:nvPr>
        </p:nvSpPr>
        <p:spPr>
          <a:xfrm>
            <a:off x="781534" y="6465767"/>
            <a:ext cx="28956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r>
              <a:rPr lang="en-US"/>
              <a:t>Footnotes</a:t>
            </a:r>
            <a:endParaRPr lang="en-US" dirty="0"/>
          </a:p>
        </p:txBody>
      </p:sp>
      <p:sp>
        <p:nvSpPr>
          <p:cNvPr id="18" name="Slide Number Placeholder 5"/>
          <p:cNvSpPr>
            <a:spLocks noGrp="1"/>
          </p:cNvSpPr>
          <p:nvPr>
            <p:ph type="sldNum" sz="quarter" idx="4"/>
          </p:nvPr>
        </p:nvSpPr>
        <p:spPr>
          <a:xfrm>
            <a:off x="152400" y="6465767"/>
            <a:ext cx="3810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fld id="{61445BA3-2CB5-7C4E-ABD2-87FA1F6BEAE1}" type="slidenum">
              <a:rPr lang="en-US" smtClean="0"/>
              <a:pPr/>
              <a:t>‹#›</a:t>
            </a:fld>
            <a:endParaRPr lang="en-US" dirty="0"/>
          </a:p>
        </p:txBody>
      </p:sp>
      <p:sp>
        <p:nvSpPr>
          <p:cNvPr id="19" name="Title 1"/>
          <p:cNvSpPr>
            <a:spLocks noGrp="1"/>
          </p:cNvSpPr>
          <p:nvPr>
            <p:ph type="title" hasCustomPrompt="1"/>
          </p:nvPr>
        </p:nvSpPr>
        <p:spPr>
          <a:xfrm>
            <a:off x="781534" y="1431558"/>
            <a:ext cx="6470650" cy="663449"/>
          </a:xfrm>
        </p:spPr>
        <p:txBody>
          <a:bodyPr anchor="t">
            <a:normAutofit/>
          </a:bodyPr>
          <a:lstStyle>
            <a:lvl1pPr algn="l">
              <a:lnSpc>
                <a:spcPct val="80000"/>
              </a:lnSpc>
              <a:defRPr sz="3600" b="0" i="0">
                <a:solidFill>
                  <a:schemeClr val="bg2"/>
                </a:solidFill>
                <a:latin typeface="FS Elliot Pro"/>
                <a:cs typeface="FS Elliot Pro"/>
              </a:defRPr>
            </a:lvl1pPr>
          </a:lstStyle>
          <a:p>
            <a:r>
              <a:rPr lang="en-US" dirty="0"/>
              <a:t>Slide title goes here</a:t>
            </a:r>
          </a:p>
        </p:txBody>
      </p:sp>
    </p:spTree>
    <p:extLst>
      <p:ext uri="{BB962C8B-B14F-4D97-AF65-F5344CB8AC3E}">
        <p14:creationId xmlns:p14="http://schemas.microsoft.com/office/powerpoint/2010/main" val="4248918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amp; Graph Template with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91111" y="1694135"/>
            <a:ext cx="5524500" cy="3626432"/>
          </a:xfrm>
          <a:prstGeom prst="rect">
            <a:avLst/>
          </a:prstGeom>
        </p:spPr>
        <p:txBody>
          <a:bodyPr>
            <a:normAutofit/>
          </a:bodyPr>
          <a:lstStyle>
            <a:lvl1pPr marL="0" indent="0">
              <a:buClr>
                <a:srgbClr val="EA5424"/>
              </a:buClr>
              <a:buNone/>
              <a:defRPr sz="1600" baseline="0">
                <a:solidFill>
                  <a:schemeClr val="bg1">
                    <a:lumMod val="50000"/>
                  </a:schemeClr>
                </a:solidFill>
              </a:defRPr>
            </a:lvl1pPr>
          </a:lstStyle>
          <a:p>
            <a:pPr lvl="0"/>
            <a:endParaRPr lang="en-US" dirty="0"/>
          </a:p>
        </p:txBody>
      </p:sp>
      <p:sp>
        <p:nvSpPr>
          <p:cNvPr id="5" name="Text Placeholder 4"/>
          <p:cNvSpPr>
            <a:spLocks noGrp="1"/>
          </p:cNvSpPr>
          <p:nvPr>
            <p:ph type="body" sz="quarter" idx="12" hasCustomPrompt="1"/>
          </p:nvPr>
        </p:nvSpPr>
        <p:spPr>
          <a:xfrm>
            <a:off x="611301" y="1694134"/>
            <a:ext cx="1747480" cy="592667"/>
          </a:xfrm>
          <a:prstGeom prst="rect">
            <a:avLst/>
          </a:prstGeom>
        </p:spPr>
        <p:txBody>
          <a:bodyPr vert="horz"/>
          <a:lstStyle>
            <a:lvl1pPr marL="0" indent="0">
              <a:buNone/>
              <a:defRPr sz="2000" b="1">
                <a:solidFill>
                  <a:srgbClr val="13294B"/>
                </a:solidFill>
              </a:defRPr>
            </a:lvl1pPr>
          </a:lstStyle>
          <a:p>
            <a:pPr lvl="0"/>
            <a:r>
              <a:rPr lang="en-US" dirty="0"/>
              <a:t>Chart title</a:t>
            </a:r>
          </a:p>
        </p:txBody>
      </p:sp>
      <p:sp>
        <p:nvSpPr>
          <p:cNvPr id="9" name="Text Placeholder 8"/>
          <p:cNvSpPr>
            <a:spLocks noGrp="1"/>
          </p:cNvSpPr>
          <p:nvPr>
            <p:ph type="body" sz="quarter" idx="13" hasCustomPrompt="1"/>
          </p:nvPr>
        </p:nvSpPr>
        <p:spPr>
          <a:xfrm>
            <a:off x="611301" y="2164075"/>
            <a:ext cx="1860550" cy="1845733"/>
          </a:xfrm>
          <a:prstGeom prst="rect">
            <a:avLst/>
          </a:prstGeom>
        </p:spPr>
        <p:txBody>
          <a:bodyPr vert="horz"/>
          <a:lstStyle>
            <a:lvl1pPr marL="0" indent="0">
              <a:buNone/>
              <a:defRPr sz="1400">
                <a:solidFill>
                  <a:srgbClr val="4D4E53"/>
                </a:solidFill>
              </a:defRPr>
            </a:lvl1pPr>
          </a:lstStyle>
          <a:p>
            <a:pPr lvl="0"/>
            <a:r>
              <a:rPr lang="en-US" dirty="0"/>
              <a:t>Descriptive text goes here and it’s always this color. Descriptive text goes here and it’s always this color.</a:t>
            </a:r>
          </a:p>
        </p:txBody>
      </p:sp>
      <p:pic>
        <p:nvPicPr>
          <p:cNvPr id="8" name="Picture 7" descr="Principal_sm_rgb_15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0206" y="6306604"/>
            <a:ext cx="1383792" cy="390144"/>
          </a:xfrm>
          <a:prstGeom prst="rect">
            <a:avLst/>
          </a:prstGeom>
        </p:spPr>
      </p:pic>
      <p:sp>
        <p:nvSpPr>
          <p:cNvPr id="7" name="Footer Placeholder 4"/>
          <p:cNvSpPr>
            <a:spLocks noGrp="1"/>
          </p:cNvSpPr>
          <p:nvPr>
            <p:ph type="ftr" sz="quarter" idx="3"/>
          </p:nvPr>
        </p:nvSpPr>
        <p:spPr>
          <a:xfrm>
            <a:off x="781534" y="6465767"/>
            <a:ext cx="28956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r>
              <a:rPr lang="en-US"/>
              <a:t>Footnotes</a:t>
            </a:r>
            <a:endParaRPr lang="en-US" dirty="0"/>
          </a:p>
        </p:txBody>
      </p:sp>
      <p:sp>
        <p:nvSpPr>
          <p:cNvPr id="10" name="Slide Number Placeholder 5"/>
          <p:cNvSpPr>
            <a:spLocks noGrp="1"/>
          </p:cNvSpPr>
          <p:nvPr>
            <p:ph type="sldNum" sz="quarter" idx="4"/>
          </p:nvPr>
        </p:nvSpPr>
        <p:spPr>
          <a:xfrm>
            <a:off x="152400" y="6465767"/>
            <a:ext cx="3810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fld id="{61445BA3-2CB5-7C4E-ABD2-87FA1F6BEAE1}" type="slidenum">
              <a:rPr lang="en-US" smtClean="0"/>
              <a:pPr/>
              <a:t>‹#›</a:t>
            </a:fld>
            <a:endParaRPr lang="en-US" dirty="0"/>
          </a:p>
        </p:txBody>
      </p:sp>
      <p:sp>
        <p:nvSpPr>
          <p:cNvPr id="14" name="Title 1"/>
          <p:cNvSpPr>
            <a:spLocks noGrp="1"/>
          </p:cNvSpPr>
          <p:nvPr>
            <p:ph type="title" hasCustomPrompt="1"/>
          </p:nvPr>
        </p:nvSpPr>
        <p:spPr>
          <a:xfrm>
            <a:off x="591034" y="891567"/>
            <a:ext cx="6470650" cy="663449"/>
          </a:xfrm>
        </p:spPr>
        <p:txBody>
          <a:bodyPr anchor="t">
            <a:normAutofit/>
          </a:bodyPr>
          <a:lstStyle>
            <a:lvl1pPr algn="l">
              <a:lnSpc>
                <a:spcPct val="80000"/>
              </a:lnSpc>
              <a:defRPr sz="3600" b="0" i="0">
                <a:solidFill>
                  <a:schemeClr val="bg2"/>
                </a:solidFill>
                <a:latin typeface="FS Elliot Pro"/>
                <a:cs typeface="FS Elliot Pro"/>
              </a:defRPr>
            </a:lvl1pPr>
          </a:lstStyle>
          <a:p>
            <a:r>
              <a:rPr lang="en-US" dirty="0"/>
              <a:t>Slide title goes here</a:t>
            </a:r>
          </a:p>
        </p:txBody>
      </p:sp>
    </p:spTree>
    <p:extLst>
      <p:ext uri="{BB962C8B-B14F-4D97-AF65-F5344CB8AC3E}">
        <p14:creationId xmlns:p14="http://schemas.microsoft.com/office/powerpoint/2010/main" val="2788295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amp; Graph Template">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577" y="1694135"/>
            <a:ext cx="7943593" cy="3626432"/>
          </a:xfrm>
          <a:prstGeom prst="rect">
            <a:avLst/>
          </a:prstGeom>
        </p:spPr>
        <p:txBody>
          <a:bodyPr>
            <a:normAutofit/>
          </a:bodyPr>
          <a:lstStyle>
            <a:lvl1pPr marL="0" indent="0">
              <a:buClr>
                <a:srgbClr val="EA5424"/>
              </a:buClr>
              <a:buNone/>
              <a:defRPr sz="1600" baseline="0">
                <a:solidFill>
                  <a:schemeClr val="bg1">
                    <a:lumMod val="50000"/>
                  </a:schemeClr>
                </a:solidFill>
              </a:defRPr>
            </a:lvl1pPr>
          </a:lstStyle>
          <a:p>
            <a:pPr lvl="0"/>
            <a:endParaRPr lang="en-US" dirty="0"/>
          </a:p>
        </p:txBody>
      </p:sp>
      <p:pic>
        <p:nvPicPr>
          <p:cNvPr id="6" name="Picture 5" descr="Principal_sm_rgb_15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0206" y="6306604"/>
            <a:ext cx="1383792" cy="390144"/>
          </a:xfrm>
          <a:prstGeom prst="rect">
            <a:avLst/>
          </a:prstGeom>
        </p:spPr>
      </p:pic>
      <p:sp>
        <p:nvSpPr>
          <p:cNvPr id="5" name="Footer Placeholder 4"/>
          <p:cNvSpPr>
            <a:spLocks noGrp="1"/>
          </p:cNvSpPr>
          <p:nvPr>
            <p:ph type="ftr" sz="quarter" idx="3"/>
          </p:nvPr>
        </p:nvSpPr>
        <p:spPr>
          <a:xfrm>
            <a:off x="781534" y="6465767"/>
            <a:ext cx="28956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r>
              <a:rPr lang="en-US"/>
              <a:t>Footnotes</a:t>
            </a:r>
            <a:endParaRPr lang="en-US" dirty="0"/>
          </a:p>
        </p:txBody>
      </p:sp>
      <p:sp>
        <p:nvSpPr>
          <p:cNvPr id="7" name="Slide Number Placeholder 5"/>
          <p:cNvSpPr>
            <a:spLocks noGrp="1"/>
          </p:cNvSpPr>
          <p:nvPr>
            <p:ph type="sldNum" sz="quarter" idx="4"/>
          </p:nvPr>
        </p:nvSpPr>
        <p:spPr>
          <a:xfrm>
            <a:off x="152400" y="6465767"/>
            <a:ext cx="3810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fld id="{61445BA3-2CB5-7C4E-ABD2-87FA1F6BEAE1}" type="slidenum">
              <a:rPr lang="en-US" smtClean="0"/>
              <a:pPr/>
              <a:t>‹#›</a:t>
            </a:fld>
            <a:endParaRPr lang="en-US" dirty="0"/>
          </a:p>
        </p:txBody>
      </p:sp>
      <p:sp>
        <p:nvSpPr>
          <p:cNvPr id="8" name="Title 1"/>
          <p:cNvSpPr>
            <a:spLocks noGrp="1"/>
          </p:cNvSpPr>
          <p:nvPr>
            <p:ph type="title" hasCustomPrompt="1"/>
          </p:nvPr>
        </p:nvSpPr>
        <p:spPr>
          <a:xfrm>
            <a:off x="591034" y="891567"/>
            <a:ext cx="6470650" cy="663449"/>
          </a:xfrm>
        </p:spPr>
        <p:txBody>
          <a:bodyPr anchor="t">
            <a:normAutofit/>
          </a:bodyPr>
          <a:lstStyle>
            <a:lvl1pPr algn="l">
              <a:lnSpc>
                <a:spcPct val="80000"/>
              </a:lnSpc>
              <a:defRPr sz="3600" b="0" i="0">
                <a:solidFill>
                  <a:schemeClr val="bg2"/>
                </a:solidFill>
                <a:latin typeface="FS Elliot Pro"/>
                <a:cs typeface="FS Elliot Pro"/>
              </a:defRPr>
            </a:lvl1pPr>
          </a:lstStyle>
          <a:p>
            <a:r>
              <a:rPr lang="en-US" dirty="0"/>
              <a:t>Slide title goes here</a:t>
            </a:r>
          </a:p>
        </p:txBody>
      </p:sp>
    </p:spTree>
    <p:extLst>
      <p:ext uri="{BB962C8B-B14F-4D97-AF65-F5344CB8AC3E}">
        <p14:creationId xmlns:p14="http://schemas.microsoft.com/office/powerpoint/2010/main" val="2739373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ing Slide">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rgbClr val="0091D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a:spLocks noGrp="1"/>
          </p:cNvSpPr>
          <p:nvPr>
            <p:ph type="ctrTitle" hasCustomPrompt="1"/>
          </p:nvPr>
        </p:nvSpPr>
        <p:spPr>
          <a:xfrm>
            <a:off x="727108" y="2023713"/>
            <a:ext cx="5238266" cy="1865709"/>
          </a:xfrm>
        </p:spPr>
        <p:txBody>
          <a:bodyPr anchor="t">
            <a:noAutofit/>
          </a:bodyPr>
          <a:lstStyle>
            <a:lvl1pPr algn="l">
              <a:lnSpc>
                <a:spcPct val="80000"/>
              </a:lnSpc>
              <a:defRPr sz="5400" b="0" i="0" baseline="0">
                <a:solidFill>
                  <a:srgbClr val="FFFFFF"/>
                </a:solidFill>
                <a:latin typeface="FS Elliot Pro"/>
                <a:cs typeface="FS Elliot Pro"/>
              </a:defRPr>
            </a:lvl1pPr>
          </a:lstStyle>
          <a:p>
            <a:r>
              <a:rPr lang="en-US" dirty="0"/>
              <a:t>End slide</a:t>
            </a:r>
          </a:p>
        </p:txBody>
      </p:sp>
      <p:sp>
        <p:nvSpPr>
          <p:cNvPr id="6" name="Rectangle 12"/>
          <p:cNvSpPr/>
          <p:nvPr userDrawn="1"/>
        </p:nvSpPr>
        <p:spPr>
          <a:xfrm>
            <a:off x="8543640" y="1948233"/>
            <a:ext cx="600361" cy="2938448"/>
          </a:xfrm>
          <a:custGeom>
            <a:avLst/>
            <a:gdLst/>
            <a:ahLst/>
            <a:cxnLst/>
            <a:rect l="l" t="t" r="r" b="b"/>
            <a:pathLst>
              <a:path w="600361" h="2938448">
                <a:moveTo>
                  <a:pt x="600361" y="0"/>
                </a:moveTo>
                <a:lnTo>
                  <a:pt x="600361" y="2938448"/>
                </a:lnTo>
                <a:lnTo>
                  <a:pt x="479829" y="2805829"/>
                </a:lnTo>
                <a:cubicBezTo>
                  <a:pt x="180070" y="2442605"/>
                  <a:pt x="0" y="1976943"/>
                  <a:pt x="0" y="1469224"/>
                </a:cubicBezTo>
                <a:cubicBezTo>
                  <a:pt x="0" y="961505"/>
                  <a:pt x="180070" y="495843"/>
                  <a:pt x="479829" y="132619"/>
                </a:cubicBezTo>
                <a:close/>
              </a:path>
            </a:pathLst>
          </a:custGeom>
          <a:solidFill>
            <a:srgbClr val="00C1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C1D5"/>
              </a:solidFill>
            </a:endParaRPr>
          </a:p>
        </p:txBody>
      </p:sp>
      <p:pic>
        <p:nvPicPr>
          <p:cNvPr id="8" name="Picture 7" descr="Principal_sm_white_15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9745" y="6145542"/>
            <a:ext cx="1383792" cy="390144"/>
          </a:xfrm>
          <a:prstGeom prst="rect">
            <a:avLst/>
          </a:prstGeom>
        </p:spPr>
      </p:pic>
    </p:spTree>
    <p:extLst>
      <p:ext uri="{BB962C8B-B14F-4D97-AF65-F5344CB8AC3E}">
        <p14:creationId xmlns:p14="http://schemas.microsoft.com/office/powerpoint/2010/main" val="521463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ction Slide">
    <p:spTree>
      <p:nvGrpSpPr>
        <p:cNvPr id="1" name=""/>
        <p:cNvGrpSpPr/>
        <p:nvPr/>
      </p:nvGrpSpPr>
      <p:grpSpPr>
        <a:xfrm>
          <a:off x="0" y="0"/>
          <a:ext cx="0" cy="0"/>
          <a:chOff x="0" y="0"/>
          <a:chExt cx="0" cy="0"/>
        </a:xfrm>
      </p:grpSpPr>
      <p:sp>
        <p:nvSpPr>
          <p:cNvPr id="4" name="Rectangle 3"/>
          <p:cNvSpPr/>
          <p:nvPr userDrawn="1"/>
        </p:nvSpPr>
        <p:spPr>
          <a:xfrm>
            <a:off x="0" y="1"/>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8" name="Text Placeholder 2">
            <a:extLst>
              <a:ext uri="{FF2B5EF4-FFF2-40B4-BE49-F238E27FC236}">
                <a16:creationId xmlns:a16="http://schemas.microsoft.com/office/drawing/2014/main" id="{46FB6116-7B8B-4E7E-A607-04548E73E368}"/>
              </a:ext>
            </a:extLst>
          </p:cNvPr>
          <p:cNvSpPr>
            <a:spLocks noGrp="1"/>
          </p:cNvSpPr>
          <p:nvPr>
            <p:ph type="body" sz="quarter" idx="10" hasCustomPrompt="1"/>
          </p:nvPr>
        </p:nvSpPr>
        <p:spPr>
          <a:xfrm>
            <a:off x="696914" y="533400"/>
            <a:ext cx="7749941" cy="4959883"/>
          </a:xfrm>
          <a:prstGeom prst="rect">
            <a:avLst/>
          </a:prstGeom>
        </p:spPr>
        <p:txBody>
          <a:bodyPr lIns="0" tIns="0" rIns="0" bIns="0" anchor="ctr" anchorCtr="0">
            <a:noAutofit/>
          </a:bodyPr>
          <a:lstStyle>
            <a:lvl1pPr marL="0" indent="0">
              <a:spcBef>
                <a:spcPts val="0"/>
              </a:spcBef>
              <a:buNone/>
              <a:defRPr sz="4000">
                <a:solidFill>
                  <a:schemeClr val="bg1"/>
                </a:solidFill>
                <a:latin typeface="+mj-lt"/>
              </a:defRPr>
            </a:lvl1pPr>
            <a:lvl2pPr marL="457200" indent="0">
              <a:buNone/>
              <a:defRPr sz="3800">
                <a:solidFill>
                  <a:schemeClr val="bg1"/>
                </a:solidFill>
                <a:latin typeface="+mj-lt"/>
              </a:defRPr>
            </a:lvl2pPr>
            <a:lvl3pPr marL="914400" indent="0">
              <a:buNone/>
              <a:defRPr sz="3800">
                <a:solidFill>
                  <a:schemeClr val="bg1"/>
                </a:solidFill>
                <a:latin typeface="+mj-lt"/>
              </a:defRPr>
            </a:lvl3pPr>
            <a:lvl4pPr marL="1371600" indent="0">
              <a:buNone/>
              <a:defRPr sz="3800">
                <a:solidFill>
                  <a:schemeClr val="bg1"/>
                </a:solidFill>
                <a:latin typeface="+mj-lt"/>
              </a:defRPr>
            </a:lvl4pPr>
            <a:lvl5pPr marL="1828800" indent="0">
              <a:buNone/>
              <a:defRPr sz="3800">
                <a:solidFill>
                  <a:schemeClr val="bg1"/>
                </a:solidFill>
                <a:latin typeface="+mj-lt"/>
              </a:defRPr>
            </a:lvl5pPr>
          </a:lstStyle>
          <a:p>
            <a:pPr lvl="0"/>
            <a:r>
              <a:rPr lang="en-US" dirty="0"/>
              <a:t>Section title goes here</a:t>
            </a:r>
          </a:p>
        </p:txBody>
      </p:sp>
      <p:pic>
        <p:nvPicPr>
          <p:cNvPr id="5" name="Picture 4">
            <a:extLst>
              <a:ext uri="{FF2B5EF4-FFF2-40B4-BE49-F238E27FC236}">
                <a16:creationId xmlns:a16="http://schemas.microsoft.com/office/drawing/2014/main" id="{2E31C900-E7B0-4FDC-B27E-F0E083E98E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3619" y="6239594"/>
            <a:ext cx="1317193" cy="393192"/>
          </a:xfrm>
          <a:prstGeom prst="rect">
            <a:avLst/>
          </a:prstGeom>
        </p:spPr>
      </p:pic>
    </p:spTree>
    <p:extLst>
      <p:ext uri="{BB962C8B-B14F-4D97-AF65-F5344CB8AC3E}">
        <p14:creationId xmlns:p14="http://schemas.microsoft.com/office/powerpoint/2010/main" val="978374919"/>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 Intro">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81534" y="3305043"/>
            <a:ext cx="7727466" cy="1856581"/>
          </a:xfrm>
          <a:prstGeom prst="rect">
            <a:avLst/>
          </a:prstGeom>
        </p:spPr>
        <p:txBody>
          <a:bodyPr>
            <a:normAutofit/>
          </a:bodyPr>
          <a:lstStyle>
            <a:lvl1pPr marL="192024" indent="-192024">
              <a:buClr>
                <a:schemeClr val="tx1"/>
              </a:buClr>
              <a:defRPr sz="2000" baseline="0">
                <a:solidFill>
                  <a:srgbClr val="4D4E53"/>
                </a:solidFill>
              </a:defRPr>
            </a:lvl1pPr>
          </a:lstStyle>
          <a:p>
            <a:pPr lvl="0"/>
            <a:r>
              <a:rPr lang="en-US" dirty="0"/>
              <a:t>These are bullet points. Try to use no more than 3 bullet points.</a:t>
            </a:r>
          </a:p>
          <a:p>
            <a:pPr lvl="0"/>
            <a:r>
              <a:rPr lang="en-US" dirty="0"/>
              <a:t>The bullets are always round and gray.</a:t>
            </a:r>
          </a:p>
          <a:p>
            <a:pPr lvl="0"/>
            <a:r>
              <a:rPr lang="en-US" dirty="0"/>
              <a:t>The text is always gray, FS Elliot font.</a:t>
            </a:r>
          </a:p>
        </p:txBody>
      </p:sp>
      <p:sp>
        <p:nvSpPr>
          <p:cNvPr id="9" name="Text Placeholder 12"/>
          <p:cNvSpPr>
            <a:spLocks noGrp="1"/>
          </p:cNvSpPr>
          <p:nvPr>
            <p:ph type="body" sz="quarter" idx="11" hasCustomPrompt="1"/>
          </p:nvPr>
        </p:nvSpPr>
        <p:spPr>
          <a:xfrm>
            <a:off x="781534" y="645917"/>
            <a:ext cx="4120666" cy="530673"/>
          </a:xfrm>
          <a:prstGeom prst="rect">
            <a:avLst/>
          </a:prstGeom>
        </p:spPr>
        <p:txBody>
          <a:bodyPr>
            <a:normAutofit/>
          </a:bodyPr>
          <a:lstStyle>
            <a:lvl1pPr marL="0" indent="0">
              <a:buNone/>
              <a:defRPr sz="1800" baseline="0">
                <a:solidFill>
                  <a:schemeClr val="accent5"/>
                </a:solidFill>
              </a:defRPr>
            </a:lvl1pPr>
          </a:lstStyle>
          <a:p>
            <a:pPr lvl="0"/>
            <a:r>
              <a:rPr lang="en-US" dirty="0"/>
              <a:t>Section name goes here</a:t>
            </a:r>
          </a:p>
        </p:txBody>
      </p:sp>
      <p:sp>
        <p:nvSpPr>
          <p:cNvPr id="11" name="Title 1"/>
          <p:cNvSpPr>
            <a:spLocks noGrp="1"/>
          </p:cNvSpPr>
          <p:nvPr>
            <p:ph type="title" hasCustomPrompt="1"/>
          </p:nvPr>
        </p:nvSpPr>
        <p:spPr>
          <a:xfrm>
            <a:off x="781534" y="1431558"/>
            <a:ext cx="6470650" cy="663449"/>
          </a:xfrm>
        </p:spPr>
        <p:txBody>
          <a:bodyPr anchor="t">
            <a:normAutofit/>
          </a:bodyPr>
          <a:lstStyle>
            <a:lvl1pPr algn="l">
              <a:lnSpc>
                <a:spcPct val="80000"/>
              </a:lnSpc>
              <a:defRPr sz="3600" b="0" i="0">
                <a:solidFill>
                  <a:schemeClr val="bg2"/>
                </a:solidFill>
                <a:latin typeface="FS Elliot Pro"/>
                <a:cs typeface="FS Elliot Pro"/>
              </a:defRPr>
            </a:lvl1pPr>
          </a:lstStyle>
          <a:p>
            <a:r>
              <a:rPr lang="en-US" dirty="0"/>
              <a:t>Slide title goes here</a:t>
            </a:r>
          </a:p>
        </p:txBody>
      </p:sp>
      <p:sp>
        <p:nvSpPr>
          <p:cNvPr id="5" name="Text Placeholder 4"/>
          <p:cNvSpPr>
            <a:spLocks noGrp="1"/>
          </p:cNvSpPr>
          <p:nvPr>
            <p:ph type="body" sz="quarter" idx="12"/>
          </p:nvPr>
        </p:nvSpPr>
        <p:spPr>
          <a:xfrm>
            <a:off x="781050" y="2075147"/>
            <a:ext cx="7423150" cy="1026584"/>
          </a:xfrm>
        </p:spPr>
        <p:txBody>
          <a:bodyPr>
            <a:noAutofit/>
          </a:bodyPr>
          <a:lstStyle>
            <a:lvl1pPr marL="0" indent="0">
              <a:buNone/>
              <a:defRPr sz="2000">
                <a:solidFill>
                  <a:srgbClr val="13294B"/>
                </a:solidFill>
              </a:defRPr>
            </a:lvl1pPr>
          </a:lstStyle>
          <a:p>
            <a:pPr lvl="0"/>
            <a:r>
              <a:rPr lang="en-US" dirty="0"/>
              <a:t>Text can go here, if you need it. Definitions, body copy, that sort of thing. Text can go here, if you need it. Definitions, body copy, that sort of thing. It’s always Midnight Blue</a:t>
            </a:r>
          </a:p>
        </p:txBody>
      </p:sp>
      <p:sp>
        <p:nvSpPr>
          <p:cNvPr id="10" name="Footer Placeholder 4"/>
          <p:cNvSpPr>
            <a:spLocks noGrp="1"/>
          </p:cNvSpPr>
          <p:nvPr>
            <p:ph type="ftr" sz="quarter" idx="3"/>
          </p:nvPr>
        </p:nvSpPr>
        <p:spPr>
          <a:xfrm>
            <a:off x="781534" y="6465767"/>
            <a:ext cx="28956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r>
              <a:rPr lang="en-US"/>
              <a:t>Footnotes</a:t>
            </a:r>
            <a:endParaRPr lang="en-US" dirty="0"/>
          </a:p>
        </p:txBody>
      </p:sp>
      <p:sp>
        <p:nvSpPr>
          <p:cNvPr id="12" name="Slide Number Placeholder 5"/>
          <p:cNvSpPr>
            <a:spLocks noGrp="1"/>
          </p:cNvSpPr>
          <p:nvPr>
            <p:ph type="sldNum" sz="quarter" idx="4"/>
          </p:nvPr>
        </p:nvSpPr>
        <p:spPr>
          <a:xfrm>
            <a:off x="152400" y="6465767"/>
            <a:ext cx="3810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fld id="{61445BA3-2CB5-7C4E-ABD2-87FA1F6BEAE1}" type="slidenum">
              <a:rPr lang="en-US" smtClean="0"/>
              <a:pPr/>
              <a:t>‹#›</a:t>
            </a:fld>
            <a:endParaRPr lang="en-US" dirty="0"/>
          </a:p>
        </p:txBody>
      </p:sp>
      <p:pic>
        <p:nvPicPr>
          <p:cNvPr id="6" name="Picture 5">
            <a:extLst>
              <a:ext uri="{FF2B5EF4-FFF2-40B4-BE49-F238E27FC236}">
                <a16:creationId xmlns:a16="http://schemas.microsoft.com/office/drawing/2014/main" id="{06D64739-77A7-4953-B8CA-367075E3CF37}"/>
              </a:ext>
            </a:extLst>
          </p:cNvPr>
          <p:cNvPicPr>
            <a:picLocks noChangeAspect="1"/>
          </p:cNvPicPr>
          <p:nvPr userDrawn="1"/>
        </p:nvPicPr>
        <p:blipFill>
          <a:blip r:embed="rId2"/>
          <a:stretch>
            <a:fillRect/>
          </a:stretch>
        </p:blipFill>
        <p:spPr>
          <a:xfrm>
            <a:off x="7244713" y="6151584"/>
            <a:ext cx="1563627" cy="451105"/>
          </a:xfrm>
          <a:prstGeom prst="rect">
            <a:avLst/>
          </a:prstGeom>
        </p:spPr>
      </p:pic>
    </p:spTree>
    <p:extLst>
      <p:ext uri="{BB962C8B-B14F-4D97-AF65-F5344CB8AC3E}">
        <p14:creationId xmlns:p14="http://schemas.microsoft.com/office/powerpoint/2010/main" val="3377362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81534" y="2029302"/>
            <a:ext cx="7702066" cy="2508831"/>
          </a:xfrm>
          <a:prstGeom prst="rect">
            <a:avLst/>
          </a:prstGeom>
        </p:spPr>
        <p:txBody>
          <a:bodyPr>
            <a:normAutofit/>
          </a:bodyPr>
          <a:lstStyle>
            <a:lvl1pPr marL="192024" indent="-192024">
              <a:buClr>
                <a:schemeClr val="tx1"/>
              </a:buClr>
              <a:defRPr sz="2000" baseline="0">
                <a:solidFill>
                  <a:srgbClr val="4D4E53"/>
                </a:solidFill>
              </a:defRPr>
            </a:lvl1pPr>
          </a:lstStyle>
          <a:p>
            <a:pPr lvl="0"/>
            <a:r>
              <a:rPr lang="en-US" dirty="0"/>
              <a:t>These are bullet points. Try to use no more than 5 bullet points.</a:t>
            </a:r>
          </a:p>
          <a:p>
            <a:pPr lvl="0"/>
            <a:r>
              <a:rPr lang="en-US" dirty="0"/>
              <a:t>The bullets are always round.</a:t>
            </a:r>
          </a:p>
          <a:p>
            <a:pPr lvl="0"/>
            <a:r>
              <a:rPr lang="en-US" dirty="0"/>
              <a:t>The text is always grey, FS Elliot Pro font.</a:t>
            </a:r>
          </a:p>
          <a:p>
            <a:pPr lvl="0"/>
            <a:r>
              <a:rPr lang="en-US" dirty="0"/>
              <a:t>The bullets are always round.</a:t>
            </a:r>
          </a:p>
          <a:p>
            <a:pPr lvl="0"/>
            <a:r>
              <a:rPr lang="en-US" dirty="0"/>
              <a:t>The text is always gray, FS Elliot Pro font.</a:t>
            </a:r>
          </a:p>
          <a:p>
            <a:pPr lvl="0"/>
            <a:endParaRPr lang="en-US" dirty="0"/>
          </a:p>
        </p:txBody>
      </p:sp>
      <p:sp>
        <p:nvSpPr>
          <p:cNvPr id="9" name="Text Placeholder 12"/>
          <p:cNvSpPr>
            <a:spLocks noGrp="1"/>
          </p:cNvSpPr>
          <p:nvPr>
            <p:ph type="body" sz="quarter" idx="11" hasCustomPrompt="1"/>
          </p:nvPr>
        </p:nvSpPr>
        <p:spPr>
          <a:xfrm>
            <a:off x="781534" y="645917"/>
            <a:ext cx="4120666" cy="530673"/>
          </a:xfrm>
          <a:prstGeom prst="rect">
            <a:avLst/>
          </a:prstGeom>
        </p:spPr>
        <p:txBody>
          <a:bodyPr>
            <a:normAutofit/>
          </a:bodyPr>
          <a:lstStyle>
            <a:lvl1pPr marL="0" indent="0">
              <a:buNone/>
              <a:defRPr sz="1800" baseline="0">
                <a:solidFill>
                  <a:srgbClr val="13294B"/>
                </a:solidFill>
              </a:defRPr>
            </a:lvl1pPr>
          </a:lstStyle>
          <a:p>
            <a:pPr lvl="0"/>
            <a:r>
              <a:rPr lang="en-US" dirty="0"/>
              <a:t>Section name goes here</a:t>
            </a:r>
          </a:p>
        </p:txBody>
      </p:sp>
      <p:sp>
        <p:nvSpPr>
          <p:cNvPr id="6" name="Footer Placeholder 4"/>
          <p:cNvSpPr>
            <a:spLocks noGrp="1"/>
          </p:cNvSpPr>
          <p:nvPr>
            <p:ph type="ftr" sz="quarter" idx="3"/>
          </p:nvPr>
        </p:nvSpPr>
        <p:spPr>
          <a:xfrm>
            <a:off x="781534" y="6465767"/>
            <a:ext cx="28956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r>
              <a:rPr lang="en-US"/>
              <a:t>Footnotes</a:t>
            </a:r>
            <a:endParaRPr lang="en-US" dirty="0"/>
          </a:p>
        </p:txBody>
      </p:sp>
      <p:sp>
        <p:nvSpPr>
          <p:cNvPr id="10" name="Slide Number Placeholder 5"/>
          <p:cNvSpPr>
            <a:spLocks noGrp="1"/>
          </p:cNvSpPr>
          <p:nvPr>
            <p:ph type="sldNum" sz="quarter" idx="4"/>
          </p:nvPr>
        </p:nvSpPr>
        <p:spPr>
          <a:xfrm>
            <a:off x="152400" y="6465767"/>
            <a:ext cx="3810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fld id="{61445BA3-2CB5-7C4E-ABD2-87FA1F6BEAE1}" type="slidenum">
              <a:rPr lang="en-US" smtClean="0"/>
              <a:pPr/>
              <a:t>‹#›</a:t>
            </a:fld>
            <a:endParaRPr lang="en-US" dirty="0"/>
          </a:p>
        </p:txBody>
      </p:sp>
      <p:sp>
        <p:nvSpPr>
          <p:cNvPr id="11" name="Title 1"/>
          <p:cNvSpPr>
            <a:spLocks noGrp="1"/>
          </p:cNvSpPr>
          <p:nvPr>
            <p:ph type="title" hasCustomPrompt="1"/>
          </p:nvPr>
        </p:nvSpPr>
        <p:spPr>
          <a:xfrm>
            <a:off x="781534" y="1431558"/>
            <a:ext cx="6470650" cy="663449"/>
          </a:xfrm>
        </p:spPr>
        <p:txBody>
          <a:bodyPr anchor="t">
            <a:normAutofit/>
          </a:bodyPr>
          <a:lstStyle>
            <a:lvl1pPr algn="l">
              <a:lnSpc>
                <a:spcPct val="80000"/>
              </a:lnSpc>
              <a:defRPr sz="3600" b="0" i="0">
                <a:solidFill>
                  <a:schemeClr val="bg2"/>
                </a:solidFill>
                <a:latin typeface="FS Elliot Pro"/>
                <a:cs typeface="FS Elliot Pro"/>
              </a:defRPr>
            </a:lvl1pPr>
          </a:lstStyle>
          <a:p>
            <a:r>
              <a:rPr lang="en-US" dirty="0"/>
              <a:t>Slide title goes here</a:t>
            </a:r>
          </a:p>
        </p:txBody>
      </p:sp>
      <p:pic>
        <p:nvPicPr>
          <p:cNvPr id="8" name="Picture 7">
            <a:extLst>
              <a:ext uri="{FF2B5EF4-FFF2-40B4-BE49-F238E27FC236}">
                <a16:creationId xmlns:a16="http://schemas.microsoft.com/office/drawing/2014/main" id="{D0AC5A37-E0DD-4703-BF75-9D81A19D67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7846" y="6173322"/>
            <a:ext cx="1317195" cy="393192"/>
          </a:xfrm>
          <a:prstGeom prst="rect">
            <a:avLst/>
          </a:prstGeom>
        </p:spPr>
      </p:pic>
    </p:spTree>
    <p:extLst>
      <p:ext uri="{BB962C8B-B14F-4D97-AF65-F5344CB8AC3E}">
        <p14:creationId xmlns:p14="http://schemas.microsoft.com/office/powerpoint/2010/main" val="357616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Two Column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81535" y="2545782"/>
            <a:ext cx="3474339" cy="2767957"/>
          </a:xfrm>
          <a:prstGeom prst="rect">
            <a:avLst/>
          </a:prstGeom>
        </p:spPr>
        <p:txBody>
          <a:bodyPr>
            <a:normAutofit/>
          </a:bodyPr>
          <a:lstStyle>
            <a:lvl1pPr marL="0" indent="0">
              <a:buClr>
                <a:srgbClr val="EA5424"/>
              </a:buClr>
              <a:buNone/>
              <a:defRPr sz="2000" baseline="0">
                <a:solidFill>
                  <a:srgbClr val="4D4E53"/>
                </a:solidFill>
              </a:defRPr>
            </a:lvl1pPr>
          </a:lstStyle>
          <a:p>
            <a:pPr lvl="0"/>
            <a:r>
              <a:rPr lang="en-US" dirty="0"/>
              <a:t>This area is for paragraph content. It could be used as a way to display two different thoughts. This area is for paragraph content. It could be used as an intro for the bullets.</a:t>
            </a:r>
          </a:p>
        </p:txBody>
      </p:sp>
      <p:sp>
        <p:nvSpPr>
          <p:cNvPr id="9" name="Content Placeholder 2"/>
          <p:cNvSpPr>
            <a:spLocks noGrp="1"/>
          </p:cNvSpPr>
          <p:nvPr>
            <p:ph idx="12" hasCustomPrompt="1"/>
          </p:nvPr>
        </p:nvSpPr>
        <p:spPr>
          <a:xfrm>
            <a:off x="4721885" y="2545782"/>
            <a:ext cx="3474339" cy="2767957"/>
          </a:xfrm>
          <a:prstGeom prst="rect">
            <a:avLst/>
          </a:prstGeom>
        </p:spPr>
        <p:txBody>
          <a:bodyPr>
            <a:normAutofit/>
          </a:bodyPr>
          <a:lstStyle>
            <a:lvl1pPr marL="0" indent="0">
              <a:buClr>
                <a:srgbClr val="EA5424"/>
              </a:buClr>
              <a:buNone/>
              <a:defRPr sz="2000" baseline="0">
                <a:solidFill>
                  <a:srgbClr val="4D4E53"/>
                </a:solidFill>
              </a:defRPr>
            </a:lvl1pPr>
          </a:lstStyle>
          <a:p>
            <a:pPr lvl="0"/>
            <a:r>
              <a:rPr lang="en-US" dirty="0"/>
              <a:t>This area is for paragraph content. It could be used as a way to display two different thoughts. This area is for paragraph content. It could be used as an intro for the bullets.</a:t>
            </a:r>
          </a:p>
        </p:txBody>
      </p:sp>
      <p:sp>
        <p:nvSpPr>
          <p:cNvPr id="5" name="Text Placeholder 4"/>
          <p:cNvSpPr>
            <a:spLocks noGrp="1"/>
          </p:cNvSpPr>
          <p:nvPr>
            <p:ph type="body" sz="quarter" idx="13" hasCustomPrompt="1"/>
          </p:nvPr>
        </p:nvSpPr>
        <p:spPr>
          <a:xfrm>
            <a:off x="781050" y="2136355"/>
            <a:ext cx="3475038" cy="400024"/>
          </a:xfrm>
        </p:spPr>
        <p:txBody>
          <a:bodyPr>
            <a:noAutofit/>
          </a:bodyPr>
          <a:lstStyle>
            <a:lvl1pPr marL="0" indent="0">
              <a:lnSpc>
                <a:spcPct val="80000"/>
              </a:lnSpc>
              <a:buNone/>
              <a:defRPr sz="2600" b="1" i="0">
                <a:solidFill>
                  <a:srgbClr val="0091DA"/>
                </a:solidFill>
                <a:latin typeface="FS Elliot Pro"/>
                <a:cs typeface="FS Elliot Pro"/>
              </a:defRPr>
            </a:lvl1pPr>
          </a:lstStyle>
          <a:p>
            <a:pPr lvl="0"/>
            <a:r>
              <a:rPr lang="en-US" dirty="0"/>
              <a:t>Title here</a:t>
            </a:r>
          </a:p>
        </p:txBody>
      </p:sp>
      <p:sp>
        <p:nvSpPr>
          <p:cNvPr id="10" name="Text Placeholder 4"/>
          <p:cNvSpPr>
            <a:spLocks noGrp="1"/>
          </p:cNvSpPr>
          <p:nvPr>
            <p:ph type="body" sz="quarter" idx="14" hasCustomPrompt="1"/>
          </p:nvPr>
        </p:nvSpPr>
        <p:spPr>
          <a:xfrm>
            <a:off x="4721884" y="2136355"/>
            <a:ext cx="3475038" cy="400024"/>
          </a:xfrm>
        </p:spPr>
        <p:txBody>
          <a:bodyPr>
            <a:noAutofit/>
          </a:bodyPr>
          <a:lstStyle>
            <a:lvl1pPr marL="0" indent="0">
              <a:lnSpc>
                <a:spcPct val="80000"/>
              </a:lnSpc>
              <a:buNone/>
              <a:defRPr sz="2600" b="1" i="0">
                <a:solidFill>
                  <a:srgbClr val="0091DA"/>
                </a:solidFill>
                <a:latin typeface="FS Elliot Pro"/>
                <a:cs typeface="FS Elliot Pro"/>
              </a:defRPr>
            </a:lvl1pPr>
          </a:lstStyle>
          <a:p>
            <a:pPr lvl="0"/>
            <a:r>
              <a:rPr lang="en-US" dirty="0"/>
              <a:t>Title here</a:t>
            </a:r>
          </a:p>
        </p:txBody>
      </p:sp>
      <p:sp>
        <p:nvSpPr>
          <p:cNvPr id="13" name="Text Placeholder 12"/>
          <p:cNvSpPr>
            <a:spLocks noGrp="1"/>
          </p:cNvSpPr>
          <p:nvPr>
            <p:ph type="body" sz="quarter" idx="11" hasCustomPrompt="1"/>
          </p:nvPr>
        </p:nvSpPr>
        <p:spPr>
          <a:xfrm>
            <a:off x="781534" y="645917"/>
            <a:ext cx="4120666" cy="530673"/>
          </a:xfrm>
          <a:prstGeom prst="rect">
            <a:avLst/>
          </a:prstGeom>
        </p:spPr>
        <p:txBody>
          <a:bodyPr>
            <a:normAutofit/>
          </a:bodyPr>
          <a:lstStyle>
            <a:lvl1pPr marL="0" indent="0">
              <a:buNone/>
              <a:defRPr sz="1800" baseline="0">
                <a:solidFill>
                  <a:schemeClr val="accent5"/>
                </a:solidFill>
              </a:defRPr>
            </a:lvl1pPr>
          </a:lstStyle>
          <a:p>
            <a:pPr lvl="0"/>
            <a:r>
              <a:rPr lang="en-US" dirty="0"/>
              <a:t>Section name goes here</a:t>
            </a:r>
          </a:p>
        </p:txBody>
      </p:sp>
      <p:sp>
        <p:nvSpPr>
          <p:cNvPr id="12" name="Footer Placeholder 4"/>
          <p:cNvSpPr>
            <a:spLocks noGrp="1"/>
          </p:cNvSpPr>
          <p:nvPr>
            <p:ph type="ftr" sz="quarter" idx="3"/>
          </p:nvPr>
        </p:nvSpPr>
        <p:spPr>
          <a:xfrm>
            <a:off x="781534" y="6465767"/>
            <a:ext cx="28956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r>
              <a:rPr lang="en-US"/>
              <a:t>Footnotes</a:t>
            </a:r>
            <a:endParaRPr lang="en-US" dirty="0"/>
          </a:p>
        </p:txBody>
      </p:sp>
      <p:sp>
        <p:nvSpPr>
          <p:cNvPr id="15" name="Slide Number Placeholder 5"/>
          <p:cNvSpPr>
            <a:spLocks noGrp="1"/>
          </p:cNvSpPr>
          <p:nvPr>
            <p:ph type="sldNum" sz="quarter" idx="4"/>
          </p:nvPr>
        </p:nvSpPr>
        <p:spPr>
          <a:xfrm>
            <a:off x="152400" y="6465767"/>
            <a:ext cx="3810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fld id="{61445BA3-2CB5-7C4E-ABD2-87FA1F6BEAE1}" type="slidenum">
              <a:rPr lang="en-US" smtClean="0"/>
              <a:pPr/>
              <a:t>‹#›</a:t>
            </a:fld>
            <a:endParaRPr lang="en-US" dirty="0"/>
          </a:p>
        </p:txBody>
      </p:sp>
      <p:sp>
        <p:nvSpPr>
          <p:cNvPr id="16" name="Title 1"/>
          <p:cNvSpPr>
            <a:spLocks noGrp="1"/>
          </p:cNvSpPr>
          <p:nvPr>
            <p:ph type="title" hasCustomPrompt="1"/>
          </p:nvPr>
        </p:nvSpPr>
        <p:spPr>
          <a:xfrm>
            <a:off x="781534" y="1431558"/>
            <a:ext cx="6470650" cy="663449"/>
          </a:xfrm>
        </p:spPr>
        <p:txBody>
          <a:bodyPr anchor="t">
            <a:normAutofit/>
          </a:bodyPr>
          <a:lstStyle>
            <a:lvl1pPr algn="l">
              <a:lnSpc>
                <a:spcPct val="80000"/>
              </a:lnSpc>
              <a:defRPr sz="3400" b="0" i="0">
                <a:solidFill>
                  <a:schemeClr val="bg2"/>
                </a:solidFill>
                <a:latin typeface="FS Elliot Pro"/>
                <a:cs typeface="FS Elliot Pro"/>
              </a:defRPr>
            </a:lvl1pPr>
          </a:lstStyle>
          <a:p>
            <a:r>
              <a:rPr lang="en-US" dirty="0"/>
              <a:t>Slide title goes here</a:t>
            </a:r>
          </a:p>
        </p:txBody>
      </p:sp>
      <p:pic>
        <p:nvPicPr>
          <p:cNvPr id="14" name="Picture 13">
            <a:extLst>
              <a:ext uri="{FF2B5EF4-FFF2-40B4-BE49-F238E27FC236}">
                <a16:creationId xmlns:a16="http://schemas.microsoft.com/office/drawing/2014/main" id="{1122DEA0-08C7-41F0-AD22-C0EE0F3F3D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7846" y="6217704"/>
            <a:ext cx="1317195" cy="393192"/>
          </a:xfrm>
          <a:prstGeom prst="rect">
            <a:avLst/>
          </a:prstGeom>
        </p:spPr>
      </p:pic>
    </p:spTree>
    <p:extLst>
      <p:ext uri="{BB962C8B-B14F-4D97-AF65-F5344CB8AC3E}">
        <p14:creationId xmlns:p14="http://schemas.microsoft.com/office/powerpoint/2010/main" val="3509936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descr="Principal_sm_rgb_15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0206" y="6306604"/>
            <a:ext cx="1383792" cy="390144"/>
          </a:xfrm>
          <a:prstGeom prst="rect">
            <a:avLst/>
          </a:prstGeom>
        </p:spPr>
      </p:pic>
      <p:sp>
        <p:nvSpPr>
          <p:cNvPr id="5" name="Footer Placeholder 4"/>
          <p:cNvSpPr>
            <a:spLocks noGrp="1"/>
          </p:cNvSpPr>
          <p:nvPr>
            <p:ph type="ftr" sz="quarter" idx="3"/>
          </p:nvPr>
        </p:nvSpPr>
        <p:spPr>
          <a:xfrm>
            <a:off x="781534" y="6465767"/>
            <a:ext cx="28956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r>
              <a:rPr lang="en-US"/>
              <a:t>Footnotes</a:t>
            </a:r>
            <a:endParaRPr lang="en-US" dirty="0"/>
          </a:p>
        </p:txBody>
      </p:sp>
      <p:sp>
        <p:nvSpPr>
          <p:cNvPr id="6" name="Slide Number Placeholder 5"/>
          <p:cNvSpPr>
            <a:spLocks noGrp="1"/>
          </p:cNvSpPr>
          <p:nvPr>
            <p:ph type="sldNum" sz="quarter" idx="4"/>
          </p:nvPr>
        </p:nvSpPr>
        <p:spPr>
          <a:xfrm>
            <a:off x="152400" y="6465767"/>
            <a:ext cx="3810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fld id="{61445BA3-2CB5-7C4E-ABD2-87FA1F6BEAE1}" type="slidenum">
              <a:rPr lang="en-US" smtClean="0"/>
              <a:pPr/>
              <a:t>‹#›</a:t>
            </a:fld>
            <a:endParaRPr lang="en-US" dirty="0"/>
          </a:p>
        </p:txBody>
      </p:sp>
      <p:sp>
        <p:nvSpPr>
          <p:cNvPr id="8" name="Title 1"/>
          <p:cNvSpPr>
            <a:spLocks noGrp="1"/>
          </p:cNvSpPr>
          <p:nvPr>
            <p:ph type="title" hasCustomPrompt="1"/>
          </p:nvPr>
        </p:nvSpPr>
        <p:spPr>
          <a:xfrm>
            <a:off x="781534" y="1431558"/>
            <a:ext cx="6470650" cy="663449"/>
          </a:xfrm>
        </p:spPr>
        <p:txBody>
          <a:bodyPr anchor="t">
            <a:normAutofit/>
          </a:bodyPr>
          <a:lstStyle>
            <a:lvl1pPr algn="l">
              <a:lnSpc>
                <a:spcPct val="80000"/>
              </a:lnSpc>
              <a:defRPr sz="3400" b="0" i="0">
                <a:solidFill>
                  <a:schemeClr val="bg2"/>
                </a:solidFill>
                <a:latin typeface="FS Elliot Pro"/>
                <a:cs typeface="FS Elliot Pro"/>
              </a:defRPr>
            </a:lvl1pPr>
          </a:lstStyle>
          <a:p>
            <a:r>
              <a:rPr lang="en-US" dirty="0"/>
              <a:t>Slide title goes here</a:t>
            </a:r>
          </a:p>
        </p:txBody>
      </p:sp>
    </p:spTree>
    <p:extLst>
      <p:ext uri="{BB962C8B-B14F-4D97-AF65-F5344CB8AC3E}">
        <p14:creationId xmlns:p14="http://schemas.microsoft.com/office/powerpoint/2010/main" val="399975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tement Slide Whi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81534" y="1539179"/>
            <a:ext cx="7003566" cy="3985837"/>
          </a:xfrm>
          <a:prstGeom prst="rect">
            <a:avLst/>
          </a:prstGeom>
        </p:spPr>
        <p:txBody>
          <a:bodyPr>
            <a:normAutofit/>
          </a:bodyPr>
          <a:lstStyle>
            <a:lvl1pPr marL="0" indent="0">
              <a:buClr>
                <a:srgbClr val="EA5424"/>
              </a:buClr>
              <a:buNone/>
              <a:defRPr sz="2600" b="0" baseline="0">
                <a:solidFill>
                  <a:srgbClr val="0091DA"/>
                </a:solidFill>
              </a:defRPr>
            </a:lvl1pPr>
          </a:lstStyle>
          <a:p>
            <a:pPr lvl="0"/>
            <a:r>
              <a:rPr lang="en-US" dirty="0"/>
              <a:t>When you have a statement you need to make, you can use this blue for paragraph content. Use this master slide sparingly. No one likes to read a lot of content on a slide.</a:t>
            </a:r>
          </a:p>
          <a:p>
            <a:pPr lvl="0"/>
            <a:endParaRPr lang="en-US" dirty="0"/>
          </a:p>
          <a:p>
            <a:pPr lvl="0"/>
            <a:r>
              <a:rPr lang="en-US" dirty="0"/>
              <a:t>This should be used only when you really need people to see the statement. Examples of when to use this is for quotes, short statements, and mottos.</a:t>
            </a:r>
          </a:p>
        </p:txBody>
      </p:sp>
      <p:sp>
        <p:nvSpPr>
          <p:cNvPr id="5" name="Text Placeholder 12"/>
          <p:cNvSpPr>
            <a:spLocks noGrp="1"/>
          </p:cNvSpPr>
          <p:nvPr>
            <p:ph type="body" sz="quarter" idx="11" hasCustomPrompt="1"/>
          </p:nvPr>
        </p:nvSpPr>
        <p:spPr>
          <a:xfrm>
            <a:off x="781534" y="645917"/>
            <a:ext cx="4120666" cy="530673"/>
          </a:xfrm>
          <a:prstGeom prst="rect">
            <a:avLst/>
          </a:prstGeom>
        </p:spPr>
        <p:txBody>
          <a:bodyPr>
            <a:normAutofit/>
          </a:bodyPr>
          <a:lstStyle>
            <a:lvl1pPr marL="0" indent="0">
              <a:buNone/>
              <a:defRPr sz="1800" baseline="0">
                <a:solidFill>
                  <a:schemeClr val="accent5"/>
                </a:solidFill>
              </a:defRPr>
            </a:lvl1pPr>
          </a:lstStyle>
          <a:p>
            <a:pPr lvl="0"/>
            <a:r>
              <a:rPr lang="en-US" dirty="0"/>
              <a:t>Section name goes here (optional)</a:t>
            </a:r>
          </a:p>
        </p:txBody>
      </p:sp>
      <p:sp>
        <p:nvSpPr>
          <p:cNvPr id="7" name="Footer Placeholder 4"/>
          <p:cNvSpPr>
            <a:spLocks noGrp="1"/>
          </p:cNvSpPr>
          <p:nvPr>
            <p:ph type="ftr" sz="quarter" idx="3"/>
          </p:nvPr>
        </p:nvSpPr>
        <p:spPr>
          <a:xfrm>
            <a:off x="781534" y="6465767"/>
            <a:ext cx="28956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r>
              <a:rPr lang="en-US"/>
              <a:t>Footnotes</a:t>
            </a:r>
            <a:endParaRPr lang="en-US" dirty="0"/>
          </a:p>
        </p:txBody>
      </p:sp>
      <p:sp>
        <p:nvSpPr>
          <p:cNvPr id="8" name="Slide Number Placeholder 5"/>
          <p:cNvSpPr>
            <a:spLocks noGrp="1"/>
          </p:cNvSpPr>
          <p:nvPr>
            <p:ph type="sldNum" sz="quarter" idx="4"/>
          </p:nvPr>
        </p:nvSpPr>
        <p:spPr>
          <a:xfrm>
            <a:off x="152400" y="6465767"/>
            <a:ext cx="381000" cy="273844"/>
          </a:xfrm>
          <a:prstGeom prst="rect">
            <a:avLst/>
          </a:prstGeom>
        </p:spPr>
        <p:txBody>
          <a:bodyPr vert="horz" lIns="91440" tIns="45720" rIns="91440" bIns="45720" rtlCol="0" anchor="ctr"/>
          <a:lstStyle>
            <a:lvl1pPr algn="l">
              <a:defRPr sz="1100">
                <a:solidFill>
                  <a:srgbClr val="4D4E53"/>
                </a:solidFill>
                <a:latin typeface="FS Elliot Pro"/>
                <a:cs typeface="FS Elliot Pro"/>
              </a:defRPr>
            </a:lvl1pPr>
          </a:lstStyle>
          <a:p>
            <a:fld id="{61445BA3-2CB5-7C4E-ABD2-87FA1F6BEAE1}" type="slidenum">
              <a:rPr lang="en-US" smtClean="0"/>
              <a:pPr/>
              <a:t>‹#›</a:t>
            </a:fld>
            <a:endParaRPr lang="en-US" dirty="0"/>
          </a:p>
        </p:txBody>
      </p:sp>
      <p:pic>
        <p:nvPicPr>
          <p:cNvPr id="9" name="Picture 8">
            <a:extLst>
              <a:ext uri="{FF2B5EF4-FFF2-40B4-BE49-F238E27FC236}">
                <a16:creationId xmlns:a16="http://schemas.microsoft.com/office/drawing/2014/main" id="{5168B623-08E0-4053-AB50-DEBEEF5444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36724" y="6217702"/>
            <a:ext cx="1317195" cy="393192"/>
          </a:xfrm>
          <a:prstGeom prst="rect">
            <a:avLst/>
          </a:prstGeom>
        </p:spPr>
      </p:pic>
    </p:spTree>
    <p:extLst>
      <p:ext uri="{BB962C8B-B14F-4D97-AF65-F5344CB8AC3E}">
        <p14:creationId xmlns:p14="http://schemas.microsoft.com/office/powerpoint/2010/main" val="1629305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tatement Slide Cyan">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31914" y="1281917"/>
            <a:ext cx="6276886" cy="3047337"/>
          </a:xfrm>
        </p:spPr>
        <p:txBody>
          <a:bodyPr anchor="t">
            <a:normAutofit/>
          </a:bodyPr>
          <a:lstStyle>
            <a:lvl1pPr algn="l">
              <a:lnSpc>
                <a:spcPct val="100000"/>
              </a:lnSpc>
              <a:defRPr sz="2600" b="0" baseline="0">
                <a:solidFill>
                  <a:srgbClr val="464E7E"/>
                </a:solidFill>
                <a:latin typeface="FS Elliot Pro"/>
                <a:cs typeface="FS Elliot Pro"/>
              </a:defRPr>
            </a:lvl1pPr>
          </a:lstStyle>
          <a:p>
            <a:r>
              <a:rPr lang="en-US" dirty="0">
                <a:solidFill>
                  <a:srgbClr val="4B4687"/>
                </a:solidFill>
              </a:rPr>
              <a:t>For short statements and paragraphs.                Use this master slide sparingly.                             No more than 6 lines of copy, please. See slide 6 for an alternate version.</a:t>
            </a:r>
            <a:br>
              <a:rPr lang="en-US" dirty="0">
                <a:solidFill>
                  <a:srgbClr val="4B4687"/>
                </a:solidFill>
              </a:rPr>
            </a:br>
            <a:br>
              <a:rPr lang="en-US" dirty="0">
                <a:solidFill>
                  <a:srgbClr val="4B4687"/>
                </a:solidFill>
              </a:rPr>
            </a:br>
            <a:r>
              <a:rPr lang="en-US" dirty="0">
                <a:solidFill>
                  <a:srgbClr val="4B4687"/>
                </a:solidFill>
              </a:rPr>
              <a:t>Examples of when to use this slide: quotes, short statements, and mottos.</a:t>
            </a:r>
            <a:endParaRPr lang="en-US" dirty="0"/>
          </a:p>
        </p:txBody>
      </p:sp>
      <p:sp>
        <p:nvSpPr>
          <p:cNvPr id="6" name="Rectangle 12"/>
          <p:cNvSpPr/>
          <p:nvPr userDrawn="1"/>
        </p:nvSpPr>
        <p:spPr>
          <a:xfrm>
            <a:off x="8543640" y="1948233"/>
            <a:ext cx="600361" cy="2938448"/>
          </a:xfrm>
          <a:custGeom>
            <a:avLst/>
            <a:gdLst/>
            <a:ahLst/>
            <a:cxnLst/>
            <a:rect l="l" t="t" r="r" b="b"/>
            <a:pathLst>
              <a:path w="600361" h="2938448">
                <a:moveTo>
                  <a:pt x="600361" y="0"/>
                </a:moveTo>
                <a:lnTo>
                  <a:pt x="600361" y="2938448"/>
                </a:lnTo>
                <a:lnTo>
                  <a:pt x="479829" y="2805829"/>
                </a:lnTo>
                <a:cubicBezTo>
                  <a:pt x="180070" y="2442605"/>
                  <a:pt x="0" y="1976943"/>
                  <a:pt x="0" y="1469224"/>
                </a:cubicBezTo>
                <a:cubicBezTo>
                  <a:pt x="0" y="961505"/>
                  <a:pt x="180070" y="495843"/>
                  <a:pt x="479829" y="132619"/>
                </a:cubicBezTo>
                <a:close/>
              </a:path>
            </a:pathLst>
          </a:custGeom>
          <a:solidFill>
            <a:srgbClr val="464E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5374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Blue">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rgbClr val="0091D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a:spLocks noGrp="1"/>
          </p:cNvSpPr>
          <p:nvPr>
            <p:ph type="ctrTitle" hasCustomPrompt="1"/>
          </p:nvPr>
        </p:nvSpPr>
        <p:spPr>
          <a:xfrm>
            <a:off x="781534" y="1687267"/>
            <a:ext cx="5238266" cy="1321674"/>
          </a:xfrm>
        </p:spPr>
        <p:txBody>
          <a:bodyPr anchor="t">
            <a:noAutofit/>
          </a:bodyPr>
          <a:lstStyle>
            <a:lvl1pPr algn="l">
              <a:lnSpc>
                <a:spcPct val="80000"/>
              </a:lnSpc>
              <a:defRPr sz="4400" b="0" i="0" baseline="0">
                <a:solidFill>
                  <a:srgbClr val="FFFFFF"/>
                </a:solidFill>
                <a:latin typeface="FS Elliot Pro"/>
                <a:cs typeface="FS Elliot Pro"/>
              </a:defRPr>
            </a:lvl1pPr>
          </a:lstStyle>
          <a:p>
            <a:r>
              <a:rPr lang="en-US" dirty="0"/>
              <a:t>Section title slide with two lines</a:t>
            </a:r>
          </a:p>
        </p:txBody>
      </p:sp>
      <p:sp>
        <p:nvSpPr>
          <p:cNvPr id="5" name="Text Placeholder 12"/>
          <p:cNvSpPr>
            <a:spLocks noGrp="1"/>
          </p:cNvSpPr>
          <p:nvPr>
            <p:ph type="body" sz="quarter" idx="12" hasCustomPrompt="1"/>
          </p:nvPr>
        </p:nvSpPr>
        <p:spPr>
          <a:xfrm>
            <a:off x="781534" y="645917"/>
            <a:ext cx="4120666" cy="530673"/>
          </a:xfrm>
          <a:prstGeom prst="rect">
            <a:avLst/>
          </a:prstGeom>
        </p:spPr>
        <p:txBody>
          <a:bodyPr>
            <a:normAutofit/>
          </a:bodyPr>
          <a:lstStyle>
            <a:lvl1pPr marL="0" indent="0">
              <a:buNone/>
              <a:defRPr sz="1800" baseline="0">
                <a:solidFill>
                  <a:schemeClr val="bg1"/>
                </a:solidFill>
              </a:defRPr>
            </a:lvl1pPr>
          </a:lstStyle>
          <a:p>
            <a:pPr lvl="0"/>
            <a:r>
              <a:rPr lang="en-US" dirty="0"/>
              <a:t>Section name goes here (optional)</a:t>
            </a:r>
          </a:p>
        </p:txBody>
      </p:sp>
      <p:sp>
        <p:nvSpPr>
          <p:cNvPr id="6" name="Rectangle 12"/>
          <p:cNvSpPr/>
          <p:nvPr userDrawn="1"/>
        </p:nvSpPr>
        <p:spPr>
          <a:xfrm>
            <a:off x="8543640" y="1948233"/>
            <a:ext cx="600361" cy="2938448"/>
          </a:xfrm>
          <a:custGeom>
            <a:avLst/>
            <a:gdLst/>
            <a:ahLst/>
            <a:cxnLst/>
            <a:rect l="l" t="t" r="r" b="b"/>
            <a:pathLst>
              <a:path w="600361" h="2938448">
                <a:moveTo>
                  <a:pt x="600361" y="0"/>
                </a:moveTo>
                <a:lnTo>
                  <a:pt x="600361" y="2938448"/>
                </a:lnTo>
                <a:lnTo>
                  <a:pt x="479829" y="2805829"/>
                </a:lnTo>
                <a:cubicBezTo>
                  <a:pt x="180070" y="2442605"/>
                  <a:pt x="0" y="1976943"/>
                  <a:pt x="0" y="1469224"/>
                </a:cubicBezTo>
                <a:cubicBezTo>
                  <a:pt x="0" y="961505"/>
                  <a:pt x="180070" y="495843"/>
                  <a:pt x="479829" y="132619"/>
                </a:cubicBezTo>
                <a:close/>
              </a:path>
            </a:pathLst>
          </a:custGeom>
          <a:solidFill>
            <a:srgbClr val="00C1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 Placeholder 3"/>
          <p:cNvSpPr>
            <a:spLocks noGrp="1"/>
          </p:cNvSpPr>
          <p:nvPr>
            <p:ph type="body" sz="quarter" idx="13"/>
          </p:nvPr>
        </p:nvSpPr>
        <p:spPr>
          <a:xfrm>
            <a:off x="781050" y="3008940"/>
            <a:ext cx="6407150" cy="1575760"/>
          </a:xfrm>
        </p:spPr>
        <p:txBody>
          <a:bodyPr>
            <a:normAutofit/>
          </a:bodyPr>
          <a:lstStyle>
            <a:lvl1pPr marL="0" indent="0">
              <a:buNone/>
              <a:defRPr sz="2600">
                <a:solidFill>
                  <a:schemeClr val="bg1"/>
                </a:solidFill>
              </a:defRPr>
            </a:lvl1pPr>
          </a:lstStyle>
          <a:p>
            <a:r>
              <a:rPr lang="en-US" dirty="0"/>
              <a:t>Sub-title here. Keep to one line please.</a:t>
            </a:r>
          </a:p>
        </p:txBody>
      </p:sp>
    </p:spTree>
    <p:extLst>
      <p:ext uri="{BB962C8B-B14F-4D97-AF65-F5344CB8AC3E}">
        <p14:creationId xmlns:p14="http://schemas.microsoft.com/office/powerpoint/2010/main" val="2618308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ement Slide Midnigh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a:spLocks noGrp="1"/>
          </p:cNvSpPr>
          <p:nvPr>
            <p:ph type="ctrTitle" hasCustomPrompt="1"/>
          </p:nvPr>
        </p:nvSpPr>
        <p:spPr>
          <a:xfrm>
            <a:off x="781534" y="1687267"/>
            <a:ext cx="5238266" cy="1187552"/>
          </a:xfrm>
        </p:spPr>
        <p:txBody>
          <a:bodyPr anchor="t">
            <a:noAutofit/>
          </a:bodyPr>
          <a:lstStyle>
            <a:lvl1pPr algn="l">
              <a:lnSpc>
                <a:spcPct val="80000"/>
              </a:lnSpc>
              <a:defRPr sz="4400" b="0" i="0" baseline="0">
                <a:solidFill>
                  <a:srgbClr val="FFFFFF"/>
                </a:solidFill>
                <a:latin typeface="FS Elliot Pro"/>
                <a:cs typeface="FS Elliot Pro"/>
              </a:defRPr>
            </a:lvl1pPr>
          </a:lstStyle>
          <a:p>
            <a:r>
              <a:rPr lang="en-US" dirty="0"/>
              <a:t>Section title slide with two lines</a:t>
            </a:r>
          </a:p>
        </p:txBody>
      </p:sp>
      <p:sp>
        <p:nvSpPr>
          <p:cNvPr id="3" name="Text Placeholder 2"/>
          <p:cNvSpPr>
            <a:spLocks noGrp="1"/>
          </p:cNvSpPr>
          <p:nvPr>
            <p:ph type="body" sz="quarter" idx="12" hasCustomPrompt="1"/>
          </p:nvPr>
        </p:nvSpPr>
        <p:spPr>
          <a:xfrm>
            <a:off x="781050" y="3008940"/>
            <a:ext cx="6534150" cy="1296360"/>
          </a:xfrm>
        </p:spPr>
        <p:txBody>
          <a:bodyPr>
            <a:normAutofit/>
          </a:bodyPr>
          <a:lstStyle>
            <a:lvl1pPr marL="0" indent="0">
              <a:buNone/>
              <a:defRPr sz="2600" b="0" i="0">
                <a:solidFill>
                  <a:schemeClr val="bg1"/>
                </a:solidFill>
                <a:latin typeface="FS Elliot Pro"/>
                <a:cs typeface="FS Elliot Pro"/>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Subtitle here. Keep to one line please.</a:t>
            </a:r>
          </a:p>
        </p:txBody>
      </p:sp>
      <p:sp>
        <p:nvSpPr>
          <p:cNvPr id="8" name="Text Placeholder 12"/>
          <p:cNvSpPr>
            <a:spLocks noGrp="1"/>
          </p:cNvSpPr>
          <p:nvPr>
            <p:ph type="body" sz="quarter" idx="13" hasCustomPrompt="1"/>
          </p:nvPr>
        </p:nvSpPr>
        <p:spPr>
          <a:xfrm>
            <a:off x="781534" y="645917"/>
            <a:ext cx="4120666" cy="530673"/>
          </a:xfrm>
          <a:prstGeom prst="rect">
            <a:avLst/>
          </a:prstGeom>
        </p:spPr>
        <p:txBody>
          <a:bodyPr>
            <a:normAutofit/>
          </a:bodyPr>
          <a:lstStyle>
            <a:lvl1pPr marL="0" indent="0">
              <a:buNone/>
              <a:defRPr sz="1800" baseline="0">
                <a:solidFill>
                  <a:srgbClr val="FFFFFF"/>
                </a:solidFill>
              </a:defRPr>
            </a:lvl1pPr>
          </a:lstStyle>
          <a:p>
            <a:pPr lvl="0"/>
            <a:r>
              <a:rPr lang="en-US" dirty="0"/>
              <a:t>Section name goes here (optional)</a:t>
            </a:r>
          </a:p>
        </p:txBody>
      </p:sp>
      <p:sp>
        <p:nvSpPr>
          <p:cNvPr id="9" name="Rectangle 12"/>
          <p:cNvSpPr/>
          <p:nvPr userDrawn="1"/>
        </p:nvSpPr>
        <p:spPr>
          <a:xfrm>
            <a:off x="8543640" y="1948233"/>
            <a:ext cx="600361" cy="2938448"/>
          </a:xfrm>
          <a:custGeom>
            <a:avLst/>
            <a:gdLst/>
            <a:ahLst/>
            <a:cxnLst/>
            <a:rect l="l" t="t" r="r" b="b"/>
            <a:pathLst>
              <a:path w="600361" h="2938448">
                <a:moveTo>
                  <a:pt x="600361" y="0"/>
                </a:moveTo>
                <a:lnTo>
                  <a:pt x="600361" y="2938448"/>
                </a:lnTo>
                <a:lnTo>
                  <a:pt x="479829" y="2805829"/>
                </a:lnTo>
                <a:cubicBezTo>
                  <a:pt x="180070" y="2442605"/>
                  <a:pt x="0" y="1976943"/>
                  <a:pt x="0" y="1469224"/>
                </a:cubicBezTo>
                <a:cubicBezTo>
                  <a:pt x="0" y="961505"/>
                  <a:pt x="180070" y="495843"/>
                  <a:pt x="479829" y="132619"/>
                </a:cubicBezTo>
                <a:close/>
              </a:path>
            </a:pathLst>
          </a:custGeom>
          <a:solidFill>
            <a:srgbClr val="00C1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145588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1534" y="1265374"/>
            <a:ext cx="7575066" cy="617913"/>
          </a:xfrm>
          <a:prstGeom prst="rect">
            <a:avLst/>
          </a:prstGeom>
        </p:spPr>
        <p:txBody>
          <a:bodyPr vert="horz" lIns="91440" tIns="45720" rIns="91440" bIns="45720" rtlCol="0" anchor="t">
            <a:normAutofit/>
          </a:bodyPr>
          <a:lstStyle/>
          <a:p>
            <a:r>
              <a:rPr lang="en-US" dirty="0"/>
              <a:t>Slide title goes here.</a:t>
            </a:r>
          </a:p>
        </p:txBody>
      </p:sp>
      <p:sp>
        <p:nvSpPr>
          <p:cNvPr id="3" name="Text Placeholder 2"/>
          <p:cNvSpPr>
            <a:spLocks noGrp="1"/>
          </p:cNvSpPr>
          <p:nvPr>
            <p:ph type="body" idx="1"/>
          </p:nvPr>
        </p:nvSpPr>
        <p:spPr>
          <a:xfrm>
            <a:off x="781534" y="2010305"/>
            <a:ext cx="7575066" cy="41153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171204224"/>
      </p:ext>
    </p:extLst>
  </p:cSld>
  <p:clrMap bg1="lt1" tx1="dk1" bg2="lt2" tx2="dk2" accent1="accent1" accent2="accent2" accent3="accent3" accent4="accent4" accent5="accent5" accent6="accent6" hlink="hlink" folHlink="folHlink"/>
  <p:sldLayoutIdLst>
    <p:sldLayoutId id="2147483669" r:id="rId1"/>
    <p:sldLayoutId id="2147483650" r:id="rId2"/>
    <p:sldLayoutId id="2147483659" r:id="rId3"/>
    <p:sldLayoutId id="2147483672" r:id="rId4"/>
    <p:sldLayoutId id="2147483671" r:id="rId5"/>
    <p:sldLayoutId id="2147483673" r:id="rId6"/>
    <p:sldLayoutId id="2147483654" r:id="rId7"/>
    <p:sldLayoutId id="2147483658" r:id="rId8"/>
    <p:sldLayoutId id="2147483675" r:id="rId9"/>
    <p:sldLayoutId id="2147483680" r:id="rId10"/>
    <p:sldLayoutId id="2147483676" r:id="rId11"/>
    <p:sldLayoutId id="2147483678" r:id="rId12"/>
    <p:sldLayoutId id="2147483662" r:id="rId13"/>
    <p:sldLayoutId id="2147483677" r:id="rId14"/>
    <p:sldLayoutId id="2147483663" r:id="rId15"/>
    <p:sldLayoutId id="2147483679" r:id="rId16"/>
    <p:sldLayoutId id="2147483681" r:id="rId17"/>
    <p:sldLayoutId id="2147483684" r:id="rId18"/>
  </p:sldLayoutIdLst>
  <p:hf hdr="0" dt="0"/>
  <p:txStyles>
    <p:titleStyle>
      <a:lvl1pPr algn="l" defTabSz="457200" rtl="0" eaLnBrk="1" latinLnBrk="0" hangingPunct="1">
        <a:lnSpc>
          <a:spcPct val="80000"/>
        </a:lnSpc>
        <a:spcBef>
          <a:spcPct val="0"/>
        </a:spcBef>
        <a:buNone/>
        <a:defRPr sz="3600" b="0" i="0" kern="1200" baseline="0">
          <a:solidFill>
            <a:schemeClr val="bg2"/>
          </a:solidFill>
          <a:latin typeface="FS Elliot Pro"/>
          <a:ea typeface="+mj-ea"/>
          <a:cs typeface="FS Elliot Pro"/>
        </a:defRPr>
      </a:lvl1pPr>
    </p:titleStyle>
    <p:bodyStyle>
      <a:lvl1pPr marL="342900" indent="-342900" algn="l" defTabSz="457200" rtl="0" eaLnBrk="1" latinLnBrk="0" hangingPunct="1">
        <a:spcBef>
          <a:spcPct val="20000"/>
        </a:spcBef>
        <a:buFont typeface="Arial"/>
        <a:buChar char="•"/>
        <a:defRPr sz="2200" kern="1200">
          <a:solidFill>
            <a:srgbClr val="4D4E53"/>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4D4E53"/>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19052" y="1526709"/>
            <a:ext cx="6519947" cy="1416157"/>
          </a:xfrm>
        </p:spPr>
        <p:txBody>
          <a:bodyPr/>
          <a:lstStyle/>
          <a:p>
            <a:r>
              <a:rPr lang="en-US" sz="4600" dirty="0"/>
              <a:t>Business </a:t>
            </a:r>
            <a:r>
              <a:rPr lang="en-US" sz="4600" dirty="0">
                <a:solidFill>
                  <a:schemeClr val="bg1"/>
                </a:solidFill>
              </a:rPr>
              <a:t>strategies c</a:t>
            </a:r>
            <a:r>
              <a:rPr lang="en-US" sz="4600" dirty="0"/>
              <a:t>ase study</a:t>
            </a:r>
          </a:p>
        </p:txBody>
      </p:sp>
      <p:sp>
        <p:nvSpPr>
          <p:cNvPr id="2" name="Rectangle 1"/>
          <p:cNvSpPr/>
          <p:nvPr/>
        </p:nvSpPr>
        <p:spPr>
          <a:xfrm>
            <a:off x="757151" y="2997944"/>
            <a:ext cx="7586749" cy="2092881"/>
          </a:xfrm>
          <a:prstGeom prst="rect">
            <a:avLst/>
          </a:prstGeom>
        </p:spPr>
        <p:txBody>
          <a:bodyPr wrap="square">
            <a:spAutoFit/>
          </a:bodyPr>
          <a:lstStyle/>
          <a:p>
            <a:r>
              <a:rPr lang="en-US" sz="2800" dirty="0">
                <a:solidFill>
                  <a:schemeClr val="bg1"/>
                </a:solidFill>
                <a:latin typeface="FS Elliot Pro" panose="02000503040000020004" pitchFamily="50" charset="0"/>
              </a:rPr>
              <a:t>Family business planning</a:t>
            </a:r>
          </a:p>
          <a:p>
            <a:endParaRPr lang="en-US" sz="2800" baseline="30000" dirty="0">
              <a:solidFill>
                <a:schemeClr val="bg1"/>
              </a:solidFill>
            </a:endParaRPr>
          </a:p>
          <a:p>
            <a:endParaRPr lang="en-US" sz="2800" baseline="30000" dirty="0">
              <a:solidFill>
                <a:schemeClr val="bg1"/>
              </a:solidFill>
            </a:endParaRPr>
          </a:p>
          <a:p>
            <a:endParaRPr lang="en-US" sz="2800" baseline="30000" dirty="0">
              <a:solidFill>
                <a:schemeClr val="bg1"/>
              </a:solidFill>
            </a:endParaRPr>
          </a:p>
          <a:p>
            <a:r>
              <a:rPr lang="en-US" sz="2800" dirty="0">
                <a:solidFill>
                  <a:schemeClr val="bg1"/>
                </a:solidFill>
                <a:latin typeface="FS Elliot Pro" panose="02000503040000020004" pitchFamily="50" charset="0"/>
              </a:rPr>
              <a:t>Presenter’s name</a:t>
            </a:r>
          </a:p>
          <a:p>
            <a:r>
              <a:rPr lang="en-US" dirty="0">
                <a:solidFill>
                  <a:schemeClr val="bg1"/>
                </a:solidFill>
              </a:rPr>
              <a:t>The presenter’s title goes on this line</a:t>
            </a:r>
          </a:p>
        </p:txBody>
      </p:sp>
      <p:sp>
        <p:nvSpPr>
          <p:cNvPr id="6" name="Footer Placeholder 4"/>
          <p:cNvSpPr txBox="1">
            <a:spLocks/>
          </p:cNvSpPr>
          <p:nvPr/>
        </p:nvSpPr>
        <p:spPr>
          <a:xfrm>
            <a:off x="1247654" y="6390751"/>
            <a:ext cx="7096246" cy="365125"/>
          </a:xfrm>
          <a:prstGeom prst="rect">
            <a:avLst/>
          </a:prstGeom>
        </p:spPr>
        <p:txBody>
          <a:bodyPr vert="horz" lIns="91440" tIns="45720" rIns="91440" bIns="4572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1200" spc="100"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Tree>
    <p:extLst>
      <p:ext uri="{BB962C8B-B14F-4D97-AF65-F5344CB8AC3E}">
        <p14:creationId xmlns:p14="http://schemas.microsoft.com/office/powerpoint/2010/main" val="2381970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595565" y="756327"/>
            <a:ext cx="6096637" cy="753200"/>
          </a:xfrm>
          <a:prstGeom prst="rect">
            <a:avLst/>
          </a:prstGeom>
        </p:spPr>
        <p:txBody>
          <a:bodyPr>
            <a:noAutofit/>
          </a:bodyPr>
          <a:lstStyle>
            <a:lvl1pPr algn="l" defTabSz="457200" rtl="0" eaLnBrk="1" latinLnBrk="0" hangingPunct="1">
              <a:lnSpc>
                <a:spcPct val="80000"/>
              </a:lnSpc>
              <a:spcBef>
                <a:spcPct val="0"/>
              </a:spcBef>
              <a:buNone/>
              <a:defRPr sz="3600" b="0" i="0" kern="1200" baseline="0">
                <a:solidFill>
                  <a:schemeClr val="bg2"/>
                </a:solidFill>
                <a:latin typeface="FS Elliot Pro"/>
                <a:ea typeface="+mj-ea"/>
                <a:cs typeface="FS Elliot Pro"/>
              </a:defRPr>
            </a:lvl1pPr>
          </a:lstStyle>
          <a:p>
            <a:pPr>
              <a:lnSpc>
                <a:spcPct val="120000"/>
              </a:lnSpc>
            </a:pPr>
            <a:r>
              <a:rPr lang="en-US" sz="3200" dirty="0"/>
              <a:t>Succession strategies</a:t>
            </a:r>
          </a:p>
        </p:txBody>
      </p:sp>
      <p:sp>
        <p:nvSpPr>
          <p:cNvPr id="7" name="Footer Placeholder 3"/>
          <p:cNvSpPr>
            <a:spLocks noGrp="1"/>
          </p:cNvSpPr>
          <p:nvPr>
            <p:ph type="ftr" sz="quarter" idx="3"/>
          </p:nvPr>
        </p:nvSpPr>
        <p:spPr>
          <a:xfrm>
            <a:off x="2169009" y="6330779"/>
            <a:ext cx="4752492" cy="299467"/>
          </a:xfrm>
        </p:spPr>
        <p:txBody>
          <a:bodyPr/>
          <a:lstStyle/>
          <a:p>
            <a:r>
              <a:rPr lang="en-US" dirty="0"/>
              <a:t>For financial professional information only. Not for use with the public.</a:t>
            </a:r>
          </a:p>
        </p:txBody>
      </p:sp>
      <p:sp>
        <p:nvSpPr>
          <p:cNvPr id="9" name="TextBox 8">
            <a:extLst>
              <a:ext uri="{FF2B5EF4-FFF2-40B4-BE49-F238E27FC236}">
                <a16:creationId xmlns:a16="http://schemas.microsoft.com/office/drawing/2014/main" id="{3BD6BF43-64E1-42FF-A312-9DF00EF7BADE}"/>
              </a:ext>
            </a:extLst>
          </p:cNvPr>
          <p:cNvSpPr txBox="1"/>
          <p:nvPr/>
        </p:nvSpPr>
        <p:spPr>
          <a:xfrm>
            <a:off x="595565" y="1453157"/>
            <a:ext cx="4880787" cy="5570756"/>
          </a:xfrm>
          <a:prstGeom prst="rect">
            <a:avLst/>
          </a:prstGeom>
          <a:noFill/>
        </p:spPr>
        <p:txBody>
          <a:bodyPr wrap="square" rtlCol="0">
            <a:spAutoFit/>
          </a:bodyPr>
          <a:lstStyle/>
          <a:p>
            <a:r>
              <a:rPr lang="en-US" sz="2200" b="1" dirty="0"/>
              <a:t>Topics to discuss with your clients</a:t>
            </a:r>
          </a:p>
          <a:p>
            <a:pPr marL="342900" indent="-342900">
              <a:buClr>
                <a:schemeClr val="tx1"/>
              </a:buClr>
              <a:buFont typeface="Arial" panose="020B0604020202020204" pitchFamily="34" charset="0"/>
              <a:buChar char="•"/>
            </a:pPr>
            <a:r>
              <a:rPr lang="en-US" sz="2000" dirty="0">
                <a:solidFill>
                  <a:srgbClr val="787878"/>
                </a:solidFill>
              </a:rPr>
              <a:t>How will I transfer my business to the next generation?</a:t>
            </a:r>
          </a:p>
          <a:p>
            <a:pPr marL="342900" indent="-342900">
              <a:buClr>
                <a:schemeClr val="tx1"/>
              </a:buClr>
              <a:buFont typeface="Arial" panose="020B0604020202020204" pitchFamily="34" charset="0"/>
              <a:buChar char="•"/>
            </a:pPr>
            <a:r>
              <a:rPr lang="en-US" sz="2000" dirty="0">
                <a:solidFill>
                  <a:srgbClr val="787878"/>
                </a:solidFill>
              </a:rPr>
              <a:t>Who will own and control my business?</a:t>
            </a:r>
          </a:p>
          <a:p>
            <a:pPr marL="342900" indent="-342900">
              <a:buClr>
                <a:schemeClr val="tx1"/>
              </a:buClr>
              <a:buFont typeface="Arial" panose="020B0604020202020204" pitchFamily="34" charset="0"/>
              <a:buChar char="•"/>
            </a:pPr>
            <a:r>
              <a:rPr lang="en-US" sz="2000" dirty="0">
                <a:solidFill>
                  <a:srgbClr val="787878"/>
                </a:solidFill>
              </a:rPr>
              <a:t>How do I minimize transfer taxes?</a:t>
            </a:r>
          </a:p>
          <a:p>
            <a:pPr>
              <a:buClr>
                <a:schemeClr val="tx1"/>
              </a:buClr>
            </a:pPr>
            <a:endParaRPr lang="en-US" sz="1200" b="1" dirty="0"/>
          </a:p>
          <a:p>
            <a:pPr>
              <a:buClr>
                <a:schemeClr val="tx1"/>
              </a:buClr>
            </a:pPr>
            <a:r>
              <a:rPr lang="en-US" sz="2200" b="1" dirty="0"/>
              <a:t>Steps they can take</a:t>
            </a:r>
          </a:p>
          <a:p>
            <a:pPr marL="342900" indent="-342900">
              <a:buClr>
                <a:schemeClr val="tx1"/>
              </a:buClr>
              <a:buFont typeface="+mj-lt"/>
              <a:buAutoNum type="arabicPeriod"/>
            </a:pPr>
            <a:r>
              <a:rPr lang="en-US" sz="2000" dirty="0">
                <a:solidFill>
                  <a:srgbClr val="787878"/>
                </a:solidFill>
              </a:rPr>
              <a:t>Talk with family and business partners about the business’s future.</a:t>
            </a:r>
          </a:p>
          <a:p>
            <a:pPr marL="342900" indent="-342900">
              <a:buClr>
                <a:schemeClr val="tx1"/>
              </a:buClr>
              <a:buFont typeface="+mj-lt"/>
              <a:buAutoNum type="arabicPeriod"/>
            </a:pPr>
            <a:r>
              <a:rPr lang="en-US" sz="2000" dirty="0">
                <a:solidFill>
                  <a:srgbClr val="787878"/>
                </a:solidFill>
              </a:rPr>
              <a:t>Determine value of the business.</a:t>
            </a:r>
          </a:p>
          <a:p>
            <a:pPr marL="342900" indent="-342900">
              <a:buClr>
                <a:schemeClr val="tx1"/>
              </a:buClr>
              <a:buFont typeface="+mj-lt"/>
              <a:buAutoNum type="arabicPeriod"/>
            </a:pPr>
            <a:r>
              <a:rPr lang="en-US" sz="2000" dirty="0">
                <a:solidFill>
                  <a:srgbClr val="787878"/>
                </a:solidFill>
              </a:rPr>
              <a:t>Select a buy-sell agreement.</a:t>
            </a:r>
          </a:p>
          <a:p>
            <a:pPr marL="342900" indent="-342900">
              <a:buClr>
                <a:schemeClr val="tx1"/>
              </a:buClr>
              <a:buFont typeface="+mj-lt"/>
              <a:buAutoNum type="arabicPeriod"/>
            </a:pPr>
            <a:r>
              <a:rPr lang="en-US" sz="2000" dirty="0">
                <a:solidFill>
                  <a:srgbClr val="787878"/>
                </a:solidFill>
              </a:rPr>
              <a:t>Plan for the transition expenses.</a:t>
            </a:r>
          </a:p>
          <a:p>
            <a:pPr marL="342900" indent="-342900">
              <a:buClr>
                <a:schemeClr val="tx1"/>
              </a:buClr>
              <a:buFont typeface="+mj-lt"/>
              <a:buAutoNum type="arabicPeriod"/>
            </a:pPr>
            <a:r>
              <a:rPr lang="en-US" sz="2000" dirty="0">
                <a:solidFill>
                  <a:srgbClr val="787878"/>
                </a:solidFill>
              </a:rPr>
              <a:t>Document the agreement.</a:t>
            </a:r>
          </a:p>
          <a:p>
            <a:pPr>
              <a:buClr>
                <a:schemeClr val="tx1"/>
              </a:buClr>
            </a:pPr>
            <a:endParaRPr lang="en-US" sz="2800" dirty="0"/>
          </a:p>
          <a:p>
            <a:pPr>
              <a:buClr>
                <a:schemeClr val="tx1"/>
              </a:buClr>
            </a:pPr>
            <a:endParaRPr lang="en-US" sz="2800" dirty="0">
              <a:solidFill>
                <a:srgbClr val="787878"/>
              </a:solidFill>
            </a:endParaRPr>
          </a:p>
          <a:p>
            <a:endParaRPr lang="en-US" sz="2400" b="1" dirty="0"/>
          </a:p>
        </p:txBody>
      </p:sp>
      <p:pic>
        <p:nvPicPr>
          <p:cNvPr id="5" name="Picture 4">
            <a:extLst>
              <a:ext uri="{FF2B5EF4-FFF2-40B4-BE49-F238E27FC236}">
                <a16:creationId xmlns:a16="http://schemas.microsoft.com/office/drawing/2014/main" id="{E4318047-1177-4C93-9C97-5DC5FB39945C}"/>
              </a:ext>
            </a:extLst>
          </p:cNvPr>
          <p:cNvPicPr>
            <a:picLocks noChangeAspect="1"/>
          </p:cNvPicPr>
          <p:nvPr/>
        </p:nvPicPr>
        <p:blipFill>
          <a:blip r:embed="rId3"/>
          <a:stretch>
            <a:fillRect/>
          </a:stretch>
        </p:blipFill>
        <p:spPr>
          <a:xfrm>
            <a:off x="5361032" y="1740751"/>
            <a:ext cx="3338207" cy="3082458"/>
          </a:xfrm>
          <a:prstGeom prst="rect">
            <a:avLst/>
          </a:prstGeom>
        </p:spPr>
      </p:pic>
      <p:sp>
        <p:nvSpPr>
          <p:cNvPr id="11" name="Rectangle 10">
            <a:extLst>
              <a:ext uri="{FF2B5EF4-FFF2-40B4-BE49-F238E27FC236}">
                <a16:creationId xmlns:a16="http://schemas.microsoft.com/office/drawing/2014/main" id="{6F4A9216-31A5-4ADE-BC39-7A08D85B9F51}"/>
              </a:ext>
            </a:extLst>
          </p:cNvPr>
          <p:cNvSpPr/>
          <p:nvPr/>
        </p:nvSpPr>
        <p:spPr>
          <a:xfrm>
            <a:off x="5747657" y="5083286"/>
            <a:ext cx="2931485" cy="553998"/>
          </a:xfrm>
          <a:prstGeom prst="rect">
            <a:avLst/>
          </a:prstGeom>
        </p:spPr>
        <p:txBody>
          <a:bodyPr wrap="square">
            <a:spAutoFit/>
          </a:bodyPr>
          <a:lstStyle/>
          <a:p>
            <a:pPr lvl="0">
              <a:buClr>
                <a:schemeClr val="tx1"/>
              </a:buClr>
            </a:pPr>
            <a:r>
              <a:rPr lang="en-US" sz="1000" dirty="0">
                <a:solidFill>
                  <a:srgbClr val="787878"/>
                </a:solidFill>
              </a:rPr>
              <a:t>* 2019 Principal Business Owner Market Study by the Harris Poll Panel using 1,020 online interviews from Jan. 7 through Jan. 25, 2019.</a:t>
            </a:r>
            <a:endParaRPr lang="en-US" sz="1000" baseline="30000" dirty="0">
              <a:solidFill>
                <a:srgbClr val="787878"/>
              </a:solidFill>
            </a:endParaRPr>
          </a:p>
        </p:txBody>
      </p:sp>
    </p:spTree>
    <p:extLst>
      <p:ext uri="{BB962C8B-B14F-4D97-AF65-F5344CB8AC3E}">
        <p14:creationId xmlns:p14="http://schemas.microsoft.com/office/powerpoint/2010/main" val="2078026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595564" y="845226"/>
            <a:ext cx="7222053" cy="983573"/>
          </a:xfrm>
          <a:prstGeom prst="rect">
            <a:avLst/>
          </a:prstGeom>
        </p:spPr>
        <p:txBody>
          <a:bodyPr>
            <a:normAutofit/>
          </a:bodyPr>
          <a:lstStyle>
            <a:lvl1pPr algn="l" defTabSz="457200" rtl="0" eaLnBrk="1" latinLnBrk="0" hangingPunct="1">
              <a:lnSpc>
                <a:spcPct val="80000"/>
              </a:lnSpc>
              <a:spcBef>
                <a:spcPct val="0"/>
              </a:spcBef>
              <a:buNone/>
              <a:defRPr sz="3600" b="0" i="0" kern="1200" baseline="0">
                <a:solidFill>
                  <a:schemeClr val="bg2"/>
                </a:solidFill>
                <a:latin typeface="FS Elliot Pro"/>
                <a:ea typeface="+mj-ea"/>
                <a:cs typeface="FS Elliot Pro"/>
              </a:defRPr>
            </a:lvl1pPr>
          </a:lstStyle>
          <a:p>
            <a:r>
              <a:rPr lang="en-US" sz="3200" dirty="0"/>
              <a:t>Find the value of the business</a:t>
            </a:r>
          </a:p>
        </p:txBody>
      </p:sp>
      <p:sp>
        <p:nvSpPr>
          <p:cNvPr id="4" name="Content Placeholder 2"/>
          <p:cNvSpPr>
            <a:spLocks noGrp="1"/>
          </p:cNvSpPr>
          <p:nvPr>
            <p:ph idx="1"/>
          </p:nvPr>
        </p:nvSpPr>
        <p:spPr>
          <a:xfrm>
            <a:off x="595565" y="1609495"/>
            <a:ext cx="7824535" cy="983574"/>
          </a:xfrm>
        </p:spPr>
        <p:txBody>
          <a:bodyPr>
            <a:noAutofit/>
          </a:bodyPr>
          <a:lstStyle/>
          <a:p>
            <a:pPr marL="285750" lvl="0" indent="-285750">
              <a:buClr>
                <a:schemeClr val="tx1"/>
              </a:buClr>
              <a:buFont typeface="Arial" panose="020B0604020202020204" pitchFamily="34" charset="0"/>
              <a:buChar char="•"/>
            </a:pPr>
            <a:r>
              <a:rPr lang="en-US" sz="1600" dirty="0">
                <a:solidFill>
                  <a:srgbClr val="787878"/>
                </a:solidFill>
              </a:rPr>
              <a:t>The client provides the fair market value of the business; or,</a:t>
            </a:r>
          </a:p>
          <a:p>
            <a:pPr marL="285750" lvl="0" indent="-285750">
              <a:buClr>
                <a:schemeClr val="tx1"/>
              </a:buClr>
              <a:buFont typeface="Arial" panose="020B0604020202020204" pitchFamily="34" charset="0"/>
              <a:buChar char="•"/>
            </a:pPr>
            <a:r>
              <a:rPr lang="en-US" sz="1600" dirty="0">
                <a:solidFill>
                  <a:srgbClr val="787878"/>
                </a:solidFill>
              </a:rPr>
              <a:t>Principal</a:t>
            </a:r>
            <a:r>
              <a:rPr lang="en-US" sz="1600" baseline="30000" dirty="0">
                <a:solidFill>
                  <a:srgbClr val="787878"/>
                </a:solidFill>
              </a:rPr>
              <a:t>®</a:t>
            </a:r>
            <a:r>
              <a:rPr lang="en-US" sz="1600" dirty="0">
                <a:solidFill>
                  <a:srgbClr val="787878"/>
                </a:solidFill>
              </a:rPr>
              <a:t> provides a complimentary informal business valuation.</a:t>
            </a:r>
            <a:r>
              <a:rPr lang="en-US" sz="1600" baseline="30000" dirty="0">
                <a:solidFill>
                  <a:srgbClr val="787878"/>
                </a:solidFill>
              </a:rPr>
              <a:t>*</a:t>
            </a:r>
            <a:endParaRPr lang="en-US" sz="1600" dirty="0">
              <a:solidFill>
                <a:srgbClr val="787878"/>
              </a:solidFill>
            </a:endParaRPr>
          </a:p>
        </p:txBody>
      </p:sp>
      <p:sp>
        <p:nvSpPr>
          <p:cNvPr id="5" name="Footer Placeholder 3"/>
          <p:cNvSpPr>
            <a:spLocks noGrp="1"/>
          </p:cNvSpPr>
          <p:nvPr>
            <p:ph type="ftr" sz="quarter" idx="3"/>
          </p:nvPr>
        </p:nvSpPr>
        <p:spPr>
          <a:xfrm>
            <a:off x="2169009" y="6330779"/>
            <a:ext cx="4752492" cy="299467"/>
          </a:xfrm>
        </p:spPr>
        <p:txBody>
          <a:bodyPr/>
          <a:lstStyle/>
          <a:p>
            <a:r>
              <a:rPr lang="en-US" dirty="0"/>
              <a:t>For financial professional information only. Not for use with the public.</a:t>
            </a:r>
          </a:p>
        </p:txBody>
      </p:sp>
      <p:pic>
        <p:nvPicPr>
          <p:cNvPr id="2" name="Picture 1">
            <a:extLst>
              <a:ext uri="{FF2B5EF4-FFF2-40B4-BE49-F238E27FC236}">
                <a16:creationId xmlns:a16="http://schemas.microsoft.com/office/drawing/2014/main" id="{7D10C398-F1C1-44DB-9565-6B1DFF279E1F}"/>
              </a:ext>
            </a:extLst>
          </p:cNvPr>
          <p:cNvPicPr>
            <a:picLocks noChangeAspect="1"/>
          </p:cNvPicPr>
          <p:nvPr/>
        </p:nvPicPr>
        <p:blipFill rotWithShape="1">
          <a:blip r:embed="rId3"/>
          <a:srcRect r="80692" b="34784"/>
          <a:stretch/>
        </p:blipFill>
        <p:spPr>
          <a:xfrm>
            <a:off x="723900" y="2690124"/>
            <a:ext cx="1445109" cy="1743067"/>
          </a:xfrm>
          <a:prstGeom prst="rect">
            <a:avLst/>
          </a:prstGeom>
        </p:spPr>
      </p:pic>
      <p:pic>
        <p:nvPicPr>
          <p:cNvPr id="3" name="Picture 2">
            <a:extLst>
              <a:ext uri="{FF2B5EF4-FFF2-40B4-BE49-F238E27FC236}">
                <a16:creationId xmlns:a16="http://schemas.microsoft.com/office/drawing/2014/main" id="{39AD54C9-166F-45A6-B095-648CE2CD657E}"/>
              </a:ext>
            </a:extLst>
          </p:cNvPr>
          <p:cNvPicPr>
            <a:picLocks noChangeAspect="1"/>
          </p:cNvPicPr>
          <p:nvPr/>
        </p:nvPicPr>
        <p:blipFill>
          <a:blip r:embed="rId4"/>
          <a:stretch>
            <a:fillRect/>
          </a:stretch>
        </p:blipFill>
        <p:spPr>
          <a:xfrm>
            <a:off x="2582428" y="4033647"/>
            <a:ext cx="5767334" cy="367105"/>
          </a:xfrm>
          <a:prstGeom prst="rect">
            <a:avLst/>
          </a:prstGeom>
        </p:spPr>
      </p:pic>
      <p:pic>
        <p:nvPicPr>
          <p:cNvPr id="7" name="Picture 6">
            <a:extLst>
              <a:ext uri="{FF2B5EF4-FFF2-40B4-BE49-F238E27FC236}">
                <a16:creationId xmlns:a16="http://schemas.microsoft.com/office/drawing/2014/main" id="{DCBE06F7-F5AC-4348-AED3-83F8B1A5F118}"/>
              </a:ext>
            </a:extLst>
          </p:cNvPr>
          <p:cNvPicPr>
            <a:picLocks noChangeAspect="1"/>
          </p:cNvPicPr>
          <p:nvPr/>
        </p:nvPicPr>
        <p:blipFill>
          <a:blip r:embed="rId5"/>
          <a:stretch>
            <a:fillRect/>
          </a:stretch>
        </p:blipFill>
        <p:spPr>
          <a:xfrm>
            <a:off x="2341265" y="3037785"/>
            <a:ext cx="6008497" cy="791904"/>
          </a:xfrm>
          <a:prstGeom prst="rect">
            <a:avLst/>
          </a:prstGeom>
        </p:spPr>
      </p:pic>
      <p:sp>
        <p:nvSpPr>
          <p:cNvPr id="8" name="Rectangle 7">
            <a:extLst>
              <a:ext uri="{FF2B5EF4-FFF2-40B4-BE49-F238E27FC236}">
                <a16:creationId xmlns:a16="http://schemas.microsoft.com/office/drawing/2014/main" id="{CD11EB32-241C-48BA-950B-4A3B6BCE01D8}"/>
              </a:ext>
            </a:extLst>
          </p:cNvPr>
          <p:cNvSpPr/>
          <p:nvPr/>
        </p:nvSpPr>
        <p:spPr>
          <a:xfrm>
            <a:off x="1006190" y="5539592"/>
            <a:ext cx="6400800" cy="246221"/>
          </a:xfrm>
          <a:prstGeom prst="rect">
            <a:avLst/>
          </a:prstGeom>
        </p:spPr>
        <p:txBody>
          <a:bodyPr wrap="square">
            <a:spAutoFit/>
          </a:bodyPr>
          <a:lstStyle/>
          <a:p>
            <a:pPr lvl="0">
              <a:buClr>
                <a:schemeClr val="tx1"/>
              </a:buClr>
            </a:pPr>
            <a:r>
              <a:rPr lang="en-US" sz="1000" dirty="0">
                <a:solidFill>
                  <a:srgbClr val="787878"/>
                </a:solidFill>
              </a:rPr>
              <a:t>* Available for many types of businesses. </a:t>
            </a:r>
            <a:endParaRPr lang="en-US" sz="1000" baseline="30000" dirty="0">
              <a:solidFill>
                <a:srgbClr val="787878"/>
              </a:solidFill>
            </a:endParaRPr>
          </a:p>
        </p:txBody>
      </p:sp>
    </p:spTree>
    <p:extLst>
      <p:ext uri="{BB962C8B-B14F-4D97-AF65-F5344CB8AC3E}">
        <p14:creationId xmlns:p14="http://schemas.microsoft.com/office/powerpoint/2010/main" val="252193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595565" y="709707"/>
            <a:ext cx="7443116" cy="798969"/>
          </a:xfrm>
          <a:prstGeom prst="rect">
            <a:avLst/>
          </a:prstGeom>
        </p:spPr>
        <p:txBody>
          <a:bodyPr>
            <a:normAutofit/>
          </a:bodyPr>
          <a:lstStyle>
            <a:lvl1pPr algn="l" defTabSz="457200" rtl="0" eaLnBrk="1" latinLnBrk="0" hangingPunct="1">
              <a:lnSpc>
                <a:spcPct val="80000"/>
              </a:lnSpc>
              <a:spcBef>
                <a:spcPct val="0"/>
              </a:spcBef>
              <a:buNone/>
              <a:defRPr sz="3600" b="0" i="0" kern="1200" baseline="0">
                <a:solidFill>
                  <a:schemeClr val="bg2"/>
                </a:solidFill>
                <a:latin typeface="FS Elliot Pro"/>
                <a:ea typeface="+mj-ea"/>
                <a:cs typeface="FS Elliot Pro"/>
              </a:defRPr>
            </a:lvl1pPr>
          </a:lstStyle>
          <a:p>
            <a:r>
              <a:rPr lang="en-US" sz="3200" dirty="0"/>
              <a:t>Implement a buy-sell arrangement</a:t>
            </a:r>
          </a:p>
        </p:txBody>
      </p:sp>
      <p:sp>
        <p:nvSpPr>
          <p:cNvPr id="4" name="Content Placeholder 2"/>
          <p:cNvSpPr>
            <a:spLocks noGrp="1"/>
          </p:cNvSpPr>
          <p:nvPr>
            <p:ph idx="1"/>
          </p:nvPr>
        </p:nvSpPr>
        <p:spPr>
          <a:xfrm>
            <a:off x="599607" y="1416819"/>
            <a:ext cx="7952870" cy="1596694"/>
          </a:xfrm>
        </p:spPr>
        <p:txBody>
          <a:bodyPr>
            <a:noAutofit/>
          </a:bodyPr>
          <a:lstStyle/>
          <a:p>
            <a:pPr lvl="0">
              <a:buClr>
                <a:schemeClr val="tx1"/>
              </a:buClr>
            </a:pPr>
            <a:r>
              <a:rPr lang="en-US" sz="2000" dirty="0">
                <a:solidFill>
                  <a:srgbClr val="0070C0"/>
                </a:solidFill>
              </a:rPr>
              <a:t>How cross purchase buy-sell works  </a:t>
            </a:r>
          </a:p>
          <a:p>
            <a:pPr marL="285750" lvl="0" indent="-285750">
              <a:buClr>
                <a:schemeClr val="tx1"/>
              </a:buClr>
              <a:buFont typeface="Arial" panose="020B0604020202020204" pitchFamily="34" charset="0"/>
              <a:buChar char="•"/>
            </a:pPr>
            <a:r>
              <a:rPr lang="en-US" sz="1800" dirty="0">
                <a:solidFill>
                  <a:srgbClr val="787878"/>
                </a:solidFill>
              </a:rPr>
              <a:t>An agreement is put in place.</a:t>
            </a:r>
          </a:p>
          <a:p>
            <a:pPr marL="285750" lvl="0" indent="-285750">
              <a:buClr>
                <a:schemeClr val="tx1"/>
              </a:buClr>
              <a:buFont typeface="Arial" panose="020B0604020202020204" pitchFamily="34" charset="0"/>
              <a:buChar char="•"/>
            </a:pPr>
            <a:r>
              <a:rPr lang="en-US" sz="1800" dirty="0">
                <a:solidFill>
                  <a:srgbClr val="787878"/>
                </a:solidFill>
              </a:rPr>
              <a:t>Each owner purchases insurance on each other owner. </a:t>
            </a:r>
          </a:p>
          <a:p>
            <a:pPr marL="285750" lvl="0" indent="-285750">
              <a:buClr>
                <a:schemeClr val="tx1"/>
              </a:buClr>
              <a:buFont typeface="Arial" panose="020B0604020202020204" pitchFamily="34" charset="0"/>
              <a:buChar char="•"/>
            </a:pPr>
            <a:r>
              <a:rPr lang="en-US" sz="1800" dirty="0">
                <a:solidFill>
                  <a:srgbClr val="787878"/>
                </a:solidFill>
              </a:rPr>
              <a:t>Each owner is premium payer and beneficiary of policies owned.</a:t>
            </a:r>
          </a:p>
          <a:p>
            <a:pPr marL="285750" lvl="0" indent="-285750">
              <a:buClr>
                <a:schemeClr val="tx1"/>
              </a:buClr>
              <a:buFont typeface="Arial" panose="020B0604020202020204" pitchFamily="34" charset="0"/>
              <a:buChar char="•"/>
            </a:pPr>
            <a:r>
              <a:rPr lang="en-US" sz="1800" dirty="0">
                <a:solidFill>
                  <a:srgbClr val="787878"/>
                </a:solidFill>
              </a:rPr>
              <a:t>Upon triggering event, remaining owners purchase business interest of departing owner using policy cash values or benefits from the policy.</a:t>
            </a:r>
          </a:p>
          <a:p>
            <a:pPr lvl="0">
              <a:buClr>
                <a:schemeClr val="tx1"/>
              </a:buClr>
            </a:pPr>
            <a:endParaRPr lang="en-US" sz="1600" dirty="0">
              <a:solidFill>
                <a:srgbClr val="787878"/>
              </a:solidFill>
            </a:endParaRPr>
          </a:p>
          <a:p>
            <a:pPr lvl="0">
              <a:buClr>
                <a:schemeClr val="tx1"/>
              </a:buClr>
            </a:pPr>
            <a:endParaRPr lang="en-US" sz="1600" dirty="0">
              <a:solidFill>
                <a:srgbClr val="787878"/>
              </a:solidFill>
            </a:endParaRPr>
          </a:p>
        </p:txBody>
      </p:sp>
      <p:sp>
        <p:nvSpPr>
          <p:cNvPr id="5" name="Footer Placeholder 3"/>
          <p:cNvSpPr>
            <a:spLocks noGrp="1"/>
          </p:cNvSpPr>
          <p:nvPr>
            <p:ph type="ftr" sz="quarter" idx="3"/>
          </p:nvPr>
        </p:nvSpPr>
        <p:spPr>
          <a:xfrm>
            <a:off x="2169009" y="6330779"/>
            <a:ext cx="4752492" cy="299467"/>
          </a:xfrm>
        </p:spPr>
        <p:txBody>
          <a:bodyPr/>
          <a:lstStyle/>
          <a:p>
            <a:r>
              <a:rPr lang="en-US" dirty="0"/>
              <a:t>For financial professional information only. Not for use with the public.</a:t>
            </a:r>
          </a:p>
        </p:txBody>
      </p:sp>
      <p:pic>
        <p:nvPicPr>
          <p:cNvPr id="3" name="Picture 2">
            <a:extLst>
              <a:ext uri="{FF2B5EF4-FFF2-40B4-BE49-F238E27FC236}">
                <a16:creationId xmlns:a16="http://schemas.microsoft.com/office/drawing/2014/main" id="{73CDF27F-2411-4221-A747-768A5D5E4C51}"/>
              </a:ext>
            </a:extLst>
          </p:cNvPr>
          <p:cNvPicPr>
            <a:picLocks noChangeAspect="1"/>
          </p:cNvPicPr>
          <p:nvPr/>
        </p:nvPicPr>
        <p:blipFill>
          <a:blip r:embed="rId3"/>
          <a:stretch>
            <a:fillRect/>
          </a:stretch>
        </p:blipFill>
        <p:spPr>
          <a:xfrm>
            <a:off x="1314150" y="3829372"/>
            <a:ext cx="6187453" cy="1685547"/>
          </a:xfrm>
          <a:prstGeom prst="rect">
            <a:avLst/>
          </a:prstGeom>
        </p:spPr>
      </p:pic>
    </p:spTree>
    <p:extLst>
      <p:ext uri="{BB962C8B-B14F-4D97-AF65-F5344CB8AC3E}">
        <p14:creationId xmlns:p14="http://schemas.microsoft.com/office/powerpoint/2010/main" val="710234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1449203" y="1816605"/>
            <a:ext cx="3974135" cy="753200"/>
          </a:xfrm>
          <a:prstGeom prst="rect">
            <a:avLst/>
          </a:prstGeom>
        </p:spPr>
        <p:txBody>
          <a:bodyPr>
            <a:noAutofit/>
          </a:bodyPr>
          <a:lstStyle>
            <a:lvl1pPr algn="l" defTabSz="457200" rtl="0" eaLnBrk="1" latinLnBrk="0" hangingPunct="1">
              <a:lnSpc>
                <a:spcPct val="80000"/>
              </a:lnSpc>
              <a:spcBef>
                <a:spcPct val="0"/>
              </a:spcBef>
              <a:buNone/>
              <a:defRPr sz="3600" b="0" i="0" kern="1200" baseline="0">
                <a:solidFill>
                  <a:schemeClr val="bg2"/>
                </a:solidFill>
                <a:latin typeface="FS Elliot Pro"/>
                <a:ea typeface="+mj-ea"/>
                <a:cs typeface="FS Elliot Pro"/>
              </a:defRPr>
            </a:lvl1pPr>
          </a:lstStyle>
          <a:p>
            <a:pPr>
              <a:lnSpc>
                <a:spcPct val="120000"/>
              </a:lnSpc>
            </a:pPr>
            <a:r>
              <a:rPr lang="en-US" sz="3200" dirty="0"/>
              <a:t>Top funding vehicles for owners who have transition</a:t>
            </a:r>
            <a:r>
              <a:rPr lang="en-US" sz="3200" dirty="0">
                <a:solidFill>
                  <a:srgbClr val="FF0000"/>
                </a:solidFill>
              </a:rPr>
              <a:t> </a:t>
            </a:r>
            <a:r>
              <a:rPr lang="en-US" sz="3200" dirty="0"/>
              <a:t>plans*</a:t>
            </a:r>
            <a:endParaRPr lang="en-US" sz="3200" baseline="30000" dirty="0"/>
          </a:p>
        </p:txBody>
      </p:sp>
      <p:sp>
        <p:nvSpPr>
          <p:cNvPr id="7" name="Footer Placeholder 3"/>
          <p:cNvSpPr>
            <a:spLocks noGrp="1"/>
          </p:cNvSpPr>
          <p:nvPr>
            <p:ph type="ftr" sz="quarter" idx="3"/>
          </p:nvPr>
        </p:nvSpPr>
        <p:spPr>
          <a:xfrm>
            <a:off x="2169009" y="6330779"/>
            <a:ext cx="4752492" cy="299467"/>
          </a:xfrm>
        </p:spPr>
        <p:txBody>
          <a:bodyPr/>
          <a:lstStyle/>
          <a:p>
            <a:r>
              <a:rPr lang="en-US" dirty="0"/>
              <a:t>For financial professional information only. Not for use with the public.</a:t>
            </a:r>
          </a:p>
        </p:txBody>
      </p:sp>
      <p:pic>
        <p:nvPicPr>
          <p:cNvPr id="10" name="Picture 9">
            <a:extLst>
              <a:ext uri="{FF2B5EF4-FFF2-40B4-BE49-F238E27FC236}">
                <a16:creationId xmlns:a16="http://schemas.microsoft.com/office/drawing/2014/main" id="{DF4B7FC6-926A-49A7-91C7-2AE1CEE1F2FC}"/>
              </a:ext>
            </a:extLst>
          </p:cNvPr>
          <p:cNvPicPr>
            <a:picLocks noChangeAspect="1"/>
          </p:cNvPicPr>
          <p:nvPr/>
        </p:nvPicPr>
        <p:blipFill rotWithShape="1">
          <a:blip r:embed="rId3"/>
          <a:srcRect r="89834"/>
          <a:stretch/>
        </p:blipFill>
        <p:spPr>
          <a:xfrm>
            <a:off x="5651286" y="1603251"/>
            <a:ext cx="1017816" cy="1377769"/>
          </a:xfrm>
          <a:prstGeom prst="rect">
            <a:avLst/>
          </a:prstGeom>
        </p:spPr>
      </p:pic>
      <p:pic>
        <p:nvPicPr>
          <p:cNvPr id="12" name="Picture 11">
            <a:extLst>
              <a:ext uri="{FF2B5EF4-FFF2-40B4-BE49-F238E27FC236}">
                <a16:creationId xmlns:a16="http://schemas.microsoft.com/office/drawing/2014/main" id="{117693F8-0CA3-4A8C-8801-989C5D00A3F7}"/>
              </a:ext>
            </a:extLst>
          </p:cNvPr>
          <p:cNvPicPr>
            <a:picLocks noChangeAspect="1"/>
          </p:cNvPicPr>
          <p:nvPr/>
        </p:nvPicPr>
        <p:blipFill rotWithShape="1">
          <a:blip r:embed="rId3"/>
          <a:srcRect l="34781" r="55415"/>
          <a:stretch/>
        </p:blipFill>
        <p:spPr>
          <a:xfrm>
            <a:off x="5744654" y="2783158"/>
            <a:ext cx="924448" cy="1297638"/>
          </a:xfrm>
          <a:prstGeom prst="rect">
            <a:avLst/>
          </a:prstGeom>
        </p:spPr>
      </p:pic>
      <p:sp>
        <p:nvSpPr>
          <p:cNvPr id="5" name="TextBox 4">
            <a:extLst>
              <a:ext uri="{FF2B5EF4-FFF2-40B4-BE49-F238E27FC236}">
                <a16:creationId xmlns:a16="http://schemas.microsoft.com/office/drawing/2014/main" id="{E5A15556-B661-4D35-BB0D-507EBF4FA8E1}"/>
              </a:ext>
            </a:extLst>
          </p:cNvPr>
          <p:cNvSpPr txBox="1"/>
          <p:nvPr/>
        </p:nvSpPr>
        <p:spPr>
          <a:xfrm>
            <a:off x="6807932" y="1830470"/>
            <a:ext cx="1245996" cy="923330"/>
          </a:xfrm>
          <a:prstGeom prst="rect">
            <a:avLst/>
          </a:prstGeom>
          <a:noFill/>
        </p:spPr>
        <p:txBody>
          <a:bodyPr wrap="square" rtlCol="0">
            <a:spAutoFit/>
          </a:bodyPr>
          <a:lstStyle/>
          <a:p>
            <a:r>
              <a:rPr lang="en-US" dirty="0"/>
              <a:t>Business cash flow 59%</a:t>
            </a:r>
          </a:p>
        </p:txBody>
      </p:sp>
      <p:sp>
        <p:nvSpPr>
          <p:cNvPr id="14" name="TextBox 13">
            <a:extLst>
              <a:ext uri="{FF2B5EF4-FFF2-40B4-BE49-F238E27FC236}">
                <a16:creationId xmlns:a16="http://schemas.microsoft.com/office/drawing/2014/main" id="{618B080C-D655-4268-94E2-67D3C753D3BA}"/>
              </a:ext>
            </a:extLst>
          </p:cNvPr>
          <p:cNvSpPr txBox="1"/>
          <p:nvPr/>
        </p:nvSpPr>
        <p:spPr>
          <a:xfrm>
            <a:off x="6786911" y="2967335"/>
            <a:ext cx="1245996" cy="923330"/>
          </a:xfrm>
          <a:prstGeom prst="rect">
            <a:avLst/>
          </a:prstGeom>
          <a:noFill/>
        </p:spPr>
        <p:txBody>
          <a:bodyPr wrap="square" rtlCol="0">
            <a:spAutoFit/>
          </a:bodyPr>
          <a:lstStyle/>
          <a:p>
            <a:r>
              <a:rPr lang="en-US" dirty="0"/>
              <a:t>Life insurance44%</a:t>
            </a:r>
          </a:p>
        </p:txBody>
      </p:sp>
      <p:sp>
        <p:nvSpPr>
          <p:cNvPr id="16" name="Rectangle 15">
            <a:extLst>
              <a:ext uri="{FF2B5EF4-FFF2-40B4-BE49-F238E27FC236}">
                <a16:creationId xmlns:a16="http://schemas.microsoft.com/office/drawing/2014/main" id="{F1539976-3806-4638-8DEA-39142B3D4C6D}"/>
              </a:ext>
            </a:extLst>
          </p:cNvPr>
          <p:cNvSpPr/>
          <p:nvPr/>
        </p:nvSpPr>
        <p:spPr>
          <a:xfrm>
            <a:off x="719812" y="4854639"/>
            <a:ext cx="6201689" cy="400110"/>
          </a:xfrm>
          <a:prstGeom prst="rect">
            <a:avLst/>
          </a:prstGeom>
        </p:spPr>
        <p:txBody>
          <a:bodyPr wrap="square">
            <a:spAutoFit/>
          </a:bodyPr>
          <a:lstStyle/>
          <a:p>
            <a:pPr lvl="0">
              <a:buClr>
                <a:schemeClr val="tx1"/>
              </a:buClr>
            </a:pPr>
            <a:r>
              <a:rPr lang="en-US" sz="1000" dirty="0">
                <a:solidFill>
                  <a:srgbClr val="787878"/>
                </a:solidFill>
              </a:rPr>
              <a:t>* 2019 Principal Business Owner Market Study by the Harris Poll Panel using 1,020 online interviews from Jan. 7 through Jan. 25, 2019.</a:t>
            </a:r>
            <a:endParaRPr lang="en-US" sz="1000" baseline="30000" dirty="0">
              <a:solidFill>
                <a:srgbClr val="787878"/>
              </a:solidFill>
            </a:endParaRPr>
          </a:p>
        </p:txBody>
      </p:sp>
    </p:spTree>
    <p:extLst>
      <p:ext uri="{BB962C8B-B14F-4D97-AF65-F5344CB8AC3E}">
        <p14:creationId xmlns:p14="http://schemas.microsoft.com/office/powerpoint/2010/main" val="2635004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595565" y="845227"/>
            <a:ext cx="7143266" cy="663449"/>
          </a:xfrm>
          <a:prstGeom prst="rect">
            <a:avLst/>
          </a:prstGeom>
        </p:spPr>
        <p:txBody>
          <a:bodyPr>
            <a:normAutofit/>
          </a:bodyPr>
          <a:lstStyle>
            <a:lvl1pPr algn="l" defTabSz="457200" rtl="0" eaLnBrk="1" latinLnBrk="0" hangingPunct="1">
              <a:lnSpc>
                <a:spcPct val="80000"/>
              </a:lnSpc>
              <a:spcBef>
                <a:spcPct val="0"/>
              </a:spcBef>
              <a:buNone/>
              <a:defRPr sz="3600" b="0" i="0" kern="1200" baseline="0">
                <a:solidFill>
                  <a:schemeClr val="bg2"/>
                </a:solidFill>
                <a:latin typeface="FS Elliot Pro"/>
                <a:ea typeface="+mj-ea"/>
                <a:cs typeface="FS Elliot Pro"/>
              </a:defRPr>
            </a:lvl1pPr>
          </a:lstStyle>
          <a:p>
            <a:r>
              <a:rPr lang="en-US" sz="3200" dirty="0"/>
              <a:t>Buy-sell funding</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546" y="2036748"/>
            <a:ext cx="8450665" cy="3278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3"/>
          </p:nvPr>
        </p:nvSpPr>
        <p:spPr>
          <a:xfrm>
            <a:off x="2169009" y="6330779"/>
            <a:ext cx="4752492" cy="299467"/>
          </a:xfrm>
        </p:spPr>
        <p:txBody>
          <a:bodyPr/>
          <a:lstStyle/>
          <a:p>
            <a:r>
              <a:rPr lang="en-US" dirty="0"/>
              <a:t>For financial professional information only. Not for use with the public.</a:t>
            </a:r>
          </a:p>
        </p:txBody>
      </p:sp>
    </p:spTree>
    <p:extLst>
      <p:ext uri="{BB962C8B-B14F-4D97-AF65-F5344CB8AC3E}">
        <p14:creationId xmlns:p14="http://schemas.microsoft.com/office/powerpoint/2010/main" val="3519642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595564" y="845227"/>
            <a:ext cx="7545135" cy="663449"/>
          </a:xfrm>
          <a:prstGeom prst="rect">
            <a:avLst/>
          </a:prstGeom>
        </p:spPr>
        <p:txBody>
          <a:bodyPr>
            <a:noAutofit/>
          </a:bodyPr>
          <a:lstStyle>
            <a:lvl1pPr algn="l" defTabSz="457200" rtl="0" eaLnBrk="1" latinLnBrk="0" hangingPunct="1">
              <a:lnSpc>
                <a:spcPct val="80000"/>
              </a:lnSpc>
              <a:spcBef>
                <a:spcPct val="0"/>
              </a:spcBef>
              <a:buNone/>
              <a:defRPr sz="3600" b="0" i="0" kern="1200" baseline="0">
                <a:solidFill>
                  <a:schemeClr val="bg2"/>
                </a:solidFill>
                <a:latin typeface="FS Elliot Pro"/>
                <a:ea typeface="+mj-ea"/>
                <a:cs typeface="FS Elliot Pro"/>
              </a:defRPr>
            </a:lvl1pPr>
          </a:lstStyle>
          <a:p>
            <a:r>
              <a:rPr lang="en-US" sz="3200" dirty="0"/>
              <a:t>Common business transfer methods</a:t>
            </a:r>
          </a:p>
        </p:txBody>
      </p:sp>
      <p:sp>
        <p:nvSpPr>
          <p:cNvPr id="4" name="Content Placeholder 1"/>
          <p:cNvSpPr>
            <a:spLocks noGrp="1"/>
          </p:cNvSpPr>
          <p:nvPr>
            <p:ph idx="1"/>
          </p:nvPr>
        </p:nvSpPr>
        <p:spPr>
          <a:xfrm>
            <a:off x="1617785" y="1688029"/>
            <a:ext cx="6189784" cy="1955686"/>
          </a:xfrm>
        </p:spPr>
        <p:txBody>
          <a:bodyPr>
            <a:noAutofit/>
          </a:bodyPr>
          <a:lstStyle/>
          <a:p>
            <a:pPr lvl="0"/>
            <a:r>
              <a:rPr lang="en-US" dirty="0">
                <a:solidFill>
                  <a:srgbClr val="787878"/>
                </a:solidFill>
              </a:rPr>
              <a:t>Lump sum payment</a:t>
            </a:r>
          </a:p>
          <a:p>
            <a:pPr lvl="0"/>
            <a:r>
              <a:rPr lang="en-US" dirty="0">
                <a:solidFill>
                  <a:srgbClr val="787878"/>
                </a:solidFill>
              </a:rPr>
              <a:t>Installment sale</a:t>
            </a:r>
          </a:p>
          <a:p>
            <a:pPr lvl="0"/>
            <a:r>
              <a:rPr lang="en-US" dirty="0">
                <a:solidFill>
                  <a:srgbClr val="787878"/>
                </a:solidFill>
              </a:rPr>
              <a:t>Interest only sale</a:t>
            </a:r>
          </a:p>
          <a:p>
            <a:pPr lvl="0"/>
            <a:r>
              <a:rPr lang="en-US" dirty="0">
                <a:solidFill>
                  <a:srgbClr val="787878"/>
                </a:solidFill>
              </a:rPr>
              <a:t>Part gift, part sale</a:t>
            </a:r>
          </a:p>
          <a:p>
            <a:pPr lvl="0"/>
            <a:r>
              <a:rPr lang="en-US" dirty="0">
                <a:solidFill>
                  <a:srgbClr val="787878"/>
                </a:solidFill>
              </a:rPr>
              <a:t>Employee Stock Ownership Plan (ESOP)</a:t>
            </a:r>
          </a:p>
          <a:p>
            <a:pPr lvl="0"/>
            <a:endParaRPr lang="en-US" sz="1600" dirty="0">
              <a:solidFill>
                <a:srgbClr val="787878"/>
              </a:solidFill>
            </a:endParaRPr>
          </a:p>
          <a:p>
            <a:pPr lvl="0"/>
            <a:endParaRPr lang="en-US" sz="1600" dirty="0">
              <a:solidFill>
                <a:srgbClr val="787878"/>
              </a:solidFil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584" y="1769837"/>
            <a:ext cx="300969" cy="299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584" y="2258638"/>
            <a:ext cx="30480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7577" y="2746744"/>
            <a:ext cx="30480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3570" y="3234850"/>
            <a:ext cx="30480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ooter Placeholder 3"/>
          <p:cNvSpPr>
            <a:spLocks noGrp="1"/>
          </p:cNvSpPr>
          <p:nvPr>
            <p:ph type="ftr" sz="quarter" idx="3"/>
          </p:nvPr>
        </p:nvSpPr>
        <p:spPr>
          <a:xfrm>
            <a:off x="2169009" y="6330779"/>
            <a:ext cx="4752492" cy="299467"/>
          </a:xfrm>
        </p:spPr>
        <p:txBody>
          <a:bodyPr/>
          <a:lstStyle/>
          <a:p>
            <a:r>
              <a:rPr lang="en-US" dirty="0"/>
              <a:t>For financial professional information only. Not for use with the public.</a:t>
            </a:r>
          </a:p>
        </p:txBody>
      </p:sp>
      <p:pic>
        <p:nvPicPr>
          <p:cNvPr id="11" name="Picture 6">
            <a:extLst>
              <a:ext uri="{FF2B5EF4-FFF2-40B4-BE49-F238E27FC236}">
                <a16:creationId xmlns:a16="http://schemas.microsoft.com/office/drawing/2014/main" id="{4A814B79-DFE7-42FF-B63B-8B76A9AC32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3570" y="3722956"/>
            <a:ext cx="30480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6757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595564" y="774701"/>
            <a:ext cx="8027736" cy="873676"/>
          </a:xfrm>
          <a:prstGeom prst="rect">
            <a:avLst/>
          </a:prstGeom>
        </p:spPr>
        <p:txBody>
          <a:bodyPr>
            <a:normAutofit/>
          </a:bodyPr>
          <a:lstStyle>
            <a:lvl1pPr algn="l" defTabSz="457200" rtl="0" eaLnBrk="1" latinLnBrk="0" hangingPunct="1">
              <a:lnSpc>
                <a:spcPct val="80000"/>
              </a:lnSpc>
              <a:spcBef>
                <a:spcPct val="0"/>
              </a:spcBef>
              <a:buNone/>
              <a:defRPr sz="3600" b="0" i="0" kern="1200" baseline="0">
                <a:solidFill>
                  <a:schemeClr val="bg2"/>
                </a:solidFill>
                <a:latin typeface="FS Elliot Pro"/>
                <a:ea typeface="+mj-ea"/>
                <a:cs typeface="FS Elliot Pro"/>
              </a:defRPr>
            </a:lvl1pPr>
          </a:lstStyle>
          <a:p>
            <a:r>
              <a:rPr lang="en-US" sz="3200" dirty="0"/>
              <a:t>Succession strategies – entity discounting</a:t>
            </a:r>
          </a:p>
        </p:txBody>
      </p:sp>
      <p:sp>
        <p:nvSpPr>
          <p:cNvPr id="4" name="Footer Placeholder 3"/>
          <p:cNvSpPr>
            <a:spLocks noGrp="1"/>
          </p:cNvSpPr>
          <p:nvPr>
            <p:ph type="ftr" sz="quarter" idx="3"/>
          </p:nvPr>
        </p:nvSpPr>
        <p:spPr>
          <a:xfrm>
            <a:off x="2169009" y="6330779"/>
            <a:ext cx="4752492" cy="299467"/>
          </a:xfrm>
        </p:spPr>
        <p:txBody>
          <a:bodyPr/>
          <a:lstStyle/>
          <a:p>
            <a:r>
              <a:rPr lang="en-US" dirty="0"/>
              <a:t>For financial professional information only. Not for use with the public.</a:t>
            </a:r>
          </a:p>
        </p:txBody>
      </p:sp>
      <p:pic>
        <p:nvPicPr>
          <p:cNvPr id="3" name="Picture 2">
            <a:extLst>
              <a:ext uri="{FF2B5EF4-FFF2-40B4-BE49-F238E27FC236}">
                <a16:creationId xmlns:a16="http://schemas.microsoft.com/office/drawing/2014/main" id="{49D5F687-342A-4C2D-8DCD-CF5EEAC01239}"/>
              </a:ext>
            </a:extLst>
          </p:cNvPr>
          <p:cNvPicPr>
            <a:picLocks noChangeAspect="1"/>
          </p:cNvPicPr>
          <p:nvPr/>
        </p:nvPicPr>
        <p:blipFill>
          <a:blip r:embed="rId3"/>
          <a:stretch>
            <a:fillRect/>
          </a:stretch>
        </p:blipFill>
        <p:spPr>
          <a:xfrm>
            <a:off x="826855" y="1433164"/>
            <a:ext cx="4953055" cy="1249239"/>
          </a:xfrm>
          <a:prstGeom prst="rect">
            <a:avLst/>
          </a:prstGeom>
        </p:spPr>
      </p:pic>
      <p:pic>
        <p:nvPicPr>
          <p:cNvPr id="7" name="Picture 6">
            <a:extLst>
              <a:ext uri="{FF2B5EF4-FFF2-40B4-BE49-F238E27FC236}">
                <a16:creationId xmlns:a16="http://schemas.microsoft.com/office/drawing/2014/main" id="{DEA7FF34-43FA-49CA-B5C5-3A0645013A4D}"/>
              </a:ext>
            </a:extLst>
          </p:cNvPr>
          <p:cNvPicPr>
            <a:picLocks noChangeAspect="1"/>
          </p:cNvPicPr>
          <p:nvPr/>
        </p:nvPicPr>
        <p:blipFill>
          <a:blip r:embed="rId4"/>
          <a:stretch>
            <a:fillRect/>
          </a:stretch>
        </p:blipFill>
        <p:spPr>
          <a:xfrm>
            <a:off x="558131" y="2906444"/>
            <a:ext cx="8027737" cy="2959378"/>
          </a:xfrm>
          <a:prstGeom prst="rect">
            <a:avLst/>
          </a:prstGeom>
        </p:spPr>
      </p:pic>
    </p:spTree>
    <p:extLst>
      <p:ext uri="{BB962C8B-B14F-4D97-AF65-F5344CB8AC3E}">
        <p14:creationId xmlns:p14="http://schemas.microsoft.com/office/powerpoint/2010/main" val="805804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595565" y="845227"/>
            <a:ext cx="7143266" cy="663449"/>
          </a:xfrm>
          <a:prstGeom prst="rect">
            <a:avLst/>
          </a:prstGeom>
        </p:spPr>
        <p:txBody>
          <a:bodyPr>
            <a:normAutofit/>
          </a:bodyPr>
          <a:lstStyle>
            <a:lvl1pPr algn="l" defTabSz="457200" rtl="0" eaLnBrk="1" latinLnBrk="0" hangingPunct="1">
              <a:lnSpc>
                <a:spcPct val="80000"/>
              </a:lnSpc>
              <a:spcBef>
                <a:spcPct val="0"/>
              </a:spcBef>
              <a:buNone/>
              <a:defRPr sz="3600" b="0" i="0" kern="1200" baseline="0">
                <a:solidFill>
                  <a:schemeClr val="bg2"/>
                </a:solidFill>
                <a:latin typeface="FS Elliot Pro"/>
                <a:ea typeface="+mj-ea"/>
                <a:cs typeface="FS Elliot Pro"/>
              </a:defRPr>
            </a:lvl1pPr>
          </a:lstStyle>
          <a:p>
            <a:r>
              <a:rPr lang="en-US" sz="3200" dirty="0"/>
              <a:t>Retirement income planning</a:t>
            </a:r>
          </a:p>
        </p:txBody>
      </p:sp>
      <p:sp>
        <p:nvSpPr>
          <p:cNvPr id="5" name="Footer Placeholder 3"/>
          <p:cNvSpPr>
            <a:spLocks noGrp="1"/>
          </p:cNvSpPr>
          <p:nvPr>
            <p:ph type="ftr" sz="quarter" idx="3"/>
          </p:nvPr>
        </p:nvSpPr>
        <p:spPr>
          <a:xfrm>
            <a:off x="2169009" y="6330779"/>
            <a:ext cx="4752492" cy="299467"/>
          </a:xfrm>
        </p:spPr>
        <p:txBody>
          <a:bodyPr/>
          <a:lstStyle/>
          <a:p>
            <a:r>
              <a:rPr lang="en-US" dirty="0"/>
              <a:t>For financial professional information only. Not for use with the public.</a:t>
            </a:r>
          </a:p>
        </p:txBody>
      </p:sp>
      <p:sp>
        <p:nvSpPr>
          <p:cNvPr id="7" name="TextBox 6">
            <a:extLst>
              <a:ext uri="{FF2B5EF4-FFF2-40B4-BE49-F238E27FC236}">
                <a16:creationId xmlns:a16="http://schemas.microsoft.com/office/drawing/2014/main" id="{C3B580ED-A450-465C-BFE2-5FEA45D03C89}"/>
              </a:ext>
            </a:extLst>
          </p:cNvPr>
          <p:cNvSpPr txBox="1"/>
          <p:nvPr/>
        </p:nvSpPr>
        <p:spPr>
          <a:xfrm>
            <a:off x="595565" y="1453157"/>
            <a:ext cx="4880787" cy="6001643"/>
          </a:xfrm>
          <a:prstGeom prst="rect">
            <a:avLst/>
          </a:prstGeom>
          <a:noFill/>
        </p:spPr>
        <p:txBody>
          <a:bodyPr wrap="square" rtlCol="0">
            <a:spAutoFit/>
          </a:bodyPr>
          <a:lstStyle/>
          <a:p>
            <a:r>
              <a:rPr lang="en-US" sz="2200" b="1" dirty="0"/>
              <a:t>Topics to discuss with your clients</a:t>
            </a:r>
          </a:p>
          <a:p>
            <a:pPr marL="342900" indent="-342900">
              <a:buClr>
                <a:schemeClr val="tx1"/>
              </a:buClr>
              <a:buFont typeface="Arial" panose="020B0604020202020204" pitchFamily="34" charset="0"/>
              <a:buChar char="•"/>
            </a:pPr>
            <a:r>
              <a:rPr lang="en-US" sz="1900" dirty="0">
                <a:solidFill>
                  <a:srgbClr val="787878"/>
                </a:solidFill>
              </a:rPr>
              <a:t>What retirement income resources will I have and how will they fit my needs?</a:t>
            </a:r>
          </a:p>
          <a:p>
            <a:pPr marL="342900" indent="-342900">
              <a:buClr>
                <a:schemeClr val="tx1"/>
              </a:buClr>
              <a:buFont typeface="Arial" panose="020B0604020202020204" pitchFamily="34" charset="0"/>
              <a:buChar char="•"/>
            </a:pPr>
            <a:r>
              <a:rPr lang="en-US" sz="1900" dirty="0">
                <a:solidFill>
                  <a:srgbClr val="787878"/>
                </a:solidFill>
              </a:rPr>
              <a:t>What is the impact to my retirement income from each resource?</a:t>
            </a:r>
          </a:p>
          <a:p>
            <a:pPr marL="342900" indent="-342900">
              <a:buClr>
                <a:schemeClr val="tx1"/>
              </a:buClr>
              <a:buFont typeface="Arial" panose="020B0604020202020204" pitchFamily="34" charset="0"/>
              <a:buChar char="•"/>
            </a:pPr>
            <a:r>
              <a:rPr lang="en-US" sz="1900" dirty="0">
                <a:solidFill>
                  <a:srgbClr val="787878"/>
                </a:solidFill>
              </a:rPr>
              <a:t>Will my resources meet my retirement income goal?</a:t>
            </a:r>
          </a:p>
          <a:p>
            <a:pPr>
              <a:buClr>
                <a:schemeClr val="tx1"/>
              </a:buClr>
            </a:pPr>
            <a:endParaRPr lang="en-US" sz="1200" b="1" dirty="0"/>
          </a:p>
          <a:p>
            <a:pPr>
              <a:buClr>
                <a:schemeClr val="tx1"/>
              </a:buClr>
            </a:pPr>
            <a:r>
              <a:rPr lang="en-US" sz="2200" b="1" dirty="0"/>
              <a:t>Steps they can take</a:t>
            </a:r>
          </a:p>
          <a:p>
            <a:pPr marL="342900" indent="-342900">
              <a:buClr>
                <a:schemeClr val="tx1"/>
              </a:buClr>
              <a:buFont typeface="+mj-lt"/>
              <a:buAutoNum type="arabicPeriod"/>
            </a:pPr>
            <a:r>
              <a:rPr lang="en-US" sz="1900" dirty="0">
                <a:solidFill>
                  <a:srgbClr val="787878"/>
                </a:solidFill>
              </a:rPr>
              <a:t>Discuss expectations with family and business partners.</a:t>
            </a:r>
          </a:p>
          <a:p>
            <a:pPr marL="342900" indent="-342900">
              <a:buClr>
                <a:schemeClr val="tx1"/>
              </a:buClr>
              <a:buFont typeface="+mj-lt"/>
              <a:buAutoNum type="arabicPeriod"/>
            </a:pPr>
            <a:r>
              <a:rPr lang="en-US" sz="1900" dirty="0">
                <a:solidFill>
                  <a:srgbClr val="787878"/>
                </a:solidFill>
              </a:rPr>
              <a:t>Determine when your role will change.</a:t>
            </a:r>
          </a:p>
          <a:p>
            <a:pPr marL="342900" indent="-342900">
              <a:buClr>
                <a:schemeClr val="tx1"/>
              </a:buClr>
              <a:buFont typeface="+mj-lt"/>
              <a:buAutoNum type="arabicPeriod"/>
            </a:pPr>
            <a:r>
              <a:rPr lang="en-US" sz="1900" dirty="0">
                <a:solidFill>
                  <a:srgbClr val="787878"/>
                </a:solidFill>
              </a:rPr>
              <a:t>Calculate your retirement income needs.</a:t>
            </a:r>
          </a:p>
          <a:p>
            <a:pPr marL="342900" indent="-342900">
              <a:buClr>
                <a:schemeClr val="tx1"/>
              </a:buClr>
              <a:buFont typeface="+mj-lt"/>
              <a:buAutoNum type="arabicPeriod"/>
            </a:pPr>
            <a:r>
              <a:rPr lang="en-US" sz="1900" dirty="0">
                <a:solidFill>
                  <a:srgbClr val="787878"/>
                </a:solidFill>
              </a:rPr>
              <a:t>Create a plan to close any retirement income gaps</a:t>
            </a:r>
            <a:r>
              <a:rPr lang="en-US" sz="2000" dirty="0">
                <a:solidFill>
                  <a:srgbClr val="787878"/>
                </a:solidFill>
              </a:rPr>
              <a:t>. </a:t>
            </a:r>
          </a:p>
          <a:p>
            <a:pPr>
              <a:buClr>
                <a:schemeClr val="tx1"/>
              </a:buClr>
            </a:pPr>
            <a:endParaRPr lang="en-US" sz="2800" dirty="0"/>
          </a:p>
          <a:p>
            <a:pPr>
              <a:buClr>
                <a:schemeClr val="tx1"/>
              </a:buClr>
            </a:pPr>
            <a:endParaRPr lang="en-US" sz="2800" dirty="0">
              <a:solidFill>
                <a:srgbClr val="787878"/>
              </a:solidFill>
            </a:endParaRPr>
          </a:p>
          <a:p>
            <a:endParaRPr lang="en-US" sz="2400" b="1" dirty="0"/>
          </a:p>
        </p:txBody>
      </p:sp>
      <p:pic>
        <p:nvPicPr>
          <p:cNvPr id="11" name="Picture 2">
            <a:extLst>
              <a:ext uri="{FF2B5EF4-FFF2-40B4-BE49-F238E27FC236}">
                <a16:creationId xmlns:a16="http://schemas.microsoft.com/office/drawing/2014/main" id="{BFFB3940-045D-484D-8201-40B4CEC8EE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568"/>
          <a:stretch/>
        </p:blipFill>
        <p:spPr bwMode="auto">
          <a:xfrm>
            <a:off x="5556739" y="1731275"/>
            <a:ext cx="3290248" cy="4103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9256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595565" y="819827"/>
            <a:ext cx="7674228" cy="663449"/>
          </a:xfrm>
          <a:prstGeom prst="rect">
            <a:avLst/>
          </a:prstGeom>
        </p:spPr>
        <p:txBody>
          <a:bodyPr>
            <a:normAutofit fontScale="85000" lnSpcReduction="10000"/>
          </a:bodyPr>
          <a:lstStyle>
            <a:lvl1pPr algn="l" defTabSz="457200" rtl="0" eaLnBrk="1" latinLnBrk="0" hangingPunct="1">
              <a:lnSpc>
                <a:spcPct val="80000"/>
              </a:lnSpc>
              <a:spcBef>
                <a:spcPct val="0"/>
              </a:spcBef>
              <a:buNone/>
              <a:defRPr sz="3600" b="0" i="0" kern="1200" baseline="0">
                <a:solidFill>
                  <a:schemeClr val="bg2"/>
                </a:solidFill>
                <a:latin typeface="FS Elliot Pro"/>
                <a:ea typeface="+mj-ea"/>
                <a:cs typeface="FS Elliot Pro"/>
              </a:defRPr>
            </a:lvl1pPr>
          </a:lstStyle>
          <a:p>
            <a:r>
              <a:rPr lang="en-US" sz="3200" dirty="0"/>
              <a:t>Determine if there’s a</a:t>
            </a:r>
            <a:r>
              <a:rPr lang="en-US" sz="3200" dirty="0">
                <a:solidFill>
                  <a:srgbClr val="FF0000"/>
                </a:solidFill>
              </a:rPr>
              <a:t> </a:t>
            </a:r>
            <a:r>
              <a:rPr lang="en-US" sz="3200" dirty="0"/>
              <a:t>retirement income gap</a:t>
            </a:r>
          </a:p>
        </p:txBody>
      </p:sp>
      <p:sp>
        <p:nvSpPr>
          <p:cNvPr id="4" name="Footer Placeholder 3"/>
          <p:cNvSpPr>
            <a:spLocks noGrp="1"/>
          </p:cNvSpPr>
          <p:nvPr>
            <p:ph type="ftr" sz="quarter" idx="3"/>
          </p:nvPr>
        </p:nvSpPr>
        <p:spPr>
          <a:xfrm>
            <a:off x="2169009" y="6330779"/>
            <a:ext cx="4752492" cy="299467"/>
          </a:xfrm>
        </p:spPr>
        <p:txBody>
          <a:bodyPr/>
          <a:lstStyle/>
          <a:p>
            <a:r>
              <a:rPr lang="en-US" dirty="0"/>
              <a:t>For financial professional information only. Not for use with the public.</a:t>
            </a:r>
          </a:p>
        </p:txBody>
      </p:sp>
      <p:pic>
        <p:nvPicPr>
          <p:cNvPr id="2" name="Picture 1">
            <a:extLst>
              <a:ext uri="{FF2B5EF4-FFF2-40B4-BE49-F238E27FC236}">
                <a16:creationId xmlns:a16="http://schemas.microsoft.com/office/drawing/2014/main" id="{D39F0DC9-153D-4402-AF73-10EBA691D5AC}"/>
              </a:ext>
            </a:extLst>
          </p:cNvPr>
          <p:cNvPicPr>
            <a:picLocks noChangeAspect="1"/>
          </p:cNvPicPr>
          <p:nvPr/>
        </p:nvPicPr>
        <p:blipFill>
          <a:blip r:embed="rId3"/>
          <a:stretch>
            <a:fillRect/>
          </a:stretch>
        </p:blipFill>
        <p:spPr>
          <a:xfrm>
            <a:off x="595565" y="1587062"/>
            <a:ext cx="7919905" cy="4146973"/>
          </a:xfrm>
          <a:prstGeom prst="rect">
            <a:avLst/>
          </a:prstGeom>
        </p:spPr>
      </p:pic>
    </p:spTree>
    <p:extLst>
      <p:ext uri="{BB962C8B-B14F-4D97-AF65-F5344CB8AC3E}">
        <p14:creationId xmlns:p14="http://schemas.microsoft.com/office/powerpoint/2010/main" val="3082086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635000" y="881802"/>
            <a:ext cx="7823200" cy="663449"/>
          </a:xfrm>
          <a:prstGeom prst="rect">
            <a:avLst/>
          </a:prstGeom>
        </p:spPr>
        <p:txBody>
          <a:bodyPr>
            <a:noAutofit/>
          </a:bodyPr>
          <a:lstStyle>
            <a:lvl1pPr algn="l" defTabSz="457200" rtl="0" eaLnBrk="1" latinLnBrk="0" hangingPunct="1">
              <a:lnSpc>
                <a:spcPct val="80000"/>
              </a:lnSpc>
              <a:spcBef>
                <a:spcPct val="0"/>
              </a:spcBef>
              <a:buNone/>
              <a:defRPr sz="3600" b="0" i="0" kern="1200" baseline="0">
                <a:solidFill>
                  <a:schemeClr val="bg2"/>
                </a:solidFill>
                <a:latin typeface="FS Elliot Pro"/>
                <a:ea typeface="+mj-ea"/>
                <a:cs typeface="FS Elliot Pro"/>
              </a:defRPr>
            </a:lvl1pPr>
          </a:lstStyle>
          <a:p>
            <a:r>
              <a:rPr lang="en-US" sz="3200" dirty="0"/>
              <a:t>Protection and your retirement income </a:t>
            </a:r>
            <a:endParaRPr lang="en-US" sz="3200" dirty="0">
              <a:solidFill>
                <a:srgbClr val="FF00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235" y="1980619"/>
            <a:ext cx="7546428" cy="2122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3"/>
          <p:cNvSpPr>
            <a:spLocks noGrp="1"/>
          </p:cNvSpPr>
          <p:nvPr>
            <p:ph type="ftr" sz="quarter" idx="3"/>
          </p:nvPr>
        </p:nvSpPr>
        <p:spPr>
          <a:xfrm>
            <a:off x="2169009" y="6330779"/>
            <a:ext cx="4752492" cy="299467"/>
          </a:xfrm>
        </p:spPr>
        <p:txBody>
          <a:bodyPr/>
          <a:lstStyle/>
          <a:p>
            <a:r>
              <a:rPr lang="en-US" dirty="0"/>
              <a:t>For financial professional information only. Not for use with the public.</a:t>
            </a:r>
          </a:p>
        </p:txBody>
      </p:sp>
      <p:sp>
        <p:nvSpPr>
          <p:cNvPr id="2" name="Oval 1">
            <a:extLst>
              <a:ext uri="{FF2B5EF4-FFF2-40B4-BE49-F238E27FC236}">
                <a16:creationId xmlns:a16="http://schemas.microsoft.com/office/drawing/2014/main" id="{8AED0F2B-8DDD-4059-B5D8-DCB459629C23}"/>
              </a:ext>
            </a:extLst>
          </p:cNvPr>
          <p:cNvSpPr/>
          <p:nvPr/>
        </p:nvSpPr>
        <p:spPr>
          <a:xfrm>
            <a:off x="5129049" y="2763985"/>
            <a:ext cx="3163614" cy="120892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1106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2169009" y="6330779"/>
            <a:ext cx="4752492" cy="299467"/>
          </a:xfrm>
        </p:spPr>
        <p:txBody>
          <a:bodyPr/>
          <a:lstStyle/>
          <a:p>
            <a:r>
              <a:rPr lang="en-US" dirty="0"/>
              <a:t>For financial professional information only. Not for use with the public.</a:t>
            </a:r>
          </a:p>
        </p:txBody>
      </p:sp>
      <p:sp>
        <p:nvSpPr>
          <p:cNvPr id="7" name="Title 4">
            <a:extLst>
              <a:ext uri="{FF2B5EF4-FFF2-40B4-BE49-F238E27FC236}">
                <a16:creationId xmlns:a16="http://schemas.microsoft.com/office/drawing/2014/main" id="{8BE27702-944E-459A-B0FE-A8A2A26945D2}"/>
              </a:ext>
            </a:extLst>
          </p:cNvPr>
          <p:cNvSpPr txBox="1">
            <a:spLocks/>
          </p:cNvSpPr>
          <p:nvPr/>
        </p:nvSpPr>
        <p:spPr>
          <a:xfrm>
            <a:off x="582702" y="857172"/>
            <a:ext cx="6431048" cy="767009"/>
          </a:xfrm>
          <a:prstGeom prst="rect">
            <a:avLst/>
          </a:prstGeom>
        </p:spPr>
        <p:txBody>
          <a:bodyPr>
            <a:normAutofit fontScale="25000" lnSpcReduction="20000"/>
          </a:bodyPr>
          <a:lstStyle>
            <a:lvl1pPr algn="l" defTabSz="457200" rtl="0" eaLnBrk="1" latinLnBrk="0" hangingPunct="1">
              <a:lnSpc>
                <a:spcPct val="80000"/>
              </a:lnSpc>
              <a:spcBef>
                <a:spcPct val="0"/>
              </a:spcBef>
              <a:buNone/>
              <a:defRPr sz="3600" b="0" i="0" kern="1200" baseline="0">
                <a:solidFill>
                  <a:schemeClr val="bg2"/>
                </a:solidFill>
                <a:latin typeface="FS Elliot Pro"/>
                <a:ea typeface="+mj-ea"/>
                <a:cs typeface="FS Elliot Pro"/>
              </a:defRPr>
            </a:lvl1pPr>
          </a:lstStyle>
          <a:p>
            <a:pPr>
              <a:lnSpc>
                <a:spcPct val="120000"/>
              </a:lnSpc>
            </a:pPr>
            <a:r>
              <a:rPr lang="en-US" sz="12800" dirty="0"/>
              <a:t>Take advantage of a growing  market opportunity</a:t>
            </a:r>
            <a:br>
              <a:rPr lang="en-US" dirty="0"/>
            </a:br>
            <a:br>
              <a:rPr lang="en-US" dirty="0"/>
            </a:br>
            <a:br>
              <a:rPr lang="en-US" dirty="0"/>
            </a:br>
            <a:endParaRPr lang="en-US" dirty="0"/>
          </a:p>
        </p:txBody>
      </p:sp>
      <p:sp>
        <p:nvSpPr>
          <p:cNvPr id="9" name="TextBox 8">
            <a:extLst>
              <a:ext uri="{FF2B5EF4-FFF2-40B4-BE49-F238E27FC236}">
                <a16:creationId xmlns:a16="http://schemas.microsoft.com/office/drawing/2014/main" id="{491A81DD-58D9-4F91-B62A-7CF6F42A0486}"/>
              </a:ext>
            </a:extLst>
          </p:cNvPr>
          <p:cNvSpPr txBox="1"/>
          <p:nvPr/>
        </p:nvSpPr>
        <p:spPr>
          <a:xfrm>
            <a:off x="1981384" y="2259559"/>
            <a:ext cx="6358748" cy="400110"/>
          </a:xfrm>
          <a:prstGeom prst="rect">
            <a:avLst/>
          </a:prstGeom>
          <a:noFill/>
        </p:spPr>
        <p:txBody>
          <a:bodyPr wrap="square" rtlCol="0">
            <a:spAutoFit/>
          </a:bodyPr>
          <a:lstStyle/>
          <a:p>
            <a:pPr algn="ctr"/>
            <a:r>
              <a:rPr lang="en-US" sz="2000" dirty="0"/>
              <a:t>Business ownership* </a:t>
            </a:r>
          </a:p>
        </p:txBody>
      </p:sp>
      <p:sp>
        <p:nvSpPr>
          <p:cNvPr id="10" name="TextBox 9">
            <a:extLst>
              <a:ext uri="{FF2B5EF4-FFF2-40B4-BE49-F238E27FC236}">
                <a16:creationId xmlns:a16="http://schemas.microsoft.com/office/drawing/2014/main" id="{430652C3-FCCB-49EB-9BBB-BAB7648EA51A}"/>
              </a:ext>
            </a:extLst>
          </p:cNvPr>
          <p:cNvSpPr txBox="1"/>
          <p:nvPr/>
        </p:nvSpPr>
        <p:spPr>
          <a:xfrm>
            <a:off x="2633885" y="4483477"/>
            <a:ext cx="772969" cy="369332"/>
          </a:xfrm>
          <a:prstGeom prst="rect">
            <a:avLst/>
          </a:prstGeom>
          <a:noFill/>
        </p:spPr>
        <p:txBody>
          <a:bodyPr wrap="none" rtlCol="0">
            <a:spAutoFit/>
          </a:bodyPr>
          <a:lstStyle/>
          <a:p>
            <a:r>
              <a:rPr lang="en-US" dirty="0"/>
              <a:t>2015 </a:t>
            </a:r>
          </a:p>
        </p:txBody>
      </p:sp>
      <p:sp>
        <p:nvSpPr>
          <p:cNvPr id="11" name="TextBox 10">
            <a:extLst>
              <a:ext uri="{FF2B5EF4-FFF2-40B4-BE49-F238E27FC236}">
                <a16:creationId xmlns:a16="http://schemas.microsoft.com/office/drawing/2014/main" id="{E9B9B449-9957-4831-A7A7-5027C8A2D8A4}"/>
              </a:ext>
            </a:extLst>
          </p:cNvPr>
          <p:cNvSpPr txBox="1"/>
          <p:nvPr/>
        </p:nvSpPr>
        <p:spPr>
          <a:xfrm>
            <a:off x="4727706" y="4495106"/>
            <a:ext cx="716863" cy="369332"/>
          </a:xfrm>
          <a:prstGeom prst="rect">
            <a:avLst/>
          </a:prstGeom>
          <a:noFill/>
        </p:spPr>
        <p:txBody>
          <a:bodyPr wrap="none" rtlCol="0">
            <a:spAutoFit/>
          </a:bodyPr>
          <a:lstStyle/>
          <a:p>
            <a:r>
              <a:rPr lang="en-US" dirty="0"/>
              <a:t>2017</a:t>
            </a:r>
          </a:p>
        </p:txBody>
      </p:sp>
      <p:sp>
        <p:nvSpPr>
          <p:cNvPr id="12" name="TextBox 11">
            <a:extLst>
              <a:ext uri="{FF2B5EF4-FFF2-40B4-BE49-F238E27FC236}">
                <a16:creationId xmlns:a16="http://schemas.microsoft.com/office/drawing/2014/main" id="{DB79E120-B40B-4DB8-A25C-A17DAD82D9B6}"/>
              </a:ext>
            </a:extLst>
          </p:cNvPr>
          <p:cNvSpPr txBox="1"/>
          <p:nvPr/>
        </p:nvSpPr>
        <p:spPr>
          <a:xfrm>
            <a:off x="6627265" y="4478855"/>
            <a:ext cx="772969" cy="369332"/>
          </a:xfrm>
          <a:prstGeom prst="rect">
            <a:avLst/>
          </a:prstGeom>
          <a:noFill/>
        </p:spPr>
        <p:txBody>
          <a:bodyPr wrap="none" rtlCol="0">
            <a:spAutoFit/>
          </a:bodyPr>
          <a:lstStyle/>
          <a:p>
            <a:r>
              <a:rPr lang="en-US" dirty="0"/>
              <a:t>2019 </a:t>
            </a:r>
          </a:p>
        </p:txBody>
      </p:sp>
      <p:sp>
        <p:nvSpPr>
          <p:cNvPr id="13" name="TextBox 12">
            <a:extLst>
              <a:ext uri="{FF2B5EF4-FFF2-40B4-BE49-F238E27FC236}">
                <a16:creationId xmlns:a16="http://schemas.microsoft.com/office/drawing/2014/main" id="{7BB3DAA2-3746-48C6-BD51-9EEE2C362643}"/>
              </a:ext>
            </a:extLst>
          </p:cNvPr>
          <p:cNvSpPr txBox="1"/>
          <p:nvPr/>
        </p:nvSpPr>
        <p:spPr>
          <a:xfrm>
            <a:off x="613710" y="2928864"/>
            <a:ext cx="1467338" cy="1200329"/>
          </a:xfrm>
          <a:prstGeom prst="rect">
            <a:avLst/>
          </a:prstGeom>
          <a:noFill/>
        </p:spPr>
        <p:txBody>
          <a:bodyPr wrap="square" rtlCol="0">
            <a:spAutoFit/>
          </a:bodyPr>
          <a:lstStyle/>
          <a:p>
            <a:r>
              <a:rPr lang="en-US" dirty="0">
                <a:solidFill>
                  <a:srgbClr val="FF9231"/>
                </a:solidFill>
              </a:rPr>
              <a:t>Non family-owned/</a:t>
            </a:r>
            <a:r>
              <a:rPr lang="en-US" dirty="0">
                <a:solidFill>
                  <a:srgbClr val="0091DA"/>
                </a:solidFill>
              </a:rPr>
              <a:t> Family- owned</a:t>
            </a:r>
            <a:r>
              <a:rPr lang="en-US" dirty="0">
                <a:solidFill>
                  <a:srgbClr val="FF9231"/>
                </a:solidFill>
              </a:rPr>
              <a:t> </a:t>
            </a:r>
          </a:p>
        </p:txBody>
      </p:sp>
      <p:sp>
        <p:nvSpPr>
          <p:cNvPr id="17" name="TextBox 16">
            <a:extLst>
              <a:ext uri="{FF2B5EF4-FFF2-40B4-BE49-F238E27FC236}">
                <a16:creationId xmlns:a16="http://schemas.microsoft.com/office/drawing/2014/main" id="{0359FE3C-B230-46E2-BB0F-A8E95D695FDA}"/>
              </a:ext>
            </a:extLst>
          </p:cNvPr>
          <p:cNvSpPr txBox="1"/>
          <p:nvPr/>
        </p:nvSpPr>
        <p:spPr>
          <a:xfrm>
            <a:off x="990626" y="5419112"/>
            <a:ext cx="6609875" cy="646331"/>
          </a:xfrm>
          <a:prstGeom prst="rect">
            <a:avLst/>
          </a:prstGeom>
          <a:noFill/>
        </p:spPr>
        <p:txBody>
          <a:bodyPr wrap="square" rtlCol="0">
            <a:spAutoFit/>
          </a:bodyPr>
          <a:lstStyle/>
          <a:p>
            <a:r>
              <a:rPr lang="en-US" sz="1200" dirty="0"/>
              <a:t>* From Principal Business Owner Market Study: The Harris Poll conducted 1,020 online interviews from Jan. 7 through Jan. 25, 2019. Harris Poll also conducted the 2015 and 2017 surveys for Principal Financial Group.</a:t>
            </a:r>
          </a:p>
        </p:txBody>
      </p:sp>
      <p:pic>
        <p:nvPicPr>
          <p:cNvPr id="2" name="Picture 1">
            <a:extLst>
              <a:ext uri="{FF2B5EF4-FFF2-40B4-BE49-F238E27FC236}">
                <a16:creationId xmlns:a16="http://schemas.microsoft.com/office/drawing/2014/main" id="{7B7529E5-BBB1-4430-B80E-2B61899C9440}"/>
              </a:ext>
            </a:extLst>
          </p:cNvPr>
          <p:cNvPicPr>
            <a:picLocks noChangeAspect="1"/>
          </p:cNvPicPr>
          <p:nvPr/>
        </p:nvPicPr>
        <p:blipFill>
          <a:blip r:embed="rId3"/>
          <a:stretch>
            <a:fillRect/>
          </a:stretch>
        </p:blipFill>
        <p:spPr>
          <a:xfrm>
            <a:off x="2210744" y="2854720"/>
            <a:ext cx="1619250" cy="1571625"/>
          </a:xfrm>
          <a:prstGeom prst="rect">
            <a:avLst/>
          </a:prstGeom>
        </p:spPr>
      </p:pic>
      <p:pic>
        <p:nvPicPr>
          <p:cNvPr id="3" name="Picture 2">
            <a:extLst>
              <a:ext uri="{FF2B5EF4-FFF2-40B4-BE49-F238E27FC236}">
                <a16:creationId xmlns:a16="http://schemas.microsoft.com/office/drawing/2014/main" id="{1D426EF4-154D-4CF4-89C1-AD17501860B8}"/>
              </a:ext>
            </a:extLst>
          </p:cNvPr>
          <p:cNvPicPr>
            <a:picLocks noChangeAspect="1"/>
          </p:cNvPicPr>
          <p:nvPr/>
        </p:nvPicPr>
        <p:blipFill>
          <a:blip r:embed="rId4"/>
          <a:stretch>
            <a:fillRect/>
          </a:stretch>
        </p:blipFill>
        <p:spPr>
          <a:xfrm>
            <a:off x="4295563" y="2890436"/>
            <a:ext cx="1581150" cy="1524000"/>
          </a:xfrm>
          <a:prstGeom prst="rect">
            <a:avLst/>
          </a:prstGeom>
        </p:spPr>
      </p:pic>
      <p:pic>
        <p:nvPicPr>
          <p:cNvPr id="5" name="Picture 4">
            <a:extLst>
              <a:ext uri="{FF2B5EF4-FFF2-40B4-BE49-F238E27FC236}">
                <a16:creationId xmlns:a16="http://schemas.microsoft.com/office/drawing/2014/main" id="{D4673D8E-40DA-4EDA-987C-66504D3863D4}"/>
              </a:ext>
            </a:extLst>
          </p:cNvPr>
          <p:cNvPicPr>
            <a:picLocks noChangeAspect="1"/>
          </p:cNvPicPr>
          <p:nvPr/>
        </p:nvPicPr>
        <p:blipFill>
          <a:blip r:embed="rId5"/>
          <a:stretch>
            <a:fillRect/>
          </a:stretch>
        </p:blipFill>
        <p:spPr>
          <a:xfrm>
            <a:off x="6204125" y="2925005"/>
            <a:ext cx="1619250" cy="1552575"/>
          </a:xfrm>
          <a:prstGeom prst="rect">
            <a:avLst/>
          </a:prstGeom>
        </p:spPr>
      </p:pic>
    </p:spTree>
    <p:extLst>
      <p:ext uri="{BB962C8B-B14F-4D97-AF65-F5344CB8AC3E}">
        <p14:creationId xmlns:p14="http://schemas.microsoft.com/office/powerpoint/2010/main" val="2824521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1533" y="1866899"/>
            <a:ext cx="7890194" cy="4332933"/>
          </a:xfrm>
        </p:spPr>
        <p:txBody>
          <a:bodyPr>
            <a:normAutofit fontScale="92500"/>
          </a:bodyPr>
          <a:lstStyle/>
          <a:p>
            <a:pPr>
              <a:lnSpc>
                <a:spcPct val="114000"/>
              </a:lnSpc>
              <a:spcBef>
                <a:spcPts val="0"/>
              </a:spcBef>
            </a:pPr>
            <a:r>
              <a:rPr lang="en-US" sz="2400" dirty="0"/>
              <a:t>Provides attractive </a:t>
            </a:r>
            <a:r>
              <a:rPr lang="en-US" altLang="en-US" sz="2400" dirty="0"/>
              <a:t>cash value growth potential without direct participation in the market</a:t>
            </a:r>
          </a:p>
          <a:p>
            <a:pPr>
              <a:lnSpc>
                <a:spcPct val="114000"/>
              </a:lnSpc>
              <a:spcBef>
                <a:spcPts val="0"/>
              </a:spcBef>
            </a:pPr>
            <a:r>
              <a:rPr lang="en-US" sz="2400" dirty="0"/>
              <a:t>Features index-linked account options plus a fixed account</a:t>
            </a:r>
          </a:p>
          <a:p>
            <a:pPr>
              <a:lnSpc>
                <a:spcPct val="114000"/>
              </a:lnSpc>
              <a:spcBef>
                <a:spcPts val="0"/>
              </a:spcBef>
            </a:pPr>
            <a:r>
              <a:rPr lang="en-US" sz="2400" dirty="0"/>
              <a:t>Two policy loan options</a:t>
            </a:r>
          </a:p>
          <a:p>
            <a:pPr>
              <a:lnSpc>
                <a:spcPct val="114000"/>
              </a:lnSpc>
              <a:spcBef>
                <a:spcPts val="0"/>
              </a:spcBef>
              <a:defRPr/>
            </a:pPr>
            <a:r>
              <a:rPr lang="en-US" sz="2400" dirty="0"/>
              <a:t>High early cash values available for business-owned/ business-sponsored policies </a:t>
            </a:r>
            <a:endParaRPr lang="en-US" sz="2400" dirty="0">
              <a:solidFill>
                <a:srgbClr val="FF0000"/>
              </a:solidFill>
            </a:endParaRPr>
          </a:p>
          <a:p>
            <a:pPr>
              <a:lnSpc>
                <a:spcPct val="114000"/>
              </a:lnSpc>
              <a:spcBef>
                <a:spcPts val="0"/>
              </a:spcBef>
            </a:pPr>
            <a:r>
              <a:rPr lang="en-US" sz="2400" dirty="0"/>
              <a:t>Guaranteed account value enhancement in yrs. 11+</a:t>
            </a:r>
          </a:p>
          <a:p>
            <a:pPr>
              <a:lnSpc>
                <a:spcPct val="114000"/>
              </a:lnSpc>
              <a:spcBef>
                <a:spcPts val="0"/>
              </a:spcBef>
              <a:defRPr/>
            </a:pPr>
            <a:r>
              <a:rPr lang="en-US" sz="2400" dirty="0"/>
              <a:t>Accelerated and multi-life underwriting available</a:t>
            </a:r>
          </a:p>
          <a:p>
            <a:pPr>
              <a:lnSpc>
                <a:spcPct val="114000"/>
              </a:lnSpc>
              <a:spcBef>
                <a:spcPts val="0"/>
              </a:spcBef>
              <a:defRPr/>
            </a:pPr>
            <a:r>
              <a:rPr lang="en-US" sz="2400" dirty="0"/>
              <a:t>Key riders: Chronic Illness Death Benefit Advance, Cost of Living Increase, Life Paid-Up, Waiver of Monthly Policy Charge</a:t>
            </a:r>
          </a:p>
          <a:p>
            <a:pPr>
              <a:lnSpc>
                <a:spcPct val="114000"/>
              </a:lnSpc>
              <a:spcBef>
                <a:spcPts val="0"/>
              </a:spcBef>
              <a:defRPr/>
            </a:pPr>
            <a:endParaRPr lang="en-US" dirty="0"/>
          </a:p>
          <a:p>
            <a:endParaRPr lang="en-US" dirty="0"/>
          </a:p>
        </p:txBody>
      </p:sp>
      <p:sp>
        <p:nvSpPr>
          <p:cNvPr id="3" name="Text Placeholder 2"/>
          <p:cNvSpPr>
            <a:spLocks noGrp="1"/>
          </p:cNvSpPr>
          <p:nvPr>
            <p:ph type="body" sz="quarter" idx="11"/>
          </p:nvPr>
        </p:nvSpPr>
        <p:spPr>
          <a:xfrm>
            <a:off x="781534" y="925317"/>
            <a:ext cx="6343166" cy="530673"/>
          </a:xfrm>
        </p:spPr>
        <p:txBody>
          <a:bodyPr>
            <a:normAutofit/>
          </a:bodyPr>
          <a:lstStyle/>
          <a:p>
            <a:r>
              <a:rPr lang="en-US" dirty="0"/>
              <a:t>Principal Indexed Universal Life Accumulation II</a:t>
            </a:r>
            <a:r>
              <a:rPr lang="en-US" baseline="30000" dirty="0"/>
              <a:t>SM</a:t>
            </a:r>
          </a:p>
        </p:txBody>
      </p:sp>
      <p:sp>
        <p:nvSpPr>
          <p:cNvPr id="6" name="Title 5"/>
          <p:cNvSpPr>
            <a:spLocks noGrp="1"/>
          </p:cNvSpPr>
          <p:nvPr>
            <p:ph type="title"/>
          </p:nvPr>
        </p:nvSpPr>
        <p:spPr>
          <a:xfrm>
            <a:off x="781534" y="1376014"/>
            <a:ext cx="8229117" cy="581024"/>
          </a:xfrm>
        </p:spPr>
        <p:txBody>
          <a:bodyPr>
            <a:normAutofit/>
          </a:bodyPr>
          <a:lstStyle/>
          <a:p>
            <a:r>
              <a:rPr lang="en-US" sz="3200" dirty="0"/>
              <a:t>An accumulation story clients will love</a:t>
            </a:r>
          </a:p>
        </p:txBody>
      </p:sp>
      <p:sp>
        <p:nvSpPr>
          <p:cNvPr id="9" name="Footer Placeholder 3"/>
          <p:cNvSpPr txBox="1">
            <a:spLocks/>
          </p:cNvSpPr>
          <p:nvPr/>
        </p:nvSpPr>
        <p:spPr>
          <a:xfrm>
            <a:off x="2169009" y="6330779"/>
            <a:ext cx="4752492" cy="299467"/>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rgbClr val="4D4E53"/>
                </a:solidFill>
                <a:latin typeface="FS Elliot Pro"/>
                <a:ea typeface="+mn-ea"/>
                <a:cs typeface="FS Elliot Pro"/>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For financial professional information only. Not for use with the public.</a:t>
            </a:r>
            <a:endParaRPr lang="en-US" dirty="0"/>
          </a:p>
        </p:txBody>
      </p:sp>
    </p:spTree>
    <p:extLst>
      <p:ext uri="{BB962C8B-B14F-4D97-AF65-F5344CB8AC3E}">
        <p14:creationId xmlns:p14="http://schemas.microsoft.com/office/powerpoint/2010/main" val="3242539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595565" y="567559"/>
            <a:ext cx="7413318" cy="941117"/>
          </a:xfrm>
          <a:prstGeom prst="rect">
            <a:avLst/>
          </a:prstGeom>
        </p:spPr>
        <p:txBody>
          <a:bodyPr>
            <a:normAutofit/>
          </a:bodyPr>
          <a:lstStyle>
            <a:lvl1pPr algn="l" defTabSz="457200" rtl="0" eaLnBrk="1" latinLnBrk="0" hangingPunct="1">
              <a:lnSpc>
                <a:spcPct val="80000"/>
              </a:lnSpc>
              <a:spcBef>
                <a:spcPct val="0"/>
              </a:spcBef>
              <a:buNone/>
              <a:defRPr sz="3600" b="0" i="0" kern="1200" baseline="0">
                <a:solidFill>
                  <a:schemeClr val="bg2"/>
                </a:solidFill>
                <a:latin typeface="FS Elliot Pro"/>
                <a:ea typeface="+mj-ea"/>
                <a:cs typeface="FS Elliot Pro"/>
              </a:defRPr>
            </a:lvl1pPr>
          </a:lstStyle>
          <a:p>
            <a:r>
              <a:rPr lang="en-US" sz="3200" dirty="0"/>
              <a:t>Retirement income - contributions</a:t>
            </a:r>
          </a:p>
        </p:txBody>
      </p:sp>
      <p:sp>
        <p:nvSpPr>
          <p:cNvPr id="4" name="Footer Placeholder 3"/>
          <p:cNvSpPr>
            <a:spLocks noGrp="1"/>
          </p:cNvSpPr>
          <p:nvPr>
            <p:ph type="ftr" sz="quarter" idx="3"/>
          </p:nvPr>
        </p:nvSpPr>
        <p:spPr>
          <a:xfrm>
            <a:off x="2169009" y="6330779"/>
            <a:ext cx="4752492" cy="299467"/>
          </a:xfrm>
        </p:spPr>
        <p:txBody>
          <a:bodyPr/>
          <a:lstStyle/>
          <a:p>
            <a:r>
              <a:rPr lang="en-US" dirty="0"/>
              <a:t>For financial professional information only. Not for use with the public.</a:t>
            </a:r>
          </a:p>
        </p:txBody>
      </p:sp>
      <p:pic>
        <p:nvPicPr>
          <p:cNvPr id="2" name="Picture 1">
            <a:extLst>
              <a:ext uri="{FF2B5EF4-FFF2-40B4-BE49-F238E27FC236}">
                <a16:creationId xmlns:a16="http://schemas.microsoft.com/office/drawing/2014/main" id="{9F30CAD5-99C7-4F71-96CE-4C583E44C262}"/>
              </a:ext>
            </a:extLst>
          </p:cNvPr>
          <p:cNvPicPr>
            <a:picLocks noChangeAspect="1"/>
          </p:cNvPicPr>
          <p:nvPr/>
        </p:nvPicPr>
        <p:blipFill>
          <a:blip r:embed="rId3"/>
          <a:stretch>
            <a:fillRect/>
          </a:stretch>
        </p:blipFill>
        <p:spPr>
          <a:xfrm>
            <a:off x="339321" y="1838848"/>
            <a:ext cx="8372600" cy="3503053"/>
          </a:xfrm>
          <a:prstGeom prst="rect">
            <a:avLst/>
          </a:prstGeom>
        </p:spPr>
      </p:pic>
    </p:spTree>
    <p:extLst>
      <p:ext uri="{BB962C8B-B14F-4D97-AF65-F5344CB8AC3E}">
        <p14:creationId xmlns:p14="http://schemas.microsoft.com/office/powerpoint/2010/main" val="3279109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3"/>
          </p:nvPr>
        </p:nvSpPr>
        <p:spPr>
          <a:xfrm>
            <a:off x="2169009" y="6330779"/>
            <a:ext cx="4752492" cy="299467"/>
          </a:xfrm>
        </p:spPr>
        <p:txBody>
          <a:bodyPr/>
          <a:lstStyle/>
          <a:p>
            <a:r>
              <a:rPr lang="en-US" dirty="0"/>
              <a:t>For financial professional information only. Not for use with the public.</a:t>
            </a:r>
          </a:p>
        </p:txBody>
      </p:sp>
      <p:sp>
        <p:nvSpPr>
          <p:cNvPr id="8" name="Title 5">
            <a:extLst>
              <a:ext uri="{FF2B5EF4-FFF2-40B4-BE49-F238E27FC236}">
                <a16:creationId xmlns:a16="http://schemas.microsoft.com/office/drawing/2014/main" id="{EEFF2B9E-8C5D-40D0-BEFB-0AD1BF93CFB7}"/>
              </a:ext>
            </a:extLst>
          </p:cNvPr>
          <p:cNvSpPr txBox="1">
            <a:spLocks/>
          </p:cNvSpPr>
          <p:nvPr/>
        </p:nvSpPr>
        <p:spPr>
          <a:xfrm>
            <a:off x="460539" y="430866"/>
            <a:ext cx="7413318" cy="941117"/>
          </a:xfrm>
          <a:prstGeom prst="rect">
            <a:avLst/>
          </a:prstGeom>
        </p:spPr>
        <p:txBody>
          <a:bodyPr>
            <a:normAutofit/>
          </a:bodyPr>
          <a:lstStyle>
            <a:lvl1pPr algn="l" defTabSz="457200" rtl="0" eaLnBrk="1" latinLnBrk="0" hangingPunct="1">
              <a:lnSpc>
                <a:spcPct val="80000"/>
              </a:lnSpc>
              <a:spcBef>
                <a:spcPct val="0"/>
              </a:spcBef>
              <a:buNone/>
              <a:defRPr sz="3600" b="0" i="0" kern="1200" baseline="0">
                <a:solidFill>
                  <a:schemeClr val="bg2"/>
                </a:solidFill>
                <a:latin typeface="FS Elliot Pro"/>
                <a:ea typeface="+mj-ea"/>
                <a:cs typeface="FS Elliot Pro"/>
              </a:defRPr>
            </a:lvl1pPr>
          </a:lstStyle>
          <a:p>
            <a:r>
              <a:rPr lang="en-US" sz="3200" dirty="0"/>
              <a:t>Retirement income - distributions</a:t>
            </a:r>
          </a:p>
        </p:txBody>
      </p:sp>
      <p:pic>
        <p:nvPicPr>
          <p:cNvPr id="2" name="Picture 1">
            <a:extLst>
              <a:ext uri="{FF2B5EF4-FFF2-40B4-BE49-F238E27FC236}">
                <a16:creationId xmlns:a16="http://schemas.microsoft.com/office/drawing/2014/main" id="{58DC7063-6FFF-4316-9C36-E227B7F640AE}"/>
              </a:ext>
            </a:extLst>
          </p:cNvPr>
          <p:cNvPicPr>
            <a:picLocks noChangeAspect="1"/>
          </p:cNvPicPr>
          <p:nvPr/>
        </p:nvPicPr>
        <p:blipFill>
          <a:blip r:embed="rId3"/>
          <a:stretch>
            <a:fillRect/>
          </a:stretch>
        </p:blipFill>
        <p:spPr>
          <a:xfrm>
            <a:off x="378372" y="1371983"/>
            <a:ext cx="8240111" cy="902375"/>
          </a:xfrm>
          <a:prstGeom prst="rect">
            <a:avLst/>
          </a:prstGeom>
        </p:spPr>
      </p:pic>
      <p:pic>
        <p:nvPicPr>
          <p:cNvPr id="9" name="Picture 8">
            <a:extLst>
              <a:ext uri="{FF2B5EF4-FFF2-40B4-BE49-F238E27FC236}">
                <a16:creationId xmlns:a16="http://schemas.microsoft.com/office/drawing/2014/main" id="{863AC7BD-19DB-4303-BE0E-18CB5742C1DD}"/>
              </a:ext>
            </a:extLst>
          </p:cNvPr>
          <p:cNvPicPr>
            <a:picLocks noChangeAspect="1"/>
          </p:cNvPicPr>
          <p:nvPr/>
        </p:nvPicPr>
        <p:blipFill>
          <a:blip r:embed="rId4"/>
          <a:stretch>
            <a:fillRect/>
          </a:stretch>
        </p:blipFill>
        <p:spPr>
          <a:xfrm>
            <a:off x="460539" y="2274358"/>
            <a:ext cx="8157944" cy="2789763"/>
          </a:xfrm>
          <a:prstGeom prst="rect">
            <a:avLst/>
          </a:prstGeom>
        </p:spPr>
      </p:pic>
      <p:pic>
        <p:nvPicPr>
          <p:cNvPr id="10" name="Picture 9">
            <a:extLst>
              <a:ext uri="{FF2B5EF4-FFF2-40B4-BE49-F238E27FC236}">
                <a16:creationId xmlns:a16="http://schemas.microsoft.com/office/drawing/2014/main" id="{43AB1BA6-D1BE-40AF-9CE2-CFA595BF5847}"/>
              </a:ext>
            </a:extLst>
          </p:cNvPr>
          <p:cNvPicPr>
            <a:picLocks noChangeAspect="1"/>
          </p:cNvPicPr>
          <p:nvPr/>
        </p:nvPicPr>
        <p:blipFill>
          <a:blip r:embed="rId5"/>
          <a:stretch>
            <a:fillRect/>
          </a:stretch>
        </p:blipFill>
        <p:spPr>
          <a:xfrm>
            <a:off x="282820" y="5071859"/>
            <a:ext cx="8335663" cy="910113"/>
          </a:xfrm>
          <a:prstGeom prst="rect">
            <a:avLst/>
          </a:prstGeom>
        </p:spPr>
      </p:pic>
    </p:spTree>
    <p:extLst>
      <p:ext uri="{BB962C8B-B14F-4D97-AF65-F5344CB8AC3E}">
        <p14:creationId xmlns:p14="http://schemas.microsoft.com/office/powerpoint/2010/main" val="2590093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595565" y="845227"/>
            <a:ext cx="7143266" cy="663449"/>
          </a:xfrm>
          <a:prstGeom prst="rect">
            <a:avLst/>
          </a:prstGeom>
        </p:spPr>
        <p:txBody>
          <a:bodyPr>
            <a:normAutofit/>
          </a:bodyPr>
          <a:lstStyle>
            <a:lvl1pPr algn="l" defTabSz="457200" rtl="0" eaLnBrk="1" latinLnBrk="0" hangingPunct="1">
              <a:lnSpc>
                <a:spcPct val="80000"/>
              </a:lnSpc>
              <a:spcBef>
                <a:spcPct val="0"/>
              </a:spcBef>
              <a:buNone/>
              <a:defRPr sz="3600" b="0" i="0" kern="1200" baseline="0">
                <a:solidFill>
                  <a:schemeClr val="bg2"/>
                </a:solidFill>
                <a:latin typeface="FS Elliot Pro"/>
                <a:ea typeface="+mj-ea"/>
                <a:cs typeface="FS Elliot Pro"/>
              </a:defRPr>
            </a:lvl1pPr>
          </a:lstStyle>
          <a:p>
            <a:r>
              <a:rPr lang="en-US" sz="3200" dirty="0"/>
              <a:t>Legacy &amp; estate planning</a:t>
            </a:r>
          </a:p>
        </p:txBody>
      </p:sp>
      <p:sp>
        <p:nvSpPr>
          <p:cNvPr id="5" name="Footer Placeholder 3"/>
          <p:cNvSpPr>
            <a:spLocks noGrp="1"/>
          </p:cNvSpPr>
          <p:nvPr>
            <p:ph type="ftr" sz="quarter" idx="3"/>
          </p:nvPr>
        </p:nvSpPr>
        <p:spPr>
          <a:xfrm>
            <a:off x="2169009" y="6330779"/>
            <a:ext cx="4752492" cy="299467"/>
          </a:xfrm>
        </p:spPr>
        <p:txBody>
          <a:bodyPr/>
          <a:lstStyle/>
          <a:p>
            <a:r>
              <a:rPr lang="en-US" dirty="0"/>
              <a:t>For financial professional information only. Not for use with the public.</a:t>
            </a:r>
          </a:p>
        </p:txBody>
      </p:sp>
      <p:pic>
        <p:nvPicPr>
          <p:cNvPr id="3" name="Picture 2">
            <a:extLst>
              <a:ext uri="{FF2B5EF4-FFF2-40B4-BE49-F238E27FC236}">
                <a16:creationId xmlns:a16="http://schemas.microsoft.com/office/drawing/2014/main" id="{5F80D470-E77A-4915-9F5A-67AC8758C8EA}"/>
              </a:ext>
            </a:extLst>
          </p:cNvPr>
          <p:cNvPicPr>
            <a:picLocks noChangeAspect="1"/>
          </p:cNvPicPr>
          <p:nvPr/>
        </p:nvPicPr>
        <p:blipFill>
          <a:blip r:embed="rId3"/>
          <a:stretch>
            <a:fillRect/>
          </a:stretch>
        </p:blipFill>
        <p:spPr>
          <a:xfrm>
            <a:off x="5275385" y="1860332"/>
            <a:ext cx="3423854" cy="2993482"/>
          </a:xfrm>
          <a:prstGeom prst="rect">
            <a:avLst/>
          </a:prstGeom>
        </p:spPr>
      </p:pic>
      <p:sp>
        <p:nvSpPr>
          <p:cNvPr id="7" name="Rectangle 6">
            <a:extLst>
              <a:ext uri="{FF2B5EF4-FFF2-40B4-BE49-F238E27FC236}">
                <a16:creationId xmlns:a16="http://schemas.microsoft.com/office/drawing/2014/main" id="{ABB4D4E7-1404-45FC-8A92-504FE7EFE257}"/>
              </a:ext>
            </a:extLst>
          </p:cNvPr>
          <p:cNvSpPr/>
          <p:nvPr/>
        </p:nvSpPr>
        <p:spPr>
          <a:xfrm>
            <a:off x="5710098" y="4735293"/>
            <a:ext cx="2838337" cy="707886"/>
          </a:xfrm>
          <a:prstGeom prst="rect">
            <a:avLst/>
          </a:prstGeom>
        </p:spPr>
        <p:txBody>
          <a:bodyPr wrap="square">
            <a:spAutoFit/>
          </a:bodyPr>
          <a:lstStyle/>
          <a:p>
            <a:pPr lvl="0">
              <a:buClr>
                <a:schemeClr val="tx1"/>
              </a:buClr>
            </a:pPr>
            <a:r>
              <a:rPr lang="en-US" sz="1000" dirty="0">
                <a:solidFill>
                  <a:srgbClr val="787878"/>
                </a:solidFill>
              </a:rPr>
              <a:t>* 2019 Principal Business Owner Market Study by the Harris Poll Panel using 1,020 online interviews from Jan. 7 through Jan. 25, 2019.</a:t>
            </a:r>
            <a:endParaRPr lang="en-US" sz="1000" baseline="30000" dirty="0">
              <a:solidFill>
                <a:srgbClr val="787878"/>
              </a:solidFill>
            </a:endParaRPr>
          </a:p>
        </p:txBody>
      </p:sp>
      <p:sp>
        <p:nvSpPr>
          <p:cNvPr id="8" name="TextBox 7">
            <a:extLst>
              <a:ext uri="{FF2B5EF4-FFF2-40B4-BE49-F238E27FC236}">
                <a16:creationId xmlns:a16="http://schemas.microsoft.com/office/drawing/2014/main" id="{39F99596-888B-4A39-9844-BCD613528325}"/>
              </a:ext>
            </a:extLst>
          </p:cNvPr>
          <p:cNvSpPr txBox="1"/>
          <p:nvPr/>
        </p:nvSpPr>
        <p:spPr>
          <a:xfrm>
            <a:off x="595565" y="1391835"/>
            <a:ext cx="4752492" cy="5709255"/>
          </a:xfrm>
          <a:prstGeom prst="rect">
            <a:avLst/>
          </a:prstGeom>
          <a:noFill/>
        </p:spPr>
        <p:txBody>
          <a:bodyPr wrap="square" rtlCol="0">
            <a:spAutoFit/>
          </a:bodyPr>
          <a:lstStyle/>
          <a:p>
            <a:r>
              <a:rPr lang="en-US" sz="2200" b="1" dirty="0"/>
              <a:t>Topics to discuss with your clients</a:t>
            </a:r>
          </a:p>
          <a:p>
            <a:pPr marL="342900" indent="-342900">
              <a:buClr>
                <a:schemeClr val="tx1"/>
              </a:buClr>
              <a:buFont typeface="Arial" panose="020B0604020202020204" pitchFamily="34" charset="0"/>
              <a:buChar char="•"/>
            </a:pPr>
            <a:r>
              <a:rPr lang="en-US" sz="1900" dirty="0">
                <a:solidFill>
                  <a:srgbClr val="787878"/>
                </a:solidFill>
              </a:rPr>
              <a:t>How do I protect my assets while I’m alive?</a:t>
            </a:r>
          </a:p>
          <a:p>
            <a:pPr marL="342900" indent="-342900">
              <a:buClr>
                <a:schemeClr val="tx1"/>
              </a:buClr>
              <a:buFont typeface="Arial" panose="020B0604020202020204" pitchFamily="34" charset="0"/>
              <a:buChar char="•"/>
            </a:pPr>
            <a:r>
              <a:rPr lang="en-US" sz="1900" dirty="0">
                <a:solidFill>
                  <a:srgbClr val="787878"/>
                </a:solidFill>
              </a:rPr>
              <a:t>Do I use a gift, bequest, or discount to reward my successor’s efforts?</a:t>
            </a:r>
          </a:p>
          <a:p>
            <a:pPr marL="342900" indent="-342900">
              <a:buClr>
                <a:schemeClr val="tx1"/>
              </a:buClr>
              <a:buFont typeface="Arial" panose="020B0604020202020204" pitchFamily="34" charset="0"/>
              <a:buChar char="•"/>
            </a:pPr>
            <a:r>
              <a:rPr lang="en-US" sz="1900" dirty="0">
                <a:solidFill>
                  <a:srgbClr val="787878"/>
                </a:solidFill>
              </a:rPr>
              <a:t>How can I be fair to my other heirs?</a:t>
            </a:r>
          </a:p>
          <a:p>
            <a:pPr>
              <a:buClr>
                <a:schemeClr val="tx1"/>
              </a:buClr>
            </a:pPr>
            <a:endParaRPr lang="en-US" sz="1200" b="1" dirty="0"/>
          </a:p>
          <a:p>
            <a:pPr>
              <a:buClr>
                <a:schemeClr val="tx1"/>
              </a:buClr>
            </a:pPr>
            <a:r>
              <a:rPr lang="en-US" sz="2200" b="1" dirty="0"/>
              <a:t>Steps they can take</a:t>
            </a:r>
          </a:p>
          <a:p>
            <a:pPr marL="342900" indent="-342900">
              <a:buClr>
                <a:schemeClr val="tx1"/>
              </a:buClr>
              <a:buFont typeface="+mj-lt"/>
              <a:buAutoNum type="arabicPeriod"/>
            </a:pPr>
            <a:r>
              <a:rPr lang="en-US" sz="1900" dirty="0">
                <a:solidFill>
                  <a:srgbClr val="787878"/>
                </a:solidFill>
              </a:rPr>
              <a:t>Talk openly with family and business partners about your intent for the business.</a:t>
            </a:r>
          </a:p>
          <a:p>
            <a:pPr marL="342900" indent="-342900">
              <a:buClr>
                <a:schemeClr val="tx1"/>
              </a:buClr>
              <a:buFont typeface="+mj-lt"/>
              <a:buAutoNum type="arabicPeriod"/>
            </a:pPr>
            <a:r>
              <a:rPr lang="en-US" sz="1900" dirty="0">
                <a:solidFill>
                  <a:srgbClr val="787878"/>
                </a:solidFill>
              </a:rPr>
              <a:t>Document your plan. </a:t>
            </a:r>
          </a:p>
          <a:p>
            <a:pPr marL="342900" indent="-342900">
              <a:buClr>
                <a:schemeClr val="tx1"/>
              </a:buClr>
              <a:buFont typeface="+mj-lt"/>
              <a:buAutoNum type="arabicPeriod"/>
            </a:pPr>
            <a:r>
              <a:rPr lang="en-US" sz="1900" dirty="0">
                <a:solidFill>
                  <a:srgbClr val="787878"/>
                </a:solidFill>
              </a:rPr>
              <a:t>Communicate with executors of your estate. </a:t>
            </a:r>
          </a:p>
          <a:p>
            <a:pPr marL="342900" indent="-342900">
              <a:buClr>
                <a:schemeClr val="tx1"/>
              </a:buClr>
              <a:buFont typeface="+mj-lt"/>
              <a:buAutoNum type="arabicPeriod"/>
            </a:pPr>
            <a:r>
              <a:rPr lang="en-US" sz="1900" dirty="0">
                <a:solidFill>
                  <a:srgbClr val="787878"/>
                </a:solidFill>
              </a:rPr>
              <a:t>Regularly revisit and update your plan. </a:t>
            </a:r>
            <a:r>
              <a:rPr lang="en-US" sz="2000" dirty="0">
                <a:solidFill>
                  <a:srgbClr val="787878"/>
                </a:solidFill>
              </a:rPr>
              <a:t> </a:t>
            </a:r>
          </a:p>
          <a:p>
            <a:pPr>
              <a:buClr>
                <a:schemeClr val="tx1"/>
              </a:buClr>
            </a:pPr>
            <a:endParaRPr lang="en-US" sz="2800" dirty="0"/>
          </a:p>
          <a:p>
            <a:pPr>
              <a:buClr>
                <a:schemeClr val="tx1"/>
              </a:buClr>
            </a:pPr>
            <a:endParaRPr lang="en-US" sz="2800" dirty="0">
              <a:solidFill>
                <a:srgbClr val="787878"/>
              </a:solidFill>
            </a:endParaRPr>
          </a:p>
          <a:p>
            <a:endParaRPr lang="en-US" sz="2400" b="1" dirty="0"/>
          </a:p>
        </p:txBody>
      </p:sp>
    </p:spTree>
    <p:extLst>
      <p:ext uri="{BB962C8B-B14F-4D97-AF65-F5344CB8AC3E}">
        <p14:creationId xmlns:p14="http://schemas.microsoft.com/office/powerpoint/2010/main" val="1203885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506664" y="609601"/>
            <a:ext cx="8307135" cy="912546"/>
          </a:xfrm>
          <a:prstGeom prst="rect">
            <a:avLst/>
          </a:prstGeom>
        </p:spPr>
        <p:txBody>
          <a:bodyPr>
            <a:normAutofit/>
          </a:bodyPr>
          <a:lstStyle>
            <a:lvl1pPr algn="l" defTabSz="457200" rtl="0" eaLnBrk="1" latinLnBrk="0" hangingPunct="1">
              <a:lnSpc>
                <a:spcPct val="80000"/>
              </a:lnSpc>
              <a:spcBef>
                <a:spcPct val="0"/>
              </a:spcBef>
              <a:buNone/>
              <a:defRPr sz="3600" b="0" i="0" kern="1200" baseline="0">
                <a:solidFill>
                  <a:schemeClr val="bg2"/>
                </a:solidFill>
                <a:latin typeface="FS Elliot Pro"/>
                <a:ea typeface="+mj-ea"/>
                <a:cs typeface="FS Elliot Pro"/>
              </a:defRPr>
            </a:lvl1pPr>
          </a:lstStyle>
          <a:p>
            <a:r>
              <a:rPr lang="en-US" sz="3100" dirty="0"/>
              <a:t>Legacy &amp; estate planning – estate tax analysis</a:t>
            </a:r>
          </a:p>
        </p:txBody>
      </p:sp>
      <p:sp>
        <p:nvSpPr>
          <p:cNvPr id="4" name="Footer Placeholder 3"/>
          <p:cNvSpPr>
            <a:spLocks noGrp="1"/>
          </p:cNvSpPr>
          <p:nvPr>
            <p:ph type="ftr" sz="quarter" idx="3"/>
          </p:nvPr>
        </p:nvSpPr>
        <p:spPr>
          <a:xfrm>
            <a:off x="2169009" y="6330779"/>
            <a:ext cx="4752492" cy="299467"/>
          </a:xfrm>
        </p:spPr>
        <p:txBody>
          <a:bodyPr/>
          <a:lstStyle/>
          <a:p>
            <a:r>
              <a:rPr lang="en-US" dirty="0"/>
              <a:t>For financial professional information only. Not for use with the public.</a:t>
            </a:r>
          </a:p>
        </p:txBody>
      </p:sp>
      <p:pic>
        <p:nvPicPr>
          <p:cNvPr id="2" name="Picture 1">
            <a:extLst>
              <a:ext uri="{FF2B5EF4-FFF2-40B4-BE49-F238E27FC236}">
                <a16:creationId xmlns:a16="http://schemas.microsoft.com/office/drawing/2014/main" id="{37738EEA-03F2-4161-B8F9-95E3F1BE9C35}"/>
              </a:ext>
            </a:extLst>
          </p:cNvPr>
          <p:cNvPicPr>
            <a:picLocks noChangeAspect="1"/>
          </p:cNvPicPr>
          <p:nvPr/>
        </p:nvPicPr>
        <p:blipFill>
          <a:blip r:embed="rId3"/>
          <a:stretch>
            <a:fillRect/>
          </a:stretch>
        </p:blipFill>
        <p:spPr>
          <a:xfrm>
            <a:off x="1421731" y="1289894"/>
            <a:ext cx="6305451" cy="2791090"/>
          </a:xfrm>
          <a:prstGeom prst="rect">
            <a:avLst/>
          </a:prstGeom>
        </p:spPr>
      </p:pic>
      <p:pic>
        <p:nvPicPr>
          <p:cNvPr id="3" name="Picture 2">
            <a:extLst>
              <a:ext uri="{FF2B5EF4-FFF2-40B4-BE49-F238E27FC236}">
                <a16:creationId xmlns:a16="http://schemas.microsoft.com/office/drawing/2014/main" id="{F3542B25-C366-4BA4-8303-0F685B343B2A}"/>
              </a:ext>
            </a:extLst>
          </p:cNvPr>
          <p:cNvPicPr>
            <a:picLocks noChangeAspect="1"/>
          </p:cNvPicPr>
          <p:nvPr/>
        </p:nvPicPr>
        <p:blipFill>
          <a:blip r:embed="rId4"/>
          <a:stretch>
            <a:fillRect/>
          </a:stretch>
        </p:blipFill>
        <p:spPr>
          <a:xfrm>
            <a:off x="712831" y="4172561"/>
            <a:ext cx="7718338" cy="1758014"/>
          </a:xfrm>
          <a:prstGeom prst="rect">
            <a:avLst/>
          </a:prstGeom>
        </p:spPr>
      </p:pic>
    </p:spTree>
    <p:extLst>
      <p:ext uri="{BB962C8B-B14F-4D97-AF65-F5344CB8AC3E}">
        <p14:creationId xmlns:p14="http://schemas.microsoft.com/office/powerpoint/2010/main" val="2496298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595565" y="921427"/>
            <a:ext cx="7143266" cy="663449"/>
          </a:xfrm>
          <a:prstGeom prst="rect">
            <a:avLst/>
          </a:prstGeom>
        </p:spPr>
        <p:txBody>
          <a:bodyPr>
            <a:normAutofit/>
          </a:bodyPr>
          <a:lstStyle>
            <a:lvl1pPr algn="l" defTabSz="457200" rtl="0" eaLnBrk="1" latinLnBrk="0" hangingPunct="1">
              <a:lnSpc>
                <a:spcPct val="80000"/>
              </a:lnSpc>
              <a:spcBef>
                <a:spcPct val="0"/>
              </a:spcBef>
              <a:buNone/>
              <a:defRPr sz="3600" b="0" i="0" kern="1200" baseline="0">
                <a:solidFill>
                  <a:schemeClr val="bg2"/>
                </a:solidFill>
                <a:latin typeface="FS Elliot Pro"/>
                <a:ea typeface="+mj-ea"/>
                <a:cs typeface="FS Elliot Pro"/>
              </a:defRPr>
            </a:lvl1pPr>
          </a:lstStyle>
          <a:p>
            <a:r>
              <a:rPr lang="en-US" sz="3200" dirty="0"/>
              <a:t>Estate tax – funding considerations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565" y="1859306"/>
            <a:ext cx="8022918" cy="2256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3"/>
          <p:cNvSpPr>
            <a:spLocks noGrp="1"/>
          </p:cNvSpPr>
          <p:nvPr>
            <p:ph type="ftr" sz="quarter" idx="3"/>
          </p:nvPr>
        </p:nvSpPr>
        <p:spPr>
          <a:xfrm>
            <a:off x="2169009" y="6330779"/>
            <a:ext cx="4752492" cy="299467"/>
          </a:xfrm>
        </p:spPr>
        <p:txBody>
          <a:bodyPr/>
          <a:lstStyle/>
          <a:p>
            <a:r>
              <a:rPr lang="en-US" dirty="0"/>
              <a:t>For financial professional information only. Not for use with the public.</a:t>
            </a:r>
          </a:p>
        </p:txBody>
      </p:sp>
      <p:sp>
        <p:nvSpPr>
          <p:cNvPr id="2" name="Oval 1">
            <a:extLst>
              <a:ext uri="{FF2B5EF4-FFF2-40B4-BE49-F238E27FC236}">
                <a16:creationId xmlns:a16="http://schemas.microsoft.com/office/drawing/2014/main" id="{276EE05C-700D-4B80-AD9F-2A400F113236}"/>
              </a:ext>
            </a:extLst>
          </p:cNvPr>
          <p:cNvSpPr/>
          <p:nvPr/>
        </p:nvSpPr>
        <p:spPr>
          <a:xfrm>
            <a:off x="2169009" y="2680138"/>
            <a:ext cx="1625225" cy="120869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0404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1534" y="1876901"/>
            <a:ext cx="6305066" cy="3552349"/>
          </a:xfrm>
        </p:spPr>
        <p:txBody>
          <a:bodyPr>
            <a:normAutofit/>
          </a:bodyPr>
          <a:lstStyle/>
          <a:p>
            <a:pPr>
              <a:lnSpc>
                <a:spcPts val="2400"/>
              </a:lnSpc>
            </a:pPr>
            <a:r>
              <a:rPr lang="en-US" altLang="en-US" dirty="0"/>
              <a:t>No-lapse guarantee up to lifetime on two insureds</a:t>
            </a:r>
          </a:p>
          <a:p>
            <a:pPr>
              <a:lnSpc>
                <a:spcPts val="2400"/>
              </a:lnSpc>
            </a:pPr>
            <a:r>
              <a:rPr lang="en-US" altLang="en-US" dirty="0"/>
              <a:t>Flexibility to dial in guaranteed coverage period and premium duration</a:t>
            </a:r>
          </a:p>
          <a:p>
            <a:pPr>
              <a:lnSpc>
                <a:spcPts val="2400"/>
              </a:lnSpc>
            </a:pPr>
            <a:r>
              <a:rPr lang="en-US" altLang="en-US" dirty="0"/>
              <a:t>Seven classes of uninsurable/opt-out underwriting</a:t>
            </a:r>
          </a:p>
          <a:p>
            <a:pPr>
              <a:lnSpc>
                <a:spcPts val="2400"/>
              </a:lnSpc>
            </a:pPr>
            <a:r>
              <a:rPr lang="en-US" altLang="en-US" dirty="0"/>
              <a:t>Accelerated underwriting available</a:t>
            </a:r>
          </a:p>
          <a:p>
            <a:pPr>
              <a:lnSpc>
                <a:spcPts val="2400"/>
              </a:lnSpc>
            </a:pPr>
            <a:r>
              <a:rPr lang="en-US" altLang="en-US" dirty="0"/>
              <a:t>Two term policies can be converted to SUL coverage </a:t>
            </a:r>
          </a:p>
          <a:p>
            <a:endParaRPr lang="en-US" dirty="0"/>
          </a:p>
        </p:txBody>
      </p:sp>
      <p:sp>
        <p:nvSpPr>
          <p:cNvPr id="3" name="Text Placeholder 2"/>
          <p:cNvSpPr>
            <a:spLocks noGrp="1"/>
          </p:cNvSpPr>
          <p:nvPr>
            <p:ph type="body" sz="quarter" idx="11"/>
          </p:nvPr>
        </p:nvSpPr>
        <p:spPr>
          <a:xfrm>
            <a:off x="781533" y="645917"/>
            <a:ext cx="5381142" cy="530673"/>
          </a:xfrm>
        </p:spPr>
        <p:txBody>
          <a:bodyPr>
            <a:normAutofit/>
          </a:bodyPr>
          <a:lstStyle/>
          <a:p>
            <a:r>
              <a:rPr lang="en-US" dirty="0"/>
              <a:t>Principal Survivorship Universal Life Protector II</a:t>
            </a:r>
            <a:r>
              <a:rPr lang="en-US" baseline="30000" dirty="0"/>
              <a:t>SM</a:t>
            </a:r>
          </a:p>
        </p:txBody>
      </p:sp>
      <p:sp>
        <p:nvSpPr>
          <p:cNvPr id="6" name="Title 5"/>
          <p:cNvSpPr>
            <a:spLocks noGrp="1"/>
          </p:cNvSpPr>
          <p:nvPr>
            <p:ph type="title"/>
          </p:nvPr>
        </p:nvSpPr>
        <p:spPr>
          <a:xfrm>
            <a:off x="768834" y="1099833"/>
            <a:ext cx="6470650" cy="663449"/>
          </a:xfrm>
        </p:spPr>
        <p:txBody>
          <a:bodyPr>
            <a:normAutofit/>
          </a:bodyPr>
          <a:lstStyle/>
          <a:p>
            <a:r>
              <a:rPr lang="en-US" sz="3200" dirty="0"/>
              <a:t>Two insureds, one policy</a:t>
            </a:r>
          </a:p>
        </p:txBody>
      </p:sp>
      <p:sp>
        <p:nvSpPr>
          <p:cNvPr id="8" name="TextBox 7"/>
          <p:cNvSpPr txBox="1"/>
          <p:nvPr/>
        </p:nvSpPr>
        <p:spPr>
          <a:xfrm>
            <a:off x="812798" y="5610225"/>
            <a:ext cx="7334251" cy="276999"/>
          </a:xfrm>
          <a:prstGeom prst="rect">
            <a:avLst/>
          </a:prstGeom>
          <a:noFill/>
        </p:spPr>
        <p:txBody>
          <a:bodyPr wrap="square" rtlCol="0">
            <a:spAutoFit/>
          </a:bodyPr>
          <a:lstStyle/>
          <a:p>
            <a:r>
              <a:rPr lang="en-US" sz="1200" dirty="0">
                <a:latin typeface="+mj-lt"/>
              </a:rPr>
              <a:t>All guarantees are based on the claims-paying ability of the issuing insurance company.</a:t>
            </a:r>
          </a:p>
        </p:txBody>
      </p:sp>
      <p:sp>
        <p:nvSpPr>
          <p:cNvPr id="11" name="Footer Placeholder 3"/>
          <p:cNvSpPr txBox="1">
            <a:spLocks/>
          </p:cNvSpPr>
          <p:nvPr/>
        </p:nvSpPr>
        <p:spPr>
          <a:xfrm>
            <a:off x="2169009" y="6330779"/>
            <a:ext cx="4752492" cy="299467"/>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rgbClr val="4D4E53"/>
                </a:solidFill>
                <a:latin typeface="FS Elliot Pro"/>
                <a:ea typeface="+mn-ea"/>
                <a:cs typeface="FS Elliot Pro"/>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For financial professional information only. Not for use with the public.</a:t>
            </a:r>
            <a:endParaRPr lang="en-US" dirty="0"/>
          </a:p>
        </p:txBody>
      </p:sp>
    </p:spTree>
    <p:extLst>
      <p:ext uri="{BB962C8B-B14F-4D97-AF65-F5344CB8AC3E}">
        <p14:creationId xmlns:p14="http://schemas.microsoft.com/office/powerpoint/2010/main" val="699194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595565" y="381837"/>
            <a:ext cx="7493358" cy="874207"/>
          </a:xfrm>
          <a:prstGeom prst="rect">
            <a:avLst/>
          </a:prstGeom>
        </p:spPr>
        <p:txBody>
          <a:bodyPr>
            <a:normAutofit lnSpcReduction="10000"/>
          </a:bodyPr>
          <a:lstStyle>
            <a:lvl1pPr algn="l" defTabSz="457200" rtl="0" eaLnBrk="1" latinLnBrk="0" hangingPunct="1">
              <a:lnSpc>
                <a:spcPct val="80000"/>
              </a:lnSpc>
              <a:spcBef>
                <a:spcPct val="0"/>
              </a:spcBef>
              <a:buNone/>
              <a:defRPr sz="3600" b="0" i="0" kern="1200" baseline="0">
                <a:solidFill>
                  <a:schemeClr val="bg2"/>
                </a:solidFill>
                <a:latin typeface="FS Elliot Pro"/>
                <a:ea typeface="+mj-ea"/>
                <a:cs typeface="FS Elliot Pro"/>
              </a:defRPr>
            </a:lvl1pPr>
          </a:lstStyle>
          <a:p>
            <a:r>
              <a:rPr lang="en-US" sz="3200" dirty="0"/>
              <a:t>Guaranteed coverage provides certainty for the estate</a:t>
            </a:r>
          </a:p>
        </p:txBody>
      </p:sp>
      <p:sp>
        <p:nvSpPr>
          <p:cNvPr id="4" name="Footer Placeholder 3"/>
          <p:cNvSpPr>
            <a:spLocks noGrp="1"/>
          </p:cNvSpPr>
          <p:nvPr>
            <p:ph type="ftr" sz="quarter" idx="3"/>
          </p:nvPr>
        </p:nvSpPr>
        <p:spPr>
          <a:xfrm>
            <a:off x="2169009" y="6330779"/>
            <a:ext cx="4752492" cy="299467"/>
          </a:xfrm>
        </p:spPr>
        <p:txBody>
          <a:bodyPr/>
          <a:lstStyle/>
          <a:p>
            <a:r>
              <a:rPr lang="en-US" dirty="0"/>
              <a:t>For financial professional information only. Not for use with the public.</a:t>
            </a:r>
          </a:p>
        </p:txBody>
      </p:sp>
      <p:pic>
        <p:nvPicPr>
          <p:cNvPr id="3" name="Picture 2">
            <a:extLst>
              <a:ext uri="{FF2B5EF4-FFF2-40B4-BE49-F238E27FC236}">
                <a16:creationId xmlns:a16="http://schemas.microsoft.com/office/drawing/2014/main" id="{1103BF95-3D6E-41FF-8C7C-73832C78C4EF}"/>
              </a:ext>
            </a:extLst>
          </p:cNvPr>
          <p:cNvPicPr>
            <a:picLocks noChangeAspect="1"/>
          </p:cNvPicPr>
          <p:nvPr/>
        </p:nvPicPr>
        <p:blipFill>
          <a:blip r:embed="rId3"/>
          <a:stretch>
            <a:fillRect/>
          </a:stretch>
        </p:blipFill>
        <p:spPr>
          <a:xfrm>
            <a:off x="763675" y="1131547"/>
            <a:ext cx="7566410" cy="5048063"/>
          </a:xfrm>
          <a:prstGeom prst="rect">
            <a:avLst/>
          </a:prstGeom>
        </p:spPr>
      </p:pic>
    </p:spTree>
    <p:extLst>
      <p:ext uri="{BB962C8B-B14F-4D97-AF65-F5344CB8AC3E}">
        <p14:creationId xmlns:p14="http://schemas.microsoft.com/office/powerpoint/2010/main" val="1761952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595564" y="311500"/>
            <a:ext cx="7513455" cy="865452"/>
          </a:xfrm>
          <a:prstGeom prst="rect">
            <a:avLst/>
          </a:prstGeom>
        </p:spPr>
        <p:txBody>
          <a:bodyPr>
            <a:normAutofit lnSpcReduction="10000"/>
          </a:bodyPr>
          <a:lstStyle>
            <a:lvl1pPr algn="l" defTabSz="457200" rtl="0" eaLnBrk="1" latinLnBrk="0" hangingPunct="1">
              <a:lnSpc>
                <a:spcPct val="80000"/>
              </a:lnSpc>
              <a:spcBef>
                <a:spcPct val="0"/>
              </a:spcBef>
              <a:buNone/>
              <a:defRPr sz="3600" b="0" i="0" kern="1200" baseline="0">
                <a:solidFill>
                  <a:schemeClr val="bg2"/>
                </a:solidFill>
                <a:latin typeface="FS Elliot Pro"/>
                <a:ea typeface="+mj-ea"/>
                <a:cs typeface="FS Elliot Pro"/>
              </a:defRPr>
            </a:lvl1pPr>
          </a:lstStyle>
          <a:p>
            <a:r>
              <a:rPr lang="en-US" sz="3200" dirty="0"/>
              <a:t>Guaranteed coverage provides certainty for the estate, cont.</a:t>
            </a:r>
          </a:p>
        </p:txBody>
      </p:sp>
      <p:sp>
        <p:nvSpPr>
          <p:cNvPr id="7" name="Footer Placeholder 3"/>
          <p:cNvSpPr>
            <a:spLocks noGrp="1"/>
          </p:cNvSpPr>
          <p:nvPr>
            <p:ph type="ftr" sz="quarter" idx="3"/>
          </p:nvPr>
        </p:nvSpPr>
        <p:spPr>
          <a:xfrm>
            <a:off x="2169009" y="6330779"/>
            <a:ext cx="4752492" cy="299467"/>
          </a:xfrm>
        </p:spPr>
        <p:txBody>
          <a:bodyPr/>
          <a:lstStyle/>
          <a:p>
            <a:r>
              <a:rPr lang="en-US" dirty="0"/>
              <a:t>For financial professional information only. Not for use with the public.</a:t>
            </a:r>
          </a:p>
        </p:txBody>
      </p:sp>
      <p:pic>
        <p:nvPicPr>
          <p:cNvPr id="2" name="Picture 1">
            <a:extLst>
              <a:ext uri="{FF2B5EF4-FFF2-40B4-BE49-F238E27FC236}">
                <a16:creationId xmlns:a16="http://schemas.microsoft.com/office/drawing/2014/main" id="{FBDD99B7-1C61-4EBC-B0E7-B7566ED1A2CD}"/>
              </a:ext>
            </a:extLst>
          </p:cNvPr>
          <p:cNvPicPr>
            <a:picLocks noChangeAspect="1"/>
          </p:cNvPicPr>
          <p:nvPr/>
        </p:nvPicPr>
        <p:blipFill rotWithShape="1">
          <a:blip r:embed="rId3"/>
          <a:srcRect b="90326"/>
          <a:stretch/>
        </p:blipFill>
        <p:spPr>
          <a:xfrm>
            <a:off x="595564" y="1200182"/>
            <a:ext cx="7850881" cy="663449"/>
          </a:xfrm>
          <a:prstGeom prst="rect">
            <a:avLst/>
          </a:prstGeom>
        </p:spPr>
      </p:pic>
      <p:pic>
        <p:nvPicPr>
          <p:cNvPr id="4" name="Picture 3">
            <a:extLst>
              <a:ext uri="{FF2B5EF4-FFF2-40B4-BE49-F238E27FC236}">
                <a16:creationId xmlns:a16="http://schemas.microsoft.com/office/drawing/2014/main" id="{0E13856D-25AE-4E94-BB05-57CED5445991}"/>
              </a:ext>
            </a:extLst>
          </p:cNvPr>
          <p:cNvPicPr>
            <a:picLocks noChangeAspect="1"/>
          </p:cNvPicPr>
          <p:nvPr/>
        </p:nvPicPr>
        <p:blipFill>
          <a:blip r:embed="rId4"/>
          <a:stretch>
            <a:fillRect/>
          </a:stretch>
        </p:blipFill>
        <p:spPr>
          <a:xfrm>
            <a:off x="799383" y="1886861"/>
            <a:ext cx="7560846" cy="2684252"/>
          </a:xfrm>
          <a:prstGeom prst="rect">
            <a:avLst/>
          </a:prstGeom>
        </p:spPr>
      </p:pic>
      <p:pic>
        <p:nvPicPr>
          <p:cNvPr id="5" name="Picture 4">
            <a:extLst>
              <a:ext uri="{FF2B5EF4-FFF2-40B4-BE49-F238E27FC236}">
                <a16:creationId xmlns:a16="http://schemas.microsoft.com/office/drawing/2014/main" id="{2E3C5AED-874E-4E68-9E6B-D6E01F4CB1ED}"/>
              </a:ext>
            </a:extLst>
          </p:cNvPr>
          <p:cNvPicPr>
            <a:picLocks noChangeAspect="1"/>
          </p:cNvPicPr>
          <p:nvPr/>
        </p:nvPicPr>
        <p:blipFill>
          <a:blip r:embed="rId5"/>
          <a:stretch>
            <a:fillRect/>
          </a:stretch>
        </p:blipFill>
        <p:spPr>
          <a:xfrm>
            <a:off x="764832" y="4571113"/>
            <a:ext cx="7560846" cy="1524315"/>
          </a:xfrm>
          <a:prstGeom prst="rect">
            <a:avLst/>
          </a:prstGeom>
        </p:spPr>
      </p:pic>
    </p:spTree>
    <p:extLst>
      <p:ext uri="{BB962C8B-B14F-4D97-AF65-F5344CB8AC3E}">
        <p14:creationId xmlns:p14="http://schemas.microsoft.com/office/powerpoint/2010/main" val="415648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509423" y="462224"/>
            <a:ext cx="8031676" cy="932153"/>
          </a:xfrm>
          <a:prstGeom prst="rect">
            <a:avLst/>
          </a:prstGeom>
        </p:spPr>
        <p:txBody>
          <a:bodyPr>
            <a:normAutofit/>
          </a:bodyPr>
          <a:lstStyle>
            <a:lvl1pPr algn="l" defTabSz="457200" rtl="0" eaLnBrk="1" latinLnBrk="0" hangingPunct="1">
              <a:lnSpc>
                <a:spcPct val="80000"/>
              </a:lnSpc>
              <a:spcBef>
                <a:spcPct val="0"/>
              </a:spcBef>
              <a:buNone/>
              <a:defRPr sz="3600" b="0" i="0" kern="1200" baseline="0">
                <a:solidFill>
                  <a:schemeClr val="bg2"/>
                </a:solidFill>
                <a:latin typeface="FS Elliot Pro"/>
                <a:ea typeface="+mj-ea"/>
                <a:cs typeface="FS Elliot Pro"/>
              </a:defRPr>
            </a:lvl1pPr>
          </a:lstStyle>
          <a:p>
            <a:r>
              <a:rPr lang="en-US" sz="3200" dirty="0"/>
              <a:t>Inheritance equalization can create a fair and equitable distribution</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423" y="1612666"/>
            <a:ext cx="8392839" cy="4553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3"/>
          </p:nvPr>
        </p:nvSpPr>
        <p:spPr>
          <a:xfrm>
            <a:off x="2169009" y="6330779"/>
            <a:ext cx="4752492" cy="299467"/>
          </a:xfrm>
        </p:spPr>
        <p:txBody>
          <a:bodyPr/>
          <a:lstStyle/>
          <a:p>
            <a:r>
              <a:rPr lang="en-US" dirty="0"/>
              <a:t>For financial professional information only. Not for use with the public.</a:t>
            </a:r>
          </a:p>
        </p:txBody>
      </p:sp>
    </p:spTree>
    <p:extLst>
      <p:ext uri="{BB962C8B-B14F-4D97-AF65-F5344CB8AC3E}">
        <p14:creationId xmlns:p14="http://schemas.microsoft.com/office/powerpoint/2010/main" val="1505470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txBox="1">
            <a:spLocks/>
          </p:cNvSpPr>
          <p:nvPr/>
        </p:nvSpPr>
        <p:spPr>
          <a:xfrm>
            <a:off x="595565" y="811722"/>
            <a:ext cx="7272294" cy="956788"/>
          </a:xfrm>
          <a:prstGeom prst="rect">
            <a:avLst/>
          </a:prstGeom>
        </p:spPr>
        <p:txBody>
          <a:bodyPr>
            <a:normAutofit/>
          </a:bodyPr>
          <a:lstStyle>
            <a:lvl1pPr algn="l" defTabSz="457200" rtl="0" eaLnBrk="1" latinLnBrk="0" hangingPunct="1">
              <a:lnSpc>
                <a:spcPct val="80000"/>
              </a:lnSpc>
              <a:spcBef>
                <a:spcPct val="0"/>
              </a:spcBef>
              <a:buNone/>
              <a:defRPr sz="3600" b="0" i="0" kern="1200" baseline="0">
                <a:solidFill>
                  <a:schemeClr val="bg2"/>
                </a:solidFill>
                <a:latin typeface="FS Elliot Pro"/>
                <a:ea typeface="+mj-ea"/>
                <a:cs typeface="FS Elliot Pro"/>
              </a:defRPr>
            </a:lvl1pPr>
          </a:lstStyle>
          <a:p>
            <a:r>
              <a:rPr lang="en-US" sz="3200" dirty="0"/>
              <a:t>Owners often must balance competing needs </a:t>
            </a:r>
          </a:p>
        </p:txBody>
      </p:sp>
      <p:sp>
        <p:nvSpPr>
          <p:cNvPr id="4" name="Footer Placeholder 3"/>
          <p:cNvSpPr>
            <a:spLocks noGrp="1"/>
          </p:cNvSpPr>
          <p:nvPr>
            <p:ph type="ftr" sz="quarter" idx="3"/>
          </p:nvPr>
        </p:nvSpPr>
        <p:spPr>
          <a:xfrm>
            <a:off x="2169009" y="6330779"/>
            <a:ext cx="4752492" cy="299467"/>
          </a:xfrm>
        </p:spPr>
        <p:txBody>
          <a:bodyPr/>
          <a:lstStyle/>
          <a:p>
            <a:r>
              <a:rPr lang="en-US" dirty="0"/>
              <a:t>For financial professional information only. Not for use with the public.</a:t>
            </a:r>
          </a:p>
        </p:txBody>
      </p:sp>
      <p:pic>
        <p:nvPicPr>
          <p:cNvPr id="5" name="Picture 4">
            <a:extLst>
              <a:ext uri="{FF2B5EF4-FFF2-40B4-BE49-F238E27FC236}">
                <a16:creationId xmlns:a16="http://schemas.microsoft.com/office/drawing/2014/main" id="{0C1673AE-65C3-49AD-8A03-25E00F9F5AC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32931" y="2120728"/>
            <a:ext cx="3639069" cy="2577493"/>
          </a:xfrm>
          <a:prstGeom prst="rect">
            <a:avLst/>
          </a:prstGeom>
        </p:spPr>
      </p:pic>
      <p:sp>
        <p:nvSpPr>
          <p:cNvPr id="6" name="Content Placeholder 2">
            <a:extLst>
              <a:ext uri="{FF2B5EF4-FFF2-40B4-BE49-F238E27FC236}">
                <a16:creationId xmlns:a16="http://schemas.microsoft.com/office/drawing/2014/main" id="{4D1707E3-8186-464A-A1DF-D5FFEC01F082}"/>
              </a:ext>
            </a:extLst>
          </p:cNvPr>
          <p:cNvSpPr>
            <a:spLocks noGrp="1"/>
          </p:cNvSpPr>
          <p:nvPr>
            <p:ph idx="1"/>
          </p:nvPr>
        </p:nvSpPr>
        <p:spPr>
          <a:xfrm>
            <a:off x="5078402" y="2120728"/>
            <a:ext cx="3132667" cy="1226788"/>
          </a:xfrm>
        </p:spPr>
        <p:txBody>
          <a:bodyPr>
            <a:noAutofit/>
          </a:bodyPr>
          <a:lstStyle/>
          <a:p>
            <a:pPr marL="285750" indent="-285750">
              <a:buClr>
                <a:schemeClr val="tx1"/>
              </a:buClr>
              <a:buFont typeface="Arial" panose="020B0604020202020204" pitchFamily="34" charset="0"/>
              <a:buChar char="•"/>
            </a:pPr>
            <a:r>
              <a:rPr lang="en-US" sz="2000" dirty="0">
                <a:solidFill>
                  <a:srgbClr val="787878"/>
                </a:solidFill>
              </a:rPr>
              <a:t>Leave healthy business to support itself and successor</a:t>
            </a:r>
          </a:p>
          <a:p>
            <a:pPr marL="285750" lvl="0" indent="-285750">
              <a:buClr>
                <a:schemeClr val="tx1"/>
              </a:buClr>
              <a:buFont typeface="Arial" panose="020B0604020202020204" pitchFamily="34" charset="0"/>
              <a:buChar char="•"/>
            </a:pPr>
            <a:r>
              <a:rPr lang="en-US" sz="2000" dirty="0">
                <a:solidFill>
                  <a:srgbClr val="787878"/>
                </a:solidFill>
              </a:rPr>
              <a:t>Provide sufficient retirement income for exiting owner </a:t>
            </a:r>
          </a:p>
          <a:p>
            <a:pPr marL="285750" lvl="0" indent="-285750">
              <a:buClr>
                <a:schemeClr val="tx1"/>
              </a:buClr>
              <a:buFont typeface="Arial" panose="020B0604020202020204" pitchFamily="34" charset="0"/>
              <a:buChar char="•"/>
            </a:pPr>
            <a:r>
              <a:rPr lang="en-US" sz="2000" dirty="0">
                <a:solidFill>
                  <a:srgbClr val="787878"/>
                </a:solidFill>
              </a:rPr>
              <a:t>Assure other family members of equitable inheritance</a:t>
            </a:r>
          </a:p>
          <a:p>
            <a:pPr lvl="0">
              <a:buClr>
                <a:schemeClr val="tx1"/>
              </a:buClr>
            </a:pPr>
            <a:endParaRPr lang="en-US" sz="1600" dirty="0">
              <a:solidFill>
                <a:srgbClr val="787878"/>
              </a:solidFill>
            </a:endParaRPr>
          </a:p>
        </p:txBody>
      </p:sp>
    </p:spTree>
    <p:extLst>
      <p:ext uri="{BB962C8B-B14F-4D97-AF65-F5344CB8AC3E}">
        <p14:creationId xmlns:p14="http://schemas.microsoft.com/office/powerpoint/2010/main" val="27821968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txBox="1">
            <a:spLocks/>
          </p:cNvSpPr>
          <p:nvPr/>
        </p:nvSpPr>
        <p:spPr>
          <a:xfrm>
            <a:off x="595565" y="616627"/>
            <a:ext cx="7143266" cy="663449"/>
          </a:xfrm>
          <a:prstGeom prst="rect">
            <a:avLst/>
          </a:prstGeom>
        </p:spPr>
        <p:txBody>
          <a:bodyPr>
            <a:normAutofit/>
          </a:bodyPr>
          <a:lstStyle>
            <a:lvl1pPr algn="l" defTabSz="457200" rtl="0" eaLnBrk="1" latinLnBrk="0" hangingPunct="1">
              <a:lnSpc>
                <a:spcPct val="80000"/>
              </a:lnSpc>
              <a:spcBef>
                <a:spcPct val="0"/>
              </a:spcBef>
              <a:buNone/>
              <a:defRPr sz="3600" b="0" i="0" kern="1200" baseline="0">
                <a:solidFill>
                  <a:schemeClr val="bg2"/>
                </a:solidFill>
                <a:latin typeface="FS Elliot Pro"/>
                <a:ea typeface="+mj-ea"/>
                <a:cs typeface="FS Elliot Pro"/>
              </a:defRPr>
            </a:lvl1pPr>
          </a:lstStyle>
          <a:p>
            <a:r>
              <a:rPr lang="en-US" sz="3200" dirty="0"/>
              <a:t>Solutions and target premium</a:t>
            </a:r>
          </a:p>
        </p:txBody>
      </p:sp>
      <p:graphicFrame>
        <p:nvGraphicFramePr>
          <p:cNvPr id="4" name="Diagram 3"/>
          <p:cNvGraphicFramePr>
            <a:graphicFrameLocks noChangeAspect="1"/>
          </p:cNvGraphicFramePr>
          <p:nvPr>
            <p:extLst>
              <p:ext uri="{D42A27DB-BD31-4B8C-83A1-F6EECF244321}">
                <p14:modId xmlns:p14="http://schemas.microsoft.com/office/powerpoint/2010/main" val="1014092070"/>
              </p:ext>
            </p:extLst>
          </p:nvPr>
        </p:nvGraphicFramePr>
        <p:xfrm>
          <a:off x="705453" y="1229276"/>
          <a:ext cx="7449187" cy="448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3"/>
          <p:cNvSpPr>
            <a:spLocks noGrp="1"/>
          </p:cNvSpPr>
          <p:nvPr>
            <p:ph type="ftr" sz="quarter" idx="3"/>
          </p:nvPr>
        </p:nvSpPr>
        <p:spPr>
          <a:xfrm>
            <a:off x="2169009" y="6330779"/>
            <a:ext cx="4752492" cy="299467"/>
          </a:xfrm>
        </p:spPr>
        <p:txBody>
          <a:bodyPr/>
          <a:lstStyle/>
          <a:p>
            <a:r>
              <a:rPr lang="en-US" dirty="0"/>
              <a:t>For financial professional information only. Not for use with the public.</a:t>
            </a:r>
          </a:p>
        </p:txBody>
      </p:sp>
    </p:spTree>
    <p:extLst>
      <p:ext uri="{BB962C8B-B14F-4D97-AF65-F5344CB8AC3E}">
        <p14:creationId xmlns:p14="http://schemas.microsoft.com/office/powerpoint/2010/main" val="2790118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3885" y="254001"/>
            <a:ext cx="6618515" cy="5885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3"/>
          <p:cNvSpPr>
            <a:spLocks noGrp="1"/>
          </p:cNvSpPr>
          <p:nvPr>
            <p:ph type="ftr" sz="quarter" idx="3"/>
          </p:nvPr>
        </p:nvSpPr>
        <p:spPr>
          <a:xfrm>
            <a:off x="2169009" y="6330779"/>
            <a:ext cx="4752492" cy="299467"/>
          </a:xfrm>
        </p:spPr>
        <p:txBody>
          <a:bodyPr/>
          <a:lstStyle/>
          <a:p>
            <a:r>
              <a:rPr lang="en-US" dirty="0"/>
              <a:t>For financial professional information only. Not for use with the public.</a:t>
            </a:r>
          </a:p>
        </p:txBody>
      </p:sp>
    </p:spTree>
    <p:extLst>
      <p:ext uri="{BB962C8B-B14F-4D97-AF65-F5344CB8AC3E}">
        <p14:creationId xmlns:p14="http://schemas.microsoft.com/office/powerpoint/2010/main" val="543291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19052" y="1526709"/>
            <a:ext cx="6519947" cy="1416157"/>
          </a:xfrm>
        </p:spPr>
        <p:txBody>
          <a:bodyPr/>
          <a:lstStyle/>
          <a:p>
            <a:r>
              <a:rPr lang="en-US" sz="4600" dirty="0"/>
              <a:t>Let’s connect</a:t>
            </a:r>
          </a:p>
        </p:txBody>
      </p:sp>
      <p:sp>
        <p:nvSpPr>
          <p:cNvPr id="2" name="Rectangle 1"/>
          <p:cNvSpPr/>
          <p:nvPr/>
        </p:nvSpPr>
        <p:spPr>
          <a:xfrm>
            <a:off x="757152" y="2642344"/>
            <a:ext cx="6749960" cy="1569660"/>
          </a:xfrm>
          <a:prstGeom prst="rect">
            <a:avLst/>
          </a:prstGeom>
        </p:spPr>
        <p:txBody>
          <a:bodyPr wrap="square">
            <a:spAutoFit/>
          </a:bodyPr>
          <a:lstStyle/>
          <a:p>
            <a:r>
              <a:rPr lang="en-US" sz="2400">
                <a:solidFill>
                  <a:schemeClr val="bg1"/>
                </a:solidFill>
                <a:latin typeface="FS Elliot Pro" panose="02000503040000020004" pitchFamily="50" charset="0"/>
              </a:rPr>
              <a:t>Call </a:t>
            </a:r>
            <a:r>
              <a:rPr lang="en-US" sz="2400" dirty="0">
                <a:solidFill>
                  <a:schemeClr val="bg1"/>
                </a:solidFill>
                <a:latin typeface="FS Elliot Pro" panose="02000503040000020004" pitchFamily="50" charset="0"/>
              </a:rPr>
              <a:t>Business and Advanced Solutions at 833-803-8345, or your Life or Business Market RVP</a:t>
            </a:r>
            <a:endParaRPr lang="en-US" sz="2400" dirty="0">
              <a:solidFill>
                <a:srgbClr val="FF0000"/>
              </a:solidFill>
              <a:latin typeface="FS Elliot Pro" panose="02000503040000020004" pitchFamily="50" charset="0"/>
            </a:endParaRPr>
          </a:p>
          <a:p>
            <a:endParaRPr lang="en-US" sz="2400" dirty="0">
              <a:solidFill>
                <a:schemeClr val="bg1"/>
              </a:solidFill>
              <a:latin typeface="FS Elliot Pro" panose="02000503040000020004" pitchFamily="50" charset="0"/>
            </a:endParaRPr>
          </a:p>
          <a:p>
            <a:r>
              <a:rPr lang="en-US" sz="2400" dirty="0">
                <a:solidFill>
                  <a:schemeClr val="bg1"/>
                </a:solidFill>
                <a:latin typeface="FS Elliot Pro" panose="02000503040000020004" pitchFamily="50" charset="0"/>
              </a:rPr>
              <a:t>Visit us at advisors.principal.com</a:t>
            </a:r>
          </a:p>
        </p:txBody>
      </p:sp>
      <p:sp>
        <p:nvSpPr>
          <p:cNvPr id="6" name="Footer Placeholder 4"/>
          <p:cNvSpPr txBox="1">
            <a:spLocks/>
          </p:cNvSpPr>
          <p:nvPr/>
        </p:nvSpPr>
        <p:spPr>
          <a:xfrm>
            <a:off x="1247654" y="6390751"/>
            <a:ext cx="7096246" cy="365125"/>
          </a:xfrm>
          <a:prstGeom prst="rect">
            <a:avLst/>
          </a:prstGeom>
        </p:spPr>
        <p:txBody>
          <a:bodyPr vert="horz" lIns="91440" tIns="45720" rIns="91440" bIns="4572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1200" spc="100"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Tree>
    <p:extLst>
      <p:ext uri="{BB962C8B-B14F-4D97-AF65-F5344CB8AC3E}">
        <p14:creationId xmlns:p14="http://schemas.microsoft.com/office/powerpoint/2010/main" val="2766871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7527" y="686552"/>
            <a:ext cx="6965373" cy="4801314"/>
          </a:xfrm>
          <a:prstGeom prst="rect">
            <a:avLst/>
          </a:prstGeom>
        </p:spPr>
        <p:txBody>
          <a:bodyPr wrap="square">
            <a:spAutoFit/>
          </a:bodyPr>
          <a:lstStyle/>
          <a:p>
            <a:pPr algn="ctr">
              <a:spcAft>
                <a:spcPts val="1200"/>
              </a:spcAft>
            </a:pPr>
            <a:r>
              <a:rPr lang="en-US" sz="1400" dirty="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50" charset="0"/>
                <a:cs typeface="Arial" panose="020B0604020202020204" pitchFamily="34" charset="0"/>
              </a:rPr>
              <a:t>Principal National Life Insurance Company and Principal Life Insurance Company, Des Moines, Iowa 50392-0001</a:t>
            </a:r>
          </a:p>
          <a:p>
            <a:pPr algn="ctr">
              <a:spcAft>
                <a:spcPts val="1200"/>
              </a:spcAft>
            </a:pPr>
            <a:r>
              <a:rPr lang="en-US" sz="1400" dirty="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50" charset="0"/>
                <a:cs typeface="Arial" panose="020B0604020202020204" pitchFamily="34" charset="0"/>
              </a:rPr>
              <a:t>Values in this presentation not labeled guaranteed are not guaranteed. The assumptions on which they are based are subject to change at any time. Actual results may be more or less favorable. Not valid without attached basic illustrations.</a:t>
            </a:r>
          </a:p>
          <a:p>
            <a:pPr algn="ctr"/>
            <a:r>
              <a:rPr lang="en-US" sz="1400" dirty="0">
                <a:solidFill>
                  <a:schemeClr val="bg1"/>
                </a:solidFill>
                <a:latin typeface="FS Elliot Pro" panose="02000503040000020004" pitchFamily="50" charset="0"/>
                <a:cs typeface="Arial" panose="020B0604020202020204" pitchFamily="34" charset="0"/>
              </a:rPr>
              <a:t>Insurance products issued by Principal National Life Insurance Co. (except in NY) and Principal Life Insurance Co. Plan administrative services offered by Principal Life. Securities offered through Principal Securities, Inc., 800-247-1737, Member SIPC, and/or independent broker/dealers. Principal National, Principal Life and Principal Securities are members of the Principal Financial Group</a:t>
            </a:r>
            <a:r>
              <a:rPr lang="en-US" sz="1400" baseline="30000" dirty="0">
                <a:solidFill>
                  <a:schemeClr val="bg1"/>
                </a:solidFill>
                <a:latin typeface="FS Elliot Pro" panose="02000503040000020004" pitchFamily="50" charset="0"/>
                <a:cs typeface="Arial" panose="020B0604020202020204" pitchFamily="34" charset="0"/>
              </a:rPr>
              <a:t>®</a:t>
            </a:r>
            <a:r>
              <a:rPr lang="en-US" sz="1400" dirty="0">
                <a:solidFill>
                  <a:schemeClr val="bg1"/>
                </a:solidFill>
                <a:latin typeface="FS Elliot Pro" panose="02000503040000020004" pitchFamily="50" charset="0"/>
                <a:cs typeface="Arial" panose="020B0604020202020204" pitchFamily="34" charset="0"/>
              </a:rPr>
              <a:t>, Des Moines, IA 50392.</a:t>
            </a:r>
          </a:p>
          <a:p>
            <a:endParaRPr lang="en-US" sz="1400" dirty="0">
              <a:latin typeface="FS Elliot Pro" panose="02000503040000020004" pitchFamily="50" charset="0"/>
              <a:cs typeface="Arial" panose="020B0604020202020204" pitchFamily="34" charset="0"/>
            </a:endParaRPr>
          </a:p>
          <a:p>
            <a:pPr algn="ctr">
              <a:spcAft>
                <a:spcPts val="1200"/>
              </a:spcAft>
            </a:pPr>
            <a:r>
              <a:rPr lang="en-US" sz="1400" dirty="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50" charset="0"/>
                <a:cs typeface="Arial" panose="020B0604020202020204" pitchFamily="34" charset="0"/>
              </a:rPr>
              <a:t>No part of this presentation may be reproduced or used in any form or by any means, electronic or mechanical, including photocopying or recording, or by any information storage and retrieval system, without prior written permission from the Principal Financial Group</a:t>
            </a:r>
            <a:r>
              <a:rPr lang="en-US" sz="1400" baseline="30000" dirty="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50" charset="0"/>
                <a:cs typeface="Arial" panose="020B0604020202020204" pitchFamily="34" charset="0"/>
              </a:rPr>
              <a:t>®</a:t>
            </a:r>
            <a:r>
              <a:rPr lang="en-US" sz="1400" dirty="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50" charset="0"/>
                <a:cs typeface="Arial" panose="020B0604020202020204" pitchFamily="34" charset="0"/>
              </a:rPr>
              <a:t>.</a:t>
            </a:r>
          </a:p>
          <a:p>
            <a:pPr algn="ctr">
              <a:spcAft>
                <a:spcPts val="1200"/>
              </a:spcAft>
            </a:pPr>
            <a:r>
              <a:rPr lang="en-US" sz="1400" dirty="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50" charset="0"/>
                <a:cs typeface="Arial" panose="020B0604020202020204" pitchFamily="34" charset="0"/>
              </a:rPr>
              <a:t>Principal, Principal and symbol design and Principal Financial Group are trademarks and service marks of Principal Financial Services, Inc., a member of the Principal Financial Group.</a:t>
            </a:r>
          </a:p>
          <a:p>
            <a:pPr algn="ctr">
              <a:spcAft>
                <a:spcPts val="1200"/>
              </a:spcAft>
            </a:pPr>
            <a:r>
              <a:rPr lang="en-US" sz="1400" dirty="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50" charset="0"/>
                <a:cs typeface="Arial" panose="020B0604020202020204" pitchFamily="34" charset="0"/>
              </a:rPr>
              <a:t>For financial professional use only. Not for distribution to the public.</a:t>
            </a:r>
          </a:p>
        </p:txBody>
      </p:sp>
      <p:sp>
        <p:nvSpPr>
          <p:cNvPr id="6" name="Footer Placeholder 4"/>
          <p:cNvSpPr txBox="1">
            <a:spLocks/>
          </p:cNvSpPr>
          <p:nvPr/>
        </p:nvSpPr>
        <p:spPr>
          <a:xfrm>
            <a:off x="1247654" y="6390751"/>
            <a:ext cx="7096246" cy="365125"/>
          </a:xfrm>
          <a:prstGeom prst="rect">
            <a:avLst/>
          </a:prstGeom>
        </p:spPr>
        <p:txBody>
          <a:bodyPr vert="horz" lIns="91440" tIns="45720" rIns="91440" bIns="4572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BB12056-01 | 07/2019 | 912877-082019 | © 2019 Principal Financial Services, Inc.</a:t>
            </a:r>
          </a:p>
          <a:p>
            <a:endParaRPr lang="en-US" sz="1200" spc="100"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Tree>
    <p:extLst>
      <p:ext uri="{BB962C8B-B14F-4D97-AF65-F5344CB8AC3E}">
        <p14:creationId xmlns:p14="http://schemas.microsoft.com/office/powerpoint/2010/main" val="2674819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31733" y="1535309"/>
            <a:ext cx="4339167" cy="1226788"/>
          </a:xfrm>
        </p:spPr>
        <p:txBody>
          <a:bodyPr>
            <a:noAutofit/>
          </a:bodyPr>
          <a:lstStyle/>
          <a:p>
            <a:pPr marL="285750" lvl="0" indent="-285750">
              <a:buClr>
                <a:schemeClr val="tx1"/>
              </a:buClr>
              <a:buFont typeface="Arial" panose="020B0604020202020204" pitchFamily="34" charset="0"/>
              <a:buChar char="•"/>
            </a:pPr>
            <a:r>
              <a:rPr lang="en-US" sz="1600" dirty="0">
                <a:solidFill>
                  <a:srgbClr val="787878"/>
                </a:solidFill>
              </a:rPr>
              <a:t>Buy-sell plan and funding </a:t>
            </a:r>
          </a:p>
          <a:p>
            <a:pPr marL="285750" lvl="0" indent="-285750">
              <a:buClr>
                <a:schemeClr val="tx1"/>
              </a:buClr>
              <a:buFont typeface="Arial" panose="020B0604020202020204" pitchFamily="34" charset="0"/>
              <a:buChar char="•"/>
            </a:pPr>
            <a:r>
              <a:rPr lang="en-US" sz="1600" dirty="0">
                <a:solidFill>
                  <a:srgbClr val="787878"/>
                </a:solidFill>
              </a:rPr>
              <a:t>Succession plan and funding</a:t>
            </a:r>
          </a:p>
          <a:p>
            <a:pPr marL="285750" lvl="0" indent="-285750">
              <a:buClr>
                <a:schemeClr val="tx1"/>
              </a:buClr>
              <a:buFont typeface="Arial" panose="020B0604020202020204" pitchFamily="34" charset="0"/>
              <a:buChar char="•"/>
            </a:pPr>
            <a:r>
              <a:rPr lang="en-US" sz="1600" dirty="0">
                <a:solidFill>
                  <a:srgbClr val="787878"/>
                </a:solidFill>
              </a:rPr>
              <a:t>Key person protection</a:t>
            </a:r>
          </a:p>
          <a:p>
            <a:pPr marL="285750" lvl="0" indent="-285750">
              <a:buClr>
                <a:schemeClr val="tx1"/>
              </a:buClr>
              <a:buFont typeface="Arial" panose="020B0604020202020204" pitchFamily="34" charset="0"/>
              <a:buChar char="•"/>
            </a:pPr>
            <a:r>
              <a:rPr lang="en-US" sz="1600" dirty="0">
                <a:solidFill>
                  <a:srgbClr val="787878"/>
                </a:solidFill>
              </a:rPr>
              <a:t>Key person retention</a:t>
            </a:r>
          </a:p>
          <a:p>
            <a:pPr lvl="0">
              <a:buClr>
                <a:schemeClr val="tx1"/>
              </a:buClr>
            </a:pPr>
            <a:endParaRPr lang="en-US" sz="1600" dirty="0">
              <a:solidFill>
                <a:srgbClr val="787878"/>
              </a:solidFill>
            </a:endParaRPr>
          </a:p>
        </p:txBody>
      </p:sp>
      <p:sp>
        <p:nvSpPr>
          <p:cNvPr id="6" name="Content Placeholder 5"/>
          <p:cNvSpPr>
            <a:spLocks noGrp="1"/>
          </p:cNvSpPr>
          <p:nvPr>
            <p:ph idx="12"/>
          </p:nvPr>
        </p:nvSpPr>
        <p:spPr>
          <a:xfrm>
            <a:off x="4210757" y="3331351"/>
            <a:ext cx="3892518" cy="1552522"/>
          </a:xfrm>
        </p:spPr>
        <p:txBody>
          <a:bodyPr>
            <a:noAutofit/>
          </a:bodyPr>
          <a:lstStyle/>
          <a:p>
            <a:pPr marL="285750" lvl="0" indent="-285750">
              <a:buClr>
                <a:schemeClr val="tx1"/>
              </a:buClr>
              <a:buFont typeface="Arial" panose="020B0604020202020204" pitchFamily="34" charset="0"/>
              <a:buChar char="•"/>
            </a:pPr>
            <a:r>
              <a:rPr lang="en-US" sz="1600" dirty="0">
                <a:solidFill>
                  <a:srgbClr val="787878"/>
                </a:solidFill>
              </a:rPr>
              <a:t>Retirement analysis</a:t>
            </a:r>
          </a:p>
          <a:p>
            <a:pPr marL="285750" lvl="0" indent="-285750">
              <a:buClr>
                <a:schemeClr val="tx1"/>
              </a:buClr>
              <a:buFont typeface="Arial" panose="020B0604020202020204" pitchFamily="34" charset="0"/>
              <a:buChar char="•"/>
            </a:pPr>
            <a:r>
              <a:rPr lang="en-US" sz="1600" dirty="0">
                <a:solidFill>
                  <a:srgbClr val="787878"/>
                </a:solidFill>
              </a:rPr>
              <a:t>Supplemental income</a:t>
            </a:r>
          </a:p>
          <a:p>
            <a:pPr marL="285750" lvl="0" indent="-285750">
              <a:buClr>
                <a:schemeClr val="tx1"/>
              </a:buClr>
              <a:buFont typeface="Arial" panose="020B0604020202020204" pitchFamily="34" charset="0"/>
              <a:buChar char="•"/>
            </a:pPr>
            <a:r>
              <a:rPr lang="en-US" sz="1600" dirty="0">
                <a:solidFill>
                  <a:srgbClr val="787878"/>
                </a:solidFill>
              </a:rPr>
              <a:t>Chronic illness protection</a:t>
            </a:r>
          </a:p>
        </p:txBody>
      </p:sp>
      <p:sp>
        <p:nvSpPr>
          <p:cNvPr id="5" name="Text Placeholder 4"/>
          <p:cNvSpPr>
            <a:spLocks noGrp="1"/>
          </p:cNvSpPr>
          <p:nvPr>
            <p:ph type="body" sz="quarter" idx="13"/>
          </p:nvPr>
        </p:nvSpPr>
        <p:spPr>
          <a:xfrm>
            <a:off x="4030133" y="1113370"/>
            <a:ext cx="4899378" cy="400024"/>
          </a:xfrm>
        </p:spPr>
        <p:txBody>
          <a:bodyPr>
            <a:noAutofit/>
          </a:bodyPr>
          <a:lstStyle/>
          <a:p>
            <a:r>
              <a:rPr lang="en-US" sz="2400" b="0" dirty="0">
                <a:solidFill>
                  <a:srgbClr val="00C4D9"/>
                </a:solidFill>
              </a:rPr>
              <a:t>Buy-sell and succession strategies</a:t>
            </a:r>
          </a:p>
        </p:txBody>
      </p:sp>
      <p:sp>
        <p:nvSpPr>
          <p:cNvPr id="7" name="Text Placeholder 6"/>
          <p:cNvSpPr>
            <a:spLocks noGrp="1"/>
          </p:cNvSpPr>
          <p:nvPr>
            <p:ph type="body" sz="quarter" idx="14"/>
          </p:nvPr>
        </p:nvSpPr>
        <p:spPr>
          <a:xfrm>
            <a:off x="4131733" y="4400208"/>
            <a:ext cx="3975784" cy="400024"/>
          </a:xfrm>
        </p:spPr>
        <p:txBody>
          <a:bodyPr>
            <a:normAutofit/>
          </a:bodyPr>
          <a:lstStyle/>
          <a:p>
            <a:r>
              <a:rPr lang="en-US" sz="2400" b="0" dirty="0">
                <a:solidFill>
                  <a:srgbClr val="00C4D9"/>
                </a:solidFill>
              </a:rPr>
              <a:t>Estate planning</a:t>
            </a:r>
          </a:p>
        </p:txBody>
      </p:sp>
      <p:sp>
        <p:nvSpPr>
          <p:cNvPr id="11" name="Text Placeholder 6"/>
          <p:cNvSpPr>
            <a:spLocks noGrp="1"/>
          </p:cNvSpPr>
          <p:nvPr>
            <p:ph type="body" sz="quarter" idx="14"/>
          </p:nvPr>
        </p:nvSpPr>
        <p:spPr>
          <a:xfrm>
            <a:off x="4131733" y="2906224"/>
            <a:ext cx="3971541" cy="400024"/>
          </a:xfrm>
        </p:spPr>
        <p:txBody>
          <a:bodyPr>
            <a:normAutofit/>
          </a:bodyPr>
          <a:lstStyle/>
          <a:p>
            <a:r>
              <a:rPr lang="en-US" sz="2400" b="0" dirty="0">
                <a:solidFill>
                  <a:srgbClr val="00C4D9"/>
                </a:solidFill>
              </a:rPr>
              <a:t>Retirement income</a:t>
            </a:r>
          </a:p>
        </p:txBody>
      </p:sp>
      <p:sp>
        <p:nvSpPr>
          <p:cNvPr id="12" name="Content Placeholder 5"/>
          <p:cNvSpPr txBox="1">
            <a:spLocks/>
          </p:cNvSpPr>
          <p:nvPr/>
        </p:nvSpPr>
        <p:spPr>
          <a:xfrm>
            <a:off x="4215000" y="4803172"/>
            <a:ext cx="3892518" cy="1226788"/>
          </a:xfrm>
          <a:prstGeom prst="rect">
            <a:avLst/>
          </a:prstGeom>
        </p:spPr>
        <p:txBody>
          <a:bodyPr vert="horz" lIns="91440" tIns="45720" rIns="91440" bIns="45720" rtlCol="0">
            <a:normAutofit/>
          </a:bodyPr>
          <a:lstStyle>
            <a:lvl1pPr marL="0" indent="0" algn="l" defTabSz="457200" rtl="0" eaLnBrk="1" latinLnBrk="0" hangingPunct="1">
              <a:spcBef>
                <a:spcPct val="20000"/>
              </a:spcBef>
              <a:buClr>
                <a:srgbClr val="EA5424"/>
              </a:buClr>
              <a:buFont typeface="Arial"/>
              <a:buNone/>
              <a:defRPr sz="1600" kern="1200" baseline="0">
                <a:solidFill>
                  <a:srgbClr val="8C8D8E"/>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chemeClr val="tx1"/>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Clr>
                <a:srgbClr val="8C8D8E"/>
              </a:buClr>
              <a:buFont typeface="Arial" panose="020B0604020202020204" pitchFamily="34" charset="0"/>
              <a:buChar char="•"/>
            </a:pPr>
            <a:r>
              <a:rPr lang="en-US" dirty="0">
                <a:solidFill>
                  <a:srgbClr val="787878"/>
                </a:solidFill>
              </a:rPr>
              <a:t>Wills &amp; trusts</a:t>
            </a:r>
          </a:p>
          <a:p>
            <a:pPr marL="285750" indent="-285750">
              <a:buClr>
                <a:srgbClr val="8C8D8E"/>
              </a:buClr>
              <a:buFont typeface="Arial" panose="020B0604020202020204" pitchFamily="34" charset="0"/>
              <a:buChar char="•"/>
            </a:pPr>
            <a:r>
              <a:rPr lang="en-US" dirty="0">
                <a:solidFill>
                  <a:srgbClr val="787878"/>
                </a:solidFill>
              </a:rPr>
              <a:t>Inheritance equalization</a:t>
            </a:r>
          </a:p>
          <a:p>
            <a:pPr marL="285750" indent="-285750">
              <a:buClr>
                <a:srgbClr val="8C8D8E"/>
              </a:buClr>
              <a:buFont typeface="Arial" panose="020B0604020202020204" pitchFamily="34" charset="0"/>
              <a:buChar char="•"/>
            </a:pPr>
            <a:r>
              <a:rPr lang="en-US" dirty="0">
                <a:solidFill>
                  <a:srgbClr val="787878"/>
                </a:solidFill>
              </a:rPr>
              <a:t>Estate taxes</a:t>
            </a:r>
          </a:p>
          <a:p>
            <a:pPr marL="285750" indent="-285750">
              <a:buClr>
                <a:srgbClr val="8C8D8E"/>
              </a:buClr>
              <a:buFont typeface="Arial" panose="020B0604020202020204" pitchFamily="34" charset="0"/>
              <a:buChar char="•"/>
            </a:pPr>
            <a:r>
              <a:rPr lang="en-US" dirty="0">
                <a:solidFill>
                  <a:srgbClr val="787878"/>
                </a:solidFill>
              </a:rPr>
              <a:t>Gifting techniques</a:t>
            </a: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644" y="1388382"/>
            <a:ext cx="2840730" cy="3835732"/>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9" name="Footer Placeholder 3"/>
          <p:cNvSpPr>
            <a:spLocks noGrp="1"/>
          </p:cNvSpPr>
          <p:nvPr>
            <p:ph type="ftr" sz="quarter" idx="3"/>
          </p:nvPr>
        </p:nvSpPr>
        <p:spPr>
          <a:xfrm>
            <a:off x="2169009" y="6330779"/>
            <a:ext cx="4752492" cy="299467"/>
          </a:xfrm>
        </p:spPr>
        <p:txBody>
          <a:bodyPr/>
          <a:lstStyle/>
          <a:p>
            <a:r>
              <a:rPr lang="en-US" dirty="0"/>
              <a:t>For financial professional information only. Not for use with the public.</a:t>
            </a:r>
          </a:p>
        </p:txBody>
      </p:sp>
      <p:sp>
        <p:nvSpPr>
          <p:cNvPr id="2" name="Rectangle 1"/>
          <p:cNvSpPr/>
          <p:nvPr/>
        </p:nvSpPr>
        <p:spPr>
          <a:xfrm>
            <a:off x="539283" y="406400"/>
            <a:ext cx="7261692" cy="5418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3200" dirty="0">
                <a:solidFill>
                  <a:srgbClr val="0091DA"/>
                </a:solidFill>
              </a:rPr>
              <a:t>Common business planning strategies</a:t>
            </a:r>
          </a:p>
        </p:txBody>
      </p:sp>
    </p:spTree>
    <p:extLst>
      <p:ext uri="{BB962C8B-B14F-4D97-AF65-F5344CB8AC3E}">
        <p14:creationId xmlns:p14="http://schemas.microsoft.com/office/powerpoint/2010/main" val="411874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9DDEE7A-9982-4223-BC55-06BC3955BFD0}"/>
              </a:ext>
            </a:extLst>
          </p:cNvPr>
          <p:cNvSpPr>
            <a:spLocks noGrp="1"/>
          </p:cNvSpPr>
          <p:nvPr>
            <p:ph type="body" sz="quarter" idx="10"/>
          </p:nvPr>
        </p:nvSpPr>
        <p:spPr>
          <a:xfrm>
            <a:off x="697030" y="1569044"/>
            <a:ext cx="7749941" cy="3719912"/>
          </a:xfrm>
        </p:spPr>
        <p:txBody>
          <a:bodyPr/>
          <a:lstStyle/>
          <a:p>
            <a:r>
              <a:rPr lang="en-US" dirty="0"/>
              <a:t>Case study</a:t>
            </a:r>
          </a:p>
        </p:txBody>
      </p:sp>
    </p:spTree>
    <p:extLst>
      <p:ext uri="{BB962C8B-B14F-4D97-AF65-F5344CB8AC3E}">
        <p14:creationId xmlns:p14="http://schemas.microsoft.com/office/powerpoint/2010/main" val="2352497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txBox="1">
            <a:spLocks/>
          </p:cNvSpPr>
          <p:nvPr/>
        </p:nvSpPr>
        <p:spPr>
          <a:xfrm>
            <a:off x="595565" y="616627"/>
            <a:ext cx="7143266" cy="663449"/>
          </a:xfrm>
          <a:prstGeom prst="rect">
            <a:avLst/>
          </a:prstGeom>
        </p:spPr>
        <p:txBody>
          <a:bodyPr>
            <a:normAutofit/>
          </a:bodyPr>
          <a:lstStyle>
            <a:lvl1pPr algn="l" defTabSz="457200" rtl="0" eaLnBrk="1" latinLnBrk="0" hangingPunct="1">
              <a:lnSpc>
                <a:spcPct val="80000"/>
              </a:lnSpc>
              <a:spcBef>
                <a:spcPct val="0"/>
              </a:spcBef>
              <a:buNone/>
              <a:defRPr sz="3600" b="0" i="0" kern="1200" baseline="0">
                <a:solidFill>
                  <a:schemeClr val="bg2"/>
                </a:solidFill>
                <a:latin typeface="FS Elliot Pro"/>
                <a:ea typeface="+mj-ea"/>
                <a:cs typeface="FS Elliot Pro"/>
              </a:defRPr>
            </a:lvl1pPr>
          </a:lstStyle>
          <a:p>
            <a:r>
              <a:rPr lang="en-US" sz="3200" dirty="0"/>
              <a:t>Client profile</a:t>
            </a:r>
          </a:p>
        </p:txBody>
      </p:sp>
      <p:graphicFrame>
        <p:nvGraphicFramePr>
          <p:cNvPr id="4" name="Diagram 3"/>
          <p:cNvGraphicFramePr>
            <a:graphicFrameLocks noChangeAspect="1"/>
          </p:cNvGraphicFramePr>
          <p:nvPr>
            <p:extLst>
              <p:ext uri="{D42A27DB-BD31-4B8C-83A1-F6EECF244321}">
                <p14:modId xmlns:p14="http://schemas.microsoft.com/office/powerpoint/2010/main" val="885408402"/>
              </p:ext>
            </p:extLst>
          </p:nvPr>
        </p:nvGraphicFramePr>
        <p:xfrm>
          <a:off x="705452" y="1203876"/>
          <a:ext cx="7930547" cy="448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3"/>
          <p:cNvSpPr>
            <a:spLocks noGrp="1"/>
          </p:cNvSpPr>
          <p:nvPr>
            <p:ph type="ftr" sz="quarter" idx="3"/>
          </p:nvPr>
        </p:nvSpPr>
        <p:spPr>
          <a:xfrm>
            <a:off x="2169009" y="6330779"/>
            <a:ext cx="4752492" cy="299467"/>
          </a:xfrm>
        </p:spPr>
        <p:txBody>
          <a:bodyPr/>
          <a:lstStyle/>
          <a:p>
            <a:r>
              <a:rPr lang="en-US" dirty="0"/>
              <a:t>For financial professional information only. Not for use with the public.</a:t>
            </a:r>
          </a:p>
        </p:txBody>
      </p:sp>
    </p:spTree>
    <p:extLst>
      <p:ext uri="{BB962C8B-B14F-4D97-AF65-F5344CB8AC3E}">
        <p14:creationId xmlns:p14="http://schemas.microsoft.com/office/powerpoint/2010/main" val="462582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659064" y="423078"/>
            <a:ext cx="7291136" cy="663449"/>
          </a:xfrm>
          <a:prstGeom prst="rect">
            <a:avLst/>
          </a:prstGeom>
        </p:spPr>
        <p:txBody>
          <a:bodyPr>
            <a:normAutofit/>
          </a:bodyPr>
          <a:lstStyle>
            <a:lvl1pPr algn="l" defTabSz="457200" rtl="0" eaLnBrk="1" latinLnBrk="0" hangingPunct="1">
              <a:lnSpc>
                <a:spcPct val="80000"/>
              </a:lnSpc>
              <a:spcBef>
                <a:spcPct val="0"/>
              </a:spcBef>
              <a:buNone/>
              <a:defRPr sz="3600" b="0" i="0" kern="1200" baseline="0">
                <a:solidFill>
                  <a:schemeClr val="bg2"/>
                </a:solidFill>
                <a:latin typeface="FS Elliot Pro"/>
                <a:ea typeface="+mj-ea"/>
                <a:cs typeface="FS Elliot Pro"/>
              </a:defRPr>
            </a:lvl1pPr>
          </a:lstStyle>
          <a:p>
            <a:r>
              <a:rPr lang="en-US" sz="3200" dirty="0"/>
              <a:t>Customized planning considerations</a:t>
            </a:r>
            <a:endParaRPr lang="en-US" sz="3200" dirty="0">
              <a:solidFill>
                <a:srgbClr val="FF0000"/>
              </a:solidFill>
            </a:endParaRPr>
          </a:p>
        </p:txBody>
      </p:sp>
      <p:sp>
        <p:nvSpPr>
          <p:cNvPr id="7" name="Footer Placeholder 3"/>
          <p:cNvSpPr>
            <a:spLocks noGrp="1"/>
          </p:cNvSpPr>
          <p:nvPr>
            <p:ph type="ftr" sz="quarter" idx="3"/>
          </p:nvPr>
        </p:nvSpPr>
        <p:spPr>
          <a:xfrm>
            <a:off x="2169009" y="6330779"/>
            <a:ext cx="4752492" cy="299467"/>
          </a:xfrm>
        </p:spPr>
        <p:txBody>
          <a:bodyPr/>
          <a:lstStyle/>
          <a:p>
            <a:r>
              <a:rPr lang="en-US" dirty="0"/>
              <a:t>For financial professional information only. Not for use with the public.</a:t>
            </a:r>
          </a:p>
        </p:txBody>
      </p:sp>
      <p:pic>
        <p:nvPicPr>
          <p:cNvPr id="3" name="Picture 2">
            <a:extLst>
              <a:ext uri="{FF2B5EF4-FFF2-40B4-BE49-F238E27FC236}">
                <a16:creationId xmlns:a16="http://schemas.microsoft.com/office/drawing/2014/main" id="{9B841209-9AA5-44DD-AE0F-56E2EF214F70}"/>
              </a:ext>
            </a:extLst>
          </p:cNvPr>
          <p:cNvPicPr>
            <a:picLocks noChangeAspect="1"/>
          </p:cNvPicPr>
          <p:nvPr/>
        </p:nvPicPr>
        <p:blipFill>
          <a:blip r:embed="rId3"/>
          <a:stretch>
            <a:fillRect/>
          </a:stretch>
        </p:blipFill>
        <p:spPr>
          <a:xfrm>
            <a:off x="1292772" y="884649"/>
            <a:ext cx="5766433" cy="5369006"/>
          </a:xfrm>
          <a:prstGeom prst="rect">
            <a:avLst/>
          </a:prstGeom>
        </p:spPr>
      </p:pic>
      <p:sp>
        <p:nvSpPr>
          <p:cNvPr id="2" name="Oval 1">
            <a:extLst>
              <a:ext uri="{FF2B5EF4-FFF2-40B4-BE49-F238E27FC236}">
                <a16:creationId xmlns:a16="http://schemas.microsoft.com/office/drawing/2014/main" id="{697C6EEB-79F0-417D-AFF8-F409DEFC161A}"/>
              </a:ext>
            </a:extLst>
          </p:cNvPr>
          <p:cNvSpPr/>
          <p:nvPr/>
        </p:nvSpPr>
        <p:spPr>
          <a:xfrm>
            <a:off x="1702676" y="884649"/>
            <a:ext cx="2301765" cy="53424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6467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595565" y="565827"/>
            <a:ext cx="7602504" cy="989704"/>
          </a:xfrm>
          <a:prstGeom prst="rect">
            <a:avLst/>
          </a:prstGeom>
        </p:spPr>
        <p:txBody>
          <a:bodyPr>
            <a:normAutofit/>
          </a:bodyPr>
          <a:lstStyle>
            <a:lvl1pPr algn="l" defTabSz="457200" rtl="0" eaLnBrk="1" latinLnBrk="0" hangingPunct="1">
              <a:lnSpc>
                <a:spcPct val="80000"/>
              </a:lnSpc>
              <a:spcBef>
                <a:spcPct val="0"/>
              </a:spcBef>
              <a:buNone/>
              <a:defRPr sz="3600" b="0" i="0" kern="1200" baseline="0">
                <a:solidFill>
                  <a:schemeClr val="bg2"/>
                </a:solidFill>
                <a:latin typeface="FS Elliot Pro"/>
                <a:ea typeface="+mj-ea"/>
                <a:cs typeface="FS Elliot Pro"/>
              </a:defRPr>
            </a:lvl1pPr>
          </a:lstStyle>
          <a:p>
            <a:r>
              <a:rPr lang="en-US" sz="3200" dirty="0"/>
              <a:t>Succession plan considerations: </a:t>
            </a:r>
          </a:p>
          <a:p>
            <a:r>
              <a:rPr lang="en-US" sz="3200" dirty="0"/>
              <a:t>Who? When? How? </a:t>
            </a:r>
          </a:p>
        </p:txBody>
      </p:sp>
      <p:sp>
        <p:nvSpPr>
          <p:cNvPr id="7" name="Footer Placeholder 3"/>
          <p:cNvSpPr>
            <a:spLocks noGrp="1"/>
          </p:cNvSpPr>
          <p:nvPr>
            <p:ph type="ftr" sz="quarter" idx="3"/>
          </p:nvPr>
        </p:nvSpPr>
        <p:spPr>
          <a:xfrm>
            <a:off x="2169009" y="6330779"/>
            <a:ext cx="4752492" cy="299467"/>
          </a:xfrm>
        </p:spPr>
        <p:txBody>
          <a:bodyPr/>
          <a:lstStyle/>
          <a:p>
            <a:r>
              <a:rPr lang="en-US" dirty="0"/>
              <a:t>For financial professional information only. Not for use with the public.</a:t>
            </a:r>
          </a:p>
        </p:txBody>
      </p:sp>
      <p:pic>
        <p:nvPicPr>
          <p:cNvPr id="4" name="Picture 3">
            <a:extLst>
              <a:ext uri="{FF2B5EF4-FFF2-40B4-BE49-F238E27FC236}">
                <a16:creationId xmlns:a16="http://schemas.microsoft.com/office/drawing/2014/main" id="{45D9E68D-C732-4B7F-8B37-3C6FE0B8978D}"/>
              </a:ext>
            </a:extLst>
          </p:cNvPr>
          <p:cNvPicPr>
            <a:picLocks noChangeAspect="1"/>
          </p:cNvPicPr>
          <p:nvPr/>
        </p:nvPicPr>
        <p:blipFill>
          <a:blip r:embed="rId3"/>
          <a:stretch>
            <a:fillRect/>
          </a:stretch>
        </p:blipFill>
        <p:spPr>
          <a:xfrm>
            <a:off x="798039" y="2421654"/>
            <a:ext cx="7494431" cy="2531856"/>
          </a:xfrm>
          <a:prstGeom prst="rect">
            <a:avLst/>
          </a:prstGeom>
        </p:spPr>
      </p:pic>
    </p:spTree>
    <p:extLst>
      <p:ext uri="{BB962C8B-B14F-4D97-AF65-F5344CB8AC3E}">
        <p14:creationId xmlns:p14="http://schemas.microsoft.com/office/powerpoint/2010/main" val="583606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3"/>
          </p:nvPr>
        </p:nvSpPr>
        <p:spPr>
          <a:xfrm>
            <a:off x="2169009" y="6330779"/>
            <a:ext cx="4752492" cy="299467"/>
          </a:xfrm>
        </p:spPr>
        <p:txBody>
          <a:bodyPr/>
          <a:lstStyle/>
          <a:p>
            <a:r>
              <a:rPr lang="en-US" dirty="0"/>
              <a:t>For financial professional information only. Not for use with the public.</a:t>
            </a:r>
          </a:p>
        </p:txBody>
      </p:sp>
      <p:pic>
        <p:nvPicPr>
          <p:cNvPr id="3" name="Picture 2">
            <a:extLst>
              <a:ext uri="{FF2B5EF4-FFF2-40B4-BE49-F238E27FC236}">
                <a16:creationId xmlns:a16="http://schemas.microsoft.com/office/drawing/2014/main" id="{70E2E713-287E-47E6-885F-12A45F985A9B}"/>
              </a:ext>
            </a:extLst>
          </p:cNvPr>
          <p:cNvPicPr>
            <a:picLocks noChangeAspect="1"/>
          </p:cNvPicPr>
          <p:nvPr/>
        </p:nvPicPr>
        <p:blipFill rotWithShape="1">
          <a:blip r:embed="rId3"/>
          <a:srcRect l="29277" t="36849" r="63246"/>
          <a:stretch/>
        </p:blipFill>
        <p:spPr>
          <a:xfrm>
            <a:off x="883250" y="2412808"/>
            <a:ext cx="1658983" cy="2254800"/>
          </a:xfrm>
          <a:prstGeom prst="rect">
            <a:avLst/>
          </a:prstGeom>
        </p:spPr>
      </p:pic>
      <p:sp>
        <p:nvSpPr>
          <p:cNvPr id="8" name="Content Placeholder 2">
            <a:extLst>
              <a:ext uri="{FF2B5EF4-FFF2-40B4-BE49-F238E27FC236}">
                <a16:creationId xmlns:a16="http://schemas.microsoft.com/office/drawing/2014/main" id="{A54FC371-C956-4990-8C42-A0FCCF92D0E7}"/>
              </a:ext>
            </a:extLst>
          </p:cNvPr>
          <p:cNvSpPr>
            <a:spLocks noGrp="1"/>
          </p:cNvSpPr>
          <p:nvPr>
            <p:ph idx="1"/>
          </p:nvPr>
        </p:nvSpPr>
        <p:spPr>
          <a:xfrm>
            <a:off x="2631234" y="2271064"/>
            <a:ext cx="5055755" cy="2189736"/>
          </a:xfrm>
        </p:spPr>
        <p:txBody>
          <a:bodyPr>
            <a:noAutofit/>
          </a:bodyPr>
          <a:lstStyle/>
          <a:p>
            <a:pPr lvl="0">
              <a:buClr>
                <a:schemeClr val="tx1"/>
              </a:buClr>
            </a:pPr>
            <a:r>
              <a:rPr lang="en-US" sz="2400" dirty="0"/>
              <a:t>Among owners of family businesses with a succession strategy, </a:t>
            </a:r>
            <a:r>
              <a:rPr lang="en-US" sz="2400" b="1" dirty="0"/>
              <a:t>42% plan to leave or sell the business to family</a:t>
            </a:r>
            <a:r>
              <a:rPr lang="en-US" sz="2400" dirty="0"/>
              <a:t>.* </a:t>
            </a:r>
            <a:r>
              <a:rPr lang="en-US" sz="2400" dirty="0">
                <a:solidFill>
                  <a:srgbClr val="787878"/>
                </a:solidFill>
              </a:rPr>
              <a:t>  </a:t>
            </a:r>
          </a:p>
          <a:p>
            <a:pPr lvl="0">
              <a:buClr>
                <a:schemeClr val="tx1"/>
              </a:buClr>
            </a:pPr>
            <a:endParaRPr lang="en-US" sz="1000" baseline="30000" dirty="0">
              <a:solidFill>
                <a:srgbClr val="787878"/>
              </a:solidFill>
            </a:endParaRPr>
          </a:p>
          <a:p>
            <a:pPr lvl="0">
              <a:buClr>
                <a:schemeClr val="tx1"/>
              </a:buClr>
            </a:pPr>
            <a:r>
              <a:rPr lang="en-US" sz="1000" baseline="30000" dirty="0">
                <a:solidFill>
                  <a:srgbClr val="787878"/>
                </a:solidFill>
              </a:rPr>
              <a:t>*</a:t>
            </a:r>
            <a:r>
              <a:rPr lang="en-US" sz="1000" dirty="0">
                <a:solidFill>
                  <a:srgbClr val="787878"/>
                </a:solidFill>
              </a:rPr>
              <a:t> 2019 Principal Business Owner Market Study by the Harris Poll Panel using 1,020 online interviews from Jan. 7 through Jan. 25, 2019.</a:t>
            </a:r>
            <a:endParaRPr lang="en-US" sz="1000" baseline="30000" dirty="0">
              <a:solidFill>
                <a:srgbClr val="787878"/>
              </a:solidFill>
            </a:endParaRPr>
          </a:p>
          <a:p>
            <a:pPr lvl="0">
              <a:buClr>
                <a:schemeClr val="tx1"/>
              </a:buClr>
            </a:pPr>
            <a:endParaRPr lang="en-US" sz="1200" dirty="0">
              <a:solidFill>
                <a:srgbClr val="787878"/>
              </a:solidFill>
            </a:endParaRPr>
          </a:p>
          <a:p>
            <a:pPr lvl="0">
              <a:buClr>
                <a:schemeClr val="tx1"/>
              </a:buClr>
            </a:pPr>
            <a:endParaRPr lang="en-US" sz="1200" baseline="30000" dirty="0">
              <a:solidFill>
                <a:srgbClr val="787878"/>
              </a:solidFill>
            </a:endParaRPr>
          </a:p>
          <a:p>
            <a:pPr lvl="0">
              <a:buClr>
                <a:schemeClr val="tx1"/>
              </a:buClr>
            </a:pPr>
            <a:endParaRPr lang="en-US" sz="1600" dirty="0">
              <a:solidFill>
                <a:srgbClr val="787878"/>
              </a:solidFill>
            </a:endParaRPr>
          </a:p>
        </p:txBody>
      </p:sp>
    </p:spTree>
    <p:extLst>
      <p:ext uri="{BB962C8B-B14F-4D97-AF65-F5344CB8AC3E}">
        <p14:creationId xmlns:p14="http://schemas.microsoft.com/office/powerpoint/2010/main" val="2325919625"/>
      </p:ext>
    </p:extLst>
  </p:cSld>
  <p:clrMapOvr>
    <a:masterClrMapping/>
  </p:clrMapOvr>
</p:sld>
</file>

<file path=ppt/theme/theme1.xml><?xml version="1.0" encoding="utf-8"?>
<a:theme xmlns:a="http://schemas.openxmlformats.org/drawingml/2006/main" name="Office Theme">
  <a:themeElements>
    <a:clrScheme name="Principal">
      <a:dk1>
        <a:srgbClr val="8C8D8E"/>
      </a:dk1>
      <a:lt1>
        <a:sysClr val="window" lastClr="FFFFFF"/>
      </a:lt1>
      <a:dk2>
        <a:srgbClr val="464E7E"/>
      </a:dk2>
      <a:lt2>
        <a:srgbClr val="0091DA"/>
      </a:lt2>
      <a:accent1>
        <a:srgbClr val="00C4D9"/>
      </a:accent1>
      <a:accent2>
        <a:srgbClr val="00C19F"/>
      </a:accent2>
      <a:accent3>
        <a:srgbClr val="F2AF32"/>
      </a:accent3>
      <a:accent4>
        <a:srgbClr val="FF9231"/>
      </a:accent4>
      <a:accent5>
        <a:srgbClr val="162B48"/>
      </a:accent5>
      <a:accent6>
        <a:srgbClr val="0076CF"/>
      </a:accent6>
      <a:hlink>
        <a:srgbClr val="00C4D9"/>
      </a:hlink>
      <a:folHlink>
        <a:srgbClr val="162B48"/>
      </a:folHlink>
    </a:clrScheme>
    <a:fontScheme name="Principal">
      <a:majorFont>
        <a:latin typeface="FS Elliot Pro"/>
        <a:ea typeface=""/>
        <a:cs typeface=""/>
      </a:majorFont>
      <a:minorFont>
        <a:latin typeface="FS Elliot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99C4FFDA086E74B8187C2D49E9EF550" ma:contentTypeVersion="13" ma:contentTypeDescription="Create a new document." ma:contentTypeScope="" ma:versionID="be79b10c9b7d6186491bbbc71a072961">
  <xsd:schema xmlns:xsd="http://www.w3.org/2001/XMLSchema" xmlns:xs="http://www.w3.org/2001/XMLSchema" xmlns:p="http://schemas.microsoft.com/office/2006/metadata/properties" xmlns:ns3="b24728e0-73a7-4bf8-b246-3d3a4eb367b6" xmlns:ns4="bc07c542-31d9-43e6-8381-41bf2cd25ef3" targetNamespace="http://schemas.microsoft.com/office/2006/metadata/properties" ma:root="true" ma:fieldsID="ced4b16f4c916d0eac0e3d84e56da386" ns3:_="" ns4:_="">
    <xsd:import namespace="b24728e0-73a7-4bf8-b246-3d3a4eb367b6"/>
    <xsd:import namespace="bc07c542-31d9-43e6-8381-41bf2cd25ef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4728e0-73a7-4bf8-b246-3d3a4eb367b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07c542-31d9-43e6-8381-41bf2cd25ef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E067E0-83CB-446B-B10A-3D950538CEF2}">
  <ds:schemaRefs>
    <ds:schemaRef ds:uri="http://schemas.microsoft.com/sharepoint/v3/contenttype/forms"/>
  </ds:schemaRefs>
</ds:datastoreItem>
</file>

<file path=customXml/itemProps2.xml><?xml version="1.0" encoding="utf-8"?>
<ds:datastoreItem xmlns:ds="http://schemas.openxmlformats.org/officeDocument/2006/customXml" ds:itemID="{5BA8FCC5-D775-4BC1-8214-80ECEA20204B}">
  <ds:schemaRefs>
    <ds:schemaRef ds:uri="bc07c542-31d9-43e6-8381-41bf2cd25ef3"/>
    <ds:schemaRef ds:uri="http://purl.org/dc/dcmitype/"/>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b24728e0-73a7-4bf8-b246-3d3a4eb367b6"/>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7B9A17A3-7CC8-461C-BB6F-BFE85E1EBC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4728e0-73a7-4bf8-b246-3d3a4eb367b6"/>
    <ds:schemaRef ds:uri="bc07c542-31d9-43e6-8381-41bf2cd25e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22782</TotalTime>
  <Words>3721</Words>
  <Application>Microsoft Office PowerPoint</Application>
  <PresentationFormat>On-screen Show (4:3)</PresentationFormat>
  <Paragraphs>381</Paragraphs>
  <Slides>33</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FS Elliot Pro</vt:lpstr>
      <vt:lpstr>Office Theme</vt:lpstr>
      <vt:lpstr>Business strategies case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 accumulation story clients will love</vt:lpstr>
      <vt:lpstr>PowerPoint Presentation</vt:lpstr>
      <vt:lpstr>PowerPoint Presentation</vt:lpstr>
      <vt:lpstr>PowerPoint Presentation</vt:lpstr>
      <vt:lpstr>PowerPoint Presentation</vt:lpstr>
      <vt:lpstr>PowerPoint Presentation</vt:lpstr>
      <vt:lpstr>Two insureds, one policy</vt:lpstr>
      <vt:lpstr>PowerPoint Presentation</vt:lpstr>
      <vt:lpstr>PowerPoint Presentation</vt:lpstr>
      <vt:lpstr>PowerPoint Presentation</vt:lpstr>
      <vt:lpstr>PowerPoint Presentation</vt:lpstr>
      <vt:lpstr>PowerPoint Presentation</vt:lpstr>
      <vt:lpstr>Let’s connect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Pattee</dc:creator>
  <cp:lastModifiedBy>Charlotte Bing - Financial Markets Inc</cp:lastModifiedBy>
  <cp:revision>681</cp:revision>
  <dcterms:created xsi:type="dcterms:W3CDTF">2016-01-11T21:19:21Z</dcterms:created>
  <dcterms:modified xsi:type="dcterms:W3CDTF">2021-01-11T22:09:51Z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0x010100999C4FFDA086E74B8187C2D49E9EF550</vt:lpwstr>
  </property>
  <property fmtid="{D5CDD505-2E9C-101B-9397-08002B2CF9AE}" pid="3" name="MSIP_Label_3b4f6feb-bc60-48e1-9a65-8f26ae8b4956_Enabled">
    <vt:lpwstr>True</vt:lpwstr>
  </property>
  <property fmtid="{D5CDD505-2E9C-101B-9397-08002B2CF9AE}" pid="4" name="MSIP_Label_3b4f6feb-bc60-48e1-9a65-8f26ae8b4956_SiteId">
    <vt:lpwstr>3bea478c-1684-4a8c-8e85-045ec54ba430</vt:lpwstr>
  </property>
  <property fmtid="{D5CDD505-2E9C-101B-9397-08002B2CF9AE}" pid="5" name="MSIP_Label_3b4f6feb-bc60-48e1-9a65-8f26ae8b4956_Owner">
    <vt:lpwstr>Staebell.Jeff@principal.com</vt:lpwstr>
  </property>
  <property fmtid="{D5CDD505-2E9C-101B-9397-08002B2CF9AE}" pid="6" name="MSIP_Label_3b4f6feb-bc60-48e1-9a65-8f26ae8b4956_SetDate">
    <vt:lpwstr>2019-08-06T18:24:27.2248338Z</vt:lpwstr>
  </property>
  <property fmtid="{D5CDD505-2E9C-101B-9397-08002B2CF9AE}" pid="7" name="MSIP_Label_3b4f6feb-bc60-48e1-9a65-8f26ae8b4956_Name">
    <vt:lpwstr>Public</vt:lpwstr>
  </property>
  <property fmtid="{D5CDD505-2E9C-101B-9397-08002B2CF9AE}" pid="8" name="MSIP_Label_3b4f6feb-bc60-48e1-9a65-8f26ae8b4956_Application">
    <vt:lpwstr>Microsoft Azure Information Protection</vt:lpwstr>
  </property>
  <property fmtid="{D5CDD505-2E9C-101B-9397-08002B2CF9AE}" pid="9" name="MSIP_Label_3b4f6feb-bc60-48e1-9a65-8f26ae8b4956_Extended_MSFT_Method">
    <vt:lpwstr>Manual</vt:lpwstr>
  </property>
  <property fmtid="{D5CDD505-2E9C-101B-9397-08002B2CF9AE}" pid="10" name="MSIP_Label_af49516a-7525-4936-8880-b1dc1e580865_Enabled">
    <vt:lpwstr>True</vt:lpwstr>
  </property>
  <property fmtid="{D5CDD505-2E9C-101B-9397-08002B2CF9AE}" pid="11" name="MSIP_Label_af49516a-7525-4936-8880-b1dc1e580865_SiteId">
    <vt:lpwstr>3bea478c-1684-4a8c-8e85-045ec54ba430</vt:lpwstr>
  </property>
  <property fmtid="{D5CDD505-2E9C-101B-9397-08002B2CF9AE}" pid="12" name="MSIP_Label_af49516a-7525-4936-8880-b1dc1e580865_Owner">
    <vt:lpwstr>Staebell.Jeff@principal.com</vt:lpwstr>
  </property>
  <property fmtid="{D5CDD505-2E9C-101B-9397-08002B2CF9AE}" pid="13" name="MSIP_Label_af49516a-7525-4936-8880-b1dc1e580865_SetDate">
    <vt:lpwstr>2019-08-06T18:24:27.2248338Z</vt:lpwstr>
  </property>
  <property fmtid="{D5CDD505-2E9C-101B-9397-08002B2CF9AE}" pid="14" name="MSIP_Label_af49516a-7525-4936-8880-b1dc1e580865_Name">
    <vt:lpwstr>Non-visible label</vt:lpwstr>
  </property>
  <property fmtid="{D5CDD505-2E9C-101B-9397-08002B2CF9AE}" pid="15" name="MSIP_Label_af49516a-7525-4936-8880-b1dc1e580865_Application">
    <vt:lpwstr>Microsoft Azure Information Protection</vt:lpwstr>
  </property>
  <property fmtid="{D5CDD505-2E9C-101B-9397-08002B2CF9AE}" pid="16" name="MSIP_Label_af49516a-7525-4936-8880-b1dc1e580865_Parent">
    <vt:lpwstr>3b4f6feb-bc60-48e1-9a65-8f26ae8b4956</vt:lpwstr>
  </property>
  <property fmtid="{D5CDD505-2E9C-101B-9397-08002B2CF9AE}" pid="17" name="MSIP_Label_af49516a-7525-4936-8880-b1dc1e580865_Extended_MSFT_Method">
    <vt:lpwstr>Manual</vt:lpwstr>
  </property>
  <property fmtid="{D5CDD505-2E9C-101B-9397-08002B2CF9AE}" pid="18" name="Sensitivity">
    <vt:lpwstr>Public Non-visible label</vt:lpwstr>
  </property>
</Properties>
</file>