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5" r:id="rId2"/>
    <p:sldId id="257" r:id="rId3"/>
    <p:sldId id="258" r:id="rId4"/>
    <p:sldId id="265" r:id="rId5"/>
    <p:sldId id="266" r:id="rId6"/>
    <p:sldId id="267" r:id="rId7"/>
    <p:sldId id="268" r:id="rId8"/>
    <p:sldId id="274" r:id="rId9"/>
    <p:sldId id="275" r:id="rId10"/>
    <p:sldId id="276" r:id="rId11"/>
    <p:sldId id="277" r:id="rId12"/>
    <p:sldId id="278" r:id="rId13"/>
    <p:sldId id="279" r:id="rId14"/>
    <p:sldId id="280" r:id="rId15"/>
    <p:sldId id="283" r:id="rId16"/>
    <p:sldId id="282" r:id="rId17"/>
    <p:sldId id="281" r:id="rId18"/>
    <p:sldId id="284" r:id="rId19"/>
    <p:sldId id="285" r:id="rId20"/>
    <p:sldId id="287" r:id="rId21"/>
    <p:sldId id="288" r:id="rId22"/>
    <p:sldId id="293" r:id="rId23"/>
    <p:sldId id="294" r:id="rId24"/>
    <p:sldId id="290" r:id="rId25"/>
    <p:sldId id="291"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9E0"/>
    <a:srgbClr val="F26B31"/>
    <a:srgbClr val="7AC143"/>
    <a:srgbClr val="BDEEFF"/>
    <a:srgbClr val="FFE89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85486" autoAdjust="0"/>
  </p:normalViewPr>
  <p:slideViewPr>
    <p:cSldViewPr>
      <p:cViewPr varScale="1">
        <p:scale>
          <a:sx n="80" d="100"/>
          <a:sy n="80" d="100"/>
        </p:scale>
        <p:origin x="-151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9D780E-37AA-410C-A842-13B80DD673F4}" type="doc">
      <dgm:prSet loTypeId="urn:microsoft.com/office/officeart/2005/8/layout/hProcess11" loCatId="process" qsTypeId="urn:microsoft.com/office/officeart/2005/8/quickstyle/simple1" qsCatId="simple" csTypeId="urn:microsoft.com/office/officeart/2005/8/colors/colorful5" csCatId="colorful" phldr="1"/>
      <dgm:spPr/>
      <dgm:t>
        <a:bodyPr/>
        <a:lstStyle/>
        <a:p>
          <a:endParaRPr lang="en-US"/>
        </a:p>
      </dgm:t>
    </dgm:pt>
    <dgm:pt modelId="{4DECCC04-9CA8-432E-A239-9DEF5AA036EF}">
      <dgm:prSet phldrT="[Text]"/>
      <dgm:spPr/>
      <dgm:t>
        <a:bodyPr/>
        <a:lstStyle/>
        <a:p>
          <a:r>
            <a:rPr lang="en-US" b="1" dirty="0" smtClean="0">
              <a:solidFill>
                <a:srgbClr val="F26B31"/>
              </a:solidFill>
              <a:latin typeface="Arial" pitchFamily="34" charset="0"/>
              <a:cs typeface="Arial" pitchFamily="34" charset="0"/>
            </a:rPr>
            <a:t>Grief</a:t>
          </a:r>
          <a:endParaRPr lang="en-US" b="1" dirty="0">
            <a:solidFill>
              <a:srgbClr val="F26B31"/>
            </a:solidFill>
            <a:latin typeface="Arial" pitchFamily="34" charset="0"/>
            <a:cs typeface="Arial" pitchFamily="34" charset="0"/>
          </a:endParaRPr>
        </a:p>
      </dgm:t>
    </dgm:pt>
    <dgm:pt modelId="{3BA19EF6-6B21-41F6-867B-9108AD7758C9}" type="parTrans" cxnId="{122AC5D7-C0E1-4EE9-9B54-FFEA6EB299EC}">
      <dgm:prSet/>
      <dgm:spPr/>
      <dgm:t>
        <a:bodyPr/>
        <a:lstStyle/>
        <a:p>
          <a:endParaRPr lang="en-US"/>
        </a:p>
      </dgm:t>
    </dgm:pt>
    <dgm:pt modelId="{A10F407D-CF35-4786-8FC4-91451DEB4ED6}" type="sibTrans" cxnId="{122AC5D7-C0E1-4EE9-9B54-FFEA6EB299EC}">
      <dgm:prSet/>
      <dgm:spPr/>
      <dgm:t>
        <a:bodyPr/>
        <a:lstStyle/>
        <a:p>
          <a:endParaRPr lang="en-US"/>
        </a:p>
      </dgm:t>
    </dgm:pt>
    <dgm:pt modelId="{C5A5F42F-D454-4F59-BBF9-B12D29DAA757}">
      <dgm:prSet phldrT="[Text]"/>
      <dgm:spPr/>
      <dgm:t>
        <a:bodyPr/>
        <a:lstStyle/>
        <a:p>
          <a:r>
            <a:rPr lang="en-US" b="1" dirty="0" smtClean="0">
              <a:solidFill>
                <a:srgbClr val="7AC143"/>
              </a:solidFill>
              <a:latin typeface="Arial" pitchFamily="34" charset="0"/>
              <a:cs typeface="Arial" pitchFamily="34" charset="0"/>
            </a:rPr>
            <a:t>Growth</a:t>
          </a:r>
          <a:endParaRPr lang="en-US" b="1" dirty="0">
            <a:solidFill>
              <a:srgbClr val="7AC143"/>
            </a:solidFill>
            <a:latin typeface="Arial" pitchFamily="34" charset="0"/>
            <a:cs typeface="Arial" pitchFamily="34" charset="0"/>
          </a:endParaRPr>
        </a:p>
      </dgm:t>
    </dgm:pt>
    <dgm:pt modelId="{63E45FF3-53C7-4CA4-8EBB-A1F49560BB41}" type="parTrans" cxnId="{F29CDDE6-6FE1-4E5A-B1CA-DE19D8A5FC4D}">
      <dgm:prSet/>
      <dgm:spPr/>
      <dgm:t>
        <a:bodyPr/>
        <a:lstStyle/>
        <a:p>
          <a:endParaRPr lang="en-US"/>
        </a:p>
      </dgm:t>
    </dgm:pt>
    <dgm:pt modelId="{507571D9-ABB8-4975-B184-4F915DDA8D55}" type="sibTrans" cxnId="{F29CDDE6-6FE1-4E5A-B1CA-DE19D8A5FC4D}">
      <dgm:prSet/>
      <dgm:spPr/>
      <dgm:t>
        <a:bodyPr/>
        <a:lstStyle/>
        <a:p>
          <a:endParaRPr lang="en-US"/>
        </a:p>
      </dgm:t>
    </dgm:pt>
    <dgm:pt modelId="{9FD8ED21-A88C-4737-8514-A96D47AD89DE}">
      <dgm:prSet phldrT="[Text]"/>
      <dgm:spPr/>
      <dgm:t>
        <a:bodyPr/>
        <a:lstStyle/>
        <a:p>
          <a:r>
            <a:rPr lang="en-US" b="1" dirty="0" smtClean="0">
              <a:solidFill>
                <a:srgbClr val="00A9E0"/>
              </a:solidFill>
              <a:latin typeface="Arial" pitchFamily="34" charset="0"/>
              <a:cs typeface="Arial" pitchFamily="34" charset="0"/>
            </a:rPr>
            <a:t>Grace</a:t>
          </a:r>
          <a:endParaRPr lang="en-US" b="1" dirty="0">
            <a:solidFill>
              <a:srgbClr val="00A9E0"/>
            </a:solidFill>
            <a:latin typeface="Arial" pitchFamily="34" charset="0"/>
            <a:cs typeface="Arial" pitchFamily="34" charset="0"/>
          </a:endParaRPr>
        </a:p>
      </dgm:t>
    </dgm:pt>
    <dgm:pt modelId="{FFDEC5AE-EF7B-4B87-9994-FC274E2BA8CC}" type="parTrans" cxnId="{D0679B53-1AFB-4505-BFAF-AA03A28D0FCA}">
      <dgm:prSet/>
      <dgm:spPr/>
      <dgm:t>
        <a:bodyPr/>
        <a:lstStyle/>
        <a:p>
          <a:endParaRPr lang="en-US"/>
        </a:p>
      </dgm:t>
    </dgm:pt>
    <dgm:pt modelId="{8850327D-F826-4AD5-9591-1210C6F4026B}" type="sibTrans" cxnId="{D0679B53-1AFB-4505-BFAF-AA03A28D0FCA}">
      <dgm:prSet/>
      <dgm:spPr/>
      <dgm:t>
        <a:bodyPr/>
        <a:lstStyle/>
        <a:p>
          <a:endParaRPr lang="en-US"/>
        </a:p>
      </dgm:t>
    </dgm:pt>
    <dgm:pt modelId="{7727AE91-8BD2-45C3-BACC-D1BA8C31449D}" type="pres">
      <dgm:prSet presAssocID="{B29D780E-37AA-410C-A842-13B80DD673F4}" presName="Name0" presStyleCnt="0">
        <dgm:presLayoutVars>
          <dgm:dir/>
          <dgm:resizeHandles val="exact"/>
        </dgm:presLayoutVars>
      </dgm:prSet>
      <dgm:spPr/>
      <dgm:t>
        <a:bodyPr/>
        <a:lstStyle/>
        <a:p>
          <a:endParaRPr lang="en-US"/>
        </a:p>
      </dgm:t>
    </dgm:pt>
    <dgm:pt modelId="{09E1256E-822C-42DA-B2B6-0E6493BF9A1A}" type="pres">
      <dgm:prSet presAssocID="{B29D780E-37AA-410C-A842-13B80DD673F4}" presName="arrow" presStyleLbl="bgShp" presStyleIdx="0" presStyleCnt="1"/>
      <dgm:spPr>
        <a:solidFill>
          <a:schemeClr val="bg1">
            <a:lumMod val="85000"/>
          </a:schemeClr>
        </a:solidFill>
      </dgm:spPr>
    </dgm:pt>
    <dgm:pt modelId="{603B20E4-ABF4-485F-B4F8-3E18DD59F8AD}" type="pres">
      <dgm:prSet presAssocID="{B29D780E-37AA-410C-A842-13B80DD673F4}" presName="points" presStyleCnt="0"/>
      <dgm:spPr/>
    </dgm:pt>
    <dgm:pt modelId="{83D1EE47-B5F6-4504-AFE2-F62813B1D937}" type="pres">
      <dgm:prSet presAssocID="{4DECCC04-9CA8-432E-A239-9DEF5AA036EF}" presName="compositeA" presStyleCnt="0"/>
      <dgm:spPr/>
    </dgm:pt>
    <dgm:pt modelId="{EDD81D8C-703D-4AC2-BCDC-FB746D7DADF9}" type="pres">
      <dgm:prSet presAssocID="{4DECCC04-9CA8-432E-A239-9DEF5AA036EF}" presName="textA" presStyleLbl="revTx" presStyleIdx="0" presStyleCnt="3">
        <dgm:presLayoutVars>
          <dgm:bulletEnabled val="1"/>
        </dgm:presLayoutVars>
      </dgm:prSet>
      <dgm:spPr/>
      <dgm:t>
        <a:bodyPr/>
        <a:lstStyle/>
        <a:p>
          <a:endParaRPr lang="en-US"/>
        </a:p>
      </dgm:t>
    </dgm:pt>
    <dgm:pt modelId="{F87ACB3D-2D3D-407F-9997-04A6278B21BC}" type="pres">
      <dgm:prSet presAssocID="{4DECCC04-9CA8-432E-A239-9DEF5AA036EF}" presName="circleA" presStyleLbl="node1" presStyleIdx="0" presStyleCnt="3"/>
      <dgm:spPr>
        <a:prstGeom prst="rect">
          <a:avLst/>
        </a:prstGeom>
        <a:solidFill>
          <a:srgbClr val="FF0000"/>
        </a:solidFill>
      </dgm:spPr>
      <dgm:t>
        <a:bodyPr/>
        <a:lstStyle/>
        <a:p>
          <a:endParaRPr lang="en-US"/>
        </a:p>
      </dgm:t>
    </dgm:pt>
    <dgm:pt modelId="{2ED8B52A-1B68-4E91-82F0-2F79E146D8A8}" type="pres">
      <dgm:prSet presAssocID="{4DECCC04-9CA8-432E-A239-9DEF5AA036EF}" presName="spaceA" presStyleCnt="0"/>
      <dgm:spPr/>
    </dgm:pt>
    <dgm:pt modelId="{0631F303-1942-4924-923D-729C29A94560}" type="pres">
      <dgm:prSet presAssocID="{A10F407D-CF35-4786-8FC4-91451DEB4ED6}" presName="space" presStyleCnt="0"/>
      <dgm:spPr/>
    </dgm:pt>
    <dgm:pt modelId="{3B2EAE7A-408A-4CD4-8B86-654866CA1659}" type="pres">
      <dgm:prSet presAssocID="{C5A5F42F-D454-4F59-BBF9-B12D29DAA757}" presName="compositeB" presStyleCnt="0"/>
      <dgm:spPr/>
    </dgm:pt>
    <dgm:pt modelId="{CE3313BA-E3A6-4FD2-AFDB-1640A2269740}" type="pres">
      <dgm:prSet presAssocID="{C5A5F42F-D454-4F59-BBF9-B12D29DAA757}" presName="textB" presStyleLbl="revTx" presStyleIdx="1" presStyleCnt="3">
        <dgm:presLayoutVars>
          <dgm:bulletEnabled val="1"/>
        </dgm:presLayoutVars>
      </dgm:prSet>
      <dgm:spPr/>
      <dgm:t>
        <a:bodyPr/>
        <a:lstStyle/>
        <a:p>
          <a:endParaRPr lang="en-US"/>
        </a:p>
      </dgm:t>
    </dgm:pt>
    <dgm:pt modelId="{F1FAD104-D696-45AD-B04F-B8912D09253E}" type="pres">
      <dgm:prSet presAssocID="{C5A5F42F-D454-4F59-BBF9-B12D29DAA757}" presName="circleB" presStyleLbl="node1" presStyleIdx="1" presStyleCnt="3"/>
      <dgm:spPr>
        <a:prstGeom prst="rect">
          <a:avLst/>
        </a:prstGeom>
        <a:solidFill>
          <a:srgbClr val="00B050"/>
        </a:solidFill>
      </dgm:spPr>
      <dgm:t>
        <a:bodyPr/>
        <a:lstStyle/>
        <a:p>
          <a:endParaRPr lang="en-US"/>
        </a:p>
      </dgm:t>
    </dgm:pt>
    <dgm:pt modelId="{04478823-F07A-4EB1-B3DF-1DFE1563F82C}" type="pres">
      <dgm:prSet presAssocID="{C5A5F42F-D454-4F59-BBF9-B12D29DAA757}" presName="spaceB" presStyleCnt="0"/>
      <dgm:spPr/>
    </dgm:pt>
    <dgm:pt modelId="{2B88ADD0-D1D9-476F-80EB-F83898711580}" type="pres">
      <dgm:prSet presAssocID="{507571D9-ABB8-4975-B184-4F915DDA8D55}" presName="space" presStyleCnt="0"/>
      <dgm:spPr/>
    </dgm:pt>
    <dgm:pt modelId="{8F67408E-E4B3-453C-B85A-9981CB2D1E24}" type="pres">
      <dgm:prSet presAssocID="{9FD8ED21-A88C-4737-8514-A96D47AD89DE}" presName="compositeA" presStyleCnt="0"/>
      <dgm:spPr/>
    </dgm:pt>
    <dgm:pt modelId="{9A76EA2B-1D22-47CE-A2CD-6502655F82F3}" type="pres">
      <dgm:prSet presAssocID="{9FD8ED21-A88C-4737-8514-A96D47AD89DE}" presName="textA" presStyleLbl="revTx" presStyleIdx="2" presStyleCnt="3">
        <dgm:presLayoutVars>
          <dgm:bulletEnabled val="1"/>
        </dgm:presLayoutVars>
      </dgm:prSet>
      <dgm:spPr/>
      <dgm:t>
        <a:bodyPr/>
        <a:lstStyle/>
        <a:p>
          <a:endParaRPr lang="en-US"/>
        </a:p>
      </dgm:t>
    </dgm:pt>
    <dgm:pt modelId="{D922AD77-4F2A-49EF-BF84-EDDB1740F7E9}" type="pres">
      <dgm:prSet presAssocID="{9FD8ED21-A88C-4737-8514-A96D47AD89DE}" presName="circleA" presStyleLbl="node1" presStyleIdx="2" presStyleCnt="3"/>
      <dgm:spPr>
        <a:prstGeom prst="rect">
          <a:avLst/>
        </a:prstGeom>
        <a:solidFill>
          <a:srgbClr val="00B0F0"/>
        </a:solidFill>
      </dgm:spPr>
      <dgm:t>
        <a:bodyPr/>
        <a:lstStyle/>
        <a:p>
          <a:endParaRPr lang="en-US"/>
        </a:p>
      </dgm:t>
    </dgm:pt>
    <dgm:pt modelId="{0FE8495E-6C84-4AC9-9A83-8EF773165779}" type="pres">
      <dgm:prSet presAssocID="{9FD8ED21-A88C-4737-8514-A96D47AD89DE}" presName="spaceA" presStyleCnt="0"/>
      <dgm:spPr/>
    </dgm:pt>
  </dgm:ptLst>
  <dgm:cxnLst>
    <dgm:cxn modelId="{D0679B53-1AFB-4505-BFAF-AA03A28D0FCA}" srcId="{B29D780E-37AA-410C-A842-13B80DD673F4}" destId="{9FD8ED21-A88C-4737-8514-A96D47AD89DE}" srcOrd="2" destOrd="0" parTransId="{FFDEC5AE-EF7B-4B87-9994-FC274E2BA8CC}" sibTransId="{8850327D-F826-4AD5-9591-1210C6F4026B}"/>
    <dgm:cxn modelId="{D029A035-2B4C-4BC6-B53B-C8A3E399B784}" type="presOf" srcId="{C5A5F42F-D454-4F59-BBF9-B12D29DAA757}" destId="{CE3313BA-E3A6-4FD2-AFDB-1640A2269740}" srcOrd="0" destOrd="0" presId="urn:microsoft.com/office/officeart/2005/8/layout/hProcess11"/>
    <dgm:cxn modelId="{122AC5D7-C0E1-4EE9-9B54-FFEA6EB299EC}" srcId="{B29D780E-37AA-410C-A842-13B80DD673F4}" destId="{4DECCC04-9CA8-432E-A239-9DEF5AA036EF}" srcOrd="0" destOrd="0" parTransId="{3BA19EF6-6B21-41F6-867B-9108AD7758C9}" sibTransId="{A10F407D-CF35-4786-8FC4-91451DEB4ED6}"/>
    <dgm:cxn modelId="{A2131BC3-288E-4D81-886B-DFD8E001CAC2}" type="presOf" srcId="{9FD8ED21-A88C-4737-8514-A96D47AD89DE}" destId="{9A76EA2B-1D22-47CE-A2CD-6502655F82F3}" srcOrd="0" destOrd="0" presId="urn:microsoft.com/office/officeart/2005/8/layout/hProcess11"/>
    <dgm:cxn modelId="{62A6EABB-A531-4877-AA61-773A005CDC1C}" type="presOf" srcId="{B29D780E-37AA-410C-A842-13B80DD673F4}" destId="{7727AE91-8BD2-45C3-BACC-D1BA8C31449D}" srcOrd="0" destOrd="0" presId="urn:microsoft.com/office/officeart/2005/8/layout/hProcess11"/>
    <dgm:cxn modelId="{672DBC15-6B70-405E-ADCE-47A71D357DDB}" type="presOf" srcId="{4DECCC04-9CA8-432E-A239-9DEF5AA036EF}" destId="{EDD81D8C-703D-4AC2-BCDC-FB746D7DADF9}" srcOrd="0" destOrd="0" presId="urn:microsoft.com/office/officeart/2005/8/layout/hProcess11"/>
    <dgm:cxn modelId="{F29CDDE6-6FE1-4E5A-B1CA-DE19D8A5FC4D}" srcId="{B29D780E-37AA-410C-A842-13B80DD673F4}" destId="{C5A5F42F-D454-4F59-BBF9-B12D29DAA757}" srcOrd="1" destOrd="0" parTransId="{63E45FF3-53C7-4CA4-8EBB-A1F49560BB41}" sibTransId="{507571D9-ABB8-4975-B184-4F915DDA8D55}"/>
    <dgm:cxn modelId="{88FF5E90-8965-42B4-928E-8358BF505BE9}" type="presParOf" srcId="{7727AE91-8BD2-45C3-BACC-D1BA8C31449D}" destId="{09E1256E-822C-42DA-B2B6-0E6493BF9A1A}" srcOrd="0" destOrd="0" presId="urn:microsoft.com/office/officeart/2005/8/layout/hProcess11"/>
    <dgm:cxn modelId="{23DE30BF-D3DE-44CF-8972-D15ED4D98E09}" type="presParOf" srcId="{7727AE91-8BD2-45C3-BACC-D1BA8C31449D}" destId="{603B20E4-ABF4-485F-B4F8-3E18DD59F8AD}" srcOrd="1" destOrd="0" presId="urn:microsoft.com/office/officeart/2005/8/layout/hProcess11"/>
    <dgm:cxn modelId="{D37B0D5F-A5ED-47B1-91DF-95C006836111}" type="presParOf" srcId="{603B20E4-ABF4-485F-B4F8-3E18DD59F8AD}" destId="{83D1EE47-B5F6-4504-AFE2-F62813B1D937}" srcOrd="0" destOrd="0" presId="urn:microsoft.com/office/officeart/2005/8/layout/hProcess11"/>
    <dgm:cxn modelId="{82BA190D-71CA-47EB-ACC2-B2BF2E6C9F99}" type="presParOf" srcId="{83D1EE47-B5F6-4504-AFE2-F62813B1D937}" destId="{EDD81D8C-703D-4AC2-BCDC-FB746D7DADF9}" srcOrd="0" destOrd="0" presId="urn:microsoft.com/office/officeart/2005/8/layout/hProcess11"/>
    <dgm:cxn modelId="{613E9E82-CA41-4F4F-AFB1-C0231E579A65}" type="presParOf" srcId="{83D1EE47-B5F6-4504-AFE2-F62813B1D937}" destId="{F87ACB3D-2D3D-407F-9997-04A6278B21BC}" srcOrd="1" destOrd="0" presId="urn:microsoft.com/office/officeart/2005/8/layout/hProcess11"/>
    <dgm:cxn modelId="{26C12F77-2165-492A-A610-50F6C9C9820B}" type="presParOf" srcId="{83D1EE47-B5F6-4504-AFE2-F62813B1D937}" destId="{2ED8B52A-1B68-4E91-82F0-2F79E146D8A8}" srcOrd="2" destOrd="0" presId="urn:microsoft.com/office/officeart/2005/8/layout/hProcess11"/>
    <dgm:cxn modelId="{77B76BC7-5AA9-4C7F-BD30-E89FCBB6B92A}" type="presParOf" srcId="{603B20E4-ABF4-485F-B4F8-3E18DD59F8AD}" destId="{0631F303-1942-4924-923D-729C29A94560}" srcOrd="1" destOrd="0" presId="urn:microsoft.com/office/officeart/2005/8/layout/hProcess11"/>
    <dgm:cxn modelId="{F5362E44-87F0-4248-A1E6-499E3F72365B}" type="presParOf" srcId="{603B20E4-ABF4-485F-B4F8-3E18DD59F8AD}" destId="{3B2EAE7A-408A-4CD4-8B86-654866CA1659}" srcOrd="2" destOrd="0" presId="urn:microsoft.com/office/officeart/2005/8/layout/hProcess11"/>
    <dgm:cxn modelId="{5E411449-46D7-4D42-8CAC-CDC4CFDE0706}" type="presParOf" srcId="{3B2EAE7A-408A-4CD4-8B86-654866CA1659}" destId="{CE3313BA-E3A6-4FD2-AFDB-1640A2269740}" srcOrd="0" destOrd="0" presId="urn:microsoft.com/office/officeart/2005/8/layout/hProcess11"/>
    <dgm:cxn modelId="{38715866-FF63-4AA3-8FD7-74DB4D050F43}" type="presParOf" srcId="{3B2EAE7A-408A-4CD4-8B86-654866CA1659}" destId="{F1FAD104-D696-45AD-B04F-B8912D09253E}" srcOrd="1" destOrd="0" presId="urn:microsoft.com/office/officeart/2005/8/layout/hProcess11"/>
    <dgm:cxn modelId="{E058AEB3-BCF0-45A1-85D6-FE22C3F9BC8C}" type="presParOf" srcId="{3B2EAE7A-408A-4CD4-8B86-654866CA1659}" destId="{04478823-F07A-4EB1-B3DF-1DFE1563F82C}" srcOrd="2" destOrd="0" presId="urn:microsoft.com/office/officeart/2005/8/layout/hProcess11"/>
    <dgm:cxn modelId="{DCD4426E-2033-4091-A1CC-C50BD89A0871}" type="presParOf" srcId="{603B20E4-ABF4-485F-B4F8-3E18DD59F8AD}" destId="{2B88ADD0-D1D9-476F-80EB-F83898711580}" srcOrd="3" destOrd="0" presId="urn:microsoft.com/office/officeart/2005/8/layout/hProcess11"/>
    <dgm:cxn modelId="{E6509FB2-9B8D-477D-9073-5A14C6F1F131}" type="presParOf" srcId="{603B20E4-ABF4-485F-B4F8-3E18DD59F8AD}" destId="{8F67408E-E4B3-453C-B85A-9981CB2D1E24}" srcOrd="4" destOrd="0" presId="urn:microsoft.com/office/officeart/2005/8/layout/hProcess11"/>
    <dgm:cxn modelId="{9EAAD6A6-8A5A-4747-AEEE-6F0E77C2F717}" type="presParOf" srcId="{8F67408E-E4B3-453C-B85A-9981CB2D1E24}" destId="{9A76EA2B-1D22-47CE-A2CD-6502655F82F3}" srcOrd="0" destOrd="0" presId="urn:microsoft.com/office/officeart/2005/8/layout/hProcess11"/>
    <dgm:cxn modelId="{8EF396EE-1B3C-4050-96C2-6AF86D9EE3A2}" type="presParOf" srcId="{8F67408E-E4B3-453C-B85A-9981CB2D1E24}" destId="{D922AD77-4F2A-49EF-BF84-EDDB1740F7E9}" srcOrd="1" destOrd="0" presId="urn:microsoft.com/office/officeart/2005/8/layout/hProcess11"/>
    <dgm:cxn modelId="{6905450A-60DF-42E1-9F86-C682CB6A0369}" type="presParOf" srcId="{8F67408E-E4B3-453C-B85A-9981CB2D1E24}" destId="{0FE8495E-6C84-4AC9-9A83-8EF773165779}" srcOrd="2" destOrd="0" presId="urn:microsoft.com/office/officeart/2005/8/layout/hProcess1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E1256E-822C-42DA-B2B6-0E6493BF9A1A}">
      <dsp:nvSpPr>
        <dsp:cNvPr id="0" name=""/>
        <dsp:cNvSpPr/>
      </dsp:nvSpPr>
      <dsp:spPr>
        <a:xfrm>
          <a:off x="0" y="1219199"/>
          <a:ext cx="7162800" cy="1625600"/>
        </a:xfrm>
        <a:prstGeom prst="notchedRightArrow">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EDD81D8C-703D-4AC2-BCDC-FB746D7DADF9}">
      <dsp:nvSpPr>
        <dsp:cNvPr id="0" name=""/>
        <dsp:cNvSpPr/>
      </dsp:nvSpPr>
      <dsp:spPr>
        <a:xfrm>
          <a:off x="3147" y="0"/>
          <a:ext cx="207749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b" anchorCtr="0">
          <a:noAutofit/>
        </a:bodyPr>
        <a:lstStyle/>
        <a:p>
          <a:pPr lvl="0" algn="ctr" defTabSz="1555750">
            <a:lnSpc>
              <a:spcPct val="90000"/>
            </a:lnSpc>
            <a:spcBef>
              <a:spcPct val="0"/>
            </a:spcBef>
            <a:spcAft>
              <a:spcPct val="35000"/>
            </a:spcAft>
          </a:pPr>
          <a:r>
            <a:rPr lang="en-US" sz="3500" b="1" kern="1200" dirty="0" smtClean="0">
              <a:solidFill>
                <a:srgbClr val="F26B31"/>
              </a:solidFill>
              <a:latin typeface="Arial" pitchFamily="34" charset="0"/>
              <a:cs typeface="Arial" pitchFamily="34" charset="0"/>
            </a:rPr>
            <a:t>Grief</a:t>
          </a:r>
          <a:endParaRPr lang="en-US" sz="3500" b="1" kern="1200" dirty="0">
            <a:solidFill>
              <a:srgbClr val="F26B31"/>
            </a:solidFill>
            <a:latin typeface="Arial" pitchFamily="34" charset="0"/>
            <a:cs typeface="Arial" pitchFamily="34" charset="0"/>
          </a:endParaRPr>
        </a:p>
      </dsp:txBody>
      <dsp:txXfrm>
        <a:off x="3147" y="0"/>
        <a:ext cx="2077491" cy="1625600"/>
      </dsp:txXfrm>
    </dsp:sp>
    <dsp:sp modelId="{F87ACB3D-2D3D-407F-9997-04A6278B21BC}">
      <dsp:nvSpPr>
        <dsp:cNvPr id="0" name=""/>
        <dsp:cNvSpPr/>
      </dsp:nvSpPr>
      <dsp:spPr>
        <a:xfrm>
          <a:off x="838693" y="1828800"/>
          <a:ext cx="406400" cy="406400"/>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313BA-E3A6-4FD2-AFDB-1640A2269740}">
      <dsp:nvSpPr>
        <dsp:cNvPr id="0" name=""/>
        <dsp:cNvSpPr/>
      </dsp:nvSpPr>
      <dsp:spPr>
        <a:xfrm>
          <a:off x="2184514" y="2438399"/>
          <a:ext cx="207749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t" anchorCtr="0">
          <a:noAutofit/>
        </a:bodyPr>
        <a:lstStyle/>
        <a:p>
          <a:pPr lvl="0" algn="ctr" defTabSz="1555750">
            <a:lnSpc>
              <a:spcPct val="90000"/>
            </a:lnSpc>
            <a:spcBef>
              <a:spcPct val="0"/>
            </a:spcBef>
            <a:spcAft>
              <a:spcPct val="35000"/>
            </a:spcAft>
          </a:pPr>
          <a:r>
            <a:rPr lang="en-US" sz="3500" b="1" kern="1200" dirty="0" smtClean="0">
              <a:solidFill>
                <a:srgbClr val="7AC143"/>
              </a:solidFill>
              <a:latin typeface="Arial" pitchFamily="34" charset="0"/>
              <a:cs typeface="Arial" pitchFamily="34" charset="0"/>
            </a:rPr>
            <a:t>Growth</a:t>
          </a:r>
          <a:endParaRPr lang="en-US" sz="3500" b="1" kern="1200" dirty="0">
            <a:solidFill>
              <a:srgbClr val="7AC143"/>
            </a:solidFill>
            <a:latin typeface="Arial" pitchFamily="34" charset="0"/>
            <a:cs typeface="Arial" pitchFamily="34" charset="0"/>
          </a:endParaRPr>
        </a:p>
      </dsp:txBody>
      <dsp:txXfrm>
        <a:off x="2184514" y="2438399"/>
        <a:ext cx="2077491" cy="1625600"/>
      </dsp:txXfrm>
    </dsp:sp>
    <dsp:sp modelId="{F1FAD104-D696-45AD-B04F-B8912D09253E}">
      <dsp:nvSpPr>
        <dsp:cNvPr id="0" name=""/>
        <dsp:cNvSpPr/>
      </dsp:nvSpPr>
      <dsp:spPr>
        <a:xfrm>
          <a:off x="3020060" y="1828800"/>
          <a:ext cx="406400" cy="40640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76EA2B-1D22-47CE-A2CD-6502655F82F3}">
      <dsp:nvSpPr>
        <dsp:cNvPr id="0" name=""/>
        <dsp:cNvSpPr/>
      </dsp:nvSpPr>
      <dsp:spPr>
        <a:xfrm>
          <a:off x="4365880" y="0"/>
          <a:ext cx="207749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b" anchorCtr="0">
          <a:noAutofit/>
        </a:bodyPr>
        <a:lstStyle/>
        <a:p>
          <a:pPr lvl="0" algn="ctr" defTabSz="1555750">
            <a:lnSpc>
              <a:spcPct val="90000"/>
            </a:lnSpc>
            <a:spcBef>
              <a:spcPct val="0"/>
            </a:spcBef>
            <a:spcAft>
              <a:spcPct val="35000"/>
            </a:spcAft>
          </a:pPr>
          <a:r>
            <a:rPr lang="en-US" sz="3500" b="1" kern="1200" dirty="0" smtClean="0">
              <a:solidFill>
                <a:srgbClr val="00A9E0"/>
              </a:solidFill>
              <a:latin typeface="Arial" pitchFamily="34" charset="0"/>
              <a:cs typeface="Arial" pitchFamily="34" charset="0"/>
            </a:rPr>
            <a:t>Grace</a:t>
          </a:r>
          <a:endParaRPr lang="en-US" sz="3500" b="1" kern="1200" dirty="0">
            <a:solidFill>
              <a:srgbClr val="00A9E0"/>
            </a:solidFill>
            <a:latin typeface="Arial" pitchFamily="34" charset="0"/>
            <a:cs typeface="Arial" pitchFamily="34" charset="0"/>
          </a:endParaRPr>
        </a:p>
      </dsp:txBody>
      <dsp:txXfrm>
        <a:off x="4365880" y="0"/>
        <a:ext cx="2077491" cy="1625600"/>
      </dsp:txXfrm>
    </dsp:sp>
    <dsp:sp modelId="{D922AD77-4F2A-49EF-BF84-EDDB1740F7E9}">
      <dsp:nvSpPr>
        <dsp:cNvPr id="0" name=""/>
        <dsp:cNvSpPr/>
      </dsp:nvSpPr>
      <dsp:spPr>
        <a:xfrm>
          <a:off x="5201426" y="1828800"/>
          <a:ext cx="406400" cy="406400"/>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3689B-62A4-4BB5-9AEE-4FE66E0B89A7}" type="datetimeFigureOut">
              <a:rPr lang="en-US" smtClean="0"/>
              <a:pPr/>
              <a:t>06/19/2015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BD7D2-41CD-42FE-B67D-465685330262}" type="slidenum">
              <a:rPr lang="en-US" smtClean="0"/>
              <a:pPr/>
              <a:t>‹#›</a:t>
            </a:fld>
            <a:endParaRPr lang="en-US"/>
          </a:p>
        </p:txBody>
      </p:sp>
    </p:spTree>
    <p:extLst>
      <p:ext uri="{BB962C8B-B14F-4D97-AF65-F5344CB8AC3E}">
        <p14:creationId xmlns:p14="http://schemas.microsoft.com/office/powerpoint/2010/main" xmlns="" val="241963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&lt;&lt;click&gt;&gt;</a:t>
            </a:r>
          </a:p>
          <a:p>
            <a:r>
              <a:rPr lang="en-US" dirty="0" smtClean="0"/>
              <a:t>As a widow</a:t>
            </a:r>
            <a:r>
              <a:rPr lang="en-US" baseline="0" dirty="0" smtClean="0"/>
              <a:t> moves into the second stage of widowhood, she may begin to feel that her cognitive functions are normalizing. She’s no longer leaving post-its around the house to remind herself of small tasks, or she may feel like a fog around her has been lifted. </a:t>
            </a:r>
          </a:p>
          <a:p>
            <a:endParaRPr lang="en-US" baseline="0" dirty="0" smtClean="0"/>
          </a:p>
          <a:p>
            <a:r>
              <a:rPr lang="en-US" baseline="0" dirty="0" smtClean="0"/>
              <a:t>&lt;&lt;click&gt;&gt; </a:t>
            </a:r>
          </a:p>
          <a:p>
            <a:r>
              <a:rPr lang="en-US" baseline="0" dirty="0" smtClean="0"/>
              <a:t>This is the stage in which she should begin taking care of business. She has been focused on taking care of herself and attending to immediate financial needs since the death of her spouse, but now, she is more prepared to make some more significant decisions with the guidance of a trusted advisor.</a:t>
            </a:r>
          </a:p>
          <a:p>
            <a:endParaRPr lang="en-US" baseline="0" dirty="0" smtClean="0"/>
          </a:p>
          <a:p>
            <a:r>
              <a:rPr lang="en-US" baseline="0" dirty="0" smtClean="0"/>
              <a:t>&lt;&lt;click&gt;&gt;</a:t>
            </a:r>
          </a:p>
          <a:p>
            <a:r>
              <a:rPr lang="en-US" baseline="0" dirty="0" smtClean="0"/>
              <a:t>Some of the things for a widow should consider now are her financial next steps. She should take a look at her current investments and work with her advisors to make adjustments that fit her new lifestyle. </a:t>
            </a:r>
          </a:p>
          <a:p>
            <a:r>
              <a:rPr lang="en-US" baseline="0" dirty="0" smtClean="0"/>
              <a:t>She may also want to talk to her advisor about her retirement income plan, and making decisions and or changes to her strategy are appropriate at this stage of widowhood. She may be ready for a change from what she and her spouse may have decided years ago. After all, she is on her own journey now, and her retirement plan should reflect that. </a:t>
            </a:r>
          </a:p>
          <a:p>
            <a:r>
              <a:rPr lang="en-US" baseline="0" dirty="0" smtClean="0"/>
              <a:t>Also, now is a good time to revisit her housing decisions and decide if she wants to keep her home, or move on. </a:t>
            </a:r>
          </a:p>
          <a:p>
            <a:endParaRPr lang="en-US" baseline="0" dirty="0" smtClean="0"/>
          </a:p>
          <a:p>
            <a:r>
              <a:rPr lang="en-US" baseline="0" dirty="0" smtClean="0"/>
              <a:t>&lt;&lt;click&gt;&gt;</a:t>
            </a:r>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10</a:t>
            </a:fld>
            <a:endParaRPr lang="en-US"/>
          </a:p>
        </p:txBody>
      </p:sp>
    </p:spTree>
    <p:extLst>
      <p:ext uri="{BB962C8B-B14F-4D97-AF65-F5344CB8AC3E}">
        <p14:creationId xmlns:p14="http://schemas.microsoft.com/office/powerpoint/2010/main" xmlns="" val="1526165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third</a:t>
            </a:r>
            <a:r>
              <a:rPr lang="en-US" baseline="0" dirty="0" smtClean="0"/>
              <a:t> stage can be called Transformation. This is the stage in which a widow has made her way through a long journey, and has realized a new life that is all her own. She is independent, and can focus on more than just taking care of herself and her financial decisions. This stage can be very fulfilling for a widow, and often a new purpose in life may evolve from her experiences. </a:t>
            </a:r>
          </a:p>
          <a:p>
            <a:r>
              <a:rPr lang="en-US" baseline="0" dirty="0" smtClean="0"/>
              <a:t>&lt;&lt;click&gt;&gt;</a:t>
            </a:r>
          </a:p>
          <a:p>
            <a:r>
              <a:rPr lang="en-US" baseline="0" dirty="0" smtClean="0"/>
              <a:t>When a widow reaches this stage, she may be focused on taking care of “more”. </a:t>
            </a:r>
          </a:p>
          <a:p>
            <a:r>
              <a:rPr lang="en-US" baseline="0" dirty="0" smtClean="0"/>
              <a:t>&lt;&lt;click&gt;&gt;</a:t>
            </a:r>
          </a:p>
          <a:p>
            <a:r>
              <a:rPr lang="en-US" baseline="0" dirty="0" smtClean="0"/>
              <a:t>What this means is thinking about advanced planning concepts like estate planning and charitable giving. In this stage of widowhood she is prepared to make such important decisions, and make special family-related decisions as well.</a:t>
            </a:r>
          </a:p>
          <a:p>
            <a:r>
              <a:rPr lang="en-US" baseline="0" dirty="0" smtClean="0"/>
              <a:t>&lt;&lt;click&gt;&gt; </a:t>
            </a:r>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11</a:t>
            </a:fld>
            <a:endParaRPr lang="en-US"/>
          </a:p>
        </p:txBody>
      </p:sp>
    </p:spTree>
    <p:extLst>
      <p:ext uri="{BB962C8B-B14F-4D97-AF65-F5344CB8AC3E}">
        <p14:creationId xmlns:p14="http://schemas.microsoft.com/office/powerpoint/2010/main" xmlns="" val="130790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flood of emotions and stress that widows are balancing with day to day life, they may be prone to making mistakes, financial or otherwise. By being aware of the five most common financial mistakes widows make following the death of their spouse, you can be equipped to handle your own situation more carefully. </a:t>
            </a:r>
          </a:p>
          <a:p>
            <a:endParaRPr lang="en-US" dirty="0" smtClean="0"/>
          </a:p>
          <a:p>
            <a:r>
              <a:rPr lang="en-US" i="1" dirty="0" smtClean="0"/>
              <a:t>(Click slide to advance.)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12</a:t>
            </a:fld>
            <a:endParaRPr lang="en-US"/>
          </a:p>
        </p:txBody>
      </p:sp>
    </p:spTree>
    <p:extLst>
      <p:ext uri="{BB962C8B-B14F-4D97-AF65-F5344CB8AC3E}">
        <p14:creationId xmlns:p14="http://schemas.microsoft.com/office/powerpoint/2010/main" xmlns="" val="2690936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sz="1200" b="1" dirty="0" smtClean="0"/>
              <a:t>The first mistake to avoid:</a:t>
            </a:r>
          </a:p>
          <a:p>
            <a:pPr marL="228600" indent="-228600"/>
            <a:r>
              <a:rPr lang="en-US" sz="1200" b="1" dirty="0" smtClean="0"/>
              <a:t>DON’T RUSH</a:t>
            </a:r>
            <a:r>
              <a:rPr lang="en-US" sz="1200" dirty="0" smtClean="0"/>
              <a:t>—postpone major decisions in the first year when possible. Granted, there are some things a new widow needs to do soon, like take care of the funeral and file for benefit payments. Look at your cash flow—sources of money coming in and bills going out.  Make sure you have continuing health insurance. Can you stay under your husband’s plan or not? But many decisions can wait until you are thinking more clearly. With life insurance money coming in, sometime widows are pushed to invest that money right away . . . maybe in a product that isn’t necessarily right for them. They might be better off just parking that money temporarily in a special account at the life insurance company. Then a longer-term investment strategy can be worked out later. During early grief, it’s generally best to wait on major, irrevocable decisions until later, when your higher executive thinking skills are functioning again. That may be in 6 months or a year or so. </a:t>
            </a:r>
          </a:p>
          <a:p>
            <a:pPr marL="228600" indent="-228600"/>
            <a:r>
              <a:rPr lang="en-US" sz="1200" i="1" dirty="0" smtClean="0"/>
              <a:t>(Click slide to advance to the next graphic.)</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13</a:t>
            </a:fld>
            <a:endParaRPr lang="en-US"/>
          </a:p>
        </p:txBody>
      </p:sp>
    </p:spTree>
    <p:extLst>
      <p:ext uri="{BB962C8B-B14F-4D97-AF65-F5344CB8AC3E}">
        <p14:creationId xmlns:p14="http://schemas.microsoft.com/office/powerpoint/2010/main" xmlns="" val="164478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sz="1200" b="1" dirty="0" smtClean="0"/>
              <a:t>Second: </a:t>
            </a:r>
          </a:p>
          <a:p>
            <a:pPr marL="228600" indent="-228600"/>
            <a:r>
              <a:rPr lang="en-US" sz="1200" b="1" dirty="0" smtClean="0"/>
              <a:t>BEWARE OF Predatory financial offers and practices. </a:t>
            </a:r>
            <a:r>
              <a:rPr lang="en-US" sz="1200" dirty="0" smtClean="0"/>
              <a:t>Widows are often seen as easy prey by unscrupulous financial charlatans. One widow I know about was sold Iraqi dinars! That’s the currency of Iraq, for goodness sake! A financial wolf told this 80 year-old widow she would double her money in short period of time with this “investment.” She belied him, in part because her maturing CDs were not earning much money. Thought he was “such a nice young man. So polite and all.   Be careful of these financial wolves who take advantage of widows.</a:t>
            </a:r>
          </a:p>
          <a:p>
            <a:pPr marL="228600" indent="-228600"/>
            <a:r>
              <a:rPr lang="en-US" sz="1200" i="1" dirty="0" smtClean="0"/>
              <a:t>(Click slide to </a:t>
            </a:r>
            <a:r>
              <a:rPr lang="en-US" sz="1200" i="1" dirty="0" err="1" smtClean="0"/>
              <a:t>adBvance</a:t>
            </a:r>
            <a:r>
              <a:rPr lang="en-US" sz="1200" i="1" dirty="0" smtClean="0"/>
              <a:t> to the next graphic.)</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14</a:t>
            </a:fld>
            <a:endParaRPr lang="en-US"/>
          </a:p>
        </p:txBody>
      </p:sp>
    </p:spTree>
    <p:extLst>
      <p:ext uri="{BB962C8B-B14F-4D97-AF65-F5344CB8AC3E}">
        <p14:creationId xmlns:p14="http://schemas.microsoft.com/office/powerpoint/2010/main" xmlns="" val="107204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sz="1200" b="1" dirty="0" smtClean="0"/>
              <a:t>Next: </a:t>
            </a:r>
          </a:p>
          <a:p>
            <a:pPr marL="228600" indent="-228600"/>
            <a:r>
              <a:rPr lang="en-US" sz="1200" b="1" dirty="0" smtClean="0"/>
              <a:t>Proceed with caution when it comes to decisions about your home. </a:t>
            </a:r>
          </a:p>
          <a:p>
            <a:pPr marL="228600" indent="-228600"/>
            <a:r>
              <a:rPr lang="en-US" sz="1200" dirty="0" smtClean="0"/>
              <a:t>Cindy was twice widowed. She couldn’t stand being in her house alone. “It’s just too big for me, alone. Plus there are so many memories of Henry here,” she told me. It was a terrible time to put her house on the market, with real estate prices so low. Plus, she didn’t have a good plan as to where she would move. That’s not unusual—for a widow to want to run away from all the memories of the house. Some women move in with their adult daughter or son. But, that might not be the best decision, especially if it’s done quickly. Also a too-soon move can result in a second type of grief, as she misses her community and support group near her current home.</a:t>
            </a:r>
          </a:p>
          <a:p>
            <a:pPr marL="228600" indent="-228600"/>
            <a:r>
              <a:rPr lang="en-US" sz="1200" dirty="0" smtClean="0"/>
              <a:t>Another house issue that frequently comes up is that a widow may want to use life insurance money to pay off her mortgage right away. This essentially takes liquid cash money and puts it into an illiquid form. She might need the insurance money for living expenses or to pay other bills. Even if she does decide to downsize her home later, it’s better to do this over time, rather than make a rash decision. You may decide to use part of your money to turn what was “our house” into “my house” after your husband’s passing.</a:t>
            </a:r>
          </a:p>
          <a:p>
            <a:pPr marL="228600" indent="-228600"/>
            <a:r>
              <a:rPr lang="en-US" sz="1200" i="1" dirty="0" smtClean="0"/>
              <a:t>(Click slide to advance to the next graphic.)</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15</a:t>
            </a:fld>
            <a:endParaRPr lang="en-US"/>
          </a:p>
        </p:txBody>
      </p:sp>
    </p:spTree>
    <p:extLst>
      <p:ext uri="{BB962C8B-B14F-4D97-AF65-F5344CB8AC3E}">
        <p14:creationId xmlns:p14="http://schemas.microsoft.com/office/powerpoint/2010/main" xmlns="" val="2369163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sz="1200" b="1" dirty="0" smtClean="0"/>
              <a:t>Take an OBJECTIVE approach to YOUR MONEY AND FINANCIAL MATTERS. </a:t>
            </a:r>
            <a:r>
              <a:rPr lang="en-US" sz="1200" dirty="0" smtClean="0"/>
              <a:t>You need an honest evaluation of what you have and don’t have. Then you can create a good road map for your future. So do a money flow diagram, which is also know as a cash flow page. Look at the sources of money coming in and what is the money going out . Also prepare a net worth statement, showing what you own and what you owe. You can find those forms in an office supply store or on the Internet. </a:t>
            </a:r>
          </a:p>
          <a:p>
            <a:pPr marL="228600" indent="-228600"/>
            <a:r>
              <a:rPr lang="en-US" sz="1200" i="1" dirty="0" smtClean="0"/>
              <a:t>	(optional</a:t>
            </a:r>
            <a:r>
              <a:rPr lang="en-US" sz="1200" i="1" baseline="0" dirty="0" smtClean="0"/>
              <a:t> text, if you’ve handed out Moving Forward on Your Own book) </a:t>
            </a:r>
            <a:r>
              <a:rPr lang="en-US" sz="1200" dirty="0" smtClean="0"/>
              <a:t>They are also in the financial guidebook I gave you, on pages 36-39. I can help you with these, too.</a:t>
            </a:r>
          </a:p>
          <a:p>
            <a:pPr marL="228600" indent="-228600"/>
            <a:r>
              <a:rPr lang="en-US" sz="1200" dirty="0" smtClean="0"/>
              <a:t>You’ll want to update your own estate plans after your husband’s death. You probably named him as the executor of your will or the alternate trustee of your living trust, if you have one. IRA beneficiaries will need updating also.</a:t>
            </a:r>
          </a:p>
          <a:p>
            <a:pPr marL="228600" indent="-228600"/>
            <a:r>
              <a:rPr lang="en-US" sz="1200" dirty="0" smtClean="0"/>
              <a:t>Get real about what’s right for your money situation now, after your husband’s passing. And don’t make decisions mainly on emotions. Most widows want to feel safe and secure about their money. Typically women ask me, “Will I have enough? Can I still travel to visit my adult children? Can I still give to my church. What about my grandkids. I want to help with their college costs. Do I have to go back to work?”  </a:t>
            </a:r>
            <a:endParaRPr lang="en-US" sz="1200" b="1" dirty="0" smtClean="0"/>
          </a:p>
          <a:p>
            <a:pPr marL="228600" indent="-228600"/>
            <a:r>
              <a:rPr lang="en-US" sz="1200" i="1" dirty="0" smtClean="0"/>
              <a:t>(Click slide to advance to the next graphic.)</a:t>
            </a:r>
          </a:p>
          <a:p>
            <a:pPr marL="228600" indent="-228600"/>
            <a:endParaRPr lang="en-US" sz="1200" b="1" dirty="0" smtClean="0"/>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16</a:t>
            </a:fld>
            <a:endParaRPr lang="en-US"/>
          </a:p>
        </p:txBody>
      </p:sp>
    </p:spTree>
    <p:extLst>
      <p:ext uri="{BB962C8B-B14F-4D97-AF65-F5344CB8AC3E}">
        <p14:creationId xmlns:p14="http://schemas.microsoft.com/office/powerpoint/2010/main" xmlns="" val="194572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sz="1200" b="1" dirty="0" smtClean="0"/>
              <a:t>DON’T BE A </a:t>
            </a:r>
            <a:r>
              <a:rPr lang="en-US" sz="1200" b="1" u="sng" dirty="0" smtClean="0"/>
              <a:t>PURSE</a:t>
            </a:r>
            <a:r>
              <a:rPr lang="en-US" sz="1200" b="1" dirty="0" smtClean="0"/>
              <a:t> FOR OTHERS</a:t>
            </a:r>
            <a:r>
              <a:rPr lang="en-US" sz="1200" dirty="0" smtClean="0"/>
              <a:t>.  That includes family members and even potential new suitors. Often children or other family members will have monetary requests after her husband has died. Before giving money away, be certain you have enough for your own needs now and in the future. </a:t>
            </a:r>
          </a:p>
          <a:p>
            <a:pPr marL="228600" indent="-228600"/>
            <a:r>
              <a:rPr lang="en-US" sz="1200" i="1" dirty="0" smtClean="0"/>
              <a:t>(Click slide to advance.)</a:t>
            </a:r>
            <a:endParaRPr lang="en-US" sz="1200" dirty="0" smtClean="0"/>
          </a:p>
          <a:p>
            <a:pPr marL="228600" indent="-228600"/>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17</a:t>
            </a:fld>
            <a:endParaRPr lang="en-US"/>
          </a:p>
        </p:txBody>
      </p:sp>
    </p:spTree>
    <p:extLst>
      <p:ext uri="{BB962C8B-B14F-4D97-AF65-F5344CB8AC3E}">
        <p14:creationId xmlns:p14="http://schemas.microsoft.com/office/powerpoint/2010/main" xmlns="" val="1432417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When you are looking at your finances and making plans for your future, it’s important to remember the “ABCs” of widowhood. </a:t>
            </a:r>
          </a:p>
          <a:p>
            <a:endParaRPr lang="en-US" b="1" dirty="0" smtClean="0"/>
          </a:p>
          <a:p>
            <a:r>
              <a:rPr lang="en-US" b="1" dirty="0" smtClean="0"/>
              <a:t>A = Ask questions:  </a:t>
            </a:r>
            <a:r>
              <a:rPr lang="en-US" i="1" dirty="0" smtClean="0"/>
              <a:t>“Why is that financial recommendation good for me?” “What are my alternatives?” “What are the expenses related to this investment?” Why are you recommending this investment for me?</a:t>
            </a:r>
          </a:p>
          <a:p>
            <a:endParaRPr lang="en-US" b="1" dirty="0" smtClean="0"/>
          </a:p>
          <a:p>
            <a:r>
              <a:rPr lang="en-US" b="1" dirty="0" smtClean="0"/>
              <a:t>B = Buyer beware.  </a:t>
            </a:r>
            <a:r>
              <a:rPr lang="en-US" dirty="0" smtClean="0"/>
              <a:t>If it looks too good to be true, it probably is. When a high payout is promised, there’s more risk involved. Be careful . . . just like that Iraqi dinar scam we discussed.</a:t>
            </a:r>
          </a:p>
          <a:p>
            <a:endParaRPr lang="en-US" b="1" dirty="0" smtClean="0"/>
          </a:p>
          <a:p>
            <a:r>
              <a:rPr lang="en-US" b="1" dirty="0" smtClean="0"/>
              <a:t>C = Care for yourself.  </a:t>
            </a:r>
            <a:r>
              <a:rPr lang="en-US" dirty="0" smtClean="0"/>
              <a:t>Spend some of your time and money with inexpensive self-care activities that improve your well-being. You may enjoy spiritual practices, exercise, yoga, meditation, walks in nature, manicures, bubble baths, watching a beautiful sunset, wine tastings or desserts.  And it’s healthy and healing to get together with good friends, and enjoy their companionship.</a:t>
            </a:r>
          </a:p>
          <a:p>
            <a:endParaRPr lang="en-US" dirty="0" smtClean="0"/>
          </a:p>
          <a:p>
            <a:r>
              <a:rPr lang="en-US" i="1" dirty="0" smtClean="0"/>
              <a:t>(Click slide to advance.)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18</a:t>
            </a:fld>
            <a:endParaRPr lang="en-US"/>
          </a:p>
        </p:txBody>
      </p:sp>
    </p:spTree>
    <p:extLst>
      <p:ext uri="{BB962C8B-B14F-4D97-AF65-F5344CB8AC3E}">
        <p14:creationId xmlns:p14="http://schemas.microsoft.com/office/powerpoint/2010/main" xmlns="" val="203397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0" dirty="0" smtClean="0"/>
              <a:t>If you are a recent widow, there</a:t>
            </a:r>
            <a:r>
              <a:rPr lang="en-US" b="0" baseline="0" dirty="0" smtClean="0"/>
              <a:t> are some practical steps you can take to help you through the stages of widowhood. If you aren’t a widow, you can still take the same steps to ensure that you are in a comfortable position financially, and prepared, should your spouse pass away unexpectedly. </a:t>
            </a:r>
          </a:p>
          <a:p>
            <a:pPr>
              <a:lnSpc>
                <a:spcPct val="90000"/>
              </a:lnSpc>
            </a:pPr>
            <a:endParaRPr lang="en-US" b="1" baseline="0" dirty="0" smtClean="0"/>
          </a:p>
          <a:p>
            <a:pPr>
              <a:lnSpc>
                <a:spcPct val="90000"/>
              </a:lnSpc>
            </a:pPr>
            <a:r>
              <a:rPr lang="en-US" b="1" baseline="0" dirty="0" smtClean="0"/>
              <a:t>The first step is finding the right financial advisor. </a:t>
            </a:r>
            <a:endParaRPr lang="en-US" b="1" dirty="0" smtClean="0"/>
          </a:p>
          <a:p>
            <a:pPr>
              <a:lnSpc>
                <a:spcPct val="90000"/>
              </a:lnSpc>
            </a:pPr>
            <a:r>
              <a:rPr lang="en-US" b="0" dirty="0" smtClean="0"/>
              <a:t>Working</a:t>
            </a:r>
            <a:r>
              <a:rPr lang="en-US" b="0" baseline="0" dirty="0" smtClean="0"/>
              <a:t> with a financial advisor you trust, you can work through a checklist of items that are appropriate for your stage of widowhood.  </a:t>
            </a:r>
            <a:r>
              <a:rPr lang="en-US" dirty="0" smtClean="0"/>
              <a:t>Those cover organizing information, reviewing your cash flow, meeting with professionals including attorney, tax preparer, insurance agent and financial planner, collecting benefits, figuring out what and where all of your financial assets are. When the time is right, I would like to help you with some of these items. I just want to be helpful to you.</a:t>
            </a:r>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19</a:t>
            </a:fld>
            <a:endParaRPr lang="en-US"/>
          </a:p>
        </p:txBody>
      </p:sp>
    </p:spTree>
    <p:extLst>
      <p:ext uri="{BB962C8B-B14F-4D97-AF65-F5344CB8AC3E}">
        <p14:creationId xmlns:p14="http://schemas.microsoft.com/office/powerpoint/2010/main" xmlns="" val="71008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about to tell a story that will be familiar to many of you.</a:t>
            </a:r>
          </a:p>
          <a:p>
            <a:endParaRPr lang="en-US" dirty="0" smtClean="0"/>
          </a:p>
          <a:p>
            <a:r>
              <a:rPr lang="en-US" dirty="0" smtClean="0"/>
              <a:t>Betty and Bill were married for many years. They were best friends, parents, and partners in every sense. So when her husband, Bill died suddenly of a massive heart attack</a:t>
            </a:r>
            <a:r>
              <a:rPr lang="en-US" i="1" dirty="0" smtClean="0"/>
              <a:t>,</a:t>
            </a:r>
            <a:r>
              <a:rPr lang="en-US" dirty="0" smtClean="0"/>
              <a:t> Betty went into shock. “I felt like I was in a fog. I was just numb,” she explained later. </a:t>
            </a:r>
          </a:p>
          <a:p>
            <a:endParaRPr lang="en-US" dirty="0" smtClean="0"/>
          </a:p>
          <a:p>
            <a:r>
              <a:rPr lang="en-US" dirty="0" smtClean="0"/>
              <a:t>Suddenly, Betty had lost the most important person in her life. Not only was her heart broken, but her whole core was shaken.  Betty was left with uncertainty, doubt and fear about her future. </a:t>
            </a:r>
          </a:p>
          <a:p>
            <a:endParaRPr lang="en-US" dirty="0" smtClean="0"/>
          </a:p>
          <a:p>
            <a:r>
              <a:rPr lang="en-US" dirty="0" smtClean="0"/>
              <a:t>Betty isn’t alone in these feelings. That’s because . . . </a:t>
            </a:r>
            <a:r>
              <a:rPr lang="en-US" i="1" dirty="0" smtClean="0"/>
              <a:t>(click to advance next slide).</a:t>
            </a:r>
          </a:p>
        </p:txBody>
      </p:sp>
      <p:sp>
        <p:nvSpPr>
          <p:cNvPr id="4" name="Slide Number Placeholder 3"/>
          <p:cNvSpPr>
            <a:spLocks noGrp="1"/>
          </p:cNvSpPr>
          <p:nvPr>
            <p:ph type="sldNum" sz="quarter" idx="10"/>
          </p:nvPr>
        </p:nvSpPr>
        <p:spPr/>
        <p:txBody>
          <a:bodyPr/>
          <a:lstStyle/>
          <a:p>
            <a:fld id="{526BD7D2-41CD-42FE-B67D-465685330262}" type="slidenum">
              <a:rPr lang="en-US" smtClean="0"/>
              <a:pPr/>
              <a:t>2</a:t>
            </a:fld>
            <a:endParaRPr lang="en-US"/>
          </a:p>
        </p:txBody>
      </p:sp>
    </p:spTree>
    <p:extLst>
      <p:ext uri="{BB962C8B-B14F-4D97-AF65-F5344CB8AC3E}">
        <p14:creationId xmlns:p14="http://schemas.microsoft.com/office/powerpoint/2010/main" xmlns="" val="3476922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smtClean="0"/>
              <a:t>For many women, widows or not, it is helpful to match up how we use our money with what our values are. In fact, research shows that people are happier if they live their life in sync with their values. That includes spending your resources in ways that match your values. I’m talking about spending some of your money, your time, and your brain power in sync with your values. </a:t>
            </a:r>
          </a:p>
          <a:p>
            <a:endParaRPr lang="en-US" sz="1200" dirty="0" smtClean="0"/>
          </a:p>
          <a:p>
            <a:r>
              <a:rPr lang="en-US" sz="1200" dirty="0" smtClean="0"/>
              <a:t>I’ve brought with me a Values Assessment worksheet (</a:t>
            </a:r>
            <a:r>
              <a:rPr lang="en-US" sz="1200" i="1" dirty="0" smtClean="0"/>
              <a:t>hold up worksheet, have it at the tables</a:t>
            </a:r>
            <a:r>
              <a:rPr lang="en-US" sz="1200" dirty="0" smtClean="0"/>
              <a:t>)</a:t>
            </a:r>
          </a:p>
          <a:p>
            <a:endParaRPr lang="en-US" sz="1200" dirty="0" smtClean="0"/>
          </a:p>
          <a:p>
            <a:r>
              <a:rPr lang="en-US" sz="1200" dirty="0" smtClean="0"/>
              <a:t>So I’d like each of you to take a few minutes to focus on your values. You’ll see 16 values listed, and you need to choose 5 that are most important to you, eliminating the other 11. That’s right. You can’t have all 16. So go through and put a big X in the first column of those values you aren’t going to keep. Then with the remaining 5 you’re keeping, rank them in order with number 1 being your top value down to number 5. </a:t>
            </a:r>
          </a:p>
          <a:p>
            <a:endParaRPr lang="en-US" sz="1200" dirty="0" smtClean="0"/>
          </a:p>
          <a:p>
            <a:r>
              <a:rPr lang="en-US" sz="1200" i="1" dirty="0" smtClean="0"/>
              <a:t>(You may also change the directions to shorten this exercise, asking the ladies to simply circle their top 5 values, skipping the part about rank ordering them.)</a:t>
            </a:r>
          </a:p>
          <a:p>
            <a:endParaRPr lang="en-US" sz="1200" i="1" dirty="0" smtClean="0"/>
          </a:p>
          <a:p>
            <a:r>
              <a:rPr lang="en-US" sz="1200" dirty="0" smtClean="0"/>
              <a:t>OK, does everybody have at least a couple of their top values identified? Good. Now,</a:t>
            </a:r>
            <a:r>
              <a:rPr lang="en-US" sz="1200" baseline="0" dirty="0" smtClean="0"/>
              <a:t> think</a:t>
            </a:r>
            <a:r>
              <a:rPr lang="en-US" sz="1200" dirty="0" smtClean="0"/>
              <a:t> also about how you use your resources of money, time, and your brain to support this value in your life. </a:t>
            </a:r>
          </a:p>
          <a:p>
            <a:endParaRPr lang="en-US" sz="1200" dirty="0" smtClean="0"/>
          </a:p>
          <a:p>
            <a:r>
              <a:rPr lang="en-US" sz="1200" dirty="0" smtClean="0"/>
              <a:t>For example, if I were doing this exercise, a top value for me would be intimacy/friendship/love. </a:t>
            </a:r>
            <a:r>
              <a:rPr lang="en-US" sz="1200" i="1" dirty="0" smtClean="0"/>
              <a:t>(Or whatever value you as the presenter want to emphasize. Then give your example, such as the following.)</a:t>
            </a:r>
            <a:r>
              <a:rPr lang="en-US" sz="1200" dirty="0" smtClean="0"/>
              <a:t>  Having close personal relationships with my family is important. So, for example, I’m planning a family vacation for this summer, in which I will be funding the lodging expenses for the group, so that we can all stay together and have a great time as family.</a:t>
            </a:r>
          </a:p>
          <a:p>
            <a:endParaRPr lang="en-US" sz="1200" dirty="0" smtClean="0"/>
          </a:p>
          <a:p>
            <a:r>
              <a:rPr lang="en-US" sz="1200" i="1" dirty="0" smtClean="0"/>
              <a:t>(Allow time for the ladies to share their value with one another. Typically they readily get into this  activity.)</a:t>
            </a:r>
          </a:p>
          <a:p>
            <a:endParaRPr lang="en-US" sz="1200" i="1" dirty="0" smtClean="0"/>
          </a:p>
          <a:p>
            <a:endParaRPr lang="en-US" sz="1200" dirty="0" smtClean="0"/>
          </a:p>
          <a:p>
            <a:r>
              <a:rPr lang="en-US" sz="1200" i="1" dirty="0" smtClean="0"/>
              <a:t>(Click to advance next slide.)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20</a:t>
            </a:fld>
            <a:endParaRPr lang="en-US"/>
          </a:p>
        </p:txBody>
      </p:sp>
    </p:spTree>
    <p:extLst>
      <p:ext uri="{BB962C8B-B14F-4D97-AF65-F5344CB8AC3E}">
        <p14:creationId xmlns:p14="http://schemas.microsoft.com/office/powerpoint/2010/main" xmlns="" val="377035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you are still married, not yet widowed, please don’t ignore the reality of mortality.</a:t>
            </a:r>
          </a:p>
          <a:p>
            <a:endParaRPr lang="en-US" b="1" dirty="0" smtClean="0"/>
          </a:p>
          <a:p>
            <a:r>
              <a:rPr lang="en-US" dirty="0" smtClean="0"/>
              <a:t>Many women might think, “If we don’t think about it, it won’t happen to us.”  But, it will happen. Some day, one of you will die. Guaranteed. It will happen. </a:t>
            </a:r>
          </a:p>
          <a:p>
            <a:endParaRPr lang="en-US" dirty="0" smtClean="0"/>
          </a:p>
          <a:p>
            <a:r>
              <a:rPr lang="en-US" dirty="0" smtClean="0"/>
              <a:t>One of the best gifts you can give each other is to talk about your finances while you are both still alive and healthy. </a:t>
            </a:r>
          </a:p>
          <a:p>
            <a:endParaRPr lang="en-US" dirty="0" smtClean="0"/>
          </a:p>
          <a:p>
            <a:r>
              <a:rPr lang="en-US" i="1" dirty="0" smtClean="0"/>
              <a:t>(Click to advance next slide.)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21</a:t>
            </a:fld>
            <a:endParaRPr lang="en-US"/>
          </a:p>
        </p:txBody>
      </p:sp>
    </p:spTree>
    <p:extLst>
      <p:ext uri="{BB962C8B-B14F-4D97-AF65-F5344CB8AC3E}">
        <p14:creationId xmlns:p14="http://schemas.microsoft.com/office/powerpoint/2010/main" xmlns="" val="2321387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Here are some questions you may want to discuss with your spouse, rather than avoiding reality:</a:t>
            </a:r>
          </a:p>
          <a:p>
            <a:pPr>
              <a:buFontTx/>
              <a:buChar char="•"/>
            </a:pPr>
            <a:r>
              <a:rPr lang="en-US" dirty="0" smtClean="0"/>
              <a:t>Are the wills and trusts up to date? </a:t>
            </a:r>
          </a:p>
          <a:p>
            <a:pPr>
              <a:buFontTx/>
              <a:buChar char="•"/>
            </a:pPr>
            <a:r>
              <a:rPr lang="en-US" dirty="0" smtClean="0"/>
              <a:t>Where are our investments? How do I access the information? </a:t>
            </a:r>
          </a:p>
          <a:p>
            <a:pPr>
              <a:buFontTx/>
              <a:buChar char="•"/>
            </a:pPr>
            <a:r>
              <a:rPr lang="en-US" dirty="0" smtClean="0"/>
              <a:t>Are the beneficiaries named correctly on IRA and other retirement accounts?</a:t>
            </a:r>
          </a:p>
          <a:p>
            <a:pPr>
              <a:buFontTx/>
              <a:buChar char="•"/>
            </a:pPr>
            <a:r>
              <a:rPr lang="en-US" dirty="0" smtClean="0"/>
              <a:t>What’s in the safety deposit box? </a:t>
            </a:r>
          </a:p>
          <a:p>
            <a:pPr>
              <a:buFontTx/>
              <a:buChar char="•"/>
            </a:pPr>
            <a:r>
              <a:rPr lang="en-US" dirty="0" smtClean="0"/>
              <a:t>What are the passwords and pins on your various accounts? </a:t>
            </a:r>
          </a:p>
          <a:p>
            <a:r>
              <a:rPr lang="en-US" dirty="0" smtClean="0"/>
              <a:t>These discussions are so much better done BEFORE somebody dies . . .  because then the surviving spouse is grieving, he or she is less able to handle some of the financial matters. </a:t>
            </a:r>
          </a:p>
          <a:p>
            <a:r>
              <a:rPr lang="en-US" i="1" dirty="0" smtClean="0"/>
              <a:t>(Click to advance next slide.)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22</a:t>
            </a:fld>
            <a:endParaRPr lang="en-US"/>
          </a:p>
        </p:txBody>
      </p:sp>
    </p:spTree>
    <p:extLst>
      <p:ext uri="{BB962C8B-B14F-4D97-AF65-F5344CB8AC3E}">
        <p14:creationId xmlns:p14="http://schemas.microsoft.com/office/powerpoint/2010/main" xmlns="" val="2321387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time together today we</a:t>
            </a:r>
            <a:r>
              <a:rPr lang="en-US" baseline="0" dirty="0" smtClean="0"/>
              <a:t> have talked a lot about grief and widowhood, and how a widow’s deep grief emotions can have an effect on her financial well-being. </a:t>
            </a:r>
          </a:p>
          <a:p>
            <a:endParaRPr lang="en-US" baseline="0" dirty="0" smtClean="0"/>
          </a:p>
          <a:p>
            <a:r>
              <a:rPr lang="en-US" baseline="0" dirty="0" smtClean="0"/>
              <a:t>I hope through our discussion of the stages of widowhood, avoiding common mistakes and next steps, you now feel better prepared for your financial future, whether you are single, married, divorced or widowed. </a:t>
            </a:r>
          </a:p>
          <a:p>
            <a:endParaRPr lang="en-US" baseline="0" dirty="0" smtClean="0"/>
          </a:p>
          <a:p>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23</a:t>
            </a:fld>
            <a:endParaRPr lang="en-US"/>
          </a:p>
        </p:txBody>
      </p:sp>
    </p:spTree>
    <p:extLst>
      <p:ext uri="{BB962C8B-B14F-4D97-AF65-F5344CB8AC3E}">
        <p14:creationId xmlns:p14="http://schemas.microsoft.com/office/powerpoint/2010/main" xmlns="" val="3955042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 a widow you’ve loved.</a:t>
            </a:r>
            <a:endParaRPr lang="en-US" i="1" dirty="0" smtClean="0"/>
          </a:p>
          <a:p>
            <a:r>
              <a:rPr lang="en-US" i="1" dirty="0" smtClean="0"/>
              <a:t>(Click to advance next sentence.)</a:t>
            </a:r>
          </a:p>
          <a:p>
            <a:endParaRPr lang="en-US" b="1" dirty="0" smtClean="0"/>
          </a:p>
          <a:p>
            <a:r>
              <a:rPr lang="en-US" b="1" dirty="0" smtClean="0"/>
              <a:t>And you’ve lost . . . lost a lifestyle with the person you shared life with.</a:t>
            </a:r>
          </a:p>
          <a:p>
            <a:r>
              <a:rPr lang="en-US" i="1" dirty="0" smtClean="0"/>
              <a:t>(Click to advance next sentence.)</a:t>
            </a:r>
          </a:p>
          <a:p>
            <a:endParaRPr lang="en-US" i="1" dirty="0" smtClean="0"/>
          </a:p>
          <a:p>
            <a:r>
              <a:rPr lang="en-US" b="1" dirty="0" smtClean="0"/>
              <a:t>But you can move forward. </a:t>
            </a:r>
          </a:p>
          <a:p>
            <a:r>
              <a:rPr lang="en-US" b="1" dirty="0" smtClean="0"/>
              <a:t>With your life. Your financial situation. And so much more . . . </a:t>
            </a:r>
          </a:p>
          <a:p>
            <a:endParaRPr lang="en-US" b="1" dirty="0" smtClean="0"/>
          </a:p>
          <a:p>
            <a:r>
              <a:rPr lang="en-US" i="1" dirty="0" smtClean="0"/>
              <a:t>Click to advance next graphic.)</a:t>
            </a:r>
            <a:endParaRPr lang="en-US" b="1" dirty="0" smtClean="0"/>
          </a:p>
          <a:p>
            <a:r>
              <a:rPr lang="en-US" b="1" dirty="0" smtClean="0"/>
              <a:t>You are not alone on your journey. </a:t>
            </a:r>
            <a:r>
              <a:rPr lang="en-US" b="1" baseline="0" dirty="0" smtClean="0"/>
              <a:t>Remember, when the time is right, I’d like to be there to help you through your journey. </a:t>
            </a:r>
          </a:p>
          <a:p>
            <a:endParaRPr lang="en-US" b="1" dirty="0" smtClean="0"/>
          </a:p>
          <a:p>
            <a:r>
              <a:rPr lang="en-US" i="1" dirty="0" smtClean="0"/>
              <a:t>Click to advance next slide.)</a:t>
            </a:r>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24</a:t>
            </a:fld>
            <a:endParaRPr lang="en-US"/>
          </a:p>
        </p:txBody>
      </p:sp>
    </p:spTree>
    <p:extLst>
      <p:ext uri="{BB962C8B-B14F-4D97-AF65-F5344CB8AC3E}">
        <p14:creationId xmlns:p14="http://schemas.microsoft.com/office/powerpoint/2010/main" xmlns="" val="94691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a:t>
            </a:r>
            <a:r>
              <a:rPr lang="en-US" baseline="0" dirty="0" smtClean="0"/>
              <a:t> the audience and offer time for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25</a:t>
            </a:fld>
            <a:endParaRPr lang="en-US"/>
          </a:p>
        </p:txBody>
      </p:sp>
    </p:spTree>
    <p:extLst>
      <p:ext uri="{BB962C8B-B14F-4D97-AF65-F5344CB8AC3E}">
        <p14:creationId xmlns:p14="http://schemas.microsoft.com/office/powerpoint/2010/main" xmlns="" val="2694433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26</a:t>
            </a:fld>
            <a:endParaRPr lang="en-US"/>
          </a:p>
        </p:txBody>
      </p:sp>
    </p:spTree>
    <p:extLst>
      <p:ext uri="{BB962C8B-B14F-4D97-AF65-F5344CB8AC3E}">
        <p14:creationId xmlns:p14="http://schemas.microsoft.com/office/powerpoint/2010/main" xmlns="" val="176903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 Widows are one of the fastest-growing demographic groups in our country today.</a:t>
            </a:r>
          </a:p>
          <a:p>
            <a:endParaRPr lang="en-US" dirty="0" smtClean="0"/>
          </a:p>
          <a:p>
            <a:r>
              <a:rPr lang="en-US" b="1" dirty="0" smtClean="0"/>
              <a:t>It’s like a growing tsunami.</a:t>
            </a:r>
          </a:p>
          <a:p>
            <a:endParaRPr lang="en-US" b="1" dirty="0" smtClean="0"/>
          </a:p>
          <a:p>
            <a:r>
              <a:rPr lang="en-US" dirty="0" smtClean="0"/>
              <a:t>Let’s just look at the numbers in our room here today.</a:t>
            </a:r>
          </a:p>
          <a:p>
            <a:endParaRPr lang="en-US" dirty="0" smtClean="0"/>
          </a:p>
          <a:p>
            <a:r>
              <a:rPr lang="en-US" dirty="0" smtClean="0"/>
              <a:t>First, how many of you have experienced widowhood? </a:t>
            </a:r>
            <a:r>
              <a:rPr lang="en-US" i="1" dirty="0" smtClean="0"/>
              <a:t>(prompting group to raise hands) </a:t>
            </a:r>
            <a:r>
              <a:rPr lang="en-US" dirty="0" smtClean="0"/>
              <a:t>If you are comfortable doing so, please raise your hand if you’ve experienced widowhood. And then keep your hand raised for the next question.</a:t>
            </a:r>
          </a:p>
          <a:p>
            <a:endParaRPr lang="en-US" dirty="0" smtClean="0"/>
          </a:p>
          <a:p>
            <a:r>
              <a:rPr lang="en-US" dirty="0" smtClean="0"/>
              <a:t>OK. If you have a relative who has experienced widowhood, please raise your hand.</a:t>
            </a:r>
          </a:p>
          <a:p>
            <a:endParaRPr lang="en-US" dirty="0" smtClean="0"/>
          </a:p>
          <a:p>
            <a:r>
              <a:rPr lang="en-US" dirty="0" smtClean="0"/>
              <a:t>Next, what about a friend who was widowed? Raise your hand if you know a friend whose spouse has died.</a:t>
            </a:r>
          </a:p>
          <a:p>
            <a:endParaRPr lang="en-US" dirty="0" smtClean="0"/>
          </a:p>
          <a:p>
            <a:r>
              <a:rPr lang="en-US" dirty="0" smtClean="0"/>
              <a:t>And finally, raise your hand if you expect that you may be widowed some day.</a:t>
            </a:r>
          </a:p>
          <a:p>
            <a:endParaRPr lang="en-US" dirty="0" smtClean="0"/>
          </a:p>
          <a:p>
            <a:r>
              <a:rPr lang="en-US" dirty="0" smtClean="0"/>
              <a:t>Now, let’s look around the room. Almost everybody’s hand is raised. </a:t>
            </a:r>
          </a:p>
          <a:p>
            <a:endParaRPr lang="en-US" dirty="0" smtClean="0"/>
          </a:p>
          <a:p>
            <a:r>
              <a:rPr lang="en-US" dirty="0" smtClean="0"/>
              <a:t>Yes, widowhood is an issue that touches us all. </a:t>
            </a:r>
          </a:p>
          <a:p>
            <a:endParaRPr lang="en-US" dirty="0" smtClean="0"/>
          </a:p>
          <a:p>
            <a:r>
              <a:rPr lang="en-US" i="1" dirty="0" smtClean="0"/>
              <a:t>(Click slide to advance next slide.)</a:t>
            </a:r>
          </a:p>
        </p:txBody>
      </p:sp>
      <p:sp>
        <p:nvSpPr>
          <p:cNvPr id="4" name="Slide Number Placeholder 3"/>
          <p:cNvSpPr>
            <a:spLocks noGrp="1"/>
          </p:cNvSpPr>
          <p:nvPr>
            <p:ph type="sldNum" sz="quarter" idx="10"/>
          </p:nvPr>
        </p:nvSpPr>
        <p:spPr/>
        <p:txBody>
          <a:bodyPr/>
          <a:lstStyle/>
          <a:p>
            <a:fld id="{526BD7D2-41CD-42FE-B67D-465685330262}" type="slidenum">
              <a:rPr lang="en-US" smtClean="0"/>
              <a:pPr/>
              <a:t>3</a:t>
            </a:fld>
            <a:endParaRPr lang="en-US"/>
          </a:p>
        </p:txBody>
      </p:sp>
    </p:spTree>
    <p:extLst>
      <p:ext uri="{BB962C8B-B14F-4D97-AF65-F5344CB8AC3E}">
        <p14:creationId xmlns:p14="http://schemas.microsoft.com/office/powerpoint/2010/main" xmlns="" val="2528301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time together today, we</a:t>
            </a:r>
            <a:r>
              <a:rPr lang="en-US" baseline="0" dirty="0" smtClean="0"/>
              <a:t> will first take a look at some of the startling facts about widowhood, then we’ll take a look at the impact that grief and emotions have on a widow, and her ability to move forward.</a:t>
            </a:r>
          </a:p>
          <a:p>
            <a:r>
              <a:rPr lang="en-US" baseline="0" dirty="0" smtClean="0"/>
              <a:t>Then, we will examine 3 stages of widowhood, and I invite any of you in the room who are widowed to take a moment to identify which stage you relate to the most.</a:t>
            </a:r>
          </a:p>
          <a:p>
            <a:r>
              <a:rPr lang="en-US" baseline="0" dirty="0" smtClean="0"/>
              <a:t>Then I will share five common mistakes made by widows, and provide tips on how you can avoid these pitfalls. </a:t>
            </a:r>
          </a:p>
          <a:p>
            <a:r>
              <a:rPr lang="en-US" baseline="0" dirty="0" smtClean="0"/>
              <a:t>And finally, we will go over some next steps that both widows and non-widows can take to be better prepared for their financial future. </a:t>
            </a:r>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4</a:t>
            </a:fld>
            <a:endParaRPr lang="en-US"/>
          </a:p>
        </p:txBody>
      </p:sp>
    </p:spTree>
    <p:extLst>
      <p:ext uri="{BB962C8B-B14F-4D97-AF65-F5344CB8AC3E}">
        <p14:creationId xmlns:p14="http://schemas.microsoft.com/office/powerpoint/2010/main" xmlns="" val="395504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lnSpc>
                <a:spcPct val="90000"/>
              </a:lnSpc>
              <a:defRPr/>
            </a:pPr>
            <a:r>
              <a:rPr lang="en-US" sz="1200" dirty="0" smtClean="0"/>
              <a:t>Now let’s take a larger look at what’s happening with</a:t>
            </a:r>
            <a:r>
              <a:rPr lang="en-US" sz="1200" baseline="0" dirty="0" smtClean="0"/>
              <a:t> widows nationally</a:t>
            </a:r>
            <a:r>
              <a:rPr lang="en-US" sz="1200" dirty="0" smtClean="0"/>
              <a:t>. Here are some startling facts that reveal just how fast the widow “tsunami” is growing…and how we all may be affected by it.</a:t>
            </a:r>
          </a:p>
          <a:p>
            <a:pPr marL="228600" indent="-228600">
              <a:lnSpc>
                <a:spcPct val="90000"/>
              </a:lnSpc>
              <a:defRPr/>
            </a:pPr>
            <a:endParaRPr lang="en-US" sz="1200" dirty="0" smtClean="0"/>
          </a:p>
          <a:p>
            <a:pPr marL="228600" indent="-228600">
              <a:lnSpc>
                <a:spcPct val="90000"/>
              </a:lnSpc>
              <a:defRPr/>
            </a:pPr>
            <a:r>
              <a:rPr lang="en-US" sz="1200" dirty="0" smtClean="0"/>
              <a:t>There will soon be 12 million widows in the U.S., with about 800,000 added each year. Widows are one of</a:t>
            </a:r>
            <a:r>
              <a:rPr lang="en-US" sz="1200" baseline="0" dirty="0" smtClean="0"/>
              <a:t> the fastest growing demographics in our country today. </a:t>
            </a:r>
            <a:endParaRPr lang="en-US" sz="1200" dirty="0" smtClean="0"/>
          </a:p>
          <a:p>
            <a:pPr eaLnBrk="1" hangingPunct="1">
              <a:lnSpc>
                <a:spcPct val="90000"/>
              </a:lnSpc>
              <a:spcBef>
                <a:spcPct val="50000"/>
              </a:spcBef>
              <a:buClr>
                <a:srgbClr val="000066"/>
              </a:buClr>
              <a:buFont typeface="Wingdings" pitchFamily="2" charset="2"/>
              <a:buNone/>
              <a:defRPr/>
            </a:pPr>
            <a:endParaRPr lang="en-US" sz="1200" dirty="0" smtClean="0"/>
          </a:p>
          <a:p>
            <a:pPr eaLnBrk="1" hangingPunct="1">
              <a:lnSpc>
                <a:spcPct val="90000"/>
              </a:lnSpc>
              <a:spcBef>
                <a:spcPct val="50000"/>
              </a:spcBef>
              <a:buClr>
                <a:srgbClr val="000066"/>
              </a:buClr>
              <a:buFont typeface="Wingdings" pitchFamily="2" charset="2"/>
              <a:buNone/>
              <a:defRPr/>
            </a:pPr>
            <a:r>
              <a:rPr lang="en-US" sz="1200" dirty="0" smtClean="0"/>
              <a:t>The average age a wife becomes a widow is </a:t>
            </a:r>
            <a:r>
              <a:rPr lang="en-US" sz="1200" b="1" u="sng" dirty="0" smtClean="0"/>
              <a:t>59.4</a:t>
            </a:r>
            <a:r>
              <a:rPr lang="en-US" sz="1200" dirty="0" smtClean="0"/>
              <a:t> </a:t>
            </a:r>
          </a:p>
          <a:p>
            <a:pPr eaLnBrk="1" hangingPunct="1">
              <a:lnSpc>
                <a:spcPct val="90000"/>
              </a:lnSpc>
              <a:spcBef>
                <a:spcPct val="50000"/>
              </a:spcBef>
              <a:buClr>
                <a:srgbClr val="000066"/>
              </a:buClr>
              <a:buFont typeface="Wingdings" pitchFamily="2" charset="2"/>
              <a:buNone/>
              <a:defRPr/>
            </a:pPr>
            <a:r>
              <a:rPr lang="en-US" sz="1200" dirty="0" smtClean="0"/>
              <a:t>This is usually a big surprise to many. But, when you factor in women whose husbands died in the line of duty – military, police, firefighters, that brings the average age lower.</a:t>
            </a:r>
          </a:p>
          <a:p>
            <a:pPr marL="228600" indent="-228600" eaLnBrk="1" hangingPunct="1">
              <a:lnSpc>
                <a:spcPct val="90000"/>
              </a:lnSpc>
              <a:spcBef>
                <a:spcPct val="50000"/>
              </a:spcBef>
              <a:buClr>
                <a:srgbClr val="000066"/>
              </a:buClr>
              <a:buFont typeface="Wingdings" pitchFamily="2" charset="2"/>
              <a:buNone/>
              <a:defRPr/>
            </a:pPr>
            <a:endParaRPr lang="en-US" sz="1200" dirty="0" smtClean="0"/>
          </a:p>
          <a:p>
            <a:pPr marL="228600" indent="-228600" eaLnBrk="1" hangingPunct="1">
              <a:lnSpc>
                <a:spcPct val="90000"/>
              </a:lnSpc>
              <a:spcBef>
                <a:spcPct val="50000"/>
              </a:spcBef>
              <a:buClr>
                <a:srgbClr val="000066"/>
              </a:buClr>
              <a:buFont typeface="Wingdings" pitchFamily="2" charset="2"/>
              <a:buNone/>
              <a:defRPr/>
            </a:pPr>
            <a:r>
              <a:rPr lang="en-US" sz="1200" dirty="0" smtClean="0"/>
              <a:t>70% of Baby Boomer wives will outlive their husbands; 80% of women will be single at death. </a:t>
            </a:r>
          </a:p>
          <a:p>
            <a:pPr marL="228600" indent="-228600" eaLnBrk="1" hangingPunct="1">
              <a:lnSpc>
                <a:spcPct val="90000"/>
              </a:lnSpc>
              <a:spcBef>
                <a:spcPct val="50000"/>
              </a:spcBef>
              <a:buClr>
                <a:srgbClr val="000066"/>
              </a:buClr>
              <a:buFont typeface="Wingdings" pitchFamily="2" charset="2"/>
              <a:buNone/>
              <a:defRPr/>
            </a:pPr>
            <a:r>
              <a:rPr lang="en-US" sz="1200" dirty="0" smtClean="0"/>
              <a:t>Women generally live longer than men do, and often they marry older men. Most widows can expect to be on their own for several</a:t>
            </a:r>
            <a:r>
              <a:rPr lang="en-US" sz="1200" baseline="0" dirty="0" smtClean="0"/>
              <a:t> </a:t>
            </a:r>
            <a:r>
              <a:rPr lang="en-US" sz="1200" dirty="0" smtClean="0"/>
              <a:t>additional years after their husband’s death.</a:t>
            </a:r>
          </a:p>
          <a:p>
            <a:pPr>
              <a:lnSpc>
                <a:spcPct val="90000"/>
              </a:lnSpc>
              <a:buFont typeface="Wingdings" pitchFamily="2" charset="2"/>
              <a:buNone/>
              <a:defRPr/>
            </a:pPr>
            <a:endParaRPr lang="en-US" sz="1200" dirty="0" smtClean="0"/>
          </a:p>
          <a:p>
            <a:pPr>
              <a:lnSpc>
                <a:spcPct val="90000"/>
              </a:lnSpc>
              <a:buFont typeface="Wingdings" pitchFamily="2" charset="2"/>
              <a:buNone/>
              <a:defRPr/>
            </a:pPr>
            <a:r>
              <a:rPr lang="en-US" sz="1200" dirty="0" smtClean="0"/>
              <a:t>Finally, half of women over age 65 will outlive their husbands by 15</a:t>
            </a:r>
            <a:r>
              <a:rPr lang="en-US" sz="1200" baseline="0" dirty="0" smtClean="0"/>
              <a:t> years. </a:t>
            </a:r>
            <a:endParaRPr lang="en-US" sz="1200" dirty="0" smtClean="0"/>
          </a:p>
          <a:p>
            <a:pPr>
              <a:lnSpc>
                <a:spcPct val="90000"/>
              </a:lnSpc>
              <a:buFont typeface="Wingdings" pitchFamily="2" charset="2"/>
              <a:buNone/>
              <a:defRPr/>
            </a:pPr>
            <a:endParaRPr lang="en-US" sz="1200" dirty="0" smtClean="0"/>
          </a:p>
          <a:p>
            <a:pPr>
              <a:lnSpc>
                <a:spcPct val="90000"/>
              </a:lnSpc>
              <a:buFont typeface="Wingdings" pitchFamily="2" charset="2"/>
              <a:buNone/>
              <a:defRPr/>
            </a:pPr>
            <a:r>
              <a:rPr lang="en-US" sz="1200" dirty="0" smtClean="0"/>
              <a:t>And,</a:t>
            </a:r>
            <a:r>
              <a:rPr lang="en-US" sz="1200" baseline="0" dirty="0" smtClean="0"/>
              <a:t> m</a:t>
            </a:r>
            <a:r>
              <a:rPr lang="en-US" sz="1200" dirty="0" smtClean="0"/>
              <a:t>any widows feel less secure about financial matters after the death of their spouse</a:t>
            </a:r>
            <a:r>
              <a:rPr lang="en-US" sz="1200" baseline="0" dirty="0" smtClean="0"/>
              <a:t>, which is why </a:t>
            </a:r>
            <a:r>
              <a:rPr lang="en-US" sz="1200" dirty="0" smtClean="0"/>
              <a:t>we are talking about money in this seminar today.</a:t>
            </a:r>
          </a:p>
          <a:p>
            <a:pPr marL="228600" indent="-228600">
              <a:lnSpc>
                <a:spcPct val="90000"/>
              </a:lnSpc>
              <a:defRPr/>
            </a:pPr>
            <a:endParaRPr lang="en-US" sz="1200" i="1" dirty="0" smtClean="0"/>
          </a:p>
          <a:p>
            <a:pPr marL="228600" indent="-228600">
              <a:lnSpc>
                <a:spcPct val="90000"/>
              </a:lnSpc>
              <a:defRPr/>
            </a:pPr>
            <a:r>
              <a:rPr lang="en-US" sz="1200" i="1" dirty="0" smtClean="0"/>
              <a:t>(Click slide to advance.)</a:t>
            </a:r>
          </a:p>
          <a:p>
            <a:pPr marL="228600" indent="-228600">
              <a:lnSpc>
                <a:spcPct val="90000"/>
              </a:lnSpc>
              <a:defRPr/>
            </a:pPr>
            <a:endParaRPr lang="en-US" sz="1200" dirty="0" smtClean="0">
              <a:solidFill>
                <a:schemeClr val="bg2"/>
              </a:solidFill>
            </a:endParaRPr>
          </a:p>
          <a:p>
            <a:pPr marL="228600" indent="-228600">
              <a:lnSpc>
                <a:spcPct val="90000"/>
              </a:lnSpc>
              <a:defRPr/>
            </a:pPr>
            <a:endParaRPr lang="en-US" sz="1200" dirty="0" smtClean="0">
              <a:solidFill>
                <a:schemeClr val="bg2"/>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5</a:t>
            </a:fld>
            <a:endParaRPr lang="en-US"/>
          </a:p>
        </p:txBody>
      </p:sp>
    </p:spTree>
    <p:extLst>
      <p:ext uri="{BB962C8B-B14F-4D97-AF65-F5344CB8AC3E}">
        <p14:creationId xmlns:p14="http://schemas.microsoft.com/office/powerpoint/2010/main" xmlns="" val="421808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we will cover some important details about how a woman can approach her financial situation following the death of her spouse, it’s important to first recognize how her emotional state affects everything in her life. Let’s talk about grief, emotions and the cognitive disconnect that new widows typically experience. </a:t>
            </a:r>
          </a:p>
          <a:p>
            <a:endParaRPr lang="en-US" dirty="0" smtClean="0"/>
          </a:p>
          <a:p>
            <a:r>
              <a:rPr lang="en-US" dirty="0" smtClean="0"/>
              <a:t>Every widow’s journey is different, but many may feel a wide range of emotions after their husband’s death. Aimless, frightened, physical pain, paralyzed, lost, overwhelmed, disoriented, vulnerable, forgetful, relieved, lonely…the list goes on and the flood of emotion continues.  </a:t>
            </a:r>
            <a:r>
              <a:rPr lang="en-US" i="1" dirty="0" smtClean="0"/>
              <a:t>(click to advance all of the words across the screen)</a:t>
            </a:r>
          </a:p>
          <a:p>
            <a:endParaRPr lang="en-US" dirty="0" smtClean="0"/>
          </a:p>
          <a:p>
            <a:r>
              <a:rPr lang="en-US" dirty="0" smtClean="0"/>
              <a:t>A widow may say she feels like she’s “in a fog” and can’t think straight. Those of you in the room who have experienced widowhood may relate to the feeling of you may be losing your mind, because you just keep forgetting things—like where you put her car keys. </a:t>
            </a:r>
          </a:p>
          <a:p>
            <a:endParaRPr lang="en-US" dirty="0" smtClean="0"/>
          </a:p>
          <a:p>
            <a:r>
              <a:rPr lang="en-US" dirty="0" smtClean="0"/>
              <a:t>Can you identify with any of these words? Or are there other emotions that you’ve felt and want to share? (Pause for responses.)</a:t>
            </a:r>
          </a:p>
          <a:p>
            <a:endParaRPr lang="en-US" dirty="0" smtClean="0"/>
          </a:p>
          <a:p>
            <a:r>
              <a:rPr lang="en-US" i="1" dirty="0" smtClean="0"/>
              <a:t>(Click slide to advance.)</a:t>
            </a:r>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6</a:t>
            </a:fld>
            <a:endParaRPr lang="en-US"/>
          </a:p>
        </p:txBody>
      </p:sp>
    </p:spTree>
    <p:extLst>
      <p:ext uri="{BB962C8B-B14F-4D97-AF65-F5344CB8AC3E}">
        <p14:creationId xmlns:p14="http://schemas.microsoft.com/office/powerpoint/2010/main" xmlns="" val="1188641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dirty="0" smtClean="0"/>
              <a:t>So, why are we talking about a widow’s grief and emotions? How does this relate to her financial situation?</a:t>
            </a:r>
          </a:p>
          <a:p>
            <a:endParaRPr lang="en-US" sz="1200" dirty="0" smtClean="0"/>
          </a:p>
          <a:p>
            <a:r>
              <a:rPr lang="en-US" sz="1200" dirty="0" smtClean="0"/>
              <a:t>&lt;&lt;click&gt;&gt;</a:t>
            </a:r>
          </a:p>
          <a:p>
            <a:r>
              <a:rPr lang="en-US" sz="1200" dirty="0" smtClean="0"/>
              <a:t>When we are in the midst of deep grief, our thinking and decision making skills are sabotaged. Our brain functions differently.</a:t>
            </a:r>
          </a:p>
          <a:p>
            <a:endParaRPr lang="en-US" sz="1200" dirty="0" smtClean="0"/>
          </a:p>
          <a:p>
            <a:r>
              <a:rPr lang="en-US" sz="1200" dirty="0" smtClean="0"/>
              <a:t>You’ve probably seen articles about stress. When they rank the top 100 stressful activities . . . things like moving to a new community, birth of a child, kids going off to college, getting a promotion, and so on, what’s right up there at the top? </a:t>
            </a:r>
            <a:r>
              <a:rPr lang="en-US" sz="1200" i="1" dirty="0" smtClean="0"/>
              <a:t>(Pause for response.)</a:t>
            </a:r>
            <a:r>
              <a:rPr lang="en-US" sz="1200" dirty="0" smtClean="0"/>
              <a:t>  That’s right. The death of a spouse is the #1 stressor.</a:t>
            </a:r>
          </a:p>
          <a:p>
            <a:endParaRPr lang="en-US" sz="1200" dirty="0" smtClean="0"/>
          </a:p>
          <a:p>
            <a:r>
              <a:rPr lang="en-US" sz="1200" dirty="0" smtClean="0"/>
              <a:t>&lt;&lt;click&gt;&gt;</a:t>
            </a:r>
          </a:p>
          <a:p>
            <a:r>
              <a:rPr lang="en-US" sz="1200" dirty="0" smtClean="0"/>
              <a:t>Smart women suddenly can’t get their checkbook to balance. Or they can’t read their financial brokerage statements. These are women who did just fine, before their spouse died. </a:t>
            </a:r>
          </a:p>
          <a:p>
            <a:endParaRPr lang="en-US" sz="1200" dirty="0" smtClean="0"/>
          </a:p>
          <a:p>
            <a:r>
              <a:rPr lang="en-US" sz="1200" dirty="0" smtClean="0"/>
              <a:t>Different parts of their brain can’t process information normally.</a:t>
            </a:r>
          </a:p>
          <a:p>
            <a:endParaRPr lang="en-US" sz="1200" dirty="0" smtClean="0"/>
          </a:p>
          <a:p>
            <a:r>
              <a:rPr lang="en-US" sz="1200" dirty="0" smtClean="0"/>
              <a:t>&lt;&lt;click&gt;&gt;</a:t>
            </a:r>
          </a:p>
          <a:p>
            <a:r>
              <a:rPr lang="en-US" sz="1200" dirty="0" smtClean="0"/>
              <a:t>When a widow is in the midst of deep grief she may experience a </a:t>
            </a:r>
            <a:r>
              <a:rPr lang="en-US" sz="1200" b="1" dirty="0" smtClean="0"/>
              <a:t>stressful</a:t>
            </a:r>
            <a:r>
              <a:rPr lang="en-US" sz="1200" dirty="0" smtClean="0"/>
              <a:t> </a:t>
            </a:r>
            <a:r>
              <a:rPr lang="en-US" sz="1200" b="1" dirty="0" smtClean="0"/>
              <a:t>cognitive disconnect</a:t>
            </a:r>
            <a:r>
              <a:rPr lang="en-US" sz="1200" dirty="0" smtClean="0"/>
              <a:t>. Her brain really may function differently. The lower “reptilian” section of her brain that control basic body functions like breathing and blood flow work OK, but the higher cognitive functioning? That part of her brain is just now working as it does when she is not under extreme stress.</a:t>
            </a:r>
          </a:p>
          <a:p>
            <a:endParaRPr lang="en-US" sz="1200" dirty="0" smtClean="0"/>
          </a:p>
          <a:p>
            <a:r>
              <a:rPr lang="en-US" sz="1200" dirty="0" smtClean="0"/>
              <a:t>Some women describe this early grief phase as the most difficult time they have ever faced in their life. It’s rough.</a:t>
            </a:r>
          </a:p>
          <a:p>
            <a:endParaRPr lang="en-US" sz="1200" dirty="0" smtClean="0"/>
          </a:p>
          <a:p>
            <a:r>
              <a:rPr lang="en-US" sz="1200" dirty="0" smtClean="0"/>
              <a:t>So, if you are a widow, know that what you are experiencing is perfectly normal. Also know that what’s normal for you is not normal for another widow. And if you are a friend or relative of a widow, please be supportive of her while she’s grieving…and understand that it’s all part of the process.</a:t>
            </a:r>
          </a:p>
          <a:p>
            <a:r>
              <a:rPr lang="en-US" sz="1200" dirty="0" smtClean="0"/>
              <a:t> </a:t>
            </a:r>
            <a:r>
              <a:rPr lang="en-US" sz="1200" i="1" dirty="0" smtClean="0"/>
              <a:t>(Click slide to advance.)</a:t>
            </a:r>
          </a:p>
          <a:p>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7</a:t>
            </a:fld>
            <a:endParaRPr lang="en-US"/>
          </a:p>
        </p:txBody>
      </p:sp>
    </p:spTree>
    <p:extLst>
      <p:ext uri="{BB962C8B-B14F-4D97-AF65-F5344CB8AC3E}">
        <p14:creationId xmlns:p14="http://schemas.microsoft.com/office/powerpoint/2010/main" xmlns="" val="241837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smtClean="0"/>
              <a:t>As a widow makes her journey to independence, there are three stages she may pass through during her transition. </a:t>
            </a:r>
          </a:p>
          <a:p>
            <a:endParaRPr lang="en-US" sz="1200" dirty="0" smtClean="0"/>
          </a:p>
          <a:p>
            <a:r>
              <a:rPr lang="en-US" sz="1200" dirty="0" smtClean="0"/>
              <a:t>(click)</a:t>
            </a:r>
          </a:p>
          <a:p>
            <a:r>
              <a:rPr lang="en-US" sz="1200" dirty="0" smtClean="0"/>
              <a:t>First, know that this is a process that typically takes years. For example, just moving out of the first stage typically takes more than a year. </a:t>
            </a:r>
          </a:p>
          <a:p>
            <a:endParaRPr lang="en-US" sz="1200" dirty="0" smtClean="0"/>
          </a:p>
          <a:p>
            <a:r>
              <a:rPr lang="en-US" sz="1200" dirty="0" smtClean="0"/>
              <a:t>The three main stages are summarized as grief--numb; growth--journey; and grace--transformation. </a:t>
            </a:r>
            <a:r>
              <a:rPr lang="en-US" sz="1200" b="1" dirty="0" smtClean="0"/>
              <a:t>Another way to think of this is first taking care of me, then taking care of business, and later taking care of more. </a:t>
            </a:r>
          </a:p>
          <a:p>
            <a:r>
              <a:rPr lang="en-US" sz="1200" i="1" dirty="0" smtClean="0"/>
              <a:t>(Click through the various aspects of this slide, explaining what is in each segment. Then continue to point out aspects.)</a:t>
            </a:r>
          </a:p>
          <a:p>
            <a:r>
              <a:rPr lang="en-US" sz="1200" dirty="0" smtClean="0"/>
              <a:t>In the green, center section, you’ll see there’s more of the regular financial planning work going on, when a woman is better able to think through these matters. </a:t>
            </a:r>
          </a:p>
          <a:p>
            <a:r>
              <a:rPr lang="en-US" sz="1200" i="1" dirty="0" smtClean="0"/>
              <a:t>(After the “story” graphic swirls in, invite women to share where they are at, if they are comfortable doing so.)</a:t>
            </a:r>
          </a:p>
          <a:p>
            <a:endParaRPr lang="en-US" sz="1200" i="1" dirty="0" smtClean="0"/>
          </a:p>
          <a:p>
            <a:r>
              <a:rPr lang="en-US" sz="1200" dirty="0" smtClean="0"/>
              <a:t>And you know what, it’s not uncommon to move back and forth between stages some  days. It’s not really this neat linear process shown on this page. One day you may be in the growth phase, and then you find a little card written by your husband, and it totally throws you back into the grief stage. Guess what? That’s all perfectly normal. </a:t>
            </a:r>
          </a:p>
          <a:p>
            <a:endParaRPr lang="en-US" sz="1200" dirty="0" smtClean="0"/>
          </a:p>
          <a:p>
            <a:r>
              <a:rPr lang="en-US" sz="1200" dirty="0" smtClean="0"/>
              <a:t>Some women are content to stay in the center, growth area, and that’s fine. Unfortunately, some get stuck in the grief stage . . . often times because they are emotionally not able to move forward on their own. And for those who evolve into the final phase, they are the ones who typically experience the most satisfaction, the most fulfillment with their new life. True, it’s not the life they would have chosen, but they are able to enjoy life again with joy, smiles and genuine happiness.</a:t>
            </a:r>
          </a:p>
          <a:p>
            <a:endParaRPr lang="en-US" sz="1200" dirty="0" smtClean="0"/>
          </a:p>
          <a:p>
            <a:r>
              <a:rPr lang="en-US" sz="1200" dirty="0" smtClean="0"/>
              <a:t>Note the </a:t>
            </a:r>
            <a:r>
              <a:rPr lang="en-US" sz="1200" b="1" dirty="0" smtClean="0"/>
              <a:t>Your Story! Your Values! Your Legacy!™</a:t>
            </a:r>
            <a:r>
              <a:rPr lang="en-US" sz="1200" dirty="0" smtClean="0"/>
              <a:t> item.  We’ve helped women to share their personal stories in meaningful ways for their families. This is a way to pass on your hopes, dreams, loves, aspirations for future generations through special legacy planning.     </a:t>
            </a:r>
            <a:r>
              <a:rPr lang="en-US" sz="1200" i="1" dirty="0" smtClean="0"/>
              <a:t>(Click to advance next slide.)</a:t>
            </a:r>
          </a:p>
          <a:p>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8</a:t>
            </a:fld>
            <a:endParaRPr lang="en-US"/>
          </a:p>
        </p:txBody>
      </p:sp>
    </p:spTree>
    <p:extLst>
      <p:ext uri="{BB962C8B-B14F-4D97-AF65-F5344CB8AC3E}">
        <p14:creationId xmlns:p14="http://schemas.microsoft.com/office/powerpoint/2010/main" xmlns="" val="27515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Stage 1 of widowhood</a:t>
            </a:r>
            <a:r>
              <a:rPr lang="en-US" baseline="0" dirty="0" smtClean="0"/>
              <a:t> is possibly the most vulnerable time for a widow. Most widows will describe this stage with one word: NUMB.  Immediately following the death of her spouse, a widow is experiencing the cognitive disconnect that we discussed earlier, but she is still facing some important decisions that need to be addressed. It’s important to recognize your current stage of grief, and make decisions accordingly. For example, the critical tasks in this stage of widowhood are </a:t>
            </a:r>
          </a:p>
          <a:p>
            <a:r>
              <a:rPr lang="en-US" baseline="0" dirty="0" smtClean="0"/>
              <a:t>&lt;&lt;click&gt;&gt;</a:t>
            </a:r>
          </a:p>
          <a:p>
            <a:r>
              <a:rPr lang="en-US" baseline="0" dirty="0" smtClean="0"/>
              <a:t>Taking care of me – Take a deep breath. Surround yourself by your support network. Make sure you are eating and sleeping. These may seem like no-brainers, but in deep grief, a widow needs this advice and support. </a:t>
            </a:r>
          </a:p>
          <a:p>
            <a:endParaRPr lang="en-US" baseline="0" dirty="0" smtClean="0"/>
          </a:p>
          <a:p>
            <a:r>
              <a:rPr lang="en-US" dirty="0" smtClean="0"/>
              <a:t>&lt;&lt;click&gt;&gt;</a:t>
            </a:r>
            <a:br>
              <a:rPr lang="en-US" dirty="0" smtClean="0"/>
            </a:br>
            <a:r>
              <a:rPr lang="en-US" dirty="0" smtClean="0"/>
              <a:t>Also</a:t>
            </a:r>
            <a:r>
              <a:rPr lang="en-US" baseline="0" dirty="0" smtClean="0"/>
              <a:t> at this stage, it’s critical that a widow is heard and understood. By her family, her peers, AND her advisor. Letting her share her story alongside any worries or fears she may have is therapeutic for the widow, and helpful for her advisor. If you’re working with an advisor during this stage of grief, be sure it’s someone you are comfortable with. </a:t>
            </a:r>
          </a:p>
          <a:p>
            <a:endParaRPr lang="en-US" baseline="0" dirty="0" smtClean="0"/>
          </a:p>
          <a:p>
            <a:r>
              <a:rPr lang="en-US" baseline="0" dirty="0" smtClean="0"/>
              <a:t>&lt;&lt;click&gt;&gt;</a:t>
            </a:r>
          </a:p>
          <a:p>
            <a:r>
              <a:rPr lang="en-US" baseline="0" dirty="0" smtClean="0"/>
              <a:t>An important step during this time is financial triage. This includes things like making sure all of the regular bills are still being paid: gas and electric, mortgage, phone, water, etc. Also, the widow should be filing any life insurance claims at this time, and addressing any healthcare bills that may need attention. She and her advisor should take a look at her </a:t>
            </a:r>
            <a:r>
              <a:rPr lang="en-US" baseline="0" dirty="0" err="1" smtClean="0"/>
              <a:t>cashflow</a:t>
            </a:r>
            <a:r>
              <a:rPr lang="en-US" baseline="0" dirty="0" smtClean="0"/>
              <a:t>, and make any necessary adjustments, but…</a:t>
            </a:r>
          </a:p>
          <a:p>
            <a:r>
              <a:rPr lang="en-US" baseline="0" dirty="0" smtClean="0"/>
              <a:t>&lt;&lt;click&gt;&gt;</a:t>
            </a:r>
          </a:p>
          <a:p>
            <a:r>
              <a:rPr lang="en-US" baseline="0" dirty="0" smtClean="0"/>
              <a:t>This is NOT the time to make irrevocable decisions. For example, this isn’t a great time for the widow to take proceeds from her spouse’s life insurance policy and purchase another policy or contract. She shouldn’t immediately disperse funds to family members. She shouldn’t immediately sell her home. All of these large decisions can wait until later, when she is less emotional, and has time to think through the decisions. If you are working with an advisor who suggests any big decisions like this while you are in deep grief, proceed with caution.</a:t>
            </a:r>
          </a:p>
          <a:p>
            <a:endParaRPr lang="en-US" baseline="0" dirty="0" smtClean="0"/>
          </a:p>
          <a:p>
            <a:r>
              <a:rPr lang="en-US" dirty="0" smtClean="0"/>
              <a:t>&lt;&lt;click&gt;&gt;</a:t>
            </a:r>
            <a:endParaRPr lang="en-US" dirty="0"/>
          </a:p>
        </p:txBody>
      </p:sp>
      <p:sp>
        <p:nvSpPr>
          <p:cNvPr id="4" name="Slide Number Placeholder 3"/>
          <p:cNvSpPr>
            <a:spLocks noGrp="1"/>
          </p:cNvSpPr>
          <p:nvPr>
            <p:ph type="sldNum" sz="quarter" idx="10"/>
          </p:nvPr>
        </p:nvSpPr>
        <p:spPr/>
        <p:txBody>
          <a:bodyPr/>
          <a:lstStyle/>
          <a:p>
            <a:fld id="{526BD7D2-41CD-42FE-B67D-465685330262}" type="slidenum">
              <a:rPr lang="en-US" smtClean="0"/>
              <a:pPr/>
              <a:t>9</a:t>
            </a:fld>
            <a:endParaRPr lang="en-US"/>
          </a:p>
        </p:txBody>
      </p:sp>
    </p:spTree>
    <p:extLst>
      <p:ext uri="{BB962C8B-B14F-4D97-AF65-F5344CB8AC3E}">
        <p14:creationId xmlns:p14="http://schemas.microsoft.com/office/powerpoint/2010/main" xmlns="" val="341692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1175"/>
            <a:ext cx="7772400" cy="1470025"/>
          </a:xfrm>
        </p:spPr>
        <p:txBody>
          <a:bodyPr/>
          <a:lstStyle>
            <a:lvl1pPr algn="l">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D5D27EE-228B-4945-A5BA-EC5CDAC5D13D}" type="datetimeFigureOut">
              <a:rPr lang="en-US" smtClean="0"/>
              <a:pPr/>
              <a:t>06/19/2015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45B81-41D3-4020-88E0-E3F6FC99841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5D27EE-228B-4945-A5BA-EC5CDAC5D13D}" type="datetimeFigureOut">
              <a:rPr lang="en-US" smtClean="0"/>
              <a:pPr/>
              <a:t>06/19/2015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45B81-41D3-4020-88E0-E3F6FC9984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5D27EE-228B-4945-A5BA-EC5CDAC5D13D}" type="datetimeFigureOut">
              <a:rPr lang="en-US" smtClean="0"/>
              <a:pPr/>
              <a:t>06/19/2015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45B81-41D3-4020-88E0-E3F6FC9984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5D27EE-228B-4945-A5BA-EC5CDAC5D13D}" type="datetimeFigureOut">
              <a:rPr lang="en-US" smtClean="0"/>
              <a:pPr/>
              <a:t>06/19/2015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45B81-41D3-4020-88E0-E3F6FC99841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5D27EE-228B-4945-A5BA-EC5CDAC5D13D}" type="datetimeFigureOut">
              <a:rPr lang="en-US" smtClean="0"/>
              <a:pPr/>
              <a:t>06/19/2015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45B81-41D3-4020-88E0-E3F6FC9984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5D27EE-228B-4945-A5BA-EC5CDAC5D13D}" type="datetimeFigureOut">
              <a:rPr lang="en-US" smtClean="0"/>
              <a:pPr/>
              <a:t>06/19/2015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45B81-41D3-4020-88E0-E3F6FC9984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5D27EE-228B-4945-A5BA-EC5CDAC5D13D}" type="datetimeFigureOut">
              <a:rPr lang="en-US" smtClean="0"/>
              <a:pPr/>
              <a:t>06/19/2015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45B81-41D3-4020-88E0-E3F6FC9984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5D27EE-228B-4945-A5BA-EC5CDAC5D13D}" type="datetimeFigureOut">
              <a:rPr lang="en-US" smtClean="0"/>
              <a:pPr/>
              <a:t>06/19/2015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45B81-41D3-4020-88E0-E3F6FC9984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D27EE-228B-4945-A5BA-EC5CDAC5D13D}" type="datetimeFigureOut">
              <a:rPr lang="en-US" smtClean="0"/>
              <a:pPr/>
              <a:t>06/19/2015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45B81-41D3-4020-88E0-E3F6FC9984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D27EE-228B-4945-A5BA-EC5CDAC5D13D}" type="datetimeFigureOut">
              <a:rPr lang="en-US" smtClean="0"/>
              <a:pPr/>
              <a:t>06/19/2015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45B81-41D3-4020-88E0-E3F6FC9984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D27EE-228B-4945-A5BA-EC5CDAC5D13D}" type="datetimeFigureOut">
              <a:rPr lang="en-US" smtClean="0"/>
              <a:pPr/>
              <a:t>06/19/2015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45B81-41D3-4020-88E0-E3F6FC9984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34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D27EE-228B-4945-A5BA-EC5CDAC5D13D}" type="datetimeFigureOut">
              <a:rPr lang="en-US" smtClean="0"/>
              <a:pPr/>
              <a:t>06/19/2015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45B81-41D3-4020-88E0-E3F6FC998418}" type="slidenum">
              <a:rPr lang="en-US" smtClean="0"/>
              <a:pPr/>
              <a:t>‹#›</a:t>
            </a:fld>
            <a:endParaRPr lang="en-US"/>
          </a:p>
        </p:txBody>
      </p:sp>
      <p:sp>
        <p:nvSpPr>
          <p:cNvPr id="8" name="Slide Number Placeholder 5"/>
          <p:cNvSpPr txBox="1">
            <a:spLocks/>
          </p:cNvSpPr>
          <p:nvPr userDrawn="1"/>
        </p:nvSpPr>
        <p:spPr>
          <a:xfrm>
            <a:off x="6858000" y="2286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6945B81-41D3-4020-88E0-E3F6FC998418}" type="slidenum">
              <a:rPr lang="en-US" sz="1400" smtClean="0">
                <a:latin typeface="Arial" pitchFamily="34" charset="0"/>
                <a:cs typeface="Arial" pitchFamily="34" charset="0"/>
              </a:rPr>
              <a:pPr algn="r"/>
              <a:t>‹#›</a:t>
            </a:fld>
            <a:endParaRPr lang="en-US" dirty="0">
              <a:latin typeface="Arial" pitchFamily="34" charset="0"/>
              <a:cs typeface="Arial" pitchFamily="34" charset="0"/>
            </a:endParaRPr>
          </a:p>
        </p:txBody>
      </p:sp>
      <p:cxnSp>
        <p:nvCxnSpPr>
          <p:cNvPr id="10" name="Straight Connector 9"/>
          <p:cNvCxnSpPr/>
          <p:nvPr userDrawn="1"/>
        </p:nvCxnSpPr>
        <p:spPr>
          <a:xfrm>
            <a:off x="609600" y="381000"/>
            <a:ext cx="7924800" cy="0"/>
          </a:xfrm>
          <a:prstGeom prst="line">
            <a:avLst/>
          </a:prstGeom>
          <a:ln>
            <a:solidFill>
              <a:srgbClr val="00A9E0"/>
            </a:solidFill>
            <a:prstDash val="sysDot"/>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18.jpeg"/><Relationship Id="rId5" Type="http://schemas.openxmlformats.org/officeDocument/2006/relationships/diagramLayout" Target="../diagrams/layout1.xml"/><Relationship Id="rId10" Type="http://schemas.openxmlformats.org/officeDocument/2006/relationships/image" Target="../media/image17.jpeg"/><Relationship Id="rId4" Type="http://schemas.openxmlformats.org/officeDocument/2006/relationships/diagramData" Target="../diagrams/data1.xml"/><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7175" y="-135275"/>
            <a:ext cx="9401175" cy="7162800"/>
          </a:xfrm>
          <a:prstGeom prst="rect">
            <a:avLst/>
          </a:prstGeom>
        </p:spPr>
      </p:pic>
      <p:sp>
        <p:nvSpPr>
          <p:cNvPr id="2" name="Title 1"/>
          <p:cNvSpPr>
            <a:spLocks noGrp="1"/>
          </p:cNvSpPr>
          <p:nvPr>
            <p:ph type="ctrTitle"/>
          </p:nvPr>
        </p:nvSpPr>
        <p:spPr>
          <a:xfrm>
            <a:off x="112059" y="3810000"/>
            <a:ext cx="9144000" cy="936625"/>
          </a:xfrm>
        </p:spPr>
        <p:txBody>
          <a:bodyPr>
            <a:noAutofit/>
          </a:bodyPr>
          <a:lstStyle/>
          <a:p>
            <a:pPr algn="l"/>
            <a:r>
              <a:rPr lang="en-US" sz="5200" dirty="0" smtClean="0">
                <a:solidFill>
                  <a:schemeClr val="bg1"/>
                </a:solidFill>
                <a:latin typeface="Arial" pitchFamily="34" charset="0"/>
                <a:cs typeface="Arial" pitchFamily="34" charset="0"/>
              </a:rPr>
              <a:t>Moving Forward on Your Own</a:t>
            </a:r>
            <a:endParaRPr lang="en-US" sz="5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48814" y="533400"/>
            <a:ext cx="4575586" cy="2438400"/>
          </a:xfrm>
        </p:spPr>
        <p:txBody>
          <a:bodyPr>
            <a:noAutofit/>
          </a:bodyPr>
          <a:lstStyle/>
          <a:p>
            <a:pPr algn="l"/>
            <a:r>
              <a:rPr lang="en-US" sz="4100" dirty="0" smtClean="0">
                <a:solidFill>
                  <a:srgbClr val="00A9E0"/>
                </a:solidFill>
                <a:latin typeface="Arial" pitchFamily="34" charset="0"/>
                <a:cs typeface="Arial" pitchFamily="34" charset="0"/>
              </a:rPr>
              <a:t>A seminar for widows and friends</a:t>
            </a:r>
            <a:endParaRPr lang="en-US" sz="4100" dirty="0">
              <a:solidFill>
                <a:srgbClr val="00A9E0"/>
              </a:solidFill>
              <a:latin typeface="Arial" pitchFamily="34" charset="0"/>
              <a:cs typeface="Arial" pitchFamily="34" charset="0"/>
            </a:endParaRPr>
          </a:p>
        </p:txBody>
      </p:sp>
      <p:sp>
        <p:nvSpPr>
          <p:cNvPr id="6" name="Subtitle 2"/>
          <p:cNvSpPr txBox="1">
            <a:spLocks/>
          </p:cNvSpPr>
          <p:nvPr/>
        </p:nvSpPr>
        <p:spPr>
          <a:xfrm>
            <a:off x="129092" y="4724400"/>
            <a:ext cx="6400800" cy="838200"/>
          </a:xfrm>
          <a:prstGeom prst="rect">
            <a:avLst/>
          </a:prstGeom>
        </p:spPr>
        <p:txBody>
          <a:bodyPr vert="horz" lIns="91440" tIns="45720" rIns="91440" bIns="45720" rtlCol="0">
            <a:normAutofit lnSpcReduction="10000"/>
          </a:bodyPr>
          <a:lstStyle/>
          <a:p>
            <a:pPr lvl="0">
              <a:spcBef>
                <a:spcPct val="20000"/>
              </a:spcBef>
            </a:pPr>
            <a:r>
              <a:rPr lang="en-US" sz="1100" dirty="0">
                <a:latin typeface="Arial" pitchFamily="34" charset="0"/>
                <a:cs typeface="Arial" pitchFamily="34" charset="0"/>
              </a:rPr>
              <a:t>Presented </a:t>
            </a:r>
            <a:r>
              <a:rPr lang="en-US" sz="1100" dirty="0" smtClean="0">
                <a:latin typeface="Arial" pitchFamily="34" charset="0"/>
                <a:cs typeface="Arial" pitchFamily="34" charset="0"/>
              </a:rPr>
              <a:t>by</a:t>
            </a:r>
          </a:p>
          <a:p>
            <a:pPr lvl="0">
              <a:spcBef>
                <a:spcPct val="20000"/>
              </a:spcBef>
            </a:pPr>
            <a:r>
              <a:rPr kumimoji="0" lang="en-US" sz="1600" i="0" u="none" strike="noStrike" kern="1200" cap="none" spc="0" normalizeH="0" baseline="0" noProof="0" dirty="0" smtClean="0">
                <a:ln>
                  <a:noFill/>
                </a:ln>
                <a:solidFill>
                  <a:schemeClr val="tx1"/>
                </a:solidFill>
                <a:effectLst/>
                <a:uLnTx/>
                <a:uFillTx/>
                <a:latin typeface="Arial" pitchFamily="34" charset="0"/>
                <a:cs typeface="Arial" pitchFamily="34" charset="0"/>
              </a:rPr>
              <a:t>Name:</a:t>
            </a:r>
          </a:p>
          <a:p>
            <a:pPr lvl="0">
              <a:spcBef>
                <a:spcPct val="20000"/>
              </a:spcBef>
            </a:pPr>
            <a:r>
              <a:rPr lang="en-US" sz="1600" dirty="0" smtClean="0">
                <a:latin typeface="Arial" pitchFamily="34" charset="0"/>
                <a:cs typeface="Arial" pitchFamily="34" charset="0"/>
              </a:rPr>
              <a:t>Firm Name:</a:t>
            </a:r>
            <a:endParaRPr kumimoji="0" lang="en-US" sz="16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4" name="TextBox 3"/>
          <p:cNvSpPr txBox="1"/>
          <p:nvPr/>
        </p:nvSpPr>
        <p:spPr>
          <a:xfrm>
            <a:off x="129092" y="6581001"/>
            <a:ext cx="1905000" cy="276999"/>
          </a:xfrm>
          <a:prstGeom prst="rect">
            <a:avLst/>
          </a:prstGeom>
          <a:noFill/>
        </p:spPr>
        <p:txBody>
          <a:bodyPr wrap="square" rtlCol="0">
            <a:spAutoFit/>
          </a:bodyPr>
          <a:lstStyle/>
          <a:p>
            <a:r>
              <a:rPr lang="en-US" sz="1200" dirty="0" smtClean="0">
                <a:latin typeface="Arial Narrow" panose="020B0606020202030204" pitchFamily="34" charset="0"/>
                <a:cs typeface="Arial" pitchFamily="34" charset="0"/>
              </a:rPr>
              <a:t>CLAC.1074         (09.13)</a:t>
            </a:r>
            <a:endParaRPr lang="en-US" sz="1200" dirty="0">
              <a:latin typeface="Arial Narrow" panose="020B0606020202030204" pitchFamily="34" charset="0"/>
              <a:cs typeface="Arial"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00800" y="5703550"/>
            <a:ext cx="2924175" cy="1323975"/>
          </a:xfrm>
          <a:prstGeom prst="rect">
            <a:avLst/>
          </a:prstGeom>
        </p:spPr>
      </p:pic>
    </p:spTree>
    <p:extLst>
      <p:ext uri="{BB962C8B-B14F-4D97-AF65-F5344CB8AC3E}">
        <p14:creationId xmlns:p14="http://schemas.microsoft.com/office/powerpoint/2010/main" xmlns="" val="1009926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457200"/>
            <a:ext cx="7366000" cy="838200"/>
          </a:xfrm>
        </p:spPr>
        <p:txBody>
          <a:bodyPr anchor="t">
            <a:normAutofit/>
          </a:bodyPr>
          <a:lstStyle/>
          <a:p>
            <a:pPr algn="l"/>
            <a:r>
              <a:rPr lang="en-US" sz="3600" b="1" dirty="0" smtClean="0"/>
              <a:t>Stage 2: Growth</a:t>
            </a:r>
            <a:r>
              <a:rPr lang="en-US" sz="3600" b="1" dirty="0"/>
              <a:t>	</a:t>
            </a:r>
          </a:p>
        </p:txBody>
      </p:sp>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sp>
        <p:nvSpPr>
          <p:cNvPr id="6" name="Title 1"/>
          <p:cNvSpPr txBox="1">
            <a:spLocks/>
          </p:cNvSpPr>
          <p:nvPr/>
        </p:nvSpPr>
        <p:spPr>
          <a:xfrm>
            <a:off x="533400" y="1447800"/>
            <a:ext cx="4364736" cy="4191000"/>
          </a:xfrm>
          <a:prstGeom prst="rect">
            <a:avLst/>
          </a:prstGeom>
        </p:spPr>
        <p:txBody>
          <a:bodyPr vert="horz" lIns="91440" tIns="45720" rIns="91440" bIns="45720" rtlCol="0" anchor="t" anchorCtr="0">
            <a:noAutofit/>
          </a:bodyPr>
          <a:lstStyle/>
          <a:p>
            <a:pPr marL="457200" indent="-457200">
              <a:spcBef>
                <a:spcPct val="0"/>
              </a:spcBef>
              <a:buFont typeface="Arial" pitchFamily="34" charset="0"/>
              <a:buChar char="•"/>
            </a:pPr>
            <a:r>
              <a:rPr lang="en-US" sz="2800" dirty="0" smtClean="0">
                <a:latin typeface="Arial" pitchFamily="34" charset="0"/>
                <a:cs typeface="Arial" pitchFamily="34" charset="0"/>
              </a:rPr>
              <a:t>Cognitive </a:t>
            </a:r>
            <a:r>
              <a:rPr lang="en-US" sz="2800" dirty="0">
                <a:latin typeface="Arial" pitchFamily="34" charset="0"/>
                <a:cs typeface="Arial" pitchFamily="34" charset="0"/>
              </a:rPr>
              <a:t>functions </a:t>
            </a:r>
            <a:r>
              <a:rPr lang="en-US" sz="2800" dirty="0" smtClean="0">
                <a:latin typeface="Arial" pitchFamily="34" charset="0"/>
                <a:cs typeface="Arial" pitchFamily="34" charset="0"/>
              </a:rPr>
              <a:t>normalized, </a:t>
            </a:r>
            <a:r>
              <a:rPr lang="en-US" sz="2800" dirty="0">
                <a:latin typeface="Arial" pitchFamily="34" charset="0"/>
                <a:ea typeface="+mj-ea"/>
                <a:cs typeface="Arial" pitchFamily="34" charset="0"/>
              </a:rPr>
              <a:t>b</a:t>
            </a:r>
            <a:r>
              <a:rPr lang="en-US" sz="2800" dirty="0" smtClean="0">
                <a:latin typeface="Arial" pitchFamily="34" charset="0"/>
                <a:ea typeface="+mj-ea"/>
                <a:cs typeface="Arial" pitchFamily="34" charset="0"/>
              </a:rPr>
              <a:t>eginning to feel balance</a:t>
            </a:r>
          </a:p>
          <a:p>
            <a:pPr marL="457200" indent="-457200">
              <a:spcBef>
                <a:spcPct val="0"/>
              </a:spcBef>
              <a:buFont typeface="Arial" pitchFamily="34" charset="0"/>
              <a:buChar char="•"/>
            </a:pPr>
            <a:r>
              <a:rPr lang="en-US" sz="2800" dirty="0" smtClean="0">
                <a:latin typeface="Arial" pitchFamily="34" charset="0"/>
                <a:ea typeface="+mj-ea"/>
                <a:cs typeface="Arial" pitchFamily="34" charset="0"/>
              </a:rPr>
              <a:t>Taking care of business:</a:t>
            </a:r>
          </a:p>
          <a:p>
            <a:pPr marL="914400" lvl="1" indent="-457200">
              <a:spcBef>
                <a:spcPct val="0"/>
              </a:spcBef>
              <a:buClr>
                <a:srgbClr val="F26B31"/>
              </a:buClr>
              <a:buFont typeface="Arial" pitchFamily="34" charset="0"/>
              <a:buChar char="•"/>
            </a:pPr>
            <a:r>
              <a:rPr lang="en-US" sz="2400" dirty="0" smtClean="0">
                <a:solidFill>
                  <a:schemeClr val="bg1">
                    <a:lumMod val="50000"/>
                  </a:schemeClr>
                </a:solidFill>
                <a:latin typeface="Arial" pitchFamily="34" charset="0"/>
                <a:ea typeface="+mj-ea"/>
                <a:cs typeface="Arial" pitchFamily="34" charset="0"/>
              </a:rPr>
              <a:t>Investments and taxes</a:t>
            </a:r>
          </a:p>
          <a:p>
            <a:pPr marL="914400" lvl="1" indent="-457200">
              <a:spcBef>
                <a:spcPct val="0"/>
              </a:spcBef>
              <a:buClr>
                <a:srgbClr val="F26B31"/>
              </a:buClr>
              <a:buFont typeface="Arial" pitchFamily="34" charset="0"/>
              <a:buChar char="•"/>
            </a:pPr>
            <a:r>
              <a:rPr lang="en-US" sz="2400" dirty="0" smtClean="0">
                <a:solidFill>
                  <a:schemeClr val="bg1">
                    <a:lumMod val="50000"/>
                  </a:schemeClr>
                </a:solidFill>
                <a:latin typeface="Arial" pitchFamily="34" charset="0"/>
                <a:ea typeface="+mj-ea"/>
                <a:cs typeface="Arial" pitchFamily="34" charset="0"/>
              </a:rPr>
              <a:t>Pre- or post-retirement issues</a:t>
            </a:r>
          </a:p>
          <a:p>
            <a:pPr marL="914400" lvl="1" indent="-457200">
              <a:spcBef>
                <a:spcPct val="0"/>
              </a:spcBef>
              <a:buClr>
                <a:srgbClr val="F26B31"/>
              </a:buClr>
              <a:buFont typeface="Arial" pitchFamily="34" charset="0"/>
              <a:buChar char="•"/>
            </a:pPr>
            <a:r>
              <a:rPr lang="en-US" sz="2400" dirty="0" smtClean="0">
                <a:solidFill>
                  <a:schemeClr val="bg1">
                    <a:lumMod val="50000"/>
                  </a:schemeClr>
                </a:solidFill>
                <a:latin typeface="Arial" pitchFamily="34" charset="0"/>
                <a:ea typeface="+mj-ea"/>
                <a:cs typeface="Arial" pitchFamily="34" charset="0"/>
              </a:rPr>
              <a:t>House decisions</a:t>
            </a:r>
            <a:endParaRPr kumimoji="0" lang="en-US" sz="2400" i="0" u="none" strike="noStrike" kern="1200" cap="none" normalizeH="0" baseline="0" noProof="0" dirty="0" smtClean="0">
              <a:ln>
                <a:noFill/>
              </a:ln>
              <a:solidFill>
                <a:schemeClr val="bg1">
                  <a:lumMod val="50000"/>
                </a:schemeClr>
              </a:solidFill>
              <a:effectLst/>
              <a:uLnTx/>
              <a:uFillTx/>
              <a:latin typeface="Arial" pitchFamily="34" charset="0"/>
              <a:ea typeface="+mj-ea"/>
              <a:cs typeface="Arial" pitchFamily="34" charset="0"/>
            </a:endParaRPr>
          </a:p>
        </p:txBody>
      </p:sp>
      <p:sp>
        <p:nvSpPr>
          <p:cNvPr id="5" name="Rectangle 4"/>
          <p:cNvSpPr/>
          <p:nvPr/>
        </p:nvSpPr>
        <p:spPr>
          <a:xfrm>
            <a:off x="609600" y="584200"/>
            <a:ext cx="406400" cy="406400"/>
          </a:xfrm>
          <a:prstGeom prst="rect">
            <a:avLst/>
          </a:prstGeom>
          <a:solidFill>
            <a:srgbClr val="7AC143"/>
          </a:solidFill>
        </p:spPr>
        <p:style>
          <a:lnRef idx="2">
            <a:schemeClr val="lt1">
              <a:hueOff val="0"/>
              <a:satOff val="0"/>
              <a:lumOff val="0"/>
              <a:alphaOff val="0"/>
            </a:schemeClr>
          </a:lnRef>
          <a:fillRef idx="1">
            <a:scrgbClr r="0" g="0" b="0"/>
          </a:fillRef>
          <a:effectRef idx="0">
            <a:schemeClr val="accent5">
              <a:hueOff val="-4966938"/>
              <a:satOff val="19906"/>
              <a:lumOff val="4314"/>
              <a:alphaOff val="0"/>
            </a:schemeClr>
          </a:effectRef>
          <a:fontRef idx="minor">
            <a:schemeClr val="lt1"/>
          </a:fontRef>
        </p:style>
      </p:sp>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l="31077" t="12130" r="13921" b="-12130"/>
          <a:stretch/>
        </p:blipFill>
        <p:spPr>
          <a:xfrm>
            <a:off x="5181600" y="1527858"/>
            <a:ext cx="3962400" cy="4673387"/>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15759" r="21702"/>
          <a:stretch/>
        </p:blipFill>
        <p:spPr>
          <a:xfrm>
            <a:off x="5394960" y="1436477"/>
            <a:ext cx="3749040" cy="3973723"/>
          </a:xfrm>
          <a:prstGeom prst="rect">
            <a:avLst/>
          </a:prstGeom>
        </p:spPr>
      </p:pic>
      <p:sp>
        <p:nvSpPr>
          <p:cNvPr id="2" name="Title 1"/>
          <p:cNvSpPr>
            <a:spLocks noGrp="1"/>
          </p:cNvSpPr>
          <p:nvPr>
            <p:ph type="ctrTitle"/>
          </p:nvPr>
        </p:nvSpPr>
        <p:spPr>
          <a:xfrm>
            <a:off x="1016000" y="457200"/>
            <a:ext cx="7366000" cy="838200"/>
          </a:xfrm>
        </p:spPr>
        <p:txBody>
          <a:bodyPr anchor="t">
            <a:normAutofit/>
          </a:bodyPr>
          <a:lstStyle/>
          <a:p>
            <a:pPr algn="l"/>
            <a:r>
              <a:rPr lang="en-US" sz="3600" b="1" dirty="0" smtClean="0"/>
              <a:t>Stage 3: </a:t>
            </a:r>
            <a:r>
              <a:rPr lang="en-US" sz="3600" b="1" dirty="0"/>
              <a:t>T</a:t>
            </a:r>
            <a:r>
              <a:rPr lang="en-US" sz="3600" b="1" dirty="0" smtClean="0"/>
              <a:t>ransformation</a:t>
            </a:r>
            <a:endParaRPr lang="en-US" sz="3600" b="1" dirty="0"/>
          </a:p>
        </p:txBody>
      </p:sp>
      <p:pic>
        <p:nvPicPr>
          <p:cNvPr id="11" name="Picture 10" descr="1.png"/>
          <p:cNvPicPr>
            <a:picLocks noChangeAspect="1"/>
          </p:cNvPicPr>
          <p:nvPr/>
        </p:nvPicPr>
        <p:blipFill>
          <a:blip r:embed="rId4" cstate="print"/>
          <a:stretch>
            <a:fillRect/>
          </a:stretch>
        </p:blipFill>
        <p:spPr>
          <a:xfrm>
            <a:off x="7315200" y="5943600"/>
            <a:ext cx="1591056" cy="659086"/>
          </a:xfrm>
          <a:prstGeom prst="rect">
            <a:avLst/>
          </a:prstGeom>
        </p:spPr>
      </p:pic>
      <p:sp>
        <p:nvSpPr>
          <p:cNvPr id="6" name="Title 1"/>
          <p:cNvSpPr txBox="1">
            <a:spLocks/>
          </p:cNvSpPr>
          <p:nvPr/>
        </p:nvSpPr>
        <p:spPr>
          <a:xfrm>
            <a:off x="457200" y="1295400"/>
            <a:ext cx="8001000" cy="4191000"/>
          </a:xfrm>
          <a:prstGeom prst="rect">
            <a:avLst/>
          </a:prstGeom>
        </p:spPr>
        <p:txBody>
          <a:bodyPr vert="horz" lIns="91440" tIns="45720" rIns="91440" bIns="45720" rtlCol="0" anchor="t" anchorCtr="0">
            <a:noAutofit/>
          </a:bodyPr>
          <a:lstStyle/>
          <a:p>
            <a:pPr marL="457200" indent="-457200">
              <a:spcBef>
                <a:spcPct val="0"/>
              </a:spcBef>
              <a:buFont typeface="Arial" pitchFamily="34" charset="0"/>
              <a:buChar char="•"/>
            </a:pPr>
            <a:r>
              <a:rPr lang="en-US" sz="3100" dirty="0">
                <a:latin typeface="Arial" pitchFamily="34" charset="0"/>
                <a:cs typeface="Arial" pitchFamily="34" charset="0"/>
              </a:rPr>
              <a:t>New life evolves</a:t>
            </a:r>
          </a:p>
          <a:p>
            <a:pPr marL="457200" indent="-457200">
              <a:spcBef>
                <a:spcPct val="0"/>
              </a:spcBef>
              <a:buFont typeface="Arial" pitchFamily="34" charset="0"/>
              <a:buChar char="•"/>
            </a:pPr>
            <a:r>
              <a:rPr lang="en-US" sz="3100" dirty="0" smtClean="0">
                <a:latin typeface="Arial" pitchFamily="34" charset="0"/>
                <a:ea typeface="+mj-ea"/>
                <a:cs typeface="Arial" pitchFamily="34" charset="0"/>
              </a:rPr>
              <a:t>Taking care of more:</a:t>
            </a:r>
          </a:p>
          <a:p>
            <a:pPr marL="914400" lvl="1" indent="-457200">
              <a:spcBef>
                <a:spcPct val="0"/>
              </a:spcBef>
              <a:buClr>
                <a:srgbClr val="F26B31"/>
              </a:buClr>
              <a:buFont typeface="Arial" pitchFamily="34" charset="0"/>
              <a:buChar char="•"/>
            </a:pPr>
            <a:r>
              <a:rPr lang="en-US" sz="2400" dirty="0" smtClean="0">
                <a:solidFill>
                  <a:schemeClr val="bg1">
                    <a:lumMod val="50000"/>
                  </a:schemeClr>
                </a:solidFill>
                <a:latin typeface="Arial" pitchFamily="34" charset="0"/>
                <a:ea typeface="+mj-ea"/>
                <a:cs typeface="Arial" pitchFamily="34" charset="0"/>
              </a:rPr>
              <a:t>Advanced planning</a:t>
            </a:r>
          </a:p>
          <a:p>
            <a:pPr marL="914400" lvl="1" indent="-457200">
              <a:spcBef>
                <a:spcPct val="0"/>
              </a:spcBef>
              <a:buClr>
                <a:srgbClr val="F26B31"/>
              </a:buClr>
              <a:buFont typeface="Arial" pitchFamily="34" charset="0"/>
              <a:buChar char="•"/>
            </a:pPr>
            <a:r>
              <a:rPr lang="en-US" sz="2400" dirty="0" smtClean="0">
                <a:solidFill>
                  <a:schemeClr val="bg1">
                    <a:lumMod val="50000"/>
                  </a:schemeClr>
                </a:solidFill>
                <a:latin typeface="Arial" pitchFamily="34" charset="0"/>
                <a:ea typeface="+mj-ea"/>
                <a:cs typeface="Arial" pitchFamily="34" charset="0"/>
              </a:rPr>
              <a:t>Estate planning</a:t>
            </a:r>
          </a:p>
          <a:p>
            <a:pPr marL="914400" lvl="1" indent="-457200">
              <a:spcBef>
                <a:spcPct val="0"/>
              </a:spcBef>
              <a:buClr>
                <a:srgbClr val="F26B31"/>
              </a:buClr>
              <a:buFont typeface="Arial" pitchFamily="34" charset="0"/>
              <a:buChar char="•"/>
            </a:pPr>
            <a:r>
              <a:rPr lang="en-US" sz="2400" dirty="0" smtClean="0">
                <a:solidFill>
                  <a:schemeClr val="bg1">
                    <a:lumMod val="50000"/>
                  </a:schemeClr>
                </a:solidFill>
                <a:latin typeface="Arial" pitchFamily="34" charset="0"/>
                <a:ea typeface="+mj-ea"/>
                <a:cs typeface="Arial" pitchFamily="34" charset="0"/>
              </a:rPr>
              <a:t>Charitable giving</a:t>
            </a:r>
            <a:endParaRPr lang="en-US" sz="2400" dirty="0">
              <a:solidFill>
                <a:schemeClr val="bg1">
                  <a:lumMod val="50000"/>
                </a:schemeClr>
              </a:solidFill>
              <a:latin typeface="Arial" pitchFamily="34" charset="0"/>
              <a:ea typeface="+mj-ea"/>
              <a:cs typeface="Arial" pitchFamily="34" charset="0"/>
            </a:endParaRPr>
          </a:p>
          <a:p>
            <a:pPr marL="914400" lvl="1" indent="-457200">
              <a:spcBef>
                <a:spcPct val="0"/>
              </a:spcBef>
              <a:buClr>
                <a:srgbClr val="F26B31"/>
              </a:buClr>
              <a:buFont typeface="Arial" pitchFamily="34" charset="0"/>
              <a:buChar char="•"/>
            </a:pPr>
            <a:r>
              <a:rPr lang="en-US" sz="2400" dirty="0" smtClean="0">
                <a:solidFill>
                  <a:schemeClr val="bg1">
                    <a:lumMod val="50000"/>
                  </a:schemeClr>
                </a:solidFill>
                <a:latin typeface="Arial" pitchFamily="34" charset="0"/>
                <a:ea typeface="+mj-ea"/>
                <a:cs typeface="Arial" pitchFamily="34" charset="0"/>
              </a:rPr>
              <a:t>Special family issues</a:t>
            </a:r>
          </a:p>
        </p:txBody>
      </p:sp>
      <p:sp>
        <p:nvSpPr>
          <p:cNvPr id="5" name="Rectangle 4"/>
          <p:cNvSpPr/>
          <p:nvPr/>
        </p:nvSpPr>
        <p:spPr>
          <a:xfrm>
            <a:off x="609600" y="584200"/>
            <a:ext cx="406400" cy="406400"/>
          </a:xfrm>
          <a:prstGeom prst="rect">
            <a:avLst/>
          </a:prstGeom>
          <a:solidFill>
            <a:srgbClr val="00A9E0"/>
          </a:solidFill>
        </p:spPr>
        <p:style>
          <a:lnRef idx="2">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38200"/>
          </a:xfrm>
        </p:spPr>
        <p:txBody>
          <a:bodyPr anchor="t">
            <a:normAutofit/>
          </a:bodyPr>
          <a:lstStyle/>
          <a:p>
            <a:pPr algn="l"/>
            <a:r>
              <a:rPr lang="en-US" sz="3600" b="1" dirty="0" smtClean="0"/>
              <a:t>Avoiding Common Mistakes</a:t>
            </a:r>
            <a:endParaRPr lang="en-US" sz="3600" b="1" dirty="0"/>
          </a:p>
        </p:txBody>
      </p:sp>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sp>
        <p:nvSpPr>
          <p:cNvPr id="6" name="Title 1"/>
          <p:cNvSpPr txBox="1">
            <a:spLocks/>
          </p:cNvSpPr>
          <p:nvPr/>
        </p:nvSpPr>
        <p:spPr>
          <a:xfrm>
            <a:off x="609600" y="1333500"/>
            <a:ext cx="8001000" cy="4191000"/>
          </a:xfrm>
          <a:prstGeom prst="rect">
            <a:avLst/>
          </a:prstGeom>
        </p:spPr>
        <p:txBody>
          <a:bodyPr vert="horz" lIns="91440" tIns="45720" rIns="91440" bIns="45720" rtlCol="0" anchor="t" anchorCtr="0">
            <a:noAutofit/>
          </a:bodyPr>
          <a:lstStyle/>
          <a:p>
            <a:pPr marL="457200" indent="-457200">
              <a:spcBef>
                <a:spcPct val="0"/>
              </a:spcBef>
              <a:buFont typeface="Arial" pitchFamily="34" charset="0"/>
              <a:buChar char="•"/>
            </a:pPr>
            <a:r>
              <a:rPr lang="en-US" sz="3100" dirty="0" smtClean="0">
                <a:latin typeface="Arial" pitchFamily="34" charset="0"/>
                <a:ea typeface="+mj-ea"/>
                <a:cs typeface="Arial" pitchFamily="34" charset="0"/>
              </a:rPr>
              <a:t>Don’t rush</a:t>
            </a:r>
          </a:p>
          <a:p>
            <a:pPr marL="457200" indent="-457200">
              <a:spcBef>
                <a:spcPct val="0"/>
              </a:spcBef>
              <a:buFont typeface="Arial" pitchFamily="34" charset="0"/>
              <a:buChar char="•"/>
            </a:pPr>
            <a:r>
              <a:rPr lang="en-US" sz="3100" dirty="0" smtClean="0">
                <a:latin typeface="Arial" pitchFamily="34" charset="0"/>
                <a:ea typeface="+mj-ea"/>
                <a:cs typeface="Arial" pitchFamily="34" charset="0"/>
              </a:rPr>
              <a:t>Beware of predatory financial offers and practices</a:t>
            </a:r>
          </a:p>
          <a:p>
            <a:pPr marL="457200" indent="-457200">
              <a:spcBef>
                <a:spcPct val="0"/>
              </a:spcBef>
              <a:buFont typeface="Arial" pitchFamily="34" charset="0"/>
              <a:buChar char="•"/>
            </a:pPr>
            <a:r>
              <a:rPr lang="en-US" sz="3100" dirty="0" smtClean="0">
                <a:latin typeface="Arial" pitchFamily="34" charset="0"/>
                <a:ea typeface="+mj-ea"/>
                <a:cs typeface="Arial" pitchFamily="34" charset="0"/>
              </a:rPr>
              <a:t>Proceed with caution with housing decisions</a:t>
            </a:r>
          </a:p>
          <a:p>
            <a:pPr marL="457200" indent="-457200">
              <a:spcBef>
                <a:spcPct val="0"/>
              </a:spcBef>
              <a:buFont typeface="Arial" pitchFamily="34" charset="0"/>
              <a:buChar char="•"/>
            </a:pPr>
            <a:r>
              <a:rPr lang="en-US" sz="3100" dirty="0" smtClean="0">
                <a:latin typeface="Arial" pitchFamily="34" charset="0"/>
                <a:ea typeface="+mj-ea"/>
                <a:cs typeface="Arial" pitchFamily="34" charset="0"/>
              </a:rPr>
              <a:t>Take an objective approach to your financial matters</a:t>
            </a:r>
          </a:p>
          <a:p>
            <a:pPr marL="457200" indent="-457200">
              <a:spcBef>
                <a:spcPct val="0"/>
              </a:spcBef>
              <a:buFont typeface="Arial" pitchFamily="34" charset="0"/>
              <a:buChar char="•"/>
            </a:pPr>
            <a:r>
              <a:rPr lang="en-US" sz="3100" dirty="0" smtClean="0">
                <a:latin typeface="Arial" pitchFamily="34" charset="0"/>
                <a:ea typeface="+mj-ea"/>
                <a:cs typeface="Arial" pitchFamily="34" charset="0"/>
              </a:rPr>
              <a:t>Don’t be a purse for others</a:t>
            </a:r>
            <a:endParaRPr kumimoji="0" lang="en-US" sz="3100" i="0" u="none" strike="noStrike" kern="1200" cap="none" normalizeH="0" baseline="0" noProof="0" dirty="0" smtClean="0">
              <a:ln>
                <a:noFill/>
              </a:ln>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38200"/>
          </a:xfrm>
        </p:spPr>
        <p:txBody>
          <a:bodyPr anchor="t">
            <a:normAutofit/>
          </a:bodyPr>
          <a:lstStyle/>
          <a:p>
            <a:pPr algn="l"/>
            <a:r>
              <a:rPr lang="en-US" sz="3600" b="1" dirty="0" smtClean="0"/>
              <a:t>Avoiding Common Mistakes</a:t>
            </a:r>
            <a:endParaRPr lang="en-US" sz="3600" b="1" dirty="0"/>
          </a:p>
        </p:txBody>
      </p:sp>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sp>
        <p:nvSpPr>
          <p:cNvPr id="6" name="Title 1"/>
          <p:cNvSpPr txBox="1">
            <a:spLocks/>
          </p:cNvSpPr>
          <p:nvPr/>
        </p:nvSpPr>
        <p:spPr>
          <a:xfrm>
            <a:off x="609600" y="1333500"/>
            <a:ext cx="8001000" cy="4191000"/>
          </a:xfrm>
          <a:prstGeom prst="rect">
            <a:avLst/>
          </a:prstGeom>
        </p:spPr>
        <p:txBody>
          <a:bodyPr vert="horz" lIns="91440" tIns="45720" rIns="91440" bIns="45720" rtlCol="0" anchor="t" anchorCtr="0">
            <a:noAutofit/>
          </a:bodyPr>
          <a:lstStyle/>
          <a:p>
            <a:pPr marL="280988" indent="-280988">
              <a:spcBef>
                <a:spcPct val="0"/>
              </a:spcBef>
            </a:pPr>
            <a:r>
              <a:rPr lang="en-US" sz="3100" b="1" dirty="0" smtClean="0">
                <a:solidFill>
                  <a:srgbClr val="00B0F0"/>
                </a:solidFill>
                <a:latin typeface="HelveticaNeueLT Std Med Cn" pitchFamily="34" charset="0"/>
                <a:ea typeface="+mj-ea"/>
                <a:cs typeface="+mj-cs"/>
              </a:rPr>
              <a:t>• </a:t>
            </a:r>
            <a:r>
              <a:rPr lang="en-US" sz="3100" b="1" dirty="0" smtClean="0">
                <a:latin typeface="Arial" pitchFamily="34" charset="0"/>
                <a:ea typeface="+mj-ea"/>
                <a:cs typeface="Arial" pitchFamily="34" charset="0"/>
              </a:rPr>
              <a:t>Don’t rush</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Beware of predatory financial offers and practices</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Proceed with caution with housing decisions</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Take an objective approach to your financial matters</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Don’t be a purse for others</a:t>
            </a:r>
            <a:endParaRPr kumimoji="0" lang="en-US" sz="3100" i="0" u="none" strike="noStrike" kern="1200" cap="none" normalizeH="0" baseline="0" noProof="0" dirty="0" smtClean="0">
              <a:ln>
                <a:noFill/>
              </a:ln>
              <a:solidFill>
                <a:schemeClr val="bg1">
                  <a:lumMod val="8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38200"/>
          </a:xfrm>
        </p:spPr>
        <p:txBody>
          <a:bodyPr anchor="t">
            <a:normAutofit/>
          </a:bodyPr>
          <a:lstStyle/>
          <a:p>
            <a:pPr algn="l"/>
            <a:r>
              <a:rPr lang="en-US" sz="3600" b="1" dirty="0" smtClean="0"/>
              <a:t>Avoiding Common Mistakes</a:t>
            </a:r>
            <a:endParaRPr lang="en-US" sz="3600" b="1" dirty="0"/>
          </a:p>
        </p:txBody>
      </p:sp>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sp>
        <p:nvSpPr>
          <p:cNvPr id="6" name="Title 1"/>
          <p:cNvSpPr txBox="1">
            <a:spLocks/>
          </p:cNvSpPr>
          <p:nvPr/>
        </p:nvSpPr>
        <p:spPr>
          <a:xfrm>
            <a:off x="609600" y="1333500"/>
            <a:ext cx="8001000" cy="4191000"/>
          </a:xfrm>
          <a:prstGeom prst="rect">
            <a:avLst/>
          </a:prstGeom>
        </p:spPr>
        <p:txBody>
          <a:bodyPr vert="horz" lIns="91440" tIns="45720" rIns="91440" bIns="45720" rtlCol="0" anchor="t" anchorCtr="0">
            <a:noAutofit/>
          </a:bodyPr>
          <a:lstStyle/>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Don’t rush</a:t>
            </a:r>
          </a:p>
          <a:p>
            <a:pPr marL="280988" indent="-280988">
              <a:spcBef>
                <a:spcPct val="0"/>
              </a:spcBef>
            </a:pPr>
            <a:r>
              <a:rPr lang="en-US" sz="3100" b="1" dirty="0" smtClean="0">
                <a:solidFill>
                  <a:srgbClr val="00B0F0"/>
                </a:solidFill>
                <a:latin typeface="Arial" pitchFamily="34" charset="0"/>
                <a:ea typeface="+mj-ea"/>
                <a:cs typeface="Arial" pitchFamily="34" charset="0"/>
              </a:rPr>
              <a:t>• </a:t>
            </a:r>
            <a:r>
              <a:rPr lang="en-US" sz="3100" b="1" dirty="0" smtClean="0">
                <a:latin typeface="Arial" pitchFamily="34" charset="0"/>
                <a:ea typeface="+mj-ea"/>
                <a:cs typeface="Arial" pitchFamily="34" charset="0"/>
              </a:rPr>
              <a:t>Beware of predatory financial offers and practices</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Proceed with caution with housing decisions</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Take an objective approach to your financial matters</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Don’t be a purse for others</a:t>
            </a:r>
            <a:endParaRPr kumimoji="0" lang="en-US" sz="3100" i="0" u="none" strike="noStrike" kern="1200" cap="none" normalizeH="0" baseline="0" noProof="0" dirty="0" smtClean="0">
              <a:ln>
                <a:noFill/>
              </a:ln>
              <a:solidFill>
                <a:schemeClr val="bg1">
                  <a:lumMod val="8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38200"/>
          </a:xfrm>
        </p:spPr>
        <p:txBody>
          <a:bodyPr anchor="t">
            <a:normAutofit/>
          </a:bodyPr>
          <a:lstStyle/>
          <a:p>
            <a:r>
              <a:rPr lang="en-US" sz="3600" b="1" dirty="0"/>
              <a:t>Avoiding Common Mistakes</a:t>
            </a:r>
            <a:endParaRPr lang="en-US" sz="3600" b="1" dirty="0">
              <a:latin typeface="HelveticaNeueLT Std Med Cn" pitchFamily="34" charset="0"/>
            </a:endParaRPr>
          </a:p>
        </p:txBody>
      </p:sp>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sp>
        <p:nvSpPr>
          <p:cNvPr id="6" name="Title 1"/>
          <p:cNvSpPr txBox="1">
            <a:spLocks/>
          </p:cNvSpPr>
          <p:nvPr/>
        </p:nvSpPr>
        <p:spPr>
          <a:xfrm>
            <a:off x="609600" y="1333500"/>
            <a:ext cx="8001000" cy="4191000"/>
          </a:xfrm>
          <a:prstGeom prst="rect">
            <a:avLst/>
          </a:prstGeom>
        </p:spPr>
        <p:txBody>
          <a:bodyPr vert="horz" lIns="91440" tIns="45720" rIns="91440" bIns="45720" rtlCol="0" anchor="t" anchorCtr="0">
            <a:noAutofit/>
          </a:bodyPr>
          <a:lstStyle/>
          <a:p>
            <a:pPr marL="280988" indent="-280988">
              <a:spcBef>
                <a:spcPct val="0"/>
              </a:spcBef>
            </a:pPr>
            <a:r>
              <a:rPr lang="en-US" sz="3100" dirty="0">
                <a:solidFill>
                  <a:schemeClr val="bg1">
                    <a:lumMod val="85000"/>
                  </a:schemeClr>
                </a:solidFill>
                <a:latin typeface="Arial" pitchFamily="34" charset="0"/>
                <a:cs typeface="Arial" pitchFamily="34" charset="0"/>
              </a:rPr>
              <a:t>• </a:t>
            </a:r>
            <a:r>
              <a:rPr lang="en-US" sz="3100" dirty="0" smtClean="0">
                <a:solidFill>
                  <a:schemeClr val="bg1">
                    <a:lumMod val="85000"/>
                  </a:schemeClr>
                </a:solidFill>
                <a:latin typeface="Arial" pitchFamily="34" charset="0"/>
                <a:ea typeface="+mj-ea"/>
                <a:cs typeface="Arial" pitchFamily="34" charset="0"/>
              </a:rPr>
              <a:t>Don’t rush</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Beware of predatory financial offers and practices</a:t>
            </a:r>
          </a:p>
          <a:p>
            <a:pPr marL="280988" indent="-280988">
              <a:spcBef>
                <a:spcPct val="0"/>
              </a:spcBef>
            </a:pPr>
            <a:r>
              <a:rPr lang="en-US" sz="3100" b="1" dirty="0" smtClean="0">
                <a:solidFill>
                  <a:srgbClr val="00B0F0"/>
                </a:solidFill>
                <a:latin typeface="Arial" pitchFamily="34" charset="0"/>
                <a:ea typeface="+mj-ea"/>
                <a:cs typeface="Arial" pitchFamily="34" charset="0"/>
              </a:rPr>
              <a:t>• </a:t>
            </a:r>
            <a:r>
              <a:rPr lang="en-US" sz="3100" b="1" dirty="0" smtClean="0">
                <a:latin typeface="Arial" pitchFamily="34" charset="0"/>
                <a:ea typeface="+mj-ea"/>
                <a:cs typeface="Arial" pitchFamily="34" charset="0"/>
              </a:rPr>
              <a:t>Proceed with caution with housing decisions</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Take an objective approach to your financial matters</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Don’t be a purse for others</a:t>
            </a:r>
            <a:endParaRPr kumimoji="0" lang="en-US" sz="3100" i="0" u="none" strike="noStrike" kern="1200" cap="none" normalizeH="0" baseline="0" noProof="0" dirty="0" smtClean="0">
              <a:ln>
                <a:noFill/>
              </a:ln>
              <a:solidFill>
                <a:schemeClr val="bg1">
                  <a:lumMod val="8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38200"/>
          </a:xfrm>
        </p:spPr>
        <p:txBody>
          <a:bodyPr anchor="t">
            <a:normAutofit/>
          </a:bodyPr>
          <a:lstStyle/>
          <a:p>
            <a:pPr algn="l"/>
            <a:r>
              <a:rPr lang="en-US" sz="3600" b="1" dirty="0" smtClean="0"/>
              <a:t>Avoiding Common Mistakes</a:t>
            </a:r>
            <a:endParaRPr lang="en-US" sz="3600" b="1" dirty="0"/>
          </a:p>
        </p:txBody>
      </p:sp>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sp>
        <p:nvSpPr>
          <p:cNvPr id="6" name="Title 1"/>
          <p:cNvSpPr txBox="1">
            <a:spLocks/>
          </p:cNvSpPr>
          <p:nvPr/>
        </p:nvSpPr>
        <p:spPr>
          <a:xfrm>
            <a:off x="609600" y="1333500"/>
            <a:ext cx="8001000" cy="4191000"/>
          </a:xfrm>
          <a:prstGeom prst="rect">
            <a:avLst/>
          </a:prstGeom>
        </p:spPr>
        <p:txBody>
          <a:bodyPr vert="horz" lIns="91440" tIns="45720" rIns="91440" bIns="45720" rtlCol="0" anchor="t" anchorCtr="0">
            <a:noAutofit/>
          </a:bodyPr>
          <a:lstStyle/>
          <a:p>
            <a:pPr marL="280988" indent="-280988">
              <a:spcBef>
                <a:spcPct val="0"/>
              </a:spcBef>
            </a:pPr>
            <a:r>
              <a:rPr lang="en-US" sz="3100" dirty="0">
                <a:solidFill>
                  <a:schemeClr val="bg1">
                    <a:lumMod val="85000"/>
                  </a:schemeClr>
                </a:solidFill>
                <a:latin typeface="Arial" pitchFamily="34" charset="0"/>
                <a:cs typeface="Arial" pitchFamily="34" charset="0"/>
              </a:rPr>
              <a:t>• </a:t>
            </a:r>
            <a:r>
              <a:rPr lang="en-US" sz="3100" dirty="0" smtClean="0">
                <a:solidFill>
                  <a:schemeClr val="bg1">
                    <a:lumMod val="85000"/>
                  </a:schemeClr>
                </a:solidFill>
                <a:latin typeface="Arial" pitchFamily="34" charset="0"/>
                <a:ea typeface="+mj-ea"/>
                <a:cs typeface="Arial" pitchFamily="34" charset="0"/>
              </a:rPr>
              <a:t>Don’t rush</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Beware of predatory financial offers and practices</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Proceed with caution with housing decisions</a:t>
            </a:r>
          </a:p>
          <a:p>
            <a:pPr marL="280988" indent="-280988">
              <a:spcBef>
                <a:spcPct val="0"/>
              </a:spcBef>
            </a:pPr>
            <a:r>
              <a:rPr lang="en-US" sz="3100" dirty="0" smtClean="0">
                <a:solidFill>
                  <a:srgbClr val="00B0F0"/>
                </a:solidFill>
                <a:latin typeface="Arial" pitchFamily="34" charset="0"/>
                <a:ea typeface="+mj-ea"/>
                <a:cs typeface="Arial" pitchFamily="34" charset="0"/>
              </a:rPr>
              <a:t>• </a:t>
            </a:r>
            <a:r>
              <a:rPr lang="en-US" sz="3100" b="1" dirty="0" smtClean="0">
                <a:latin typeface="Arial" pitchFamily="34" charset="0"/>
                <a:ea typeface="+mj-ea"/>
                <a:cs typeface="Arial" pitchFamily="34" charset="0"/>
              </a:rPr>
              <a:t>Take an objective approach to your financial matters</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Don’t be a purse for others</a:t>
            </a:r>
            <a:endParaRPr kumimoji="0" lang="en-US" sz="3100" i="0" u="none" strike="noStrike" kern="1200" cap="none" normalizeH="0" baseline="0" noProof="0" dirty="0" smtClean="0">
              <a:ln>
                <a:noFill/>
              </a:ln>
              <a:solidFill>
                <a:schemeClr val="bg1">
                  <a:lumMod val="8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38200"/>
          </a:xfrm>
        </p:spPr>
        <p:txBody>
          <a:bodyPr anchor="t">
            <a:normAutofit/>
          </a:bodyPr>
          <a:lstStyle/>
          <a:p>
            <a:pPr algn="l"/>
            <a:r>
              <a:rPr lang="en-US" sz="3600" b="1" dirty="0" smtClean="0"/>
              <a:t>Avoiding Common Mistakes</a:t>
            </a:r>
            <a:endParaRPr lang="en-US" sz="3600" b="1" dirty="0"/>
          </a:p>
        </p:txBody>
      </p:sp>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sp>
        <p:nvSpPr>
          <p:cNvPr id="6" name="Title 1"/>
          <p:cNvSpPr txBox="1">
            <a:spLocks/>
          </p:cNvSpPr>
          <p:nvPr/>
        </p:nvSpPr>
        <p:spPr>
          <a:xfrm>
            <a:off x="609600" y="1333500"/>
            <a:ext cx="8001000" cy="4191000"/>
          </a:xfrm>
          <a:prstGeom prst="rect">
            <a:avLst/>
          </a:prstGeom>
        </p:spPr>
        <p:txBody>
          <a:bodyPr vert="horz" lIns="91440" tIns="45720" rIns="91440" bIns="45720" rtlCol="0" anchor="t" anchorCtr="0">
            <a:noAutofit/>
          </a:bodyPr>
          <a:lstStyle/>
          <a:p>
            <a:pPr marL="280988" indent="-280988">
              <a:spcBef>
                <a:spcPct val="0"/>
              </a:spcBef>
            </a:pPr>
            <a:r>
              <a:rPr lang="en-US" sz="3100" dirty="0">
                <a:solidFill>
                  <a:schemeClr val="bg1">
                    <a:lumMod val="85000"/>
                  </a:schemeClr>
                </a:solidFill>
                <a:latin typeface="Arial" pitchFamily="34" charset="0"/>
                <a:cs typeface="Arial" pitchFamily="34" charset="0"/>
              </a:rPr>
              <a:t>•</a:t>
            </a:r>
            <a:r>
              <a:rPr lang="en-US" sz="3100" b="1" dirty="0" smtClean="0">
                <a:solidFill>
                  <a:schemeClr val="bg1">
                    <a:lumMod val="85000"/>
                  </a:schemeClr>
                </a:solidFill>
                <a:latin typeface="HelveticaNeueLT Std Med Cn" pitchFamily="34" charset="0"/>
                <a:ea typeface="+mj-ea"/>
                <a:cs typeface="+mj-cs"/>
              </a:rPr>
              <a:t> </a:t>
            </a:r>
            <a:r>
              <a:rPr lang="en-US" sz="3100" dirty="0" smtClean="0">
                <a:solidFill>
                  <a:schemeClr val="bg1">
                    <a:lumMod val="85000"/>
                  </a:schemeClr>
                </a:solidFill>
                <a:latin typeface="Arial" pitchFamily="34" charset="0"/>
                <a:ea typeface="+mj-ea"/>
                <a:cs typeface="Arial" pitchFamily="34" charset="0"/>
              </a:rPr>
              <a:t>Don’t rush</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Beware of predatory financial offers and practices</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Proceed with caution with housing decisions</a:t>
            </a:r>
          </a:p>
          <a:p>
            <a:pPr marL="280988" indent="-280988">
              <a:spcBef>
                <a:spcPct val="0"/>
              </a:spcBef>
            </a:pPr>
            <a:r>
              <a:rPr lang="en-US" sz="3100" dirty="0" smtClean="0">
                <a:solidFill>
                  <a:schemeClr val="bg1">
                    <a:lumMod val="85000"/>
                  </a:schemeClr>
                </a:solidFill>
                <a:latin typeface="Arial" pitchFamily="34" charset="0"/>
                <a:ea typeface="+mj-ea"/>
                <a:cs typeface="Arial" pitchFamily="34" charset="0"/>
              </a:rPr>
              <a:t>• Take an objective approach to your financial matters</a:t>
            </a:r>
          </a:p>
          <a:p>
            <a:pPr marL="280988" indent="-280988">
              <a:spcBef>
                <a:spcPct val="0"/>
              </a:spcBef>
            </a:pPr>
            <a:r>
              <a:rPr lang="en-US" sz="3100" b="1" dirty="0" smtClean="0">
                <a:solidFill>
                  <a:srgbClr val="00B0F0"/>
                </a:solidFill>
                <a:latin typeface="Arial" pitchFamily="34" charset="0"/>
                <a:ea typeface="+mj-ea"/>
                <a:cs typeface="Arial" pitchFamily="34" charset="0"/>
              </a:rPr>
              <a:t>• </a:t>
            </a:r>
            <a:r>
              <a:rPr lang="en-US" sz="3100" b="1" dirty="0" smtClean="0">
                <a:latin typeface="Arial" pitchFamily="34" charset="0"/>
                <a:ea typeface="+mj-ea"/>
                <a:cs typeface="Arial" pitchFamily="34" charset="0"/>
              </a:rPr>
              <a:t>Don’t be a purse for others</a:t>
            </a:r>
            <a:endParaRPr kumimoji="0" lang="en-US" sz="3100" b="1" i="0" u="none" strike="noStrike" kern="1200" cap="none" normalizeH="0" baseline="0" noProof="0" dirty="0" smtClean="0">
              <a:ln>
                <a:noFill/>
              </a:ln>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38200"/>
          </a:xfrm>
        </p:spPr>
        <p:txBody>
          <a:bodyPr anchor="t">
            <a:normAutofit/>
          </a:bodyPr>
          <a:lstStyle/>
          <a:p>
            <a:pPr algn="l"/>
            <a:r>
              <a:rPr lang="en-US" sz="3600" b="1" dirty="0" smtClean="0"/>
              <a:t>Avoiding Common Mistakes</a:t>
            </a:r>
            <a:endParaRPr lang="en-US" sz="3600" b="1" dirty="0"/>
          </a:p>
        </p:txBody>
      </p:sp>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sp>
        <p:nvSpPr>
          <p:cNvPr id="6" name="Title 1"/>
          <p:cNvSpPr txBox="1">
            <a:spLocks/>
          </p:cNvSpPr>
          <p:nvPr/>
        </p:nvSpPr>
        <p:spPr>
          <a:xfrm>
            <a:off x="609600" y="1333500"/>
            <a:ext cx="8001000" cy="4191000"/>
          </a:xfrm>
          <a:prstGeom prst="rect">
            <a:avLst/>
          </a:prstGeom>
        </p:spPr>
        <p:txBody>
          <a:bodyPr vert="horz" lIns="91440" tIns="45720" rIns="91440" bIns="45720" rtlCol="0" anchor="t" anchorCtr="0">
            <a:noAutofit/>
          </a:bodyPr>
          <a:lstStyle/>
          <a:p>
            <a:pPr marL="280988" indent="-280988">
              <a:spcBef>
                <a:spcPct val="0"/>
              </a:spcBef>
            </a:pPr>
            <a:r>
              <a:rPr lang="en-US" sz="3100" b="1" dirty="0">
                <a:latin typeface="Arial" pitchFamily="34" charset="0"/>
                <a:ea typeface="+mj-ea"/>
                <a:cs typeface="Arial" pitchFamily="34" charset="0"/>
              </a:rPr>
              <a:t>The </a:t>
            </a:r>
            <a:r>
              <a:rPr lang="en-US" sz="3100" b="1" dirty="0">
                <a:solidFill>
                  <a:srgbClr val="00B0F0"/>
                </a:solidFill>
                <a:latin typeface="Arial" pitchFamily="34" charset="0"/>
                <a:ea typeface="+mj-ea"/>
                <a:cs typeface="Arial" pitchFamily="34" charset="0"/>
              </a:rPr>
              <a:t>ABC</a:t>
            </a:r>
            <a:r>
              <a:rPr lang="en-US" sz="3100" b="1" dirty="0">
                <a:latin typeface="Arial" pitchFamily="34" charset="0"/>
                <a:ea typeface="+mj-ea"/>
                <a:cs typeface="Arial" pitchFamily="34" charset="0"/>
              </a:rPr>
              <a:t>s:</a:t>
            </a:r>
          </a:p>
          <a:p>
            <a:pPr marL="280988" indent="-280988">
              <a:spcBef>
                <a:spcPct val="0"/>
              </a:spcBef>
            </a:pPr>
            <a:r>
              <a:rPr lang="en-US" sz="3100" b="1" dirty="0">
                <a:solidFill>
                  <a:srgbClr val="00B0F0"/>
                </a:solidFill>
                <a:latin typeface="Arial" pitchFamily="34" charset="0"/>
                <a:ea typeface="+mj-ea"/>
                <a:cs typeface="Arial" pitchFamily="34" charset="0"/>
              </a:rPr>
              <a:t>A</a:t>
            </a:r>
            <a:r>
              <a:rPr lang="en-US" sz="3100" b="1" dirty="0">
                <a:latin typeface="Arial" pitchFamily="34" charset="0"/>
                <a:ea typeface="+mj-ea"/>
                <a:cs typeface="Arial" pitchFamily="34" charset="0"/>
              </a:rPr>
              <a:t> = Ask questions</a:t>
            </a:r>
          </a:p>
          <a:p>
            <a:pPr marL="280988" indent="-280988">
              <a:spcBef>
                <a:spcPct val="0"/>
              </a:spcBef>
            </a:pPr>
            <a:r>
              <a:rPr lang="en-US" sz="3100" b="1" dirty="0">
                <a:solidFill>
                  <a:srgbClr val="00B0F0"/>
                </a:solidFill>
                <a:latin typeface="Arial" pitchFamily="34" charset="0"/>
                <a:ea typeface="+mj-ea"/>
                <a:cs typeface="Arial" pitchFamily="34" charset="0"/>
              </a:rPr>
              <a:t>B </a:t>
            </a:r>
            <a:r>
              <a:rPr lang="en-US" sz="3100" b="1" dirty="0">
                <a:latin typeface="Arial" pitchFamily="34" charset="0"/>
                <a:ea typeface="+mj-ea"/>
                <a:cs typeface="Arial" pitchFamily="34" charset="0"/>
              </a:rPr>
              <a:t>= Buyer beware</a:t>
            </a:r>
          </a:p>
          <a:p>
            <a:pPr marL="280988" indent="-280988">
              <a:spcBef>
                <a:spcPct val="0"/>
              </a:spcBef>
            </a:pPr>
            <a:r>
              <a:rPr lang="en-US" sz="3100" b="1" dirty="0">
                <a:solidFill>
                  <a:srgbClr val="00B0F0"/>
                </a:solidFill>
                <a:latin typeface="Arial" pitchFamily="34" charset="0"/>
                <a:ea typeface="+mj-ea"/>
                <a:cs typeface="Arial" pitchFamily="34" charset="0"/>
              </a:rPr>
              <a:t>C</a:t>
            </a:r>
            <a:r>
              <a:rPr lang="en-US" sz="3100" b="1" dirty="0">
                <a:latin typeface="Arial" pitchFamily="34" charset="0"/>
                <a:ea typeface="+mj-ea"/>
                <a:cs typeface="Arial" pitchFamily="34" charset="0"/>
              </a:rPr>
              <a:t> = Care for yourself</a:t>
            </a:r>
            <a:endParaRPr kumimoji="0" lang="en-US" sz="3100" b="1" i="0" u="none" strike="noStrike" kern="1200" cap="none" normalizeH="0" baseline="0" noProof="0" dirty="0" smtClean="0">
              <a:ln>
                <a:noFill/>
              </a:ln>
              <a:effectLst/>
              <a:uLnTx/>
              <a:uFillTx/>
              <a:latin typeface="Arial" pitchFamily="34" charset="0"/>
              <a:ea typeface="+mj-ea"/>
              <a:cs typeface="Arial"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0" y="3449619"/>
            <a:ext cx="4608389" cy="307677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 y="1142999"/>
            <a:ext cx="9142381" cy="6101418"/>
          </a:xfrm>
          <a:prstGeom prst="rect">
            <a:avLst/>
          </a:prstGeom>
        </p:spPr>
      </p:pic>
      <p:sp>
        <p:nvSpPr>
          <p:cNvPr id="2" name="Title 1"/>
          <p:cNvSpPr>
            <a:spLocks noGrp="1"/>
          </p:cNvSpPr>
          <p:nvPr>
            <p:ph type="ctrTitle"/>
          </p:nvPr>
        </p:nvSpPr>
        <p:spPr>
          <a:xfrm>
            <a:off x="609600" y="457200"/>
            <a:ext cx="7772400" cy="838200"/>
          </a:xfrm>
        </p:spPr>
        <p:txBody>
          <a:bodyPr anchor="t">
            <a:normAutofit/>
          </a:bodyPr>
          <a:lstStyle/>
          <a:p>
            <a:pPr algn="l"/>
            <a:r>
              <a:rPr lang="en-US" sz="3600" b="1" dirty="0" smtClean="0"/>
              <a:t>Next Steps</a:t>
            </a:r>
            <a:endParaRPr lang="en-US" sz="3600" b="1" dirty="0"/>
          </a:p>
        </p:txBody>
      </p:sp>
      <p:pic>
        <p:nvPicPr>
          <p:cNvPr id="11" name="Picture 10" descr="1.png"/>
          <p:cNvPicPr>
            <a:picLocks noChangeAspect="1"/>
          </p:cNvPicPr>
          <p:nvPr/>
        </p:nvPicPr>
        <p:blipFill>
          <a:blip r:embed="rId4" cstate="print"/>
          <a:stretch>
            <a:fillRect/>
          </a:stretch>
        </p:blipFill>
        <p:spPr>
          <a:xfrm>
            <a:off x="7315200" y="5943600"/>
            <a:ext cx="1591056" cy="659086"/>
          </a:xfrm>
          <a:prstGeom prst="rect">
            <a:avLst/>
          </a:prstGeom>
        </p:spPr>
      </p:pic>
      <p:sp>
        <p:nvSpPr>
          <p:cNvPr id="6" name="Title 1"/>
          <p:cNvSpPr txBox="1">
            <a:spLocks/>
          </p:cNvSpPr>
          <p:nvPr/>
        </p:nvSpPr>
        <p:spPr>
          <a:xfrm>
            <a:off x="4191000" y="1295400"/>
            <a:ext cx="4572000" cy="1752600"/>
          </a:xfrm>
          <a:prstGeom prst="rect">
            <a:avLst/>
          </a:prstGeom>
        </p:spPr>
        <p:txBody>
          <a:bodyPr vert="horz" lIns="91440" tIns="45720" rIns="91440" bIns="45720" rtlCol="0" anchor="t" anchorCtr="0">
            <a:noAutofit/>
          </a:bodyPr>
          <a:lstStyle/>
          <a:p>
            <a:pPr algn="r">
              <a:spcBef>
                <a:spcPct val="0"/>
              </a:spcBef>
            </a:pPr>
            <a:r>
              <a:rPr lang="en-US" sz="4000" dirty="0" smtClean="0">
                <a:solidFill>
                  <a:schemeClr val="bg1"/>
                </a:solidFill>
                <a:latin typeface="Arial" pitchFamily="34" charset="0"/>
                <a:ea typeface="+mj-ea"/>
                <a:cs typeface="Arial" pitchFamily="34" charset="0"/>
              </a:rPr>
              <a:t>Look for the best financial advisor, for you.</a:t>
            </a:r>
            <a:endParaRPr kumimoji="0" lang="en-US" sz="4000" i="0" u="none" strike="noStrike" kern="1200" cap="none" normalizeH="0" baseline="0" noProof="0" dirty="0" smtClean="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875" y="914400"/>
            <a:ext cx="9161875" cy="6107916"/>
          </a:xfrm>
          <a:prstGeom prst="rect">
            <a:avLst/>
          </a:prstGeom>
          <a:scene3d>
            <a:camera prst="orthographicFront">
              <a:rot lat="0" lon="300000" rev="0"/>
            </a:camera>
            <a:lightRig rig="threePt" dir="t"/>
          </a:scene3d>
        </p:spPr>
      </p:pic>
      <p:sp>
        <p:nvSpPr>
          <p:cNvPr id="2" name="Title 1"/>
          <p:cNvSpPr>
            <a:spLocks noGrp="1"/>
          </p:cNvSpPr>
          <p:nvPr>
            <p:ph type="ctrTitle"/>
          </p:nvPr>
        </p:nvSpPr>
        <p:spPr>
          <a:xfrm>
            <a:off x="2286000" y="3352800"/>
            <a:ext cx="4114800" cy="1470025"/>
          </a:xfrm>
        </p:spPr>
        <p:txBody>
          <a:bodyPr anchor="t">
            <a:normAutofit/>
          </a:bodyPr>
          <a:lstStyle/>
          <a:p>
            <a:pPr algn="ctr"/>
            <a:r>
              <a:rPr lang="en-US" sz="4800" dirty="0" smtClean="0"/>
              <a:t>Betty &amp; Bill</a:t>
            </a:r>
            <a:endParaRPr lang="en-US" sz="4800" dirty="0"/>
          </a:p>
        </p:txBody>
      </p:sp>
      <p:pic>
        <p:nvPicPr>
          <p:cNvPr id="11" name="Picture 10" descr="1.png"/>
          <p:cNvPicPr>
            <a:picLocks noChangeAspect="1"/>
          </p:cNvPicPr>
          <p:nvPr/>
        </p:nvPicPr>
        <p:blipFill>
          <a:blip r:embed="rId4" cstate="print"/>
          <a:stretch>
            <a:fillRect/>
          </a:stretch>
        </p:blipFill>
        <p:spPr>
          <a:xfrm>
            <a:off x="7315200" y="5943600"/>
            <a:ext cx="1591056" cy="65908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104761"/>
            <a:ext cx="9142381" cy="6060092"/>
          </a:xfrm>
          <a:prstGeom prst="rect">
            <a:avLst/>
          </a:prstGeom>
        </p:spPr>
      </p:pic>
      <p:sp>
        <p:nvSpPr>
          <p:cNvPr id="2" name="Title 1"/>
          <p:cNvSpPr>
            <a:spLocks noGrp="1"/>
          </p:cNvSpPr>
          <p:nvPr>
            <p:ph type="ctrTitle"/>
          </p:nvPr>
        </p:nvSpPr>
        <p:spPr>
          <a:xfrm>
            <a:off x="609600" y="457200"/>
            <a:ext cx="7772400" cy="838200"/>
          </a:xfrm>
        </p:spPr>
        <p:txBody>
          <a:bodyPr anchor="t">
            <a:normAutofit/>
          </a:bodyPr>
          <a:lstStyle/>
          <a:p>
            <a:pPr algn="l"/>
            <a:r>
              <a:rPr lang="en-US" sz="3600" b="1" dirty="0" smtClean="0"/>
              <a:t>Next Steps</a:t>
            </a:r>
            <a:endParaRPr lang="en-US" sz="3600" b="1" dirty="0"/>
          </a:p>
        </p:txBody>
      </p:sp>
      <p:pic>
        <p:nvPicPr>
          <p:cNvPr id="11" name="Picture 10" descr="1.png"/>
          <p:cNvPicPr>
            <a:picLocks noChangeAspect="1"/>
          </p:cNvPicPr>
          <p:nvPr/>
        </p:nvPicPr>
        <p:blipFill>
          <a:blip r:embed="rId4" cstate="print"/>
          <a:stretch>
            <a:fillRect/>
          </a:stretch>
        </p:blipFill>
        <p:spPr>
          <a:xfrm>
            <a:off x="7315200" y="5943600"/>
            <a:ext cx="1591056" cy="659086"/>
          </a:xfrm>
          <a:prstGeom prst="rect">
            <a:avLst/>
          </a:prstGeom>
        </p:spPr>
      </p:pic>
      <p:sp>
        <p:nvSpPr>
          <p:cNvPr id="7" name="Title 1"/>
          <p:cNvSpPr txBox="1">
            <a:spLocks/>
          </p:cNvSpPr>
          <p:nvPr/>
        </p:nvSpPr>
        <p:spPr>
          <a:xfrm>
            <a:off x="457200" y="1524000"/>
            <a:ext cx="3505200" cy="1866900"/>
          </a:xfrm>
          <a:prstGeom prst="rect">
            <a:avLst/>
          </a:prstGeom>
        </p:spPr>
        <p:txBody>
          <a:bodyPr vert="horz" lIns="91440" tIns="45720" rIns="91440" bIns="45720" rtlCol="0" anchor="t" anchorCtr="0">
            <a:noAutofit/>
          </a:bodyPr>
          <a:lstStyle/>
          <a:p>
            <a:pPr>
              <a:spcBef>
                <a:spcPct val="0"/>
              </a:spcBef>
            </a:pPr>
            <a:r>
              <a:rPr lang="en-US" sz="4400" dirty="0" smtClean="0">
                <a:solidFill>
                  <a:srgbClr val="00A9E0"/>
                </a:solidFill>
                <a:latin typeface="Arial" pitchFamily="34" charset="0"/>
                <a:ea typeface="+mj-ea"/>
                <a:cs typeface="Arial" pitchFamily="34" charset="0"/>
              </a:rPr>
              <a:t>Assess your life values. </a:t>
            </a:r>
            <a:endParaRPr kumimoji="0" lang="en-US" sz="4400" i="0" u="none" strike="noStrike" kern="1200" cap="none" normalizeH="0" baseline="0" noProof="0" dirty="0" smtClean="0">
              <a:ln>
                <a:noFill/>
              </a:ln>
              <a:solidFill>
                <a:srgbClr val="00A9E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75" y="1904999"/>
            <a:ext cx="5452628" cy="3633675"/>
          </a:xfrm>
          <a:prstGeom prst="rect">
            <a:avLst/>
          </a:prstGeom>
        </p:spPr>
      </p:pic>
      <p:sp>
        <p:nvSpPr>
          <p:cNvPr id="2" name="Title 1"/>
          <p:cNvSpPr>
            <a:spLocks noGrp="1"/>
          </p:cNvSpPr>
          <p:nvPr>
            <p:ph type="title"/>
          </p:nvPr>
        </p:nvSpPr>
        <p:spPr/>
        <p:txBody>
          <a:bodyPr anchor="t">
            <a:normAutofit/>
          </a:bodyPr>
          <a:lstStyle/>
          <a:p>
            <a:pPr algn="l"/>
            <a:r>
              <a:rPr lang="en-US" sz="3600" b="1" dirty="0" smtClean="0"/>
              <a:t>Next Steps</a:t>
            </a:r>
            <a:endParaRPr lang="en-US" sz="3600" b="1" dirty="0"/>
          </a:p>
        </p:txBody>
      </p:sp>
      <p:pic>
        <p:nvPicPr>
          <p:cNvPr id="11" name="Picture 10" descr="1.png"/>
          <p:cNvPicPr>
            <a:picLocks noChangeAspect="1"/>
          </p:cNvPicPr>
          <p:nvPr/>
        </p:nvPicPr>
        <p:blipFill>
          <a:blip r:embed="rId4" cstate="print"/>
          <a:stretch>
            <a:fillRect/>
          </a:stretch>
        </p:blipFill>
        <p:spPr>
          <a:xfrm>
            <a:off x="7315200" y="5943600"/>
            <a:ext cx="1591056" cy="659086"/>
          </a:xfrm>
          <a:prstGeom prst="rect">
            <a:avLst/>
          </a:prstGeom>
        </p:spPr>
      </p:pic>
      <p:sp>
        <p:nvSpPr>
          <p:cNvPr id="7" name="Title 1"/>
          <p:cNvSpPr txBox="1">
            <a:spLocks/>
          </p:cNvSpPr>
          <p:nvPr/>
        </p:nvSpPr>
        <p:spPr>
          <a:xfrm>
            <a:off x="1219200" y="1104900"/>
            <a:ext cx="4724400" cy="3924300"/>
          </a:xfrm>
          <a:prstGeom prst="rect">
            <a:avLst/>
          </a:prstGeom>
        </p:spPr>
        <p:txBody>
          <a:bodyPr vert="horz" lIns="91440" tIns="45720" rIns="91440" bIns="45720" rtlCol="0" anchor="t" anchorCtr="0">
            <a:noAutofit/>
          </a:bodyPr>
          <a:lstStyle/>
          <a:p>
            <a:pPr>
              <a:spcBef>
                <a:spcPct val="0"/>
              </a:spcBef>
            </a:pPr>
            <a:endParaRPr kumimoji="0" lang="en-US" sz="3200" i="0" u="none" strike="noStrike" kern="1200" cap="none" normalizeH="0" baseline="0" noProof="0" dirty="0" smtClean="0">
              <a:ln>
                <a:noFill/>
              </a:ln>
              <a:effectLst/>
              <a:uLnTx/>
              <a:uFillTx/>
              <a:latin typeface="Arial" pitchFamily="34" charset="0"/>
              <a:ea typeface="+mj-ea"/>
              <a:cs typeface="Arial" pitchFamily="34" charset="0"/>
            </a:endParaRPr>
          </a:p>
        </p:txBody>
      </p:sp>
      <p:sp>
        <p:nvSpPr>
          <p:cNvPr id="9" name="Title 1"/>
          <p:cNvSpPr txBox="1">
            <a:spLocks/>
          </p:cNvSpPr>
          <p:nvPr/>
        </p:nvSpPr>
        <p:spPr>
          <a:xfrm>
            <a:off x="5562600" y="1714500"/>
            <a:ext cx="3343656" cy="1714500"/>
          </a:xfrm>
          <a:prstGeom prst="rect">
            <a:avLst/>
          </a:prstGeom>
        </p:spPr>
        <p:txBody>
          <a:bodyPr vert="horz" lIns="91440" tIns="45720" rIns="91440" bIns="45720" rtlCol="0" anchor="t" anchorCtr="0">
            <a:noAutofit/>
          </a:bodyPr>
          <a:lstStyle/>
          <a:p>
            <a:r>
              <a:rPr lang="en-US" sz="3600" dirty="0">
                <a:solidFill>
                  <a:srgbClr val="00A9E0"/>
                </a:solidFill>
                <a:latin typeface="Arial" pitchFamily="34" charset="0"/>
                <a:cs typeface="Arial" pitchFamily="34" charset="0"/>
              </a:rPr>
              <a:t>Non-widows: accept reality.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t>Next Steps</a:t>
            </a:r>
            <a:endParaRPr lang="en-US" sz="3600" b="1" dirty="0"/>
          </a:p>
        </p:txBody>
      </p:sp>
      <p:sp>
        <p:nvSpPr>
          <p:cNvPr id="3" name="Content Placeholder 2"/>
          <p:cNvSpPr>
            <a:spLocks noGrp="1"/>
          </p:cNvSpPr>
          <p:nvPr>
            <p:ph idx="1"/>
          </p:nvPr>
        </p:nvSpPr>
        <p:spPr/>
        <p:txBody>
          <a:bodyPr>
            <a:normAutofit/>
          </a:bodyPr>
          <a:lstStyle/>
          <a:p>
            <a:r>
              <a:rPr lang="en-US" dirty="0" smtClean="0"/>
              <a:t>Questions for you and your spouse: </a:t>
            </a:r>
          </a:p>
          <a:p>
            <a:pPr lvl="1">
              <a:buClr>
                <a:srgbClr val="F26B31"/>
              </a:buClr>
              <a:buFontTx/>
              <a:buChar char="•"/>
            </a:pPr>
            <a:r>
              <a:rPr lang="en-US" sz="2400" dirty="0">
                <a:solidFill>
                  <a:schemeClr val="bg1">
                    <a:lumMod val="50000"/>
                  </a:schemeClr>
                </a:solidFill>
              </a:rPr>
              <a:t>Are the wills and trusts up to date? </a:t>
            </a:r>
            <a:endParaRPr lang="en-US" sz="2400" dirty="0" smtClean="0">
              <a:solidFill>
                <a:schemeClr val="bg1">
                  <a:lumMod val="50000"/>
                </a:schemeClr>
              </a:solidFill>
            </a:endParaRPr>
          </a:p>
          <a:p>
            <a:pPr lvl="1">
              <a:buClr>
                <a:srgbClr val="F26B31"/>
              </a:buClr>
              <a:buFontTx/>
              <a:buChar char="•"/>
            </a:pPr>
            <a:r>
              <a:rPr lang="en-US" sz="2400" dirty="0" smtClean="0">
                <a:solidFill>
                  <a:schemeClr val="bg1">
                    <a:lumMod val="50000"/>
                  </a:schemeClr>
                </a:solidFill>
              </a:rPr>
              <a:t>Where </a:t>
            </a:r>
            <a:r>
              <a:rPr lang="en-US" sz="2400" dirty="0">
                <a:solidFill>
                  <a:schemeClr val="bg1">
                    <a:lumMod val="50000"/>
                  </a:schemeClr>
                </a:solidFill>
              </a:rPr>
              <a:t>are our investments? How do I access the information? </a:t>
            </a:r>
            <a:endParaRPr lang="en-US" sz="2400" dirty="0" smtClean="0">
              <a:solidFill>
                <a:schemeClr val="bg1">
                  <a:lumMod val="50000"/>
                </a:schemeClr>
              </a:solidFill>
            </a:endParaRPr>
          </a:p>
          <a:p>
            <a:pPr lvl="1">
              <a:buClr>
                <a:srgbClr val="F26B31"/>
              </a:buClr>
              <a:buFontTx/>
              <a:buChar char="•"/>
            </a:pPr>
            <a:r>
              <a:rPr lang="en-US" sz="2400" dirty="0" smtClean="0">
                <a:solidFill>
                  <a:schemeClr val="bg1">
                    <a:lumMod val="50000"/>
                  </a:schemeClr>
                </a:solidFill>
              </a:rPr>
              <a:t>Are </a:t>
            </a:r>
            <a:r>
              <a:rPr lang="en-US" sz="2400" dirty="0">
                <a:solidFill>
                  <a:schemeClr val="bg1">
                    <a:lumMod val="50000"/>
                  </a:schemeClr>
                </a:solidFill>
              </a:rPr>
              <a:t>the beneficiaries named correctly on IRA and other retirement </a:t>
            </a:r>
            <a:r>
              <a:rPr lang="en-US" sz="2400" dirty="0" smtClean="0">
                <a:solidFill>
                  <a:schemeClr val="bg1">
                    <a:lumMod val="50000"/>
                  </a:schemeClr>
                </a:solidFill>
              </a:rPr>
              <a:t>accounts?</a:t>
            </a:r>
          </a:p>
          <a:p>
            <a:pPr lvl="1">
              <a:buClr>
                <a:srgbClr val="F26B31"/>
              </a:buClr>
              <a:buFontTx/>
              <a:buChar char="•"/>
            </a:pPr>
            <a:r>
              <a:rPr lang="en-US" sz="2400" dirty="0" smtClean="0">
                <a:solidFill>
                  <a:schemeClr val="bg1">
                    <a:lumMod val="50000"/>
                  </a:schemeClr>
                </a:solidFill>
              </a:rPr>
              <a:t>What’s </a:t>
            </a:r>
            <a:r>
              <a:rPr lang="en-US" sz="2400" dirty="0">
                <a:solidFill>
                  <a:schemeClr val="bg1">
                    <a:lumMod val="50000"/>
                  </a:schemeClr>
                </a:solidFill>
              </a:rPr>
              <a:t>in the safety deposit box? </a:t>
            </a:r>
            <a:endParaRPr lang="en-US" sz="2400" dirty="0" smtClean="0">
              <a:solidFill>
                <a:schemeClr val="bg1">
                  <a:lumMod val="50000"/>
                </a:schemeClr>
              </a:solidFill>
            </a:endParaRPr>
          </a:p>
          <a:p>
            <a:pPr lvl="1">
              <a:buClr>
                <a:srgbClr val="F26B31"/>
              </a:buClr>
              <a:buFontTx/>
              <a:buChar char="•"/>
            </a:pPr>
            <a:r>
              <a:rPr lang="en-US" sz="2400" dirty="0" smtClean="0">
                <a:solidFill>
                  <a:schemeClr val="bg1">
                    <a:lumMod val="50000"/>
                  </a:schemeClr>
                </a:solidFill>
              </a:rPr>
              <a:t>What </a:t>
            </a:r>
            <a:r>
              <a:rPr lang="en-US" sz="2400" dirty="0">
                <a:solidFill>
                  <a:schemeClr val="bg1">
                    <a:lumMod val="50000"/>
                  </a:schemeClr>
                </a:solidFill>
              </a:rPr>
              <a:t>are the passwords and pins on your various accounts? </a:t>
            </a:r>
          </a:p>
        </p:txBody>
      </p:sp>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sp>
        <p:nvSpPr>
          <p:cNvPr id="7" name="Title 1"/>
          <p:cNvSpPr txBox="1">
            <a:spLocks/>
          </p:cNvSpPr>
          <p:nvPr/>
        </p:nvSpPr>
        <p:spPr>
          <a:xfrm>
            <a:off x="1219200" y="1104900"/>
            <a:ext cx="4724400" cy="3924300"/>
          </a:xfrm>
          <a:prstGeom prst="rect">
            <a:avLst/>
          </a:prstGeom>
        </p:spPr>
        <p:txBody>
          <a:bodyPr vert="horz" lIns="91440" tIns="45720" rIns="91440" bIns="45720" rtlCol="0" anchor="t" anchorCtr="0">
            <a:noAutofit/>
          </a:bodyPr>
          <a:lstStyle/>
          <a:p>
            <a:pPr>
              <a:spcBef>
                <a:spcPct val="0"/>
              </a:spcBef>
            </a:pPr>
            <a:endParaRPr kumimoji="0" lang="en-US" sz="3200" i="0" u="none" strike="noStrike" kern="1200" cap="none" normalizeH="0" baseline="0" noProof="0" dirty="0" smtClean="0">
              <a:ln>
                <a:noFill/>
              </a:ln>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3359458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38200"/>
          </a:xfrm>
        </p:spPr>
        <p:txBody>
          <a:bodyPr anchor="t">
            <a:normAutofit/>
          </a:bodyPr>
          <a:lstStyle/>
          <a:p>
            <a:pPr algn="l"/>
            <a:r>
              <a:rPr lang="en-US" sz="3600" b="1" dirty="0" smtClean="0"/>
              <a:t>In review</a:t>
            </a:r>
            <a:endParaRPr lang="en-US" sz="3600" b="1" dirty="0"/>
          </a:p>
        </p:txBody>
      </p:sp>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sp>
        <p:nvSpPr>
          <p:cNvPr id="6" name="Title 1"/>
          <p:cNvSpPr txBox="1">
            <a:spLocks/>
          </p:cNvSpPr>
          <p:nvPr/>
        </p:nvSpPr>
        <p:spPr>
          <a:xfrm>
            <a:off x="609600" y="1371600"/>
            <a:ext cx="8001000" cy="4191000"/>
          </a:xfrm>
          <a:prstGeom prst="rect">
            <a:avLst/>
          </a:prstGeom>
        </p:spPr>
        <p:txBody>
          <a:bodyPr vert="horz" lIns="91440" tIns="45720" rIns="91440" bIns="45720" rtlCol="0" anchor="t">
            <a:normAutofit/>
          </a:bodyPr>
          <a:lstStyle/>
          <a:p>
            <a:pPr marL="457200" indent="-457200">
              <a:spcBef>
                <a:spcPct val="0"/>
              </a:spcBef>
              <a:buClr>
                <a:srgbClr val="00B0F0"/>
              </a:buClr>
              <a:buFont typeface="Arial" pitchFamily="34" charset="0"/>
              <a:buChar char="•"/>
            </a:pPr>
            <a:r>
              <a:rPr lang="en-US" sz="3200" dirty="0" smtClean="0">
                <a:latin typeface="Arial" pitchFamily="34" charset="0"/>
                <a:ea typeface="+mj-ea"/>
                <a:cs typeface="Arial" pitchFamily="34" charset="0"/>
              </a:rPr>
              <a:t>Startling facts</a:t>
            </a:r>
          </a:p>
          <a:p>
            <a:pPr marL="457200" indent="-457200">
              <a:spcBef>
                <a:spcPct val="0"/>
              </a:spcBef>
              <a:buClr>
                <a:srgbClr val="00B0F0"/>
              </a:buClr>
              <a:buFont typeface="Arial" pitchFamily="34" charset="0"/>
              <a:buChar char="•"/>
            </a:pPr>
            <a:r>
              <a:rPr lang="en-US" sz="3200" dirty="0" smtClean="0">
                <a:latin typeface="Arial" pitchFamily="34" charset="0"/>
                <a:ea typeface="+mj-ea"/>
                <a:cs typeface="Arial" pitchFamily="34" charset="0"/>
              </a:rPr>
              <a:t>The impact of grief and emotions</a:t>
            </a:r>
          </a:p>
          <a:p>
            <a:pPr marL="457200" indent="-457200">
              <a:spcBef>
                <a:spcPct val="0"/>
              </a:spcBef>
              <a:buClr>
                <a:srgbClr val="00B0F0"/>
              </a:buClr>
              <a:buFont typeface="Arial" pitchFamily="34" charset="0"/>
              <a:buChar char="•"/>
            </a:pPr>
            <a:r>
              <a:rPr lang="en-US" sz="3200" dirty="0" smtClean="0">
                <a:latin typeface="Arial" pitchFamily="34" charset="0"/>
                <a:ea typeface="+mj-ea"/>
                <a:cs typeface="Arial" pitchFamily="34" charset="0"/>
              </a:rPr>
              <a:t>The 3 stages of widowhood</a:t>
            </a:r>
          </a:p>
          <a:p>
            <a:pPr marL="457200" indent="-457200">
              <a:spcBef>
                <a:spcPct val="0"/>
              </a:spcBef>
              <a:buClr>
                <a:srgbClr val="00B0F0"/>
              </a:buClr>
              <a:buFont typeface="Arial" pitchFamily="34" charset="0"/>
              <a:buChar char="•"/>
            </a:pPr>
            <a:r>
              <a:rPr lang="en-US" sz="3200" dirty="0" smtClean="0">
                <a:latin typeface="Arial" pitchFamily="34" charset="0"/>
                <a:ea typeface="+mj-ea"/>
                <a:cs typeface="Arial" pitchFamily="34" charset="0"/>
              </a:rPr>
              <a:t>Avoiding common mistakes</a:t>
            </a:r>
          </a:p>
          <a:p>
            <a:pPr marL="457200" indent="-457200">
              <a:spcBef>
                <a:spcPct val="0"/>
              </a:spcBef>
              <a:buClr>
                <a:srgbClr val="00B0F0"/>
              </a:buClr>
              <a:buFont typeface="Arial" pitchFamily="34" charset="0"/>
              <a:buChar char="•"/>
            </a:pPr>
            <a:r>
              <a:rPr lang="en-US" sz="3200" dirty="0" smtClean="0">
                <a:latin typeface="Arial" pitchFamily="34" charset="0"/>
                <a:ea typeface="+mj-ea"/>
                <a:cs typeface="Arial" pitchFamily="34" charset="0"/>
              </a:rPr>
              <a:t>Next steps</a:t>
            </a:r>
            <a:endParaRPr kumimoji="0" lang="en-US" sz="3200" i="0" u="none" strike="noStrike" kern="1200" cap="none" normalizeH="0" baseline="0" noProof="0" dirty="0" smtClean="0">
              <a:ln>
                <a:noFill/>
              </a:ln>
              <a:effectLst/>
              <a:uLnTx/>
              <a:uFillTx/>
              <a:latin typeface="Arial" pitchFamily="34" charset="0"/>
              <a:ea typeface="+mj-ea"/>
              <a:cs typeface="Arial"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0" y="3911600"/>
            <a:ext cx="4445000" cy="2946400"/>
          </a:xfrm>
          <a:prstGeom prst="rect">
            <a:avLst/>
          </a:prstGeom>
        </p:spPr>
      </p:pic>
    </p:spTree>
    <p:extLst>
      <p:ext uri="{BB962C8B-B14F-4D97-AF65-F5344CB8AC3E}">
        <p14:creationId xmlns:p14="http://schemas.microsoft.com/office/powerpoint/2010/main" xmlns="" val="3623141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sp>
        <p:nvSpPr>
          <p:cNvPr id="6" name="Title 1"/>
          <p:cNvSpPr txBox="1">
            <a:spLocks/>
          </p:cNvSpPr>
          <p:nvPr/>
        </p:nvSpPr>
        <p:spPr>
          <a:xfrm>
            <a:off x="570513" y="-152400"/>
            <a:ext cx="8001000" cy="4838700"/>
          </a:xfrm>
          <a:prstGeom prst="rect">
            <a:avLst/>
          </a:prstGeom>
        </p:spPr>
        <p:txBody>
          <a:bodyPr vert="horz" lIns="91440" tIns="45720" rIns="91440" bIns="45720" rtlCol="0" anchor="t" anchorCtr="0">
            <a:noAutofit/>
          </a:bodyPr>
          <a:lstStyle/>
          <a:p>
            <a:pPr marL="280988" indent="-280988">
              <a:spcBef>
                <a:spcPct val="0"/>
              </a:spcBef>
            </a:pPr>
            <a:endParaRPr lang="en-US" sz="3100" dirty="0" smtClean="0">
              <a:latin typeface="Arial" pitchFamily="34" charset="0"/>
              <a:ea typeface="+mj-ea"/>
              <a:cs typeface="Arial" pitchFamily="34" charset="0"/>
            </a:endParaRPr>
          </a:p>
          <a:p>
            <a:pPr marL="280988" indent="-280988">
              <a:spcBef>
                <a:spcPct val="0"/>
              </a:spcBef>
            </a:pPr>
            <a:endParaRPr lang="en-US" sz="3100" dirty="0">
              <a:latin typeface="Arial" pitchFamily="34" charset="0"/>
              <a:ea typeface="+mj-ea"/>
              <a:cs typeface="Arial" pitchFamily="34" charset="0"/>
            </a:endParaRPr>
          </a:p>
          <a:p>
            <a:pPr marL="280988" indent="-280988">
              <a:spcBef>
                <a:spcPct val="0"/>
              </a:spcBef>
            </a:pPr>
            <a:r>
              <a:rPr lang="en-US" sz="3100" dirty="0" smtClean="0">
                <a:solidFill>
                  <a:schemeClr val="tx1">
                    <a:lumMod val="50000"/>
                    <a:lumOff val="50000"/>
                  </a:schemeClr>
                </a:solidFill>
                <a:latin typeface="Arial" pitchFamily="34" charset="0"/>
                <a:ea typeface="+mj-ea"/>
                <a:cs typeface="Arial" pitchFamily="34" charset="0"/>
              </a:rPr>
              <a:t>You have loved.</a:t>
            </a:r>
          </a:p>
          <a:p>
            <a:pPr marL="280988" indent="-280988">
              <a:spcBef>
                <a:spcPct val="0"/>
              </a:spcBef>
            </a:pPr>
            <a:r>
              <a:rPr lang="en-US" sz="3100" dirty="0" smtClean="0">
                <a:solidFill>
                  <a:schemeClr val="tx1">
                    <a:lumMod val="50000"/>
                    <a:lumOff val="50000"/>
                  </a:schemeClr>
                </a:solidFill>
                <a:latin typeface="Arial" pitchFamily="34" charset="0"/>
                <a:ea typeface="+mj-ea"/>
                <a:cs typeface="Arial" pitchFamily="34" charset="0"/>
              </a:rPr>
              <a:t>You have lost. </a:t>
            </a:r>
          </a:p>
          <a:p>
            <a:pPr marL="280988" indent="-280988">
              <a:spcBef>
                <a:spcPct val="0"/>
              </a:spcBef>
            </a:pPr>
            <a:r>
              <a:rPr lang="en-US" sz="3100" b="1" dirty="0" smtClean="0">
                <a:solidFill>
                  <a:srgbClr val="00B0F0"/>
                </a:solidFill>
                <a:latin typeface="Arial" pitchFamily="34" charset="0"/>
                <a:ea typeface="+mj-ea"/>
                <a:cs typeface="Arial" pitchFamily="34" charset="0"/>
              </a:rPr>
              <a:t>You can move forward on your own…</a:t>
            </a:r>
          </a:p>
          <a:p>
            <a:pPr marL="280988" indent="-280988">
              <a:spcBef>
                <a:spcPct val="0"/>
              </a:spcBef>
            </a:pPr>
            <a:r>
              <a:rPr lang="en-US" sz="3100" dirty="0" smtClean="0">
                <a:latin typeface="Arial" pitchFamily="34" charset="0"/>
                <a:ea typeface="+mj-ea"/>
                <a:cs typeface="Arial" pitchFamily="34" charset="0"/>
              </a:rPr>
              <a:t>but not alone.</a:t>
            </a:r>
            <a:endParaRPr kumimoji="0" lang="en-US" sz="2400" i="0" u="none" strike="noStrike" kern="1200" cap="none" normalizeH="0" baseline="0" noProof="0" dirty="0" smtClean="0">
              <a:ln>
                <a:noFill/>
              </a:ln>
              <a:effectLst/>
              <a:uLnTx/>
              <a:uFillTx/>
              <a:latin typeface="Arial" pitchFamily="34" charset="0"/>
              <a:ea typeface="+mj-ea"/>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971800"/>
            <a:ext cx="9144000" cy="261522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b="50824"/>
          <a:stretch/>
        </p:blipFill>
        <p:spPr>
          <a:xfrm>
            <a:off x="0" y="11652"/>
            <a:ext cx="9296400" cy="6858000"/>
          </a:xfrm>
          <a:prstGeom prst="rect">
            <a:avLst/>
          </a:prstGeom>
        </p:spPr>
      </p:pic>
      <p:pic>
        <p:nvPicPr>
          <p:cNvPr id="11" name="Picture 10" descr="1.png"/>
          <p:cNvPicPr>
            <a:picLocks noChangeAspect="1"/>
          </p:cNvPicPr>
          <p:nvPr/>
        </p:nvPicPr>
        <p:blipFill>
          <a:blip r:embed="rId4" cstate="print"/>
          <a:stretch>
            <a:fillRect/>
          </a:stretch>
        </p:blipFill>
        <p:spPr>
          <a:xfrm>
            <a:off x="7315200" y="5943600"/>
            <a:ext cx="1591056" cy="659086"/>
          </a:xfrm>
          <a:prstGeom prst="rect">
            <a:avLst/>
          </a:prstGeom>
        </p:spPr>
      </p:pic>
      <p:sp>
        <p:nvSpPr>
          <p:cNvPr id="6" name="Title 1"/>
          <p:cNvSpPr txBox="1">
            <a:spLocks/>
          </p:cNvSpPr>
          <p:nvPr/>
        </p:nvSpPr>
        <p:spPr>
          <a:xfrm>
            <a:off x="609600" y="1333500"/>
            <a:ext cx="8001000" cy="4838700"/>
          </a:xfrm>
          <a:prstGeom prst="rect">
            <a:avLst/>
          </a:prstGeom>
        </p:spPr>
        <p:txBody>
          <a:bodyPr vert="horz" lIns="91440" tIns="45720" rIns="91440" bIns="45720" rtlCol="0" anchor="t" anchorCtr="0">
            <a:noAutofit/>
          </a:bodyPr>
          <a:lstStyle/>
          <a:p>
            <a:pPr marL="280988" indent="-280988">
              <a:spcBef>
                <a:spcPct val="0"/>
              </a:spcBef>
            </a:pPr>
            <a:r>
              <a:rPr lang="en-US" sz="5400" dirty="0" smtClean="0">
                <a:solidFill>
                  <a:schemeClr val="bg1">
                    <a:lumMod val="65000"/>
                  </a:schemeClr>
                </a:solidFill>
                <a:latin typeface="Arial" pitchFamily="34" charset="0"/>
                <a:ea typeface="+mj-ea"/>
                <a:cs typeface="Arial" pitchFamily="34" charset="0"/>
              </a:rPr>
              <a:t>Thank you.</a:t>
            </a:r>
            <a:endParaRPr kumimoji="0" lang="en-US" sz="5400" i="0" u="none" strike="noStrike" kern="1200" cap="none" normalizeH="0" baseline="0" noProof="0" dirty="0" smtClean="0">
              <a:ln>
                <a:noFill/>
              </a:ln>
              <a:solidFill>
                <a:schemeClr val="bg1">
                  <a:lumMod val="6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38200"/>
          </a:xfrm>
        </p:spPr>
        <p:txBody>
          <a:bodyPr anchor="t">
            <a:normAutofit/>
          </a:bodyPr>
          <a:lstStyle/>
          <a:p>
            <a:pPr algn="l"/>
            <a:r>
              <a:rPr lang="en-US" sz="3600" dirty="0" smtClean="0"/>
              <a:t>Important information</a:t>
            </a:r>
            <a:endParaRPr lang="en-US" sz="3600" dirty="0"/>
          </a:p>
        </p:txBody>
      </p:sp>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sp>
        <p:nvSpPr>
          <p:cNvPr id="6" name="Title 1"/>
          <p:cNvSpPr txBox="1">
            <a:spLocks/>
          </p:cNvSpPr>
          <p:nvPr/>
        </p:nvSpPr>
        <p:spPr>
          <a:xfrm>
            <a:off x="609600" y="1219199"/>
            <a:ext cx="8001000" cy="5053943"/>
          </a:xfrm>
          <a:prstGeom prst="rect">
            <a:avLst/>
          </a:prstGeom>
        </p:spPr>
        <p:txBody>
          <a:bodyPr vert="horz" lIns="91440" tIns="45720" rIns="91440" bIns="45720" rtlCol="0" anchor="t" anchorCtr="0">
            <a:noAutofit/>
          </a:bodyPr>
          <a:lstStyle/>
          <a:p>
            <a:r>
              <a:rPr lang="en-US" sz="1400" dirty="0">
                <a:latin typeface="Arial" panose="020B0604020202020204" pitchFamily="34" charset="0"/>
                <a:cs typeface="Arial" panose="020B0604020202020204" pitchFamily="34" charset="0"/>
              </a:rPr>
              <a:t>This </a:t>
            </a:r>
            <a:r>
              <a:rPr lang="en-US" sz="1400" dirty="0" smtClean="0">
                <a:latin typeface="Arial" panose="020B0604020202020204" pitchFamily="34" charset="0"/>
                <a:cs typeface="Arial" panose="020B0604020202020204" pitchFamily="34" charset="0"/>
              </a:rPr>
              <a:t>seminar was </a:t>
            </a:r>
            <a:r>
              <a:rPr lang="en-US" sz="1400" dirty="0">
                <a:latin typeface="Arial" panose="020B0604020202020204" pitchFamily="34" charset="0"/>
                <a:cs typeface="Arial" panose="020B0604020202020204" pitchFamily="34" charset="0"/>
              </a:rPr>
              <a:t>developed in collaboration with Kathleen M. </a:t>
            </a:r>
            <a:r>
              <a:rPr lang="en-US" sz="1400" dirty="0" err="1">
                <a:latin typeface="Arial" panose="020B0604020202020204" pitchFamily="34" charset="0"/>
                <a:cs typeface="Arial" panose="020B0604020202020204" pitchFamily="34" charset="0"/>
              </a:rPr>
              <a:t>Rehl</a:t>
            </a:r>
            <a:r>
              <a:rPr lang="en-US" sz="1400" dirty="0">
                <a:latin typeface="Arial" panose="020B0604020202020204" pitchFamily="34" charset="0"/>
                <a:cs typeface="Arial" panose="020B0604020202020204" pitchFamily="34" charset="0"/>
              </a:rPr>
              <a:t>, Ph.D., CFP</a:t>
            </a:r>
            <a:r>
              <a:rPr lang="en-US" sz="1400" baseline="30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Dr. </a:t>
            </a:r>
            <a:r>
              <a:rPr lang="en-US" sz="1400" dirty="0" err="1">
                <a:latin typeface="Arial" panose="020B0604020202020204" pitchFamily="34" charset="0"/>
                <a:cs typeface="Arial" panose="020B0604020202020204" pitchFamily="34" charset="0"/>
              </a:rPr>
              <a:t>Rehl</a:t>
            </a:r>
            <a:r>
              <a:rPr lang="en-US" sz="1400" dirty="0">
                <a:latin typeface="Arial" panose="020B0604020202020204" pitchFamily="34" charset="0"/>
                <a:cs typeface="Arial" panose="020B0604020202020204" pitchFamily="34" charset="0"/>
              </a:rPr>
              <a:t> is the award-winning author </a:t>
            </a:r>
            <a:r>
              <a:rPr lang="en-US" sz="1400" dirty="0" smtClean="0">
                <a:latin typeface="Arial" panose="020B0604020202020204" pitchFamily="34" charset="0"/>
                <a:cs typeface="Arial" panose="020B0604020202020204" pitchFamily="34" charset="0"/>
              </a:rPr>
              <a:t>of </a:t>
            </a:r>
            <a:r>
              <a:rPr lang="en-US" sz="1400" i="1" dirty="0" smtClean="0">
                <a:latin typeface="Arial" panose="020B0604020202020204" pitchFamily="34" charset="0"/>
                <a:cs typeface="Arial" panose="020B0604020202020204" pitchFamily="34" charset="0"/>
              </a:rPr>
              <a:t>Moving </a:t>
            </a:r>
            <a:r>
              <a:rPr lang="en-US" sz="1400" i="1" dirty="0">
                <a:latin typeface="Arial" panose="020B0604020202020204" pitchFamily="34" charset="0"/>
                <a:cs typeface="Arial" panose="020B0604020202020204" pitchFamily="34" charset="0"/>
              </a:rPr>
              <a:t>Forward on Your Own: A Financial Guidebook for Widows</a:t>
            </a:r>
            <a:r>
              <a:rPr lang="en-US" sz="1400" dirty="0">
                <a:latin typeface="Arial" panose="020B0604020202020204" pitchFamily="34" charset="0"/>
                <a:cs typeface="Arial" panose="020B0604020202020204" pitchFamily="34" charset="0"/>
              </a:rPr>
              <a:t>. A widow herself, </a:t>
            </a:r>
            <a:r>
              <a:rPr lang="en-US" sz="1400" dirty="0" smtClean="0">
                <a:latin typeface="Arial" panose="020B0604020202020204" pitchFamily="34" charset="0"/>
                <a:cs typeface="Arial" panose="020B0604020202020204" pitchFamily="34" charset="0"/>
              </a:rPr>
              <a:t>Dr. </a:t>
            </a:r>
            <a:r>
              <a:rPr lang="en-US" sz="1400" dirty="0" err="1" smtClean="0">
                <a:latin typeface="Arial" panose="020B0604020202020204" pitchFamily="34" charset="0"/>
                <a:cs typeface="Arial" panose="020B0604020202020204" pitchFamily="34" charset="0"/>
              </a:rPr>
              <a:t>Reh</a:t>
            </a:r>
            <a:r>
              <a:rPr lang="en-US" sz="1400" dirty="0" err="1">
                <a:latin typeface="Arial" panose="020B0604020202020204" pitchFamily="34" charset="0"/>
                <a:cs typeface="Arial" panose="020B0604020202020204" pitchFamily="34" charset="0"/>
              </a:rPr>
              <a:t>l</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is frequently invited to speak </a:t>
            </a:r>
            <a:r>
              <a:rPr lang="en-US" sz="1400" dirty="0" smtClean="0">
                <a:latin typeface="Arial" panose="020B0604020202020204" pitchFamily="34" charset="0"/>
                <a:cs typeface="Arial" panose="020B0604020202020204" pitchFamily="34" charset="0"/>
              </a:rPr>
              <a:t>about widows </a:t>
            </a:r>
            <a:r>
              <a:rPr lang="en-US" sz="1400" dirty="0">
                <a:latin typeface="Arial" panose="020B0604020202020204" pitchFamily="34" charset="0"/>
                <a:cs typeface="Arial" panose="020B0604020202020204" pitchFamily="34" charset="0"/>
              </a:rPr>
              <a:t>and their financial issues </a:t>
            </a:r>
            <a:r>
              <a:rPr lang="en-US" sz="1400" dirty="0" smtClean="0">
                <a:latin typeface="Arial" panose="020B0604020202020204" pitchFamily="34" charset="0"/>
                <a:cs typeface="Arial" panose="020B0604020202020204" pitchFamily="34" charset="0"/>
              </a:rPr>
              <a:t>to professional </a:t>
            </a:r>
            <a:r>
              <a:rPr lang="en-US" sz="1400" dirty="0">
                <a:latin typeface="Arial" panose="020B0604020202020204" pitchFamily="34" charset="0"/>
                <a:cs typeface="Arial" panose="020B0604020202020204" pitchFamily="34" charset="0"/>
              </a:rPr>
              <a:t>advisors and women’s groups. Her work has been featured in </a:t>
            </a:r>
            <a:r>
              <a:rPr lang="en-US" sz="1400" i="1" dirty="0">
                <a:latin typeface="Arial" panose="020B0604020202020204" pitchFamily="34" charset="0"/>
                <a:cs typeface="Arial" panose="020B0604020202020204" pitchFamily="34" charset="0"/>
              </a:rPr>
              <a:t>The New York</a:t>
            </a:r>
          </a:p>
          <a:p>
            <a:r>
              <a:rPr lang="en-US" sz="1400" i="1" dirty="0">
                <a:latin typeface="Arial" panose="020B0604020202020204" pitchFamily="34" charset="0"/>
                <a:cs typeface="Arial" panose="020B0604020202020204" pitchFamily="34" charset="0"/>
              </a:rPr>
              <a:t>Times, Wall Street Journal, AARP Bulletin, U.S. News &amp; World Report </a:t>
            </a:r>
            <a:r>
              <a:rPr lang="en-US" sz="1400" dirty="0">
                <a:latin typeface="Arial" panose="020B0604020202020204" pitchFamily="34" charset="0"/>
                <a:cs typeface="Arial" panose="020B0604020202020204" pitchFamily="34" charset="0"/>
              </a:rPr>
              <a:t>and many other publications.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 The </a:t>
            </a:r>
            <a:r>
              <a:rPr lang="en-US" sz="1400" dirty="0">
                <a:latin typeface="Arial" panose="020B0604020202020204" pitchFamily="34" charset="0"/>
                <a:cs typeface="Arial" panose="020B0604020202020204" pitchFamily="34" charset="0"/>
              </a:rPr>
              <a:t>U.S. Army also uses </a:t>
            </a:r>
            <a:r>
              <a:rPr lang="en-US" sz="1400" dirty="0" smtClean="0">
                <a:latin typeface="Arial" panose="020B0604020202020204" pitchFamily="34" charset="0"/>
                <a:cs typeface="Arial" panose="020B0604020202020204" pitchFamily="34" charset="0"/>
              </a:rPr>
              <a:t>her guidebook </a:t>
            </a:r>
            <a:r>
              <a:rPr lang="en-US" sz="1400" dirty="0">
                <a:latin typeface="Arial" panose="020B0604020202020204" pitchFamily="34" charset="0"/>
                <a:cs typeface="Arial" panose="020B0604020202020204" pitchFamily="34" charset="0"/>
              </a:rPr>
              <a:t>in their Survivor Outreach Services centers worldwide. As a certified financial planner and registered investment </a:t>
            </a:r>
            <a:r>
              <a:rPr lang="en-US" sz="1400" dirty="0" smtClean="0">
                <a:latin typeface="Arial" panose="020B0604020202020204" pitchFamily="34" charset="0"/>
                <a:cs typeface="Arial" panose="020B0604020202020204" pitchFamily="34" charset="0"/>
              </a:rPr>
              <a:t>advisor, Dr. </a:t>
            </a:r>
            <a:r>
              <a:rPr lang="en-US" sz="1400" dirty="0" err="1" smtClean="0">
                <a:latin typeface="Arial" panose="020B0604020202020204" pitchFamily="34" charset="0"/>
                <a:cs typeface="Arial" panose="020B0604020202020204" pitchFamily="34" charset="0"/>
              </a:rPr>
              <a:t>Rehl</a:t>
            </a:r>
            <a:r>
              <a:rPr lang="en-US" sz="1400" dirty="0" smtClean="0">
                <a:latin typeface="Arial" panose="020B0604020202020204" pitchFamily="34" charset="0"/>
                <a:cs typeface="Arial" panose="020B0604020202020204" pitchFamily="34" charset="0"/>
              </a:rPr>
              <a:t> had </a:t>
            </a:r>
            <a:r>
              <a:rPr lang="en-US" sz="1400" dirty="0">
                <a:latin typeface="Arial" panose="020B0604020202020204" pitchFamily="34" charset="0"/>
                <a:cs typeface="Arial" panose="020B0604020202020204" pitchFamily="34" charset="0"/>
              </a:rPr>
              <a:t>her own independent financial planning firm for 17 years. She closed that business at the end of 2013 to give more</a:t>
            </a:r>
          </a:p>
          <a:p>
            <a:r>
              <a:rPr lang="en-US" sz="1400" dirty="0">
                <a:latin typeface="Arial" panose="020B0604020202020204" pitchFamily="34" charset="0"/>
                <a:cs typeface="Arial" panose="020B0604020202020204" pitchFamily="34" charset="0"/>
              </a:rPr>
              <a:t>time for speaking, writing and teaching activities.</a:t>
            </a:r>
          </a:p>
          <a:p>
            <a:endParaRPr lang="en-US" sz="1050" dirty="0" smtClean="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content of this seminar is meant to be general information on the subject of widowhood and grieving, and should not be considered legal or tax advice by consumers. This content does not necessarily represent the opinion of Protective Life. For information about Protective Life and its products and services, visit www.protective.com. The examples of widows’ stories quoted in this seminar are fictional. Kathleen M. Rehl is a paid third-party consultant and is not employed by Protective Life.</a:t>
            </a:r>
            <a:br>
              <a:rPr lang="en-US" sz="140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
            </a:r>
            <a:br>
              <a:rPr lang="en-US" sz="105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Neither Protective Life nor its representatives offer legal or tax advice. Consumers should consult with their legal or tax adviser regarding their individual situations before making any tax-related decisions. </a:t>
            </a:r>
            <a:br>
              <a:rPr lang="en-US" sz="14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
            </a:r>
            <a:br>
              <a:rPr lang="en-US" sz="10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Protective and Protective Life refer to Protective Life Insurance Company (PLICO) and its affiliates, including Protective Life &amp; Annuity Insurance Company (PLAICO). Both companies located in Birmingham, AL.</a:t>
            </a:r>
            <a:endParaRPr kumimoji="0" lang="en-US" sz="1400" i="0" u="none" strike="noStrike" kern="1200" cap="none" normalizeH="0" baseline="0" noProof="0" dirty="0" smtClean="0">
              <a:ln>
                <a:noFill/>
              </a:ln>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3.png"/>
          <p:cNvPicPr>
            <a:picLocks noChangeAspect="1"/>
          </p:cNvPicPr>
          <p:nvPr/>
        </p:nvPicPr>
        <p:blipFill>
          <a:blip r:embed="rId3" cstate="print"/>
          <a:stretch>
            <a:fillRect/>
          </a:stretch>
        </p:blipFill>
        <p:spPr>
          <a:xfrm>
            <a:off x="609600" y="3249015"/>
            <a:ext cx="6236208" cy="2313585"/>
          </a:xfrm>
          <a:prstGeom prst="rect">
            <a:avLst/>
          </a:prstGeom>
        </p:spPr>
      </p:pic>
      <p:sp>
        <p:nvSpPr>
          <p:cNvPr id="2" name="Title 1"/>
          <p:cNvSpPr>
            <a:spLocks noGrp="1"/>
          </p:cNvSpPr>
          <p:nvPr>
            <p:ph type="ctrTitle"/>
          </p:nvPr>
        </p:nvSpPr>
        <p:spPr>
          <a:xfrm>
            <a:off x="609600" y="457200"/>
            <a:ext cx="7772400" cy="838200"/>
          </a:xfrm>
        </p:spPr>
        <p:txBody>
          <a:bodyPr anchor="t">
            <a:normAutofit/>
          </a:bodyPr>
          <a:lstStyle/>
          <a:p>
            <a:pPr algn="l"/>
            <a:r>
              <a:rPr lang="en-US" sz="3600" b="1" dirty="0" smtClean="0"/>
              <a:t>A Widows Tsunami</a:t>
            </a:r>
            <a:endParaRPr lang="en-US" sz="3600" b="1" dirty="0"/>
          </a:p>
        </p:txBody>
      </p:sp>
      <p:pic>
        <p:nvPicPr>
          <p:cNvPr id="11" name="Picture 10" descr="1.png"/>
          <p:cNvPicPr>
            <a:picLocks noChangeAspect="1"/>
          </p:cNvPicPr>
          <p:nvPr/>
        </p:nvPicPr>
        <p:blipFill>
          <a:blip r:embed="rId4" cstate="print"/>
          <a:stretch>
            <a:fillRect/>
          </a:stretch>
        </p:blipFill>
        <p:spPr>
          <a:xfrm>
            <a:off x="7315200" y="5943600"/>
            <a:ext cx="1591056" cy="659086"/>
          </a:xfrm>
          <a:prstGeom prst="rect">
            <a:avLst/>
          </a:prstGeom>
        </p:spPr>
      </p:pic>
      <p:sp>
        <p:nvSpPr>
          <p:cNvPr id="6" name="Title 1"/>
          <p:cNvSpPr txBox="1">
            <a:spLocks/>
          </p:cNvSpPr>
          <p:nvPr/>
        </p:nvSpPr>
        <p:spPr>
          <a:xfrm>
            <a:off x="609600" y="1371600"/>
            <a:ext cx="8001000" cy="4191000"/>
          </a:xfrm>
          <a:prstGeom prst="rect">
            <a:avLst/>
          </a:prstGeom>
        </p:spPr>
        <p:txBody>
          <a:bodyPr vert="horz" lIns="91440" tIns="45720" rIns="91440" bIns="45720" rtlCol="0" anchor="t">
            <a:normAutofit/>
          </a:bodyPr>
          <a:lstStyle/>
          <a:p>
            <a:pPr marL="280988" indent="-280988">
              <a:spcBef>
                <a:spcPct val="0"/>
              </a:spcBef>
            </a:pPr>
            <a:r>
              <a:rPr lang="en-US" sz="3200" dirty="0">
                <a:solidFill>
                  <a:srgbClr val="00B0F0"/>
                </a:solidFill>
                <a:latin typeface="Arial" pitchFamily="34" charset="0"/>
                <a:ea typeface="+mj-ea"/>
                <a:cs typeface="Arial" pitchFamily="34" charset="0"/>
              </a:rPr>
              <a:t>•</a:t>
            </a:r>
            <a:r>
              <a:rPr lang="en-US" sz="3200" dirty="0">
                <a:latin typeface="Arial" pitchFamily="34" charset="0"/>
                <a:ea typeface="+mj-ea"/>
                <a:cs typeface="Arial" pitchFamily="34" charset="0"/>
              </a:rPr>
              <a:t> </a:t>
            </a:r>
            <a:r>
              <a:rPr lang="en-US" sz="3200" dirty="0" smtClean="0">
                <a:latin typeface="Arial" pitchFamily="34" charset="0"/>
                <a:ea typeface="+mj-ea"/>
                <a:cs typeface="Arial" pitchFamily="34" charset="0"/>
              </a:rPr>
              <a:t>Widows </a:t>
            </a:r>
            <a:r>
              <a:rPr lang="en-US" sz="3200" dirty="0">
                <a:latin typeface="Arial" pitchFamily="34" charset="0"/>
                <a:ea typeface="+mj-ea"/>
                <a:cs typeface="Arial" pitchFamily="34" charset="0"/>
              </a:rPr>
              <a:t>are one of the fastest </a:t>
            </a:r>
            <a:r>
              <a:rPr lang="en-US" sz="3200" dirty="0" smtClean="0">
                <a:latin typeface="Arial" pitchFamily="34" charset="0"/>
                <a:ea typeface="+mj-ea"/>
                <a:cs typeface="Arial" pitchFamily="34" charset="0"/>
              </a:rPr>
              <a:t>growing demographics today</a:t>
            </a:r>
            <a:r>
              <a:rPr lang="en-US" sz="3200" baseline="30000" dirty="0" smtClean="0">
                <a:latin typeface="Arial" pitchFamily="34" charset="0"/>
                <a:ea typeface="+mj-ea"/>
                <a:cs typeface="Arial" pitchFamily="34" charset="0"/>
              </a:rPr>
              <a:t>1</a:t>
            </a:r>
            <a:endParaRPr kumimoji="0" lang="en-US" sz="3200" i="0" u="none" strike="noStrike" kern="1200" cap="none" normalizeH="0" baseline="30000" noProof="0" dirty="0" smtClean="0">
              <a:ln>
                <a:noFill/>
              </a:ln>
              <a:solidFill>
                <a:schemeClr val="tx1"/>
              </a:solidFill>
              <a:effectLst/>
              <a:uLnTx/>
              <a:uFillTx/>
              <a:latin typeface="Arial" pitchFamily="34" charset="0"/>
              <a:ea typeface="+mj-ea"/>
              <a:cs typeface="Arial" pitchFamily="34" charset="0"/>
            </a:endParaRPr>
          </a:p>
        </p:txBody>
      </p:sp>
      <p:pic>
        <p:nvPicPr>
          <p:cNvPr id="8" name="Picture 7" descr="4.png"/>
          <p:cNvPicPr>
            <a:picLocks noChangeAspect="1"/>
          </p:cNvPicPr>
          <p:nvPr/>
        </p:nvPicPr>
        <p:blipFill>
          <a:blip r:embed="rId5" cstate="print"/>
          <a:stretch>
            <a:fillRect/>
          </a:stretch>
        </p:blipFill>
        <p:spPr>
          <a:xfrm>
            <a:off x="609600" y="3188941"/>
            <a:ext cx="6236208" cy="2373659"/>
          </a:xfrm>
          <a:prstGeom prst="rect">
            <a:avLst/>
          </a:prstGeom>
          <a:solidFill>
            <a:schemeClr val="bg1"/>
          </a:solidFill>
        </p:spPr>
      </p:pic>
      <p:pic>
        <p:nvPicPr>
          <p:cNvPr id="12" name="Picture 11" descr="5.png"/>
          <p:cNvPicPr>
            <a:picLocks noChangeAspect="1"/>
          </p:cNvPicPr>
          <p:nvPr/>
        </p:nvPicPr>
        <p:blipFill>
          <a:blip r:embed="rId6" cstate="print"/>
          <a:stretch>
            <a:fillRect/>
          </a:stretch>
        </p:blipFill>
        <p:spPr>
          <a:xfrm>
            <a:off x="609600" y="3188941"/>
            <a:ext cx="6236208" cy="2373659"/>
          </a:xfrm>
          <a:prstGeom prst="rect">
            <a:avLst/>
          </a:prstGeom>
          <a:solidFill>
            <a:schemeClr val="bg1"/>
          </a:solidFill>
        </p:spPr>
      </p:pic>
      <p:pic>
        <p:nvPicPr>
          <p:cNvPr id="13" name="Picture 12" descr="6.png"/>
          <p:cNvPicPr>
            <a:picLocks noChangeAspect="1"/>
          </p:cNvPicPr>
          <p:nvPr/>
        </p:nvPicPr>
        <p:blipFill>
          <a:blip r:embed="rId7" cstate="print"/>
          <a:stretch>
            <a:fillRect/>
          </a:stretch>
        </p:blipFill>
        <p:spPr>
          <a:xfrm>
            <a:off x="609600" y="3188941"/>
            <a:ext cx="6236208" cy="2373659"/>
          </a:xfrm>
          <a:prstGeom prst="rect">
            <a:avLst/>
          </a:prstGeom>
          <a:solidFill>
            <a:schemeClr val="bg1"/>
          </a:solidFill>
        </p:spPr>
      </p:pic>
      <p:pic>
        <p:nvPicPr>
          <p:cNvPr id="14" name="Picture 13" descr="7.png"/>
          <p:cNvPicPr>
            <a:picLocks noChangeAspect="1"/>
          </p:cNvPicPr>
          <p:nvPr/>
        </p:nvPicPr>
        <p:blipFill>
          <a:blip r:embed="rId8" cstate="print"/>
          <a:stretch>
            <a:fillRect/>
          </a:stretch>
        </p:blipFill>
        <p:spPr>
          <a:xfrm>
            <a:off x="609600" y="3188941"/>
            <a:ext cx="6236208" cy="2373659"/>
          </a:xfrm>
          <a:prstGeom prst="rect">
            <a:avLst/>
          </a:prstGeom>
          <a:solidFill>
            <a:schemeClr val="bg1"/>
          </a:solidFill>
        </p:spPr>
      </p:pic>
      <p:sp>
        <p:nvSpPr>
          <p:cNvPr id="3" name="TextBox 2"/>
          <p:cNvSpPr txBox="1"/>
          <p:nvPr/>
        </p:nvSpPr>
        <p:spPr>
          <a:xfrm>
            <a:off x="304800" y="6172200"/>
            <a:ext cx="5791200" cy="276999"/>
          </a:xfrm>
          <a:prstGeom prst="rect">
            <a:avLst/>
          </a:prstGeom>
          <a:noFill/>
        </p:spPr>
        <p:txBody>
          <a:bodyPr wrap="square" rtlCol="0">
            <a:spAutoFit/>
          </a:bodyPr>
          <a:lstStyle/>
          <a:p>
            <a:r>
              <a:rPr lang="en-US" sz="1200" baseline="30000" dirty="0" smtClean="0">
                <a:latin typeface="Arial" panose="020B0604020202020204" pitchFamily="34" charset="0"/>
                <a:cs typeface="Arial" panose="020B0604020202020204" pitchFamily="34" charset="0"/>
              </a:rPr>
              <a:t>1</a:t>
            </a:r>
            <a:r>
              <a:rPr lang="en-US" sz="1200" dirty="0" smtClean="0">
                <a:latin typeface="Arial" panose="020B0604020202020204" pitchFamily="34" charset="0"/>
                <a:cs typeface="Arial" panose="020B0604020202020204" pitchFamily="34" charset="0"/>
              </a:rPr>
              <a:t>U.S</a:t>
            </a:r>
            <a:r>
              <a:rPr lang="en-US" sz="1200" dirty="0">
                <a:latin typeface="Arial" panose="020B0604020202020204" pitchFamily="34" charset="0"/>
                <a:cs typeface="Arial" panose="020B0604020202020204" pitchFamily="34" charset="0"/>
              </a:rPr>
              <a:t>. Census Bureau. 2011 American Community Survey: Marital </a:t>
            </a:r>
            <a:r>
              <a:rPr lang="en-US" sz="1200" dirty="0" smtClean="0">
                <a:latin typeface="Arial" panose="020B0604020202020204" pitchFamily="34" charset="0"/>
                <a:cs typeface="Arial" panose="020B0604020202020204" pitchFamily="34" charset="0"/>
              </a:rPr>
              <a:t>Status</a:t>
            </a:r>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nodeType="afterEffect">
                                  <p:stCondLst>
                                    <p:cond delay="25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nodeType="afterEffect">
                                  <p:stCondLst>
                                    <p:cond delay="250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38200"/>
          </a:xfrm>
        </p:spPr>
        <p:txBody>
          <a:bodyPr anchor="t">
            <a:normAutofit/>
          </a:bodyPr>
          <a:lstStyle/>
          <a:p>
            <a:pPr algn="l"/>
            <a:r>
              <a:rPr lang="en-US" sz="3600" b="1" dirty="0" smtClean="0"/>
              <a:t>Today’s agenda</a:t>
            </a:r>
            <a:endParaRPr lang="en-US" sz="3600" b="1" dirty="0"/>
          </a:p>
        </p:txBody>
      </p:sp>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sp>
        <p:nvSpPr>
          <p:cNvPr id="6" name="Title 1"/>
          <p:cNvSpPr txBox="1">
            <a:spLocks/>
          </p:cNvSpPr>
          <p:nvPr/>
        </p:nvSpPr>
        <p:spPr>
          <a:xfrm>
            <a:off x="609600" y="1295400"/>
            <a:ext cx="8001000" cy="4191000"/>
          </a:xfrm>
          <a:prstGeom prst="rect">
            <a:avLst/>
          </a:prstGeom>
        </p:spPr>
        <p:txBody>
          <a:bodyPr vert="horz" lIns="91440" tIns="45720" rIns="91440" bIns="45720" rtlCol="0" anchor="t">
            <a:normAutofit/>
          </a:bodyPr>
          <a:lstStyle/>
          <a:p>
            <a:pPr marL="457200" indent="-457200">
              <a:spcBef>
                <a:spcPct val="0"/>
              </a:spcBef>
              <a:buClr>
                <a:srgbClr val="00B0F0"/>
              </a:buClr>
              <a:buFont typeface="Arial" pitchFamily="34" charset="0"/>
              <a:buChar char="•"/>
            </a:pPr>
            <a:r>
              <a:rPr lang="en-US" sz="3200" dirty="0" smtClean="0">
                <a:latin typeface="Arial" pitchFamily="34" charset="0"/>
                <a:ea typeface="+mj-ea"/>
                <a:cs typeface="Arial" pitchFamily="34" charset="0"/>
              </a:rPr>
              <a:t>Startling facts</a:t>
            </a:r>
          </a:p>
          <a:p>
            <a:pPr marL="457200" indent="-457200">
              <a:spcBef>
                <a:spcPct val="0"/>
              </a:spcBef>
              <a:buClr>
                <a:srgbClr val="00B0F0"/>
              </a:buClr>
              <a:buFont typeface="Arial" pitchFamily="34" charset="0"/>
              <a:buChar char="•"/>
            </a:pPr>
            <a:r>
              <a:rPr lang="en-US" sz="3200" dirty="0" smtClean="0">
                <a:latin typeface="Arial" pitchFamily="34" charset="0"/>
                <a:ea typeface="+mj-ea"/>
                <a:cs typeface="Arial" pitchFamily="34" charset="0"/>
              </a:rPr>
              <a:t>The impact of grief and emotions</a:t>
            </a:r>
          </a:p>
          <a:p>
            <a:pPr marL="457200" indent="-457200">
              <a:spcBef>
                <a:spcPct val="0"/>
              </a:spcBef>
              <a:buClr>
                <a:srgbClr val="00B0F0"/>
              </a:buClr>
              <a:buFont typeface="Arial" pitchFamily="34" charset="0"/>
              <a:buChar char="•"/>
            </a:pPr>
            <a:r>
              <a:rPr lang="en-US" sz="3200" dirty="0" smtClean="0">
                <a:latin typeface="Arial" pitchFamily="34" charset="0"/>
                <a:ea typeface="+mj-ea"/>
                <a:cs typeface="Arial" pitchFamily="34" charset="0"/>
              </a:rPr>
              <a:t>The 3 stages of widowhood</a:t>
            </a:r>
          </a:p>
          <a:p>
            <a:pPr marL="457200" indent="-457200">
              <a:spcBef>
                <a:spcPct val="0"/>
              </a:spcBef>
              <a:buClr>
                <a:srgbClr val="00B0F0"/>
              </a:buClr>
              <a:buFont typeface="Arial" pitchFamily="34" charset="0"/>
              <a:buChar char="•"/>
            </a:pPr>
            <a:r>
              <a:rPr lang="en-US" sz="3200" dirty="0" smtClean="0">
                <a:latin typeface="Arial" pitchFamily="34" charset="0"/>
                <a:ea typeface="+mj-ea"/>
                <a:cs typeface="Arial" pitchFamily="34" charset="0"/>
              </a:rPr>
              <a:t>Avoiding common mistakes</a:t>
            </a:r>
          </a:p>
          <a:p>
            <a:pPr marL="457200" indent="-457200">
              <a:spcBef>
                <a:spcPct val="0"/>
              </a:spcBef>
              <a:buClr>
                <a:srgbClr val="00B0F0"/>
              </a:buClr>
              <a:buFont typeface="Arial" pitchFamily="34" charset="0"/>
              <a:buChar char="•"/>
            </a:pPr>
            <a:r>
              <a:rPr lang="en-US" sz="3200" dirty="0" smtClean="0">
                <a:latin typeface="Arial" pitchFamily="34" charset="0"/>
                <a:ea typeface="+mj-ea"/>
                <a:cs typeface="Arial" pitchFamily="34" charset="0"/>
              </a:rPr>
              <a:t>Next steps</a:t>
            </a:r>
            <a:endParaRPr kumimoji="0" lang="en-US" sz="3200" i="0" u="none" strike="noStrike" kern="1200" cap="none" normalizeH="0" baseline="0" noProof="0" dirty="0" smtClean="0">
              <a:ln>
                <a:noFill/>
              </a:ln>
              <a:effectLst/>
              <a:uLnTx/>
              <a:uFillTx/>
              <a:latin typeface="Arial" pitchFamily="34" charset="0"/>
              <a:ea typeface="+mj-ea"/>
              <a:cs typeface="Arial"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00" y="3886200"/>
            <a:ext cx="9144000" cy="174171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38200"/>
          </a:xfrm>
        </p:spPr>
        <p:txBody>
          <a:bodyPr anchor="t">
            <a:normAutofit/>
          </a:bodyPr>
          <a:lstStyle/>
          <a:p>
            <a:pPr algn="l"/>
            <a:r>
              <a:rPr lang="en-US" sz="3600" b="1" dirty="0" smtClean="0"/>
              <a:t>Startling Facts</a:t>
            </a:r>
            <a:endParaRPr lang="en-US" sz="3600" b="1" dirty="0"/>
          </a:p>
        </p:txBody>
      </p:sp>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sp>
        <p:nvSpPr>
          <p:cNvPr id="6" name="Title 1"/>
          <p:cNvSpPr txBox="1">
            <a:spLocks/>
          </p:cNvSpPr>
          <p:nvPr/>
        </p:nvSpPr>
        <p:spPr>
          <a:xfrm>
            <a:off x="609600" y="1371600"/>
            <a:ext cx="8001000" cy="4191000"/>
          </a:xfrm>
          <a:prstGeom prst="rect">
            <a:avLst/>
          </a:prstGeom>
        </p:spPr>
        <p:txBody>
          <a:bodyPr vert="horz" lIns="91440" tIns="45720" rIns="91440" bIns="45720" rtlCol="0" anchor="t">
            <a:noAutofit/>
          </a:bodyPr>
          <a:lstStyle/>
          <a:p>
            <a:pPr marL="457200" indent="-457200">
              <a:spcBef>
                <a:spcPts val="900"/>
              </a:spcBef>
              <a:buClr>
                <a:srgbClr val="00B0F0"/>
              </a:buClr>
              <a:buFont typeface="Arial" pitchFamily="34" charset="0"/>
              <a:buChar char="•"/>
            </a:pPr>
            <a:r>
              <a:rPr lang="en-US" sz="2800" dirty="0" smtClean="0">
                <a:solidFill>
                  <a:schemeClr val="bg1">
                    <a:lumMod val="65000"/>
                  </a:schemeClr>
                </a:solidFill>
                <a:latin typeface="Arial" pitchFamily="34" charset="0"/>
                <a:ea typeface="+mj-ea"/>
                <a:cs typeface="Arial" pitchFamily="34" charset="0"/>
              </a:rPr>
              <a:t>There will soon be </a:t>
            </a:r>
            <a:r>
              <a:rPr lang="en-US" sz="2800" b="1" dirty="0" smtClean="0">
                <a:solidFill>
                  <a:srgbClr val="F26B31"/>
                </a:solidFill>
                <a:latin typeface="Arial" pitchFamily="34" charset="0"/>
                <a:ea typeface="+mj-ea"/>
                <a:cs typeface="Arial" pitchFamily="34" charset="0"/>
              </a:rPr>
              <a:t>12 million </a:t>
            </a:r>
            <a:r>
              <a:rPr lang="en-US" sz="2800" dirty="0" smtClean="0">
                <a:solidFill>
                  <a:schemeClr val="bg1">
                    <a:lumMod val="65000"/>
                  </a:schemeClr>
                </a:solidFill>
                <a:latin typeface="Arial" pitchFamily="34" charset="0"/>
                <a:ea typeface="+mj-ea"/>
                <a:cs typeface="Arial" pitchFamily="34" charset="0"/>
              </a:rPr>
              <a:t>widows in the    U.S.</a:t>
            </a:r>
            <a:r>
              <a:rPr lang="en-US" sz="2800" baseline="30000" dirty="0" smtClean="0">
                <a:solidFill>
                  <a:schemeClr val="bg1">
                    <a:lumMod val="65000"/>
                  </a:schemeClr>
                </a:solidFill>
                <a:latin typeface="Arial" pitchFamily="34" charset="0"/>
                <a:ea typeface="+mj-ea"/>
                <a:cs typeface="Arial" pitchFamily="34" charset="0"/>
              </a:rPr>
              <a:t>2</a:t>
            </a:r>
            <a:r>
              <a:rPr lang="en-US" sz="2800" dirty="0" smtClean="0">
                <a:solidFill>
                  <a:schemeClr val="bg1">
                    <a:lumMod val="65000"/>
                  </a:schemeClr>
                </a:solidFill>
                <a:latin typeface="Arial" pitchFamily="34" charset="0"/>
                <a:ea typeface="+mj-ea"/>
                <a:cs typeface="Arial" pitchFamily="34" charset="0"/>
              </a:rPr>
              <a:t>, with about </a:t>
            </a:r>
            <a:r>
              <a:rPr lang="en-US" sz="2800" b="1" dirty="0" smtClean="0">
                <a:solidFill>
                  <a:srgbClr val="F26B31"/>
                </a:solidFill>
                <a:latin typeface="Arial" pitchFamily="34" charset="0"/>
                <a:ea typeface="+mj-ea"/>
                <a:cs typeface="Arial" pitchFamily="34" charset="0"/>
              </a:rPr>
              <a:t>1,000,000</a:t>
            </a:r>
            <a:r>
              <a:rPr lang="en-US" sz="2800" dirty="0" smtClean="0">
                <a:solidFill>
                  <a:schemeClr val="bg1">
                    <a:lumMod val="65000"/>
                  </a:schemeClr>
                </a:solidFill>
                <a:latin typeface="Arial" pitchFamily="34" charset="0"/>
                <a:ea typeface="+mj-ea"/>
                <a:cs typeface="Arial" pitchFamily="34" charset="0"/>
              </a:rPr>
              <a:t> added each year</a:t>
            </a:r>
            <a:r>
              <a:rPr lang="en-US" sz="2800" baseline="30000" dirty="0" smtClean="0">
                <a:solidFill>
                  <a:schemeClr val="bg1">
                    <a:lumMod val="65000"/>
                  </a:schemeClr>
                </a:solidFill>
                <a:latin typeface="Arial" pitchFamily="34" charset="0"/>
                <a:ea typeface="+mj-ea"/>
                <a:cs typeface="Arial" pitchFamily="34" charset="0"/>
              </a:rPr>
              <a:t>3</a:t>
            </a:r>
            <a:r>
              <a:rPr lang="en-US" sz="2800" dirty="0" smtClean="0">
                <a:solidFill>
                  <a:schemeClr val="bg1">
                    <a:lumMod val="65000"/>
                  </a:schemeClr>
                </a:solidFill>
                <a:latin typeface="Arial" pitchFamily="34" charset="0"/>
                <a:ea typeface="+mj-ea"/>
                <a:cs typeface="Arial" pitchFamily="34" charset="0"/>
              </a:rPr>
              <a:t>.</a:t>
            </a:r>
          </a:p>
          <a:p>
            <a:pPr marL="457200" indent="-457200">
              <a:spcBef>
                <a:spcPts val="900"/>
              </a:spcBef>
              <a:buClr>
                <a:srgbClr val="00B0F0"/>
              </a:buClr>
              <a:buFont typeface="Arial" pitchFamily="34" charset="0"/>
              <a:buChar char="•"/>
            </a:pPr>
            <a:r>
              <a:rPr lang="en-US" sz="2800" dirty="0" smtClean="0">
                <a:solidFill>
                  <a:schemeClr val="bg1">
                    <a:lumMod val="65000"/>
                  </a:schemeClr>
                </a:solidFill>
                <a:latin typeface="Arial" pitchFamily="34" charset="0"/>
                <a:ea typeface="+mj-ea"/>
                <a:cs typeface="Arial" pitchFamily="34" charset="0"/>
              </a:rPr>
              <a:t>The average age of widowhood is </a:t>
            </a:r>
            <a:r>
              <a:rPr lang="en-US" sz="2800" b="1" dirty="0" smtClean="0">
                <a:solidFill>
                  <a:srgbClr val="F26B31"/>
                </a:solidFill>
                <a:latin typeface="Arial" pitchFamily="34" charset="0"/>
                <a:ea typeface="+mj-ea"/>
                <a:cs typeface="Arial" pitchFamily="34" charset="0"/>
              </a:rPr>
              <a:t>59.4</a:t>
            </a:r>
            <a:r>
              <a:rPr lang="en-US" sz="2800" baseline="30000" dirty="0" smtClean="0">
                <a:solidFill>
                  <a:srgbClr val="F26B31"/>
                </a:solidFill>
                <a:latin typeface="Arial" pitchFamily="34" charset="0"/>
                <a:ea typeface="+mj-ea"/>
                <a:cs typeface="Arial" pitchFamily="34" charset="0"/>
              </a:rPr>
              <a:t>4</a:t>
            </a:r>
          </a:p>
          <a:p>
            <a:pPr marL="457200" indent="-457200">
              <a:spcBef>
                <a:spcPts val="900"/>
              </a:spcBef>
              <a:buClr>
                <a:srgbClr val="00B0F0"/>
              </a:buClr>
              <a:buFont typeface="Arial" pitchFamily="34" charset="0"/>
              <a:buChar char="•"/>
            </a:pPr>
            <a:r>
              <a:rPr lang="en-US" sz="2800" b="1" dirty="0" smtClean="0">
                <a:solidFill>
                  <a:srgbClr val="F26B31"/>
                </a:solidFill>
                <a:latin typeface="Arial" pitchFamily="34" charset="0"/>
                <a:ea typeface="+mj-ea"/>
                <a:cs typeface="Arial" pitchFamily="34" charset="0"/>
              </a:rPr>
              <a:t>70%</a:t>
            </a:r>
            <a:r>
              <a:rPr lang="en-US" sz="2800" dirty="0" smtClean="0">
                <a:solidFill>
                  <a:srgbClr val="F26B31"/>
                </a:solidFill>
                <a:latin typeface="Arial" pitchFamily="34" charset="0"/>
                <a:ea typeface="+mj-ea"/>
                <a:cs typeface="Arial" pitchFamily="34" charset="0"/>
              </a:rPr>
              <a:t> </a:t>
            </a:r>
            <a:r>
              <a:rPr lang="en-US" sz="2800" dirty="0" smtClean="0">
                <a:solidFill>
                  <a:schemeClr val="bg1">
                    <a:lumMod val="65000"/>
                  </a:schemeClr>
                </a:solidFill>
                <a:latin typeface="Arial" pitchFamily="34" charset="0"/>
                <a:ea typeface="+mj-ea"/>
                <a:cs typeface="Arial" pitchFamily="34" charset="0"/>
              </a:rPr>
              <a:t>of Baby Boomer wives will outlive their husbands</a:t>
            </a:r>
            <a:r>
              <a:rPr lang="en-US" sz="2800" baseline="30000" dirty="0" smtClean="0">
                <a:solidFill>
                  <a:schemeClr val="bg1">
                    <a:lumMod val="65000"/>
                  </a:schemeClr>
                </a:solidFill>
                <a:latin typeface="Arial" pitchFamily="34" charset="0"/>
                <a:ea typeface="+mj-ea"/>
                <a:cs typeface="Arial" pitchFamily="34" charset="0"/>
              </a:rPr>
              <a:t>5</a:t>
            </a:r>
            <a:r>
              <a:rPr lang="en-US" sz="2800" dirty="0" smtClean="0">
                <a:solidFill>
                  <a:schemeClr val="bg1">
                    <a:lumMod val="65000"/>
                  </a:schemeClr>
                </a:solidFill>
                <a:latin typeface="Arial" pitchFamily="34" charset="0"/>
                <a:ea typeface="+mj-ea"/>
                <a:cs typeface="Arial" pitchFamily="34" charset="0"/>
              </a:rPr>
              <a:t>; </a:t>
            </a:r>
            <a:r>
              <a:rPr lang="en-US" sz="2800" b="1" dirty="0" smtClean="0">
                <a:solidFill>
                  <a:srgbClr val="F26B31"/>
                </a:solidFill>
                <a:latin typeface="Arial" pitchFamily="34" charset="0"/>
                <a:ea typeface="+mj-ea"/>
                <a:cs typeface="Arial" pitchFamily="34" charset="0"/>
              </a:rPr>
              <a:t>80%</a:t>
            </a:r>
            <a:r>
              <a:rPr lang="en-US" sz="2800" dirty="0" smtClean="0">
                <a:solidFill>
                  <a:srgbClr val="F26B31"/>
                </a:solidFill>
                <a:latin typeface="Arial" pitchFamily="34" charset="0"/>
                <a:ea typeface="+mj-ea"/>
                <a:cs typeface="Arial" pitchFamily="34" charset="0"/>
              </a:rPr>
              <a:t> </a:t>
            </a:r>
            <a:r>
              <a:rPr lang="en-US" sz="2800" dirty="0" smtClean="0">
                <a:solidFill>
                  <a:schemeClr val="bg1">
                    <a:lumMod val="65000"/>
                  </a:schemeClr>
                </a:solidFill>
                <a:latin typeface="Arial" pitchFamily="34" charset="0"/>
                <a:ea typeface="+mj-ea"/>
                <a:cs typeface="Arial" pitchFamily="34" charset="0"/>
              </a:rPr>
              <a:t>of women will be single at death</a:t>
            </a:r>
            <a:r>
              <a:rPr lang="en-US" sz="2800" baseline="30000" dirty="0" smtClean="0">
                <a:solidFill>
                  <a:schemeClr val="bg1">
                    <a:lumMod val="65000"/>
                  </a:schemeClr>
                </a:solidFill>
                <a:latin typeface="Arial" pitchFamily="34" charset="0"/>
                <a:ea typeface="+mj-ea"/>
                <a:cs typeface="Arial" pitchFamily="34" charset="0"/>
              </a:rPr>
              <a:t>6</a:t>
            </a:r>
            <a:r>
              <a:rPr lang="en-US" sz="2800" dirty="0" smtClean="0">
                <a:solidFill>
                  <a:schemeClr val="bg1">
                    <a:lumMod val="65000"/>
                  </a:schemeClr>
                </a:solidFill>
                <a:latin typeface="Arial" pitchFamily="34" charset="0"/>
                <a:ea typeface="+mj-ea"/>
                <a:cs typeface="Arial" pitchFamily="34" charset="0"/>
              </a:rPr>
              <a:t>.</a:t>
            </a:r>
          </a:p>
          <a:p>
            <a:pPr marL="457200" indent="-457200">
              <a:spcBef>
                <a:spcPts val="900"/>
              </a:spcBef>
              <a:buClr>
                <a:srgbClr val="00B0F0"/>
              </a:buClr>
              <a:buFont typeface="Arial" pitchFamily="34" charset="0"/>
              <a:buChar char="•"/>
            </a:pPr>
            <a:r>
              <a:rPr lang="en-US" sz="2800" dirty="0" smtClean="0">
                <a:solidFill>
                  <a:schemeClr val="bg1">
                    <a:lumMod val="65000"/>
                  </a:schemeClr>
                </a:solidFill>
                <a:latin typeface="Arial" pitchFamily="34" charset="0"/>
                <a:ea typeface="+mj-ea"/>
                <a:cs typeface="Arial" pitchFamily="34" charset="0"/>
              </a:rPr>
              <a:t>Half of women over age 65 will outlive their husbands by 15 years</a:t>
            </a:r>
            <a:r>
              <a:rPr lang="en-US" sz="2800" baseline="30000" dirty="0" smtClean="0">
                <a:solidFill>
                  <a:schemeClr val="bg1">
                    <a:lumMod val="65000"/>
                  </a:schemeClr>
                </a:solidFill>
                <a:latin typeface="Arial" pitchFamily="34" charset="0"/>
                <a:ea typeface="+mj-ea"/>
                <a:cs typeface="Arial" pitchFamily="34" charset="0"/>
              </a:rPr>
              <a:t>7</a:t>
            </a:r>
            <a:r>
              <a:rPr lang="en-US" sz="3000" dirty="0" smtClean="0">
                <a:solidFill>
                  <a:schemeClr val="bg1">
                    <a:lumMod val="50000"/>
                  </a:schemeClr>
                </a:solidFill>
                <a:latin typeface="Arial" pitchFamily="34" charset="0"/>
                <a:ea typeface="+mj-ea"/>
                <a:cs typeface="Arial" pitchFamily="34" charset="0"/>
              </a:rPr>
              <a:t>.</a:t>
            </a:r>
            <a:endParaRPr kumimoji="0" lang="en-US" sz="3000" i="0" u="none" strike="noStrike" kern="1200" cap="none" normalizeH="0" baseline="0" noProof="0" dirty="0" smtClean="0">
              <a:ln>
                <a:noFill/>
              </a:ln>
              <a:solidFill>
                <a:schemeClr val="bg1">
                  <a:lumMod val="50000"/>
                </a:schemeClr>
              </a:solidFill>
              <a:effectLst/>
              <a:uLnTx/>
              <a:uFillTx/>
              <a:latin typeface="Arial" pitchFamily="34" charset="0"/>
              <a:ea typeface="+mj-ea"/>
              <a:cs typeface="Arial" pitchFamily="34" charset="0"/>
            </a:endParaRPr>
          </a:p>
        </p:txBody>
      </p:sp>
      <p:sp>
        <p:nvSpPr>
          <p:cNvPr id="3" name="TextBox 2"/>
          <p:cNvSpPr txBox="1"/>
          <p:nvPr/>
        </p:nvSpPr>
        <p:spPr>
          <a:xfrm>
            <a:off x="152400" y="5458361"/>
            <a:ext cx="6781800" cy="1323439"/>
          </a:xfrm>
          <a:prstGeom prst="rect">
            <a:avLst/>
          </a:prstGeom>
          <a:noFill/>
        </p:spPr>
        <p:txBody>
          <a:bodyPr wrap="square" rtlCol="0">
            <a:spAutoFit/>
          </a:bodyPr>
          <a:lstStyle/>
          <a:p>
            <a:r>
              <a:rPr lang="en-US" sz="1000" baseline="30000" dirty="0" smtClean="0"/>
              <a:t>2</a:t>
            </a:r>
            <a:r>
              <a:rPr lang="en-US" sz="1000" dirty="0" smtClean="0"/>
              <a:t>U.S</a:t>
            </a:r>
            <a:r>
              <a:rPr lang="en-US" sz="1000" dirty="0"/>
              <a:t>. Census Bureau. 2011 American Community Survey: Marital Status</a:t>
            </a:r>
          </a:p>
          <a:p>
            <a:r>
              <a:rPr lang="en-US" sz="1000" baseline="30000" dirty="0" smtClean="0"/>
              <a:t>3 </a:t>
            </a:r>
            <a:r>
              <a:rPr lang="en-US" sz="1000" dirty="0" smtClean="0"/>
              <a:t>U.S</a:t>
            </a:r>
            <a:r>
              <a:rPr lang="en-US" sz="1000" dirty="0"/>
              <a:t>. Census Bureau, August 2011 (Marital Events of Americans: 2009 (American Community Survey</a:t>
            </a:r>
            <a:r>
              <a:rPr lang="en-US" sz="1000" dirty="0" smtClean="0"/>
              <a:t>)</a:t>
            </a:r>
          </a:p>
          <a:p>
            <a:r>
              <a:rPr lang="en-US" sz="1000" baseline="30000" dirty="0" smtClean="0"/>
              <a:t>4 </a:t>
            </a:r>
            <a:r>
              <a:rPr lang="en-US" sz="1000" dirty="0"/>
              <a:t>U.S. Census Bureau, May, 2011. (Number, Timing and Duration of Marriages and Divorces: 2009; Household Economic Studies</a:t>
            </a:r>
            <a:r>
              <a:rPr lang="en-US" sz="1000" dirty="0" smtClean="0"/>
              <a:t>)</a:t>
            </a:r>
          </a:p>
          <a:p>
            <a:r>
              <a:rPr lang="en-US" sz="1000" baseline="30000" dirty="0" smtClean="0"/>
              <a:t>5 </a:t>
            </a:r>
            <a:r>
              <a:rPr lang="en-US" sz="1000" dirty="0" smtClean="0"/>
              <a:t>Brian </a:t>
            </a:r>
            <a:r>
              <a:rPr lang="en-US" sz="1000" dirty="0"/>
              <a:t>R. </a:t>
            </a:r>
            <a:r>
              <a:rPr lang="en-US" sz="1000" dirty="0" err="1"/>
              <a:t>Korb</a:t>
            </a:r>
            <a:r>
              <a:rPr lang="en-US" sz="1000" dirty="0"/>
              <a:t>, PhD., CFA, CFP®, </a:t>
            </a:r>
            <a:r>
              <a:rPr lang="en-US" sz="1000" dirty="0" err="1"/>
              <a:t>Assoc</a:t>
            </a:r>
            <a:r>
              <a:rPr lang="en-US" sz="1000" dirty="0"/>
              <a:t> Professor Texas Tech University. Journal of Financial Planning, “Financial Planners and Baby Boomer </a:t>
            </a:r>
            <a:r>
              <a:rPr lang="en-US" sz="1000" dirty="0" smtClean="0"/>
              <a:t>Widows: Building </a:t>
            </a:r>
            <a:r>
              <a:rPr lang="en-US" sz="1000" dirty="0"/>
              <a:t>a Trusting Relationship.”</a:t>
            </a:r>
          </a:p>
          <a:p>
            <a:r>
              <a:rPr lang="en-US" sz="1000" baseline="30000" dirty="0" smtClean="0"/>
              <a:t>6</a:t>
            </a:r>
            <a:r>
              <a:rPr lang="en-US" sz="1000" dirty="0" smtClean="0"/>
              <a:t> Illinois </a:t>
            </a:r>
            <a:r>
              <a:rPr lang="en-US" sz="1000" dirty="0"/>
              <a:t>Department of Financial &amp; Professional Regulation, 2009</a:t>
            </a:r>
            <a:r>
              <a:rPr lang="en-US" sz="1000" dirty="0" smtClean="0"/>
              <a:t>.</a:t>
            </a:r>
          </a:p>
          <a:p>
            <a:r>
              <a:rPr lang="en-US" sz="1000" baseline="30000" dirty="0" smtClean="0"/>
              <a:t>7 </a:t>
            </a:r>
            <a:r>
              <a:rPr lang="en-US" sz="1000" dirty="0" smtClean="0"/>
              <a:t>Pershing </a:t>
            </a:r>
            <a:r>
              <a:rPr lang="en-US" sz="1000" dirty="0"/>
              <a:t>Practice Point, “Serving Women Investors was Once Considered a Boutique Business. Today, It is Imperative for Success”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pic>
        <p:nvPicPr>
          <p:cNvPr id="8" name="Picture 7" descr="10.png"/>
          <p:cNvPicPr>
            <a:picLocks noChangeAspect="1"/>
          </p:cNvPicPr>
          <p:nvPr/>
        </p:nvPicPr>
        <p:blipFill>
          <a:blip r:embed="rId4" cstate="print"/>
          <a:stretch>
            <a:fillRect/>
          </a:stretch>
        </p:blipFill>
        <p:spPr>
          <a:xfrm>
            <a:off x="914400" y="1039639"/>
            <a:ext cx="7315200" cy="47787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250" fill="hold"/>
                                        <p:tgtEl>
                                          <p:spTgt spid="8"/>
                                        </p:tgtEl>
                                        <p:attrNameLst>
                                          <p:attrName>ppt_w</p:attrName>
                                        </p:attrNameLst>
                                      </p:cBhvr>
                                      <p:tavLst>
                                        <p:tav tm="0">
                                          <p:val>
                                            <p:fltVal val="0"/>
                                          </p:val>
                                        </p:tav>
                                        <p:tav tm="100000">
                                          <p:val>
                                            <p:strVal val="#ppt_w"/>
                                          </p:val>
                                        </p:tav>
                                      </p:tavLst>
                                    </p:anim>
                                    <p:anim calcmode="lin" valueType="num">
                                      <p:cBhvr>
                                        <p:cTn id="8" dur="2250" fill="hold"/>
                                        <p:tgtEl>
                                          <p:spTgt spid="8"/>
                                        </p:tgtEl>
                                        <p:attrNameLst>
                                          <p:attrName>ppt_h</p:attrName>
                                        </p:attrNameLst>
                                      </p:cBhvr>
                                      <p:tavLst>
                                        <p:tav tm="0">
                                          <p:val>
                                            <p:fltVal val="0"/>
                                          </p:val>
                                        </p:tav>
                                        <p:tav tm="100000">
                                          <p:val>
                                            <p:strVal val="#ppt_h"/>
                                          </p:val>
                                        </p:tav>
                                      </p:tavLst>
                                    </p:anim>
                                    <p:anim calcmode="lin" valueType="num">
                                      <p:cBhvr>
                                        <p:cTn id="9" dur="2250" fill="hold"/>
                                        <p:tgtEl>
                                          <p:spTgt spid="8"/>
                                        </p:tgtEl>
                                        <p:attrNameLst>
                                          <p:attrName>style.rotation</p:attrName>
                                        </p:attrNameLst>
                                      </p:cBhvr>
                                      <p:tavLst>
                                        <p:tav tm="0">
                                          <p:val>
                                            <p:fltVal val="90"/>
                                          </p:val>
                                        </p:tav>
                                        <p:tav tm="100000">
                                          <p:val>
                                            <p:fltVal val="0"/>
                                          </p:val>
                                        </p:tav>
                                      </p:tavLst>
                                    </p:anim>
                                    <p:animEffect transition="in" filter="fade">
                                      <p:cBhvr>
                                        <p:cTn id="10"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38200"/>
          </a:xfrm>
        </p:spPr>
        <p:txBody>
          <a:bodyPr anchor="t">
            <a:normAutofit/>
          </a:bodyPr>
          <a:lstStyle/>
          <a:p>
            <a:r>
              <a:rPr lang="en-US" sz="3600" b="1" dirty="0"/>
              <a:t>Stress and your brain</a:t>
            </a:r>
          </a:p>
        </p:txBody>
      </p:sp>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grpSp>
        <p:nvGrpSpPr>
          <p:cNvPr id="3" name="Group 2"/>
          <p:cNvGrpSpPr/>
          <p:nvPr/>
        </p:nvGrpSpPr>
        <p:grpSpPr>
          <a:xfrm>
            <a:off x="533400" y="1905000"/>
            <a:ext cx="1159390" cy="3913362"/>
            <a:chOff x="1786569" y="1905000"/>
            <a:chExt cx="1159390" cy="3913362"/>
          </a:xfrm>
        </p:grpSpPr>
        <p:pic>
          <p:nvPicPr>
            <p:cNvPr id="5" name="Picture 4" descr="11.png"/>
            <p:cNvPicPr>
              <a:picLocks noChangeAspect="1"/>
            </p:cNvPicPr>
            <p:nvPr/>
          </p:nvPicPr>
          <p:blipFill>
            <a:blip r:embed="rId4" cstate="print"/>
            <a:stretch>
              <a:fillRect/>
            </a:stretch>
          </p:blipFill>
          <p:spPr>
            <a:xfrm>
              <a:off x="1786569" y="3075162"/>
              <a:ext cx="1159390" cy="2743200"/>
            </a:xfrm>
            <a:prstGeom prst="rect">
              <a:avLst/>
            </a:prstGeom>
          </p:spPr>
        </p:pic>
        <p:pic>
          <p:nvPicPr>
            <p:cNvPr id="7" name="Picture 6" descr="9.png"/>
            <p:cNvPicPr>
              <a:picLocks noChangeAspect="1"/>
            </p:cNvPicPr>
            <p:nvPr/>
          </p:nvPicPr>
          <p:blipFill>
            <a:blip r:embed="rId5" cstate="print"/>
            <a:stretch>
              <a:fillRect/>
            </a:stretch>
          </p:blipFill>
          <p:spPr>
            <a:xfrm>
              <a:off x="2061464" y="1905000"/>
              <a:ext cx="609600" cy="609600"/>
            </a:xfrm>
            <a:prstGeom prst="rect">
              <a:avLst/>
            </a:prstGeom>
          </p:spPr>
        </p:pic>
      </p:grpSp>
      <p:grpSp>
        <p:nvGrpSpPr>
          <p:cNvPr id="4" name="Group 3"/>
          <p:cNvGrpSpPr/>
          <p:nvPr/>
        </p:nvGrpSpPr>
        <p:grpSpPr>
          <a:xfrm>
            <a:off x="2117210" y="1676400"/>
            <a:ext cx="1159390" cy="4141962"/>
            <a:chOff x="3234369" y="1676400"/>
            <a:chExt cx="1159390" cy="4141962"/>
          </a:xfrm>
        </p:grpSpPr>
        <p:pic>
          <p:nvPicPr>
            <p:cNvPr id="8" name="Picture 7" descr="11.png"/>
            <p:cNvPicPr>
              <a:picLocks noChangeAspect="1"/>
            </p:cNvPicPr>
            <p:nvPr/>
          </p:nvPicPr>
          <p:blipFill>
            <a:blip r:embed="rId4" cstate="print"/>
            <a:stretch>
              <a:fillRect/>
            </a:stretch>
          </p:blipFill>
          <p:spPr>
            <a:xfrm>
              <a:off x="3234369" y="3075162"/>
              <a:ext cx="1159390" cy="2743200"/>
            </a:xfrm>
            <a:prstGeom prst="rect">
              <a:avLst/>
            </a:prstGeom>
          </p:spPr>
        </p:pic>
        <p:pic>
          <p:nvPicPr>
            <p:cNvPr id="9" name="Picture 8" descr="9.png"/>
            <p:cNvPicPr>
              <a:picLocks noChangeAspect="1"/>
            </p:cNvPicPr>
            <p:nvPr/>
          </p:nvPicPr>
          <p:blipFill>
            <a:blip r:embed="rId6" cstate="print"/>
            <a:stretch>
              <a:fillRect/>
            </a:stretch>
          </p:blipFill>
          <p:spPr>
            <a:xfrm>
              <a:off x="3280664" y="1676400"/>
              <a:ext cx="1066800" cy="1066800"/>
            </a:xfrm>
            <a:prstGeom prst="rect">
              <a:avLst/>
            </a:prstGeom>
          </p:spPr>
        </p:pic>
      </p:grpSp>
      <p:grpSp>
        <p:nvGrpSpPr>
          <p:cNvPr id="14" name="Group 13"/>
          <p:cNvGrpSpPr/>
          <p:nvPr/>
        </p:nvGrpSpPr>
        <p:grpSpPr>
          <a:xfrm>
            <a:off x="3733800" y="1371600"/>
            <a:ext cx="1676400" cy="4446762"/>
            <a:chOff x="4495800" y="1371600"/>
            <a:chExt cx="1676400" cy="4446762"/>
          </a:xfrm>
        </p:grpSpPr>
        <p:pic>
          <p:nvPicPr>
            <p:cNvPr id="10" name="Picture 9" descr="11.png"/>
            <p:cNvPicPr>
              <a:picLocks noChangeAspect="1"/>
            </p:cNvPicPr>
            <p:nvPr/>
          </p:nvPicPr>
          <p:blipFill>
            <a:blip r:embed="rId4" cstate="print"/>
            <a:stretch>
              <a:fillRect/>
            </a:stretch>
          </p:blipFill>
          <p:spPr>
            <a:xfrm>
              <a:off x="4754305" y="3075162"/>
              <a:ext cx="1159390" cy="2743200"/>
            </a:xfrm>
            <a:prstGeom prst="rect">
              <a:avLst/>
            </a:prstGeom>
          </p:spPr>
        </p:pic>
        <p:pic>
          <p:nvPicPr>
            <p:cNvPr id="12" name="Picture 11" descr="9.png"/>
            <p:cNvPicPr>
              <a:picLocks noChangeAspect="1"/>
            </p:cNvPicPr>
            <p:nvPr/>
          </p:nvPicPr>
          <p:blipFill>
            <a:blip r:embed="rId6" cstate="print"/>
            <a:stretch>
              <a:fillRect/>
            </a:stretch>
          </p:blipFill>
          <p:spPr>
            <a:xfrm>
              <a:off x="4495800" y="1371600"/>
              <a:ext cx="1676400" cy="1676400"/>
            </a:xfrm>
            <a:prstGeom prst="rect">
              <a:avLst/>
            </a:prstGeom>
          </p:spPr>
        </p:pic>
      </p:grpSp>
      <p:pic>
        <p:nvPicPr>
          <p:cNvPr id="13" name="Picture 12" descr="14.png"/>
          <p:cNvPicPr>
            <a:picLocks noChangeAspect="1"/>
          </p:cNvPicPr>
          <p:nvPr/>
        </p:nvPicPr>
        <p:blipFill>
          <a:blip r:embed="rId7" cstate="print"/>
          <a:stretch>
            <a:fillRect/>
          </a:stretch>
        </p:blipFill>
        <p:spPr>
          <a:xfrm>
            <a:off x="5715000" y="1255250"/>
            <a:ext cx="2819794" cy="456311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38200"/>
          </a:xfrm>
        </p:spPr>
        <p:txBody>
          <a:bodyPr anchor="t">
            <a:normAutofit/>
          </a:bodyPr>
          <a:lstStyle/>
          <a:p>
            <a:pPr algn="l"/>
            <a:r>
              <a:rPr lang="en-US" sz="3600" b="1" dirty="0" smtClean="0"/>
              <a:t>3 Stages of Widowhood</a:t>
            </a:r>
            <a:endParaRPr lang="en-US" sz="3600" b="1" dirty="0"/>
          </a:p>
        </p:txBody>
      </p:sp>
      <p:pic>
        <p:nvPicPr>
          <p:cNvPr id="11" name="Picture 10" descr="1.png"/>
          <p:cNvPicPr>
            <a:picLocks noChangeAspect="1"/>
          </p:cNvPicPr>
          <p:nvPr/>
        </p:nvPicPr>
        <p:blipFill>
          <a:blip r:embed="rId3" cstate="print"/>
          <a:stretch>
            <a:fillRect/>
          </a:stretch>
        </p:blipFill>
        <p:spPr>
          <a:xfrm>
            <a:off x="7315200" y="5943600"/>
            <a:ext cx="1591056" cy="659086"/>
          </a:xfrm>
          <a:prstGeom prst="rect">
            <a:avLst/>
          </a:prstGeom>
        </p:spPr>
      </p:pic>
      <p:graphicFrame>
        <p:nvGraphicFramePr>
          <p:cNvPr id="3" name="Diagram 2"/>
          <p:cNvGraphicFramePr/>
          <p:nvPr>
            <p:extLst>
              <p:ext uri="{D42A27DB-BD31-4B8C-83A1-F6EECF244321}">
                <p14:modId xmlns:p14="http://schemas.microsoft.com/office/powerpoint/2010/main" xmlns="" val="1886850819"/>
              </p:ext>
            </p:extLst>
          </p:nvPr>
        </p:nvGraphicFramePr>
        <p:xfrm>
          <a:off x="990600" y="1270000"/>
          <a:ext cx="7162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rotWithShape="1">
          <a:blip r:embed="rId9" cstate="print">
            <a:extLst>
              <a:ext uri="{28A0092B-C50C-407E-A947-70E740481C1C}">
                <a14:useLocalDpi xmlns:a14="http://schemas.microsoft.com/office/drawing/2010/main" xmlns="" val="0"/>
              </a:ext>
            </a:extLst>
          </a:blip>
          <a:srcRect l="-40102" t="9431" r="40102" b="-9634"/>
          <a:stretch/>
        </p:blipFill>
        <p:spPr>
          <a:xfrm>
            <a:off x="3505200" y="2166650"/>
            <a:ext cx="2269619" cy="1507475"/>
          </a:xfrm>
          <a:prstGeom prst="rect">
            <a:avLst/>
          </a:prstGeom>
          <a:scene3d>
            <a:camera prst="orthographicFront">
              <a:rot lat="0" lon="10800000" rev="0"/>
            </a:camera>
            <a:lightRig rig="threePt" dir="t"/>
          </a:scene3d>
        </p:spPr>
      </p:pic>
      <p:pic>
        <p:nvPicPr>
          <p:cNvPr id="7" name="Picture 6"/>
          <p:cNvPicPr>
            <a:picLocks noChangeAspect="1"/>
          </p:cNvPicPr>
          <p:nvPr/>
        </p:nvPicPr>
        <p:blipFill rotWithShape="1">
          <a:blip r:embed="rId10" cstate="print">
            <a:extLst>
              <a:ext uri="{28A0092B-C50C-407E-A947-70E740481C1C}">
                <a14:useLocalDpi xmlns:a14="http://schemas.microsoft.com/office/drawing/2010/main" xmlns="" val="0"/>
              </a:ext>
            </a:extLst>
          </a:blip>
          <a:srcRect l="15759" r="21702"/>
          <a:stretch/>
        </p:blipFill>
        <p:spPr>
          <a:xfrm>
            <a:off x="5638800" y="3024130"/>
            <a:ext cx="1334757" cy="1414750"/>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450554" y="3008890"/>
            <a:ext cx="1443109" cy="142999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567926"/>
            <a:ext cx="3145707" cy="3117109"/>
          </a:xfrm>
          <a:prstGeom prst="rect">
            <a:avLst/>
          </a:prstGeom>
        </p:spPr>
      </p:pic>
      <p:sp>
        <p:nvSpPr>
          <p:cNvPr id="2" name="Title 1"/>
          <p:cNvSpPr>
            <a:spLocks noGrp="1"/>
          </p:cNvSpPr>
          <p:nvPr>
            <p:ph type="ctrTitle"/>
          </p:nvPr>
        </p:nvSpPr>
        <p:spPr>
          <a:xfrm>
            <a:off x="1016000" y="457200"/>
            <a:ext cx="7366000" cy="838200"/>
          </a:xfrm>
        </p:spPr>
        <p:txBody>
          <a:bodyPr anchor="t">
            <a:normAutofit/>
          </a:bodyPr>
          <a:lstStyle/>
          <a:p>
            <a:pPr algn="l"/>
            <a:r>
              <a:rPr lang="en-US" sz="3600" b="1" dirty="0" smtClean="0"/>
              <a:t>Stage 1: Grief</a:t>
            </a:r>
            <a:endParaRPr lang="en-US" sz="3600" b="1" dirty="0"/>
          </a:p>
        </p:txBody>
      </p:sp>
      <p:pic>
        <p:nvPicPr>
          <p:cNvPr id="11" name="Picture 10" descr="1.png"/>
          <p:cNvPicPr>
            <a:picLocks noChangeAspect="1"/>
          </p:cNvPicPr>
          <p:nvPr/>
        </p:nvPicPr>
        <p:blipFill>
          <a:blip r:embed="rId4" cstate="print"/>
          <a:stretch>
            <a:fillRect/>
          </a:stretch>
        </p:blipFill>
        <p:spPr>
          <a:xfrm>
            <a:off x="7315200" y="5943600"/>
            <a:ext cx="1591056" cy="659086"/>
          </a:xfrm>
          <a:prstGeom prst="rect">
            <a:avLst/>
          </a:prstGeom>
        </p:spPr>
      </p:pic>
      <p:sp>
        <p:nvSpPr>
          <p:cNvPr id="5" name="Rectangle 4"/>
          <p:cNvSpPr/>
          <p:nvPr/>
        </p:nvSpPr>
        <p:spPr>
          <a:xfrm>
            <a:off x="609600" y="584200"/>
            <a:ext cx="406400" cy="406400"/>
          </a:xfrm>
          <a:prstGeom prst="rect">
            <a:avLst/>
          </a:prstGeom>
          <a:solidFill>
            <a:srgbClr val="F26B31"/>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6" name="Title 1"/>
          <p:cNvSpPr txBox="1">
            <a:spLocks/>
          </p:cNvSpPr>
          <p:nvPr/>
        </p:nvSpPr>
        <p:spPr>
          <a:xfrm>
            <a:off x="3276600" y="1524000"/>
            <a:ext cx="5248656" cy="4191000"/>
          </a:xfrm>
          <a:prstGeom prst="rect">
            <a:avLst/>
          </a:prstGeom>
        </p:spPr>
        <p:txBody>
          <a:bodyPr vert="horz" lIns="91440" tIns="45720" rIns="91440" bIns="45720" rtlCol="0" anchor="t" anchorCtr="1">
            <a:noAutofit/>
          </a:bodyPr>
          <a:lstStyle/>
          <a:p>
            <a:pPr marL="457200" indent="-457200">
              <a:spcBef>
                <a:spcPct val="0"/>
              </a:spcBef>
              <a:buFont typeface="Arial" panose="020B0604020202020204" pitchFamily="34" charset="0"/>
              <a:buChar char="•"/>
            </a:pPr>
            <a:r>
              <a:rPr lang="en-US" sz="2400" dirty="0">
                <a:latin typeface="Arial" pitchFamily="34" charset="0"/>
                <a:cs typeface="Arial" pitchFamily="34" charset="0"/>
              </a:rPr>
              <a:t>Highly vulnerable time</a:t>
            </a:r>
          </a:p>
          <a:p>
            <a:pPr marL="457200" indent="-457200">
              <a:spcBef>
                <a:spcPct val="0"/>
              </a:spcBef>
              <a:buFont typeface="Arial" panose="020B0604020202020204" pitchFamily="34" charset="0"/>
              <a:buChar char="•"/>
            </a:pPr>
            <a:r>
              <a:rPr lang="en-US" sz="2400" dirty="0" smtClean="0">
                <a:latin typeface="Arial" pitchFamily="34" charset="0"/>
                <a:cs typeface="Arial" pitchFamily="34" charset="0"/>
              </a:rPr>
              <a:t>Taking </a:t>
            </a:r>
            <a:r>
              <a:rPr lang="en-US" sz="2400" dirty="0">
                <a:latin typeface="Arial" pitchFamily="34" charset="0"/>
                <a:cs typeface="Arial" pitchFamily="34" charset="0"/>
              </a:rPr>
              <a:t>care of </a:t>
            </a:r>
            <a:r>
              <a:rPr lang="en-US" sz="2400" dirty="0" smtClean="0">
                <a:latin typeface="Arial" pitchFamily="34" charset="0"/>
                <a:cs typeface="Arial" pitchFamily="34" charset="0"/>
              </a:rPr>
              <a:t>me:</a:t>
            </a:r>
          </a:p>
          <a:p>
            <a:pPr marL="914400" lvl="1" indent="-457200">
              <a:spcBef>
                <a:spcPct val="0"/>
              </a:spcBef>
              <a:buClr>
                <a:srgbClr val="F26B31"/>
              </a:buClr>
              <a:buFont typeface="Arial" pitchFamily="34" charset="0"/>
              <a:buChar char="•"/>
            </a:pPr>
            <a:r>
              <a:rPr lang="en-US" sz="2000" dirty="0" smtClean="0">
                <a:solidFill>
                  <a:schemeClr val="bg1">
                    <a:lumMod val="50000"/>
                  </a:schemeClr>
                </a:solidFill>
                <a:latin typeface="Arial" pitchFamily="34" charset="0"/>
                <a:cs typeface="Arial" pitchFamily="34" charset="0"/>
              </a:rPr>
              <a:t>Exercise</a:t>
            </a:r>
          </a:p>
          <a:p>
            <a:pPr marL="914400" lvl="1" indent="-457200">
              <a:spcBef>
                <a:spcPct val="0"/>
              </a:spcBef>
              <a:buClr>
                <a:srgbClr val="F26B31"/>
              </a:buClr>
              <a:buFont typeface="Arial" pitchFamily="34" charset="0"/>
              <a:buChar char="•"/>
            </a:pPr>
            <a:r>
              <a:rPr lang="en-US" sz="2000" dirty="0" smtClean="0">
                <a:solidFill>
                  <a:schemeClr val="bg1">
                    <a:lumMod val="50000"/>
                  </a:schemeClr>
                </a:solidFill>
                <a:latin typeface="Arial" pitchFamily="34" charset="0"/>
                <a:cs typeface="Arial" pitchFamily="34" charset="0"/>
              </a:rPr>
              <a:t>Nutrition</a:t>
            </a:r>
          </a:p>
          <a:p>
            <a:pPr marL="914400" lvl="1" indent="-457200">
              <a:spcBef>
                <a:spcPct val="0"/>
              </a:spcBef>
              <a:buClr>
                <a:srgbClr val="F26B31"/>
              </a:buClr>
              <a:buFont typeface="Arial" pitchFamily="34" charset="0"/>
              <a:buChar char="•"/>
            </a:pPr>
            <a:r>
              <a:rPr lang="en-US" sz="2000" dirty="0" smtClean="0">
                <a:solidFill>
                  <a:schemeClr val="bg1">
                    <a:lumMod val="50000"/>
                  </a:schemeClr>
                </a:solidFill>
                <a:latin typeface="Arial" pitchFamily="34" charset="0"/>
                <a:cs typeface="Arial" pitchFamily="34" charset="0"/>
              </a:rPr>
              <a:t>Rest </a:t>
            </a:r>
          </a:p>
          <a:p>
            <a:pPr marL="914400" lvl="1" indent="-457200">
              <a:spcBef>
                <a:spcPct val="0"/>
              </a:spcBef>
              <a:buClr>
                <a:srgbClr val="F26B31"/>
              </a:buClr>
              <a:buFont typeface="Arial" pitchFamily="34" charset="0"/>
              <a:buChar char="•"/>
            </a:pPr>
            <a:r>
              <a:rPr lang="en-US" sz="2000" dirty="0" smtClean="0">
                <a:solidFill>
                  <a:schemeClr val="bg1">
                    <a:lumMod val="50000"/>
                  </a:schemeClr>
                </a:solidFill>
                <a:latin typeface="Arial" pitchFamily="34" charset="0"/>
                <a:cs typeface="Arial" pitchFamily="34" charset="0"/>
              </a:rPr>
              <a:t>Spiritual Practices</a:t>
            </a:r>
          </a:p>
          <a:p>
            <a:pPr marL="457200" indent="-457200">
              <a:spcBef>
                <a:spcPct val="0"/>
              </a:spcBef>
              <a:buFont typeface="Arial" pitchFamily="34" charset="0"/>
              <a:buChar char="•"/>
            </a:pPr>
            <a:r>
              <a:rPr lang="en-US" sz="2400" dirty="0" smtClean="0">
                <a:latin typeface="Arial" pitchFamily="34" charset="0"/>
                <a:ea typeface="+mj-ea"/>
                <a:cs typeface="Arial" pitchFamily="34" charset="0"/>
              </a:rPr>
              <a:t>Need to be heard and understood</a:t>
            </a:r>
            <a:endParaRPr lang="en-US" sz="2400" dirty="0">
              <a:latin typeface="Arial" pitchFamily="34" charset="0"/>
              <a:ea typeface="+mj-ea"/>
              <a:cs typeface="Arial" pitchFamily="34" charset="0"/>
            </a:endParaRPr>
          </a:p>
          <a:p>
            <a:pPr marL="457200" indent="-457200">
              <a:spcBef>
                <a:spcPct val="0"/>
              </a:spcBef>
              <a:buFont typeface="Arial" pitchFamily="34" charset="0"/>
              <a:buChar char="•"/>
            </a:pPr>
            <a:r>
              <a:rPr lang="en-US" sz="2400" dirty="0">
                <a:latin typeface="Arial" pitchFamily="34" charset="0"/>
                <a:cs typeface="Arial" pitchFamily="34" charset="0"/>
              </a:rPr>
              <a:t>Financial </a:t>
            </a:r>
            <a:r>
              <a:rPr lang="en-US" sz="2400" dirty="0" smtClean="0">
                <a:latin typeface="Arial" pitchFamily="34" charset="0"/>
                <a:cs typeface="Arial" pitchFamily="34" charset="0"/>
              </a:rPr>
              <a:t>triage:</a:t>
            </a:r>
          </a:p>
          <a:p>
            <a:pPr marL="914400" lvl="1" indent="-457200">
              <a:spcBef>
                <a:spcPct val="0"/>
              </a:spcBef>
              <a:buClr>
                <a:srgbClr val="F26B31"/>
              </a:buClr>
              <a:buFont typeface="Arial" pitchFamily="34" charset="0"/>
              <a:buChar char="•"/>
            </a:pPr>
            <a:r>
              <a:rPr lang="en-US" sz="2000" dirty="0">
                <a:solidFill>
                  <a:schemeClr val="bg1">
                    <a:lumMod val="50000"/>
                  </a:schemeClr>
                </a:solidFill>
                <a:latin typeface="Arial" pitchFamily="34" charset="0"/>
                <a:cs typeface="Arial" pitchFamily="34" charset="0"/>
              </a:rPr>
              <a:t>Immediate needs</a:t>
            </a:r>
          </a:p>
          <a:p>
            <a:pPr marL="914400" lvl="1" indent="-457200">
              <a:spcBef>
                <a:spcPct val="0"/>
              </a:spcBef>
              <a:buClr>
                <a:srgbClr val="F26B31"/>
              </a:buClr>
              <a:buFont typeface="Arial" pitchFamily="34" charset="0"/>
              <a:buChar char="•"/>
            </a:pPr>
            <a:r>
              <a:rPr lang="en-US" sz="2000" dirty="0">
                <a:solidFill>
                  <a:schemeClr val="bg1">
                    <a:lumMod val="50000"/>
                  </a:schemeClr>
                </a:solidFill>
                <a:latin typeface="Arial" pitchFamily="34" charset="0"/>
                <a:cs typeface="Arial" pitchFamily="34" charset="0"/>
              </a:rPr>
              <a:t>Cash flow</a:t>
            </a:r>
          </a:p>
          <a:p>
            <a:pPr marL="914400" lvl="1" indent="-457200">
              <a:spcBef>
                <a:spcPct val="0"/>
              </a:spcBef>
              <a:buClr>
                <a:srgbClr val="F26B31"/>
              </a:buClr>
              <a:buFont typeface="Arial" pitchFamily="34" charset="0"/>
              <a:buChar char="•"/>
            </a:pPr>
            <a:r>
              <a:rPr lang="en-US" sz="2000" dirty="0">
                <a:solidFill>
                  <a:schemeClr val="bg1">
                    <a:lumMod val="50000"/>
                  </a:schemeClr>
                </a:solidFill>
                <a:latin typeface="Arial" pitchFamily="34" charset="0"/>
                <a:cs typeface="Arial" pitchFamily="34" charset="0"/>
              </a:rPr>
              <a:t>Filing for death benefits </a:t>
            </a:r>
            <a:endParaRPr lang="en-US" sz="2400" dirty="0" smtClean="0">
              <a:latin typeface="Arial" pitchFamily="34" charset="0"/>
              <a:cs typeface="Arial" pitchFamily="34" charset="0"/>
            </a:endParaRPr>
          </a:p>
          <a:p>
            <a:pPr marL="457200" indent="-457200">
              <a:spcBef>
                <a:spcPct val="0"/>
              </a:spcBef>
              <a:buFont typeface="Arial" pitchFamily="34" charset="0"/>
              <a:buChar char="•"/>
            </a:pPr>
            <a:r>
              <a:rPr lang="en-US" sz="2400" dirty="0" smtClean="0">
                <a:latin typeface="Arial" pitchFamily="34" charset="0"/>
                <a:ea typeface="+mj-ea"/>
                <a:cs typeface="Arial" pitchFamily="34" charset="0"/>
              </a:rPr>
              <a:t>NO big irrevocable decisions</a:t>
            </a:r>
          </a:p>
          <a:p>
            <a:pPr marL="457200" indent="-457200">
              <a:spcBef>
                <a:spcPct val="0"/>
              </a:spcBef>
              <a:buFont typeface="Arial" pitchFamily="34" charset="0"/>
              <a:buChar char="•"/>
            </a:pPr>
            <a:endParaRPr lang="en-US" sz="2400" dirty="0" smtClean="0">
              <a:latin typeface="Arial" pitchFamily="34" charset="0"/>
              <a:ea typeface="+mj-ea"/>
              <a:cs typeface="Arial" pitchFamily="34" charset="0"/>
            </a:endParaRPr>
          </a:p>
        </p:txBody>
      </p:sp>
      <p:sp>
        <p:nvSpPr>
          <p:cNvPr id="4" name="TextBox 3"/>
          <p:cNvSpPr txBox="1"/>
          <p:nvPr/>
        </p:nvSpPr>
        <p:spPr>
          <a:xfrm>
            <a:off x="152400" y="4800600"/>
            <a:ext cx="2819400" cy="646331"/>
          </a:xfrm>
          <a:prstGeom prst="rect">
            <a:avLst/>
          </a:prstGeom>
          <a:noFill/>
        </p:spPr>
        <p:txBody>
          <a:bodyPr wrap="square" rtlCol="0">
            <a:spAutoFit/>
          </a:bodyPr>
          <a:lstStyle/>
          <a:p>
            <a:pPr algn="ctr"/>
            <a:r>
              <a:rPr lang="en-US" sz="3600" dirty="0" smtClean="0">
                <a:solidFill>
                  <a:schemeClr val="bg1">
                    <a:lumMod val="65000"/>
                  </a:schemeClr>
                </a:solidFill>
                <a:latin typeface="Arial" panose="020B0604020202020204" pitchFamily="34" charset="0"/>
                <a:cs typeface="Arial" panose="020B0604020202020204" pitchFamily="34" charset="0"/>
              </a:rPr>
              <a:t>Numb</a:t>
            </a:r>
            <a:endParaRPr lang="en-US" dirty="0">
              <a:solidFill>
                <a:schemeClr val="bg1">
                  <a:lumMod val="6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500"/>
                                        <p:tgtEl>
                                          <p:spTgt spid="6">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fade">
                                      <p:cBhvr>
                                        <p:cTn id="43" dur="500"/>
                                        <p:tgtEl>
                                          <p:spTgt spid="6">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11" end="11"/>
                                            </p:txEl>
                                          </p:spTgt>
                                        </p:tgtEl>
                                        <p:attrNameLst>
                                          <p:attrName>style.visibility</p:attrName>
                                        </p:attrNameLst>
                                      </p:cBhvr>
                                      <p:to>
                                        <p:strVal val="visible"/>
                                      </p:to>
                                    </p:set>
                                    <p:animEffect transition="in" filter="fade">
                                      <p:cBhvr>
                                        <p:cTn id="48"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1271</TotalTime>
  <Words>5065</Words>
  <Application>Microsoft Office PowerPoint</Application>
  <PresentationFormat>On-screen Show (4:3)</PresentationFormat>
  <Paragraphs>367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Moving Forward on Your Own</vt:lpstr>
      <vt:lpstr>Betty &amp; Bill</vt:lpstr>
      <vt:lpstr>A Widows Tsunami</vt:lpstr>
      <vt:lpstr>Today’s agenda</vt:lpstr>
      <vt:lpstr>Startling Facts</vt:lpstr>
      <vt:lpstr>Slide 6</vt:lpstr>
      <vt:lpstr>Stress and your brain</vt:lpstr>
      <vt:lpstr>3 Stages of Widowhood</vt:lpstr>
      <vt:lpstr>Stage 1: Grief</vt:lpstr>
      <vt:lpstr>Stage 2: Growth </vt:lpstr>
      <vt:lpstr>Stage 3: Transformation</vt:lpstr>
      <vt:lpstr>Avoiding Common Mistakes</vt:lpstr>
      <vt:lpstr>Avoiding Common Mistakes</vt:lpstr>
      <vt:lpstr>Avoiding Common Mistakes</vt:lpstr>
      <vt:lpstr>Avoiding Common Mistakes</vt:lpstr>
      <vt:lpstr>Avoiding Common Mistakes</vt:lpstr>
      <vt:lpstr>Avoiding Common Mistakes</vt:lpstr>
      <vt:lpstr>Avoiding Common Mistakes</vt:lpstr>
      <vt:lpstr>Next Steps</vt:lpstr>
      <vt:lpstr>Next Steps</vt:lpstr>
      <vt:lpstr>Next Steps</vt:lpstr>
      <vt:lpstr>Next Steps</vt:lpstr>
      <vt:lpstr>In review</vt:lpstr>
      <vt:lpstr>Slide 24</vt:lpstr>
      <vt:lpstr>Slide 25</vt:lpstr>
      <vt:lpstr>Important information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Forward on Your Own</dc:title>
  <dc:creator>Admin</dc:creator>
  <cp:lastModifiedBy>Kendra Bertsch</cp:lastModifiedBy>
  <cp:revision>102</cp:revision>
  <dcterms:created xsi:type="dcterms:W3CDTF">2013-07-24T17:51:24Z</dcterms:created>
  <dcterms:modified xsi:type="dcterms:W3CDTF">2015-06-19T15:43:56Z</dcterms:modified>
</cp:coreProperties>
</file>