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 id="2147483826" r:id="rId3"/>
    <p:sldMasterId id="2147483670" r:id="rId4"/>
    <p:sldMasterId id="2147483672" r:id="rId5"/>
    <p:sldMasterId id="2147483674" r:id="rId6"/>
    <p:sldMasterId id="2147483676" r:id="rId7"/>
    <p:sldMasterId id="2147483814" r:id="rId8"/>
  </p:sldMasterIdLst>
  <p:notesMasterIdLst>
    <p:notesMasterId r:id="rId23"/>
  </p:notesMasterIdLst>
  <p:handoutMasterIdLst>
    <p:handoutMasterId r:id="rId24"/>
  </p:handoutMasterIdLst>
  <p:sldIdLst>
    <p:sldId id="257" r:id="rId9"/>
    <p:sldId id="405" r:id="rId10"/>
    <p:sldId id="341" r:id="rId11"/>
    <p:sldId id="406" r:id="rId12"/>
    <p:sldId id="343" r:id="rId13"/>
    <p:sldId id="344" r:id="rId14"/>
    <p:sldId id="345" r:id="rId15"/>
    <p:sldId id="347" r:id="rId16"/>
    <p:sldId id="346" r:id="rId17"/>
    <p:sldId id="349" r:id="rId18"/>
    <p:sldId id="407" r:id="rId19"/>
    <p:sldId id="408" r:id="rId20"/>
    <p:sldId id="400" r:id="rId21"/>
    <p:sldId id="3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E"/>
    <a:srgbClr val="A80B7A"/>
    <a:srgbClr val="003D31"/>
    <a:srgbClr val="19A683"/>
    <a:srgbClr val="00604B"/>
    <a:srgbClr val="20D2A8"/>
    <a:srgbClr val="002F2D"/>
    <a:srgbClr val="004B4B"/>
    <a:srgbClr val="009491"/>
    <a:srgbClr val="621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748" autoAdjust="0"/>
  </p:normalViewPr>
  <p:slideViewPr>
    <p:cSldViewPr snapToGrid="0">
      <p:cViewPr varScale="1">
        <p:scale>
          <a:sx n="74" d="100"/>
          <a:sy n="74" d="100"/>
        </p:scale>
        <p:origin x="720" y="6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8C7CC-CFA2-43EC-9571-5437D3169338}" type="datetimeFigureOut">
              <a:rPr lang="en-US" smtClean="0"/>
              <a:t>12/02/2024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1097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2DC37-7257-4D50-8A47-9FC0A1BDCA87}" type="datetimeFigureOut">
              <a:rPr lang="en-US" smtClean="0"/>
              <a:t>12/02/2024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2912E-4BCA-4537-9CA2-50BCABF11891}" type="slidenum">
              <a:rPr lang="en-US" smtClean="0"/>
              <a:t>‹#›</a:t>
            </a:fld>
            <a:endParaRPr lang="en-US"/>
          </a:p>
        </p:txBody>
      </p:sp>
    </p:spTree>
    <p:extLst>
      <p:ext uri="{BB962C8B-B14F-4D97-AF65-F5344CB8AC3E}">
        <p14:creationId xmlns:p14="http://schemas.microsoft.com/office/powerpoint/2010/main" val="351141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a:t>
            </a:fld>
            <a:endParaRPr lang="en-US"/>
          </a:p>
        </p:txBody>
      </p:sp>
    </p:spTree>
    <p:extLst>
      <p:ext uri="{BB962C8B-B14F-4D97-AF65-F5344CB8AC3E}">
        <p14:creationId xmlns:p14="http://schemas.microsoft.com/office/powerpoint/2010/main" val="84990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2912E-4BCA-4537-9CA2-50BCABF11891}" type="slidenum">
              <a:rPr lang="en-US" smtClean="0"/>
              <a:t>14</a:t>
            </a:fld>
            <a:endParaRPr lang="en-US"/>
          </a:p>
        </p:txBody>
      </p:sp>
    </p:spTree>
    <p:extLst>
      <p:ext uri="{BB962C8B-B14F-4D97-AF65-F5344CB8AC3E}">
        <p14:creationId xmlns:p14="http://schemas.microsoft.com/office/powerpoint/2010/main" val="90391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dirty="0">
              <a:latin typeface="+mn-lt"/>
            </a:endParaRPr>
          </a:p>
        </p:txBody>
      </p:sp>
      <p:sp>
        <p:nvSpPr>
          <p:cNvPr id="4" name="Slide Number Placeholder 3"/>
          <p:cNvSpPr>
            <a:spLocks noGrp="1"/>
          </p:cNvSpPr>
          <p:nvPr>
            <p:ph type="sldNum" sz="quarter" idx="10"/>
          </p:nvPr>
        </p:nvSpPr>
        <p:spPr/>
        <p:txBody>
          <a:bodyPr/>
          <a:lstStyle/>
          <a:p>
            <a:fld id="{7622912E-4BCA-4537-9CA2-50BCABF11891}" type="slidenum">
              <a:rPr lang="en-US" smtClean="0"/>
              <a:t>3</a:t>
            </a:fld>
            <a:endParaRPr lang="en-US"/>
          </a:p>
        </p:txBody>
      </p:sp>
    </p:spTree>
    <p:extLst>
      <p:ext uri="{BB962C8B-B14F-4D97-AF65-F5344CB8AC3E}">
        <p14:creationId xmlns:p14="http://schemas.microsoft.com/office/powerpoint/2010/main" val="40794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mn-lt"/>
            </a:endParaRPr>
          </a:p>
        </p:txBody>
      </p:sp>
      <p:sp>
        <p:nvSpPr>
          <p:cNvPr id="4" name="Slide Number Placeholder 3"/>
          <p:cNvSpPr>
            <a:spLocks noGrp="1"/>
          </p:cNvSpPr>
          <p:nvPr>
            <p:ph type="sldNum" sz="quarter" idx="10"/>
          </p:nvPr>
        </p:nvSpPr>
        <p:spPr/>
        <p:txBody>
          <a:bodyPr/>
          <a:lstStyle/>
          <a:p>
            <a:fld id="{7622912E-4BCA-4537-9CA2-50BCABF11891}" type="slidenum">
              <a:rPr lang="en-US" smtClean="0"/>
              <a:t>5</a:t>
            </a:fld>
            <a:endParaRPr lang="en-US"/>
          </a:p>
        </p:txBody>
      </p:sp>
    </p:spTree>
    <p:extLst>
      <p:ext uri="{BB962C8B-B14F-4D97-AF65-F5344CB8AC3E}">
        <p14:creationId xmlns:p14="http://schemas.microsoft.com/office/powerpoint/2010/main" val="426445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dirty="0">
              <a:latin typeface="+mn-lt"/>
            </a:endParaRPr>
          </a:p>
        </p:txBody>
      </p:sp>
      <p:sp>
        <p:nvSpPr>
          <p:cNvPr id="4" name="Slide Number Placeholder 3"/>
          <p:cNvSpPr>
            <a:spLocks noGrp="1"/>
          </p:cNvSpPr>
          <p:nvPr>
            <p:ph type="sldNum" sz="quarter" idx="10"/>
          </p:nvPr>
        </p:nvSpPr>
        <p:spPr/>
        <p:txBody>
          <a:bodyPr/>
          <a:lstStyle/>
          <a:p>
            <a:fld id="{7622912E-4BCA-4537-9CA2-50BCABF11891}" type="slidenum">
              <a:rPr lang="en-US" smtClean="0"/>
              <a:t>6</a:t>
            </a:fld>
            <a:endParaRPr lang="en-US"/>
          </a:p>
        </p:txBody>
      </p:sp>
    </p:spTree>
    <p:extLst>
      <p:ext uri="{BB962C8B-B14F-4D97-AF65-F5344CB8AC3E}">
        <p14:creationId xmlns:p14="http://schemas.microsoft.com/office/powerpoint/2010/main" val="95306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dirty="0">
              <a:latin typeface="+mn-lt"/>
            </a:endParaRPr>
          </a:p>
        </p:txBody>
      </p:sp>
      <p:sp>
        <p:nvSpPr>
          <p:cNvPr id="4" name="Slide Number Placeholder 3"/>
          <p:cNvSpPr>
            <a:spLocks noGrp="1"/>
          </p:cNvSpPr>
          <p:nvPr>
            <p:ph type="sldNum" sz="quarter" idx="10"/>
          </p:nvPr>
        </p:nvSpPr>
        <p:spPr/>
        <p:txBody>
          <a:bodyPr/>
          <a:lstStyle/>
          <a:p>
            <a:fld id="{7622912E-4BCA-4537-9CA2-50BCABF11891}" type="slidenum">
              <a:rPr lang="en-US" smtClean="0"/>
              <a:t>7</a:t>
            </a:fld>
            <a:endParaRPr lang="en-US"/>
          </a:p>
        </p:txBody>
      </p:sp>
    </p:spTree>
    <p:extLst>
      <p:ext uri="{BB962C8B-B14F-4D97-AF65-F5344CB8AC3E}">
        <p14:creationId xmlns:p14="http://schemas.microsoft.com/office/powerpoint/2010/main" val="394398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2912E-4BCA-4537-9CA2-50BCABF11891}" type="slidenum">
              <a:rPr lang="en-US" smtClean="0"/>
              <a:t>8</a:t>
            </a:fld>
            <a:endParaRPr lang="en-US"/>
          </a:p>
        </p:txBody>
      </p:sp>
    </p:spTree>
    <p:extLst>
      <p:ext uri="{BB962C8B-B14F-4D97-AF65-F5344CB8AC3E}">
        <p14:creationId xmlns:p14="http://schemas.microsoft.com/office/powerpoint/2010/main" val="242956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2912E-4BCA-4537-9CA2-50BCABF11891}" type="slidenum">
              <a:rPr lang="en-US" smtClean="0"/>
              <a:t>9</a:t>
            </a:fld>
            <a:endParaRPr lang="en-US"/>
          </a:p>
        </p:txBody>
      </p:sp>
    </p:spTree>
    <p:extLst>
      <p:ext uri="{BB962C8B-B14F-4D97-AF65-F5344CB8AC3E}">
        <p14:creationId xmlns:p14="http://schemas.microsoft.com/office/powerpoint/2010/main" val="255005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2912E-4BCA-4537-9CA2-50BCABF11891}" type="slidenum">
              <a:rPr lang="en-US" smtClean="0"/>
              <a:t>10</a:t>
            </a:fld>
            <a:endParaRPr lang="en-US"/>
          </a:p>
        </p:txBody>
      </p:sp>
    </p:spTree>
    <p:extLst>
      <p:ext uri="{BB962C8B-B14F-4D97-AF65-F5344CB8AC3E}">
        <p14:creationId xmlns:p14="http://schemas.microsoft.com/office/powerpoint/2010/main" val="50053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2912E-4BCA-4537-9CA2-50BCABF11891}" type="slidenum">
              <a:rPr lang="en-US" smtClean="0"/>
              <a:t>13</a:t>
            </a:fld>
            <a:endParaRPr lang="en-US"/>
          </a:p>
        </p:txBody>
      </p:sp>
    </p:spTree>
    <p:extLst>
      <p:ext uri="{BB962C8B-B14F-4D97-AF65-F5344CB8AC3E}">
        <p14:creationId xmlns:p14="http://schemas.microsoft.com/office/powerpoint/2010/main" val="39838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1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3544312"/>
            <a:ext cx="12192000" cy="3313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BD20FC-019C-47F8-8586-F582DDCA8555}"/>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38191Z</a:t>
            </a:r>
          </a:p>
        </p:txBody>
      </p:sp>
      <p:sp>
        <p:nvSpPr>
          <p:cNvPr id="6" name="TextBox 5">
            <a:extLst>
              <a:ext uri="{FF2B5EF4-FFF2-40B4-BE49-F238E27FC236}">
                <a16:creationId xmlns:a16="http://schemas.microsoft.com/office/drawing/2014/main" id="{120A340C-F22A-C01B-69B6-2D6AAE73C7AD}"/>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tx1"/>
                </a:solidFill>
                <a:effectLst/>
                <a:latin typeface="+mn-lt"/>
                <a:ea typeface="+mn-ea"/>
                <a:cs typeface="+mn-cs"/>
              </a:rPr>
              <a:t>PRT 9-24</a:t>
            </a:r>
            <a:endParaRPr lang="en-US" sz="1100" dirty="0">
              <a:solidFill>
                <a:schemeClr val="tx1"/>
              </a:solidFill>
            </a:endParaRPr>
          </a:p>
        </p:txBody>
      </p:sp>
    </p:spTree>
    <p:extLst>
      <p:ext uri="{BB962C8B-B14F-4D97-AF65-F5344CB8AC3E}">
        <p14:creationId xmlns:p14="http://schemas.microsoft.com/office/powerpoint/2010/main" val="94851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0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12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05196" y="4288779"/>
            <a:ext cx="3066882" cy="16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14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5196" y="4288779"/>
            <a:ext cx="3066882" cy="16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8964626" y="0"/>
            <a:ext cx="3066882" cy="16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2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4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73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78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145657"/>
            <a:ext cx="5033246" cy="472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45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137565"/>
            <a:ext cx="5033246" cy="472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9037455" y="0"/>
            <a:ext cx="3035862" cy="1940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5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1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1" y="3374379"/>
            <a:ext cx="3552404" cy="3483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773034" y="0"/>
            <a:ext cx="5418966" cy="1658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9540C0-F7EC-573B-6017-668FCC37A188}"/>
              </a:ext>
            </a:extLst>
          </p:cNvPr>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38191Z</a:t>
            </a:r>
          </a:p>
        </p:txBody>
      </p:sp>
    </p:spTree>
    <p:extLst>
      <p:ext uri="{BB962C8B-B14F-4D97-AF65-F5344CB8AC3E}">
        <p14:creationId xmlns:p14="http://schemas.microsoft.com/office/powerpoint/2010/main" val="2604914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
            <a:ext cx="12191999" cy="6860031"/>
          </a:xfrm>
          <a:prstGeom prst="rect">
            <a:avLst/>
          </a:prstGeom>
        </p:spPr>
      </p:pic>
      <p:sp>
        <p:nvSpPr>
          <p:cNvPr id="9" name="TextBox 8"/>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6" name="TextBox 5"/>
          <p:cNvSpPr txBox="1"/>
          <p:nvPr userDrawn="1"/>
        </p:nvSpPr>
        <p:spPr>
          <a:xfrm>
            <a:off x="4025561" y="6596390"/>
            <a:ext cx="4140877"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cap="none" baseline="0" dirty="0">
                <a:solidFill>
                  <a:schemeClr val="bg2"/>
                </a:solidFill>
              </a:rPr>
              <a:t>Issued by </a:t>
            </a:r>
            <a:r>
              <a:rPr lang="en-US" sz="1100" b="1" dirty="0">
                <a:solidFill>
                  <a:schemeClr val="bg2"/>
                </a:solidFill>
              </a:rPr>
              <a:t>North American Company for Life and Health Insurance®. </a:t>
            </a:r>
          </a:p>
        </p:txBody>
      </p:sp>
      <p:sp>
        <p:nvSpPr>
          <p:cNvPr id="3" name="TextBox 2">
            <a:extLst>
              <a:ext uri="{FF2B5EF4-FFF2-40B4-BE49-F238E27FC236}">
                <a16:creationId xmlns:a16="http://schemas.microsoft.com/office/drawing/2014/main" id="{110B35B2-5D58-1AF3-003B-9C79293D399A}"/>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spTree>
    <p:extLst>
      <p:ext uri="{BB962C8B-B14F-4D97-AF65-F5344CB8AC3E}">
        <p14:creationId xmlns:p14="http://schemas.microsoft.com/office/powerpoint/2010/main" val="99253598"/>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2031"/>
            <a:ext cx="12191999" cy="6860031"/>
          </a:xfrm>
          <a:prstGeom prst="rect">
            <a:avLst/>
          </a:prstGeom>
        </p:spPr>
      </p:pic>
      <p:sp>
        <p:nvSpPr>
          <p:cNvPr id="3" name="TextBox 2">
            <a:extLst>
              <a:ext uri="{FF2B5EF4-FFF2-40B4-BE49-F238E27FC236}">
                <a16:creationId xmlns:a16="http://schemas.microsoft.com/office/drawing/2014/main" id="{D362155C-2153-4CB9-5431-B3FBEC2D856E}"/>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5" name="TextBox 4">
            <a:extLst>
              <a:ext uri="{FF2B5EF4-FFF2-40B4-BE49-F238E27FC236}">
                <a16:creationId xmlns:a16="http://schemas.microsoft.com/office/drawing/2014/main" id="{AF8E97C8-375C-3064-B9ED-F378C5810564}"/>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tx1"/>
                </a:solidFill>
                <a:effectLst/>
                <a:latin typeface="+mn-lt"/>
                <a:ea typeface="+mn-ea"/>
                <a:cs typeface="+mn-cs"/>
              </a:rPr>
              <a:t>PRT 9-24</a:t>
            </a:r>
            <a:endParaRPr lang="en-US" sz="1100" dirty="0">
              <a:solidFill>
                <a:schemeClr val="tx1"/>
              </a:solidFill>
            </a:endParaRPr>
          </a:p>
        </p:txBody>
      </p:sp>
    </p:spTree>
    <p:extLst>
      <p:ext uri="{BB962C8B-B14F-4D97-AF65-F5344CB8AC3E}">
        <p14:creationId xmlns:p14="http://schemas.microsoft.com/office/powerpoint/2010/main" val="130255699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203577" cy="6866546"/>
          </a:xfrm>
          <a:prstGeom prst="rect">
            <a:avLst/>
          </a:prstGeom>
        </p:spPr>
      </p:pic>
      <p:sp>
        <p:nvSpPr>
          <p:cNvPr id="3" name="TextBox 2"/>
          <p:cNvSpPr txBox="1"/>
          <p:nvPr userDrawn="1"/>
        </p:nvSpPr>
        <p:spPr>
          <a:xfrm>
            <a:off x="1" y="6596390"/>
            <a:ext cx="1731948"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 PRT 9-24</a:t>
            </a:r>
          </a:p>
        </p:txBody>
      </p:sp>
    </p:spTree>
    <p:extLst>
      <p:ext uri="{BB962C8B-B14F-4D97-AF65-F5344CB8AC3E}">
        <p14:creationId xmlns:p14="http://schemas.microsoft.com/office/powerpoint/2010/main" val="744693098"/>
      </p:ext>
    </p:extLst>
  </p:cSld>
  <p:clrMap bg1="lt1" tx1="dk1" bg2="lt2" tx2="dk2" accent1="accent1" accent2="accent2" accent3="accent3" accent4="accent4" accent5="accent5" accent6="accent6" hlink="hlink" folHlink="folHlink"/>
  <p:sldLayoutIdLst>
    <p:sldLayoutId id="21474838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 y="0"/>
            <a:ext cx="12203577" cy="6866546"/>
          </a:xfrm>
          <a:prstGeom prst="rect">
            <a:avLst/>
          </a:prstGeom>
        </p:spPr>
      </p:pic>
      <p:sp>
        <p:nvSpPr>
          <p:cNvPr id="3" name="TextBox 2">
            <a:extLst>
              <a:ext uri="{FF2B5EF4-FFF2-40B4-BE49-F238E27FC236}">
                <a16:creationId xmlns:a16="http://schemas.microsoft.com/office/drawing/2014/main" id="{3313601D-AD17-7421-E9F8-F6B7DCDCC81A}"/>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5" name="TextBox 4">
            <a:extLst>
              <a:ext uri="{FF2B5EF4-FFF2-40B4-BE49-F238E27FC236}">
                <a16:creationId xmlns:a16="http://schemas.microsoft.com/office/drawing/2014/main" id="{8BA597EF-0EFF-3C74-A973-D7E1F864F59B}"/>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spTree>
    <p:extLst>
      <p:ext uri="{BB962C8B-B14F-4D97-AF65-F5344CB8AC3E}">
        <p14:creationId xmlns:p14="http://schemas.microsoft.com/office/powerpoint/2010/main" val="3014105256"/>
      </p:ext>
    </p:extLst>
  </p:cSld>
  <p:clrMap bg1="lt1" tx1="dk1" bg2="lt2" tx2="dk2" accent1="accent1" accent2="accent2" accent3="accent3" accent4="accent4" accent5="accent5" accent6="accent6" hlink="hlink" folHlink="folHlink"/>
  <p:sldLayoutIdLst>
    <p:sldLayoutId id="2147483671" r:id="rId1"/>
    <p:sldLayoutId id="2147483828" r:id="rId2"/>
    <p:sldLayoutId id="21474838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203577" cy="6866546"/>
          </a:xfrm>
          <a:prstGeom prst="rect">
            <a:avLst/>
          </a:prstGeom>
        </p:spPr>
      </p:pic>
      <p:sp>
        <p:nvSpPr>
          <p:cNvPr id="3" name="TextBox 2">
            <a:extLst>
              <a:ext uri="{FF2B5EF4-FFF2-40B4-BE49-F238E27FC236}">
                <a16:creationId xmlns:a16="http://schemas.microsoft.com/office/drawing/2014/main" id="{0310C33F-739F-1489-FBF2-910D73B7BA0C}"/>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5" name="TextBox 4">
            <a:extLst>
              <a:ext uri="{FF2B5EF4-FFF2-40B4-BE49-F238E27FC236}">
                <a16:creationId xmlns:a16="http://schemas.microsoft.com/office/drawing/2014/main" id="{97BE77A1-F5E2-0A54-BCB0-B73D9C2FE1BD}"/>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spTree>
    <p:extLst>
      <p:ext uri="{BB962C8B-B14F-4D97-AF65-F5344CB8AC3E}">
        <p14:creationId xmlns:p14="http://schemas.microsoft.com/office/powerpoint/2010/main" val="15525729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 y="-2031"/>
            <a:ext cx="12191999" cy="6860031"/>
          </a:xfrm>
          <a:prstGeom prst="rect">
            <a:avLst/>
          </a:prstGeom>
        </p:spPr>
      </p:pic>
      <p:sp>
        <p:nvSpPr>
          <p:cNvPr id="3" name="TextBox 2">
            <a:extLst>
              <a:ext uri="{FF2B5EF4-FFF2-40B4-BE49-F238E27FC236}">
                <a16:creationId xmlns:a16="http://schemas.microsoft.com/office/drawing/2014/main" id="{B092419E-4275-970D-9090-30962833A204}"/>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38191Z</a:t>
            </a:r>
          </a:p>
        </p:txBody>
      </p:sp>
      <p:sp>
        <p:nvSpPr>
          <p:cNvPr id="5" name="TextBox 4">
            <a:extLst>
              <a:ext uri="{FF2B5EF4-FFF2-40B4-BE49-F238E27FC236}">
                <a16:creationId xmlns:a16="http://schemas.microsoft.com/office/drawing/2014/main" id="{09804D45-2593-E70B-F91E-1AD1BE6A6B24}"/>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tx1"/>
                </a:solidFill>
                <a:effectLst/>
                <a:latin typeface="+mn-lt"/>
                <a:ea typeface="+mn-ea"/>
                <a:cs typeface="+mn-cs"/>
              </a:rPr>
              <a:t>PRT 9-24</a:t>
            </a:r>
            <a:endParaRPr lang="en-US" sz="1100" dirty="0">
              <a:solidFill>
                <a:schemeClr val="tx1"/>
              </a:solidFill>
            </a:endParaRPr>
          </a:p>
        </p:txBody>
      </p:sp>
    </p:spTree>
    <p:extLst>
      <p:ext uri="{BB962C8B-B14F-4D97-AF65-F5344CB8AC3E}">
        <p14:creationId xmlns:p14="http://schemas.microsoft.com/office/powerpoint/2010/main" val="4267334219"/>
      </p:ext>
    </p:extLst>
  </p:cSld>
  <p:clrMap bg1="lt1" tx1="dk1" bg2="lt2" tx2="dk2" accent1="accent1" accent2="accent2" accent3="accent3" accent4="accent4" accent5="accent5" accent6="accent6" hlink="hlink" folHlink="folHlink"/>
  <p:sldLayoutIdLst>
    <p:sldLayoutId id="2147483675" r:id="rId1"/>
    <p:sldLayoutId id="2147483833" r:id="rId2"/>
    <p:sldLayoutId id="21474838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88389" cy="6858000"/>
          </a:xfrm>
          <a:prstGeom prst="rect">
            <a:avLst/>
          </a:prstGeom>
        </p:spPr>
      </p:pic>
      <p:sp>
        <p:nvSpPr>
          <p:cNvPr id="2" name="TextBox 1">
            <a:extLst>
              <a:ext uri="{FF2B5EF4-FFF2-40B4-BE49-F238E27FC236}">
                <a16:creationId xmlns:a16="http://schemas.microsoft.com/office/drawing/2014/main" id="{EB8EB90F-0B6C-B881-D0D7-D38085A2E616}"/>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tx1"/>
                </a:solidFill>
                <a:effectLst/>
                <a:latin typeface="+mn-lt"/>
                <a:ea typeface="+mn-ea"/>
                <a:cs typeface="+mn-cs"/>
              </a:rPr>
              <a:t>38191Z</a:t>
            </a:r>
          </a:p>
        </p:txBody>
      </p:sp>
      <p:sp>
        <p:nvSpPr>
          <p:cNvPr id="3" name="TextBox 2">
            <a:extLst>
              <a:ext uri="{FF2B5EF4-FFF2-40B4-BE49-F238E27FC236}">
                <a16:creationId xmlns:a16="http://schemas.microsoft.com/office/drawing/2014/main" id="{49E284D9-FCD0-954E-26FD-3AD213F5AAB5}"/>
              </a:ext>
            </a:extLst>
          </p:cNvPr>
          <p:cNvSpPr txBox="1"/>
          <p:nvPr userDrawn="1"/>
        </p:nvSpPr>
        <p:spPr>
          <a:xfrm>
            <a:off x="11499011" y="6596390"/>
            <a:ext cx="692987" cy="261610"/>
          </a:xfrm>
          <a:prstGeom prst="rect">
            <a:avLst/>
          </a:prstGeom>
          <a:noFill/>
        </p:spPr>
        <p:txBody>
          <a:bodyPr wrap="square">
            <a:spAutoFit/>
          </a:bodyPr>
          <a:lstStyle/>
          <a:p>
            <a:pPr algn="r"/>
            <a:r>
              <a:rPr lang="en-US" sz="1100" kern="1200" dirty="0">
                <a:solidFill>
                  <a:schemeClr val="tx1"/>
                </a:solidFill>
                <a:effectLst/>
                <a:latin typeface="+mn-lt"/>
                <a:ea typeface="+mn-ea"/>
                <a:cs typeface="+mn-cs"/>
              </a:rPr>
              <a:t>PRT 9-24</a:t>
            </a:r>
            <a:endParaRPr lang="en-US" sz="1100" dirty="0">
              <a:solidFill>
                <a:schemeClr val="tx1"/>
              </a:solidFill>
            </a:endParaRPr>
          </a:p>
        </p:txBody>
      </p:sp>
    </p:spTree>
    <p:extLst>
      <p:ext uri="{BB962C8B-B14F-4D97-AF65-F5344CB8AC3E}">
        <p14:creationId xmlns:p14="http://schemas.microsoft.com/office/powerpoint/2010/main" val="1798751566"/>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203577" cy="6866546"/>
          </a:xfrm>
          <a:prstGeom prst="rect">
            <a:avLst/>
          </a:prstGeom>
        </p:spPr>
      </p:pic>
      <p:sp>
        <p:nvSpPr>
          <p:cNvPr id="2" name="TextBox 1">
            <a:extLst>
              <a:ext uri="{FF2B5EF4-FFF2-40B4-BE49-F238E27FC236}">
                <a16:creationId xmlns:a16="http://schemas.microsoft.com/office/drawing/2014/main" id="{91742CA4-CAEC-D3DB-E4A9-C80B920F81A0}"/>
              </a:ext>
            </a:extLst>
          </p:cNvPr>
          <p:cNvSpPr txBox="1"/>
          <p:nvPr userDrawn="1"/>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3" name="TextBox 2">
            <a:extLst>
              <a:ext uri="{FF2B5EF4-FFF2-40B4-BE49-F238E27FC236}">
                <a16:creationId xmlns:a16="http://schemas.microsoft.com/office/drawing/2014/main" id="{70B17650-D38B-B301-A274-5F5584AC5121}"/>
              </a:ext>
            </a:extLst>
          </p:cNvPr>
          <p:cNvSpPr txBox="1"/>
          <p:nvPr userDrawn="1"/>
        </p:nvSpPr>
        <p:spPr>
          <a:xfrm>
            <a:off x="11499011" y="6630894"/>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spTree>
    <p:extLst>
      <p:ext uri="{BB962C8B-B14F-4D97-AF65-F5344CB8AC3E}">
        <p14:creationId xmlns:p14="http://schemas.microsoft.com/office/powerpoint/2010/main" val="1819362801"/>
      </p:ext>
    </p:extLst>
  </p:cSld>
  <p:clrMap bg1="lt1" tx1="dk1" bg2="lt2" tx2="dk2" accent1="accent1" accent2="accent2" accent3="accent3" accent4="accent4" accent5="accent5" accent6="accent6" hlink="hlink" folHlink="folHlink"/>
  <p:sldLayoutIdLst>
    <p:sldLayoutId id="2147483825" r:id="rId1"/>
    <p:sldLayoutId id="2147483831" r:id="rId2"/>
    <p:sldLayoutId id="214748383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30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label&#10;&#10;Description automatically generated">
            <a:extLst>
              <a:ext uri="{FF2B5EF4-FFF2-40B4-BE49-F238E27FC236}">
                <a16:creationId xmlns:a16="http://schemas.microsoft.com/office/drawing/2014/main" id="{44449382-38F2-A15E-74C9-DBAC6D495C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1326" y="3910519"/>
            <a:ext cx="4592111" cy="188124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 y="224287"/>
            <a:ext cx="6505574" cy="707886"/>
          </a:xfrm>
          <a:prstGeom prst="rect">
            <a:avLst/>
          </a:prstGeom>
          <a:noFill/>
        </p:spPr>
        <p:txBody>
          <a:bodyPr wrap="square" rtlCol="0">
            <a:spAutoFit/>
          </a:bodyPr>
          <a:lstStyle/>
          <a:p>
            <a:pPr marL="457200"/>
            <a:r>
              <a:rPr lang="en-US" sz="4000" b="1" dirty="0">
                <a:solidFill>
                  <a:srgbClr val="00604B"/>
                </a:solidFill>
              </a:rPr>
              <a:t>Balanced Accumulation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4114" y="1090425"/>
            <a:ext cx="3110857" cy="402581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2C36906-9FE0-DE42-AA4C-50943897BA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31326" y="3914327"/>
            <a:ext cx="4592111" cy="18774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8A84538-C872-384D-BF3C-DA80B18C19F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552731" y="2165093"/>
            <a:ext cx="3273574" cy="4235659"/>
          </a:xfrm>
          <a:prstGeom prst="rect">
            <a:avLst/>
          </a:prstGeom>
          <a:ln>
            <a:noFill/>
          </a:ln>
          <a:effectLst>
            <a:outerShdw blurRad="292100" dist="139700" dir="2700000" algn="tl" rotWithShape="0">
              <a:srgbClr val="333333">
                <a:alpha val="65000"/>
              </a:srgbClr>
            </a:outerShdw>
          </a:effectLst>
        </p:spPr>
      </p:pic>
      <p:pic>
        <p:nvPicPr>
          <p:cNvPr id="10" name="Picture 9" descr="A screenshot of a website&#10;&#10;Description automatically generated">
            <a:extLst>
              <a:ext uri="{FF2B5EF4-FFF2-40B4-BE49-F238E27FC236}">
                <a16:creationId xmlns:a16="http://schemas.microsoft.com/office/drawing/2014/main" id="{31980BA3-7F74-4EC1-25CC-9D27BE56BC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54065" y="299899"/>
            <a:ext cx="4938711" cy="3205830"/>
          </a:xfrm>
          <a:prstGeom prst="rect">
            <a:avLst/>
          </a:prstGeom>
        </p:spPr>
      </p:pic>
    </p:spTree>
    <p:extLst>
      <p:ext uri="{BB962C8B-B14F-4D97-AF65-F5344CB8AC3E}">
        <p14:creationId xmlns:p14="http://schemas.microsoft.com/office/powerpoint/2010/main" val="4333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31" presetClass="exit" presetSubtype="0" fill="hold" nodeType="afterEffect">
                                  <p:stCondLst>
                                    <p:cond delay="500"/>
                                  </p:stCondLst>
                                  <p:childTnLst>
                                    <p:anim calcmode="lin" valueType="num">
                                      <p:cBhvr>
                                        <p:cTn id="27" dur="1000"/>
                                        <p:tgtEl>
                                          <p:spTgt spid="5"/>
                                        </p:tgtEl>
                                        <p:attrNameLst>
                                          <p:attrName>ppt_w</p:attrName>
                                        </p:attrNameLst>
                                      </p:cBhvr>
                                      <p:tavLst>
                                        <p:tav tm="0">
                                          <p:val>
                                            <p:strVal val="ppt_w"/>
                                          </p:val>
                                        </p:tav>
                                        <p:tav tm="100000">
                                          <p:val>
                                            <p:fltVal val="0"/>
                                          </p:val>
                                        </p:tav>
                                      </p:tavLst>
                                    </p:anim>
                                    <p:anim calcmode="lin" valueType="num">
                                      <p:cBhvr>
                                        <p:cTn id="28" dur="1000"/>
                                        <p:tgtEl>
                                          <p:spTgt spid="5"/>
                                        </p:tgtEl>
                                        <p:attrNameLst>
                                          <p:attrName>ppt_h</p:attrName>
                                        </p:attrNameLst>
                                      </p:cBhvr>
                                      <p:tavLst>
                                        <p:tav tm="0">
                                          <p:val>
                                            <p:strVal val="ppt_h"/>
                                          </p:val>
                                        </p:tav>
                                        <p:tav tm="100000">
                                          <p:val>
                                            <p:fltVal val="0"/>
                                          </p:val>
                                        </p:tav>
                                      </p:tavLst>
                                    </p:anim>
                                    <p:anim calcmode="lin" valueType="num">
                                      <p:cBhvr>
                                        <p:cTn id="29" dur="1000"/>
                                        <p:tgtEl>
                                          <p:spTgt spid="5"/>
                                        </p:tgtEl>
                                        <p:attrNameLst>
                                          <p:attrName>style.rotation</p:attrName>
                                        </p:attrNameLst>
                                      </p:cBhvr>
                                      <p:tavLst>
                                        <p:tav tm="0">
                                          <p:val>
                                            <p:fltVal val="0"/>
                                          </p:val>
                                        </p:tav>
                                        <p:tav tm="100000">
                                          <p:val>
                                            <p:fltVal val="90"/>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 shining through trees&#10;&#10;Description automatically generated">
            <a:extLst>
              <a:ext uri="{FF2B5EF4-FFF2-40B4-BE49-F238E27FC236}">
                <a16:creationId xmlns:a16="http://schemas.microsoft.com/office/drawing/2014/main" id="{7AAE4409-09C9-5313-816E-9EA7D08E01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78DC4D41-C559-03AB-05DE-D99FB80FB2B7}"/>
              </a:ext>
            </a:extLst>
          </p:cNvPr>
          <p:cNvSpPr/>
          <p:nvPr/>
        </p:nvSpPr>
        <p:spPr>
          <a:xfrm>
            <a:off x="0" y="0"/>
            <a:ext cx="12206776" cy="6858000"/>
          </a:xfrm>
          <a:prstGeom prst="rect">
            <a:avLst/>
          </a:prstGeom>
          <a:gradFill>
            <a:gsLst>
              <a:gs pos="3000">
                <a:srgbClr val="003D31">
                  <a:alpha val="50000"/>
                </a:srgbClr>
              </a:gs>
              <a:gs pos="41000">
                <a:srgbClr val="003D31">
                  <a:alpha val="50000"/>
                </a:srgbClr>
              </a:gs>
              <a:gs pos="73000">
                <a:srgbClr val="003D3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EEF5FFD2-25C0-D168-D011-D72B0F991514}"/>
              </a:ext>
            </a:extLst>
          </p:cNvPr>
          <p:cNvGrpSpPr/>
          <p:nvPr/>
        </p:nvGrpSpPr>
        <p:grpSpPr>
          <a:xfrm>
            <a:off x="207293" y="182880"/>
            <a:ext cx="10647941" cy="2677886"/>
            <a:chOff x="207293" y="182880"/>
            <a:chExt cx="10647941" cy="2677886"/>
          </a:xfrm>
        </p:grpSpPr>
        <p:sp>
          <p:nvSpPr>
            <p:cNvPr id="6" name="Rectangle 5">
              <a:extLst>
                <a:ext uri="{FF2B5EF4-FFF2-40B4-BE49-F238E27FC236}">
                  <a16:creationId xmlns:a16="http://schemas.microsoft.com/office/drawing/2014/main" id="{D6305653-DCBC-C542-84C2-191EE9AB5616}"/>
                </a:ext>
              </a:extLst>
            </p:cNvPr>
            <p:cNvSpPr/>
            <p:nvPr/>
          </p:nvSpPr>
          <p:spPr>
            <a:xfrm>
              <a:off x="222069" y="182880"/>
              <a:ext cx="10633165" cy="267788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7E3C960-EC50-4F4D-CE04-2CEC26EE2FAC}"/>
                </a:ext>
              </a:extLst>
            </p:cNvPr>
            <p:cNvSpPr txBox="1"/>
            <p:nvPr/>
          </p:nvSpPr>
          <p:spPr>
            <a:xfrm>
              <a:off x="207293" y="339634"/>
              <a:ext cx="3633187" cy="1077218"/>
            </a:xfrm>
            <a:prstGeom prst="rect">
              <a:avLst/>
            </a:prstGeom>
            <a:noFill/>
          </p:spPr>
          <p:txBody>
            <a:bodyPr wrap="square" rtlCol="0">
              <a:spAutoFit/>
            </a:bodyPr>
            <a:lstStyle/>
            <a:p>
              <a:pPr algn="ctr"/>
              <a:r>
                <a:rPr lang="en-US" sz="3200" b="1" dirty="0">
                  <a:solidFill>
                    <a:srgbClr val="00604B"/>
                  </a:solidFill>
                </a:rPr>
                <a:t>Over $117.8 billion</a:t>
              </a:r>
              <a:r>
                <a:rPr lang="en-US" sz="3200" b="1" baseline="30000" dirty="0">
                  <a:solidFill>
                    <a:srgbClr val="00604B"/>
                  </a:solidFill>
                </a:rPr>
                <a:t>1</a:t>
              </a:r>
            </a:p>
            <a:p>
              <a:pPr algn="ctr"/>
              <a:r>
                <a:rPr lang="en-US" sz="1600" dirty="0">
                  <a:solidFill>
                    <a:srgbClr val="19A683"/>
                  </a:solidFill>
                </a:rPr>
                <a:t>Total assets under Sammons </a:t>
              </a:r>
              <a:br>
                <a:rPr lang="en-US" sz="1600" dirty="0">
                  <a:solidFill>
                    <a:srgbClr val="19A683"/>
                  </a:solidFill>
                </a:rPr>
              </a:br>
              <a:r>
                <a:rPr lang="en-US" sz="1600" dirty="0">
                  <a:solidFill>
                    <a:srgbClr val="19A683"/>
                  </a:solidFill>
                </a:rPr>
                <a:t>Financial Group Management</a:t>
              </a:r>
            </a:p>
          </p:txBody>
        </p:sp>
        <p:sp>
          <p:nvSpPr>
            <p:cNvPr id="9" name="TextBox 8">
              <a:extLst>
                <a:ext uri="{FF2B5EF4-FFF2-40B4-BE49-F238E27FC236}">
                  <a16:creationId xmlns:a16="http://schemas.microsoft.com/office/drawing/2014/main" id="{1409DEA7-2600-EE4B-B035-205A13AFB13B}"/>
                </a:ext>
              </a:extLst>
            </p:cNvPr>
            <p:cNvSpPr txBox="1"/>
            <p:nvPr/>
          </p:nvSpPr>
          <p:spPr>
            <a:xfrm>
              <a:off x="222069" y="1610022"/>
              <a:ext cx="3633187" cy="1077218"/>
            </a:xfrm>
            <a:prstGeom prst="rect">
              <a:avLst/>
            </a:prstGeom>
            <a:noFill/>
          </p:spPr>
          <p:txBody>
            <a:bodyPr wrap="square" rtlCol="0">
              <a:spAutoFit/>
            </a:bodyPr>
            <a:lstStyle/>
            <a:p>
              <a:pPr algn="ctr"/>
              <a:r>
                <a:rPr lang="en-US" sz="3200" b="1" dirty="0">
                  <a:solidFill>
                    <a:srgbClr val="00604B"/>
                  </a:solidFill>
                </a:rPr>
                <a:t>Over $39.6 billion</a:t>
              </a:r>
              <a:r>
                <a:rPr lang="en-US" sz="3200" b="1" baseline="30000" dirty="0">
                  <a:solidFill>
                    <a:srgbClr val="00604B"/>
                  </a:solidFill>
                </a:rPr>
                <a:t>2</a:t>
              </a:r>
            </a:p>
            <a:p>
              <a:pPr algn="ctr"/>
              <a:r>
                <a:rPr lang="en-US" sz="1600" dirty="0">
                  <a:solidFill>
                    <a:srgbClr val="19A683"/>
                  </a:solidFill>
                </a:rPr>
                <a:t>North American life and</a:t>
              </a:r>
              <a:br>
                <a:rPr lang="en-US" sz="1600" dirty="0">
                  <a:solidFill>
                    <a:srgbClr val="19A683"/>
                  </a:solidFill>
                </a:rPr>
              </a:br>
              <a:r>
                <a:rPr lang="en-US" sz="1600" dirty="0">
                  <a:solidFill>
                    <a:srgbClr val="19A683"/>
                  </a:solidFill>
                </a:rPr>
                <a:t>annuity total assets</a:t>
              </a:r>
            </a:p>
          </p:txBody>
        </p:sp>
        <p:sp>
          <p:nvSpPr>
            <p:cNvPr id="10" name="TextBox 9">
              <a:extLst>
                <a:ext uri="{FF2B5EF4-FFF2-40B4-BE49-F238E27FC236}">
                  <a16:creationId xmlns:a16="http://schemas.microsoft.com/office/drawing/2014/main" id="{B5243E4F-C1DE-842F-C0C3-5D56C4B26989}"/>
                </a:ext>
              </a:extLst>
            </p:cNvPr>
            <p:cNvSpPr txBox="1"/>
            <p:nvPr/>
          </p:nvSpPr>
          <p:spPr>
            <a:xfrm>
              <a:off x="3855256" y="339634"/>
              <a:ext cx="3603635" cy="1077218"/>
            </a:xfrm>
            <a:prstGeom prst="rect">
              <a:avLst/>
            </a:prstGeom>
            <a:noFill/>
          </p:spPr>
          <p:txBody>
            <a:bodyPr wrap="square" rtlCol="0">
              <a:spAutoFit/>
            </a:bodyPr>
            <a:lstStyle/>
            <a:p>
              <a:pPr algn="ctr"/>
              <a:r>
                <a:rPr lang="en-US" sz="3200" b="1" dirty="0">
                  <a:solidFill>
                    <a:srgbClr val="00604B"/>
                  </a:solidFill>
                </a:rPr>
                <a:t>Over $110.9 billion</a:t>
              </a:r>
              <a:r>
                <a:rPr lang="en-US" sz="3200" b="1" baseline="30000" dirty="0">
                  <a:solidFill>
                    <a:srgbClr val="00604B"/>
                  </a:solidFill>
                </a:rPr>
                <a:t>1</a:t>
              </a:r>
            </a:p>
            <a:p>
              <a:pPr algn="ctr"/>
              <a:r>
                <a:rPr lang="en-US" sz="1600" dirty="0">
                  <a:solidFill>
                    <a:srgbClr val="19A683"/>
                  </a:solidFill>
                </a:rPr>
                <a:t>Sammons Financial Group </a:t>
              </a:r>
              <a:br>
                <a:rPr lang="en-US" sz="1600" dirty="0">
                  <a:solidFill>
                    <a:srgbClr val="19A683"/>
                  </a:solidFill>
                </a:rPr>
              </a:br>
              <a:r>
                <a:rPr lang="en-US" sz="1600" dirty="0">
                  <a:solidFill>
                    <a:srgbClr val="19A683"/>
                  </a:solidFill>
                </a:rPr>
                <a:t>total liabilities</a:t>
              </a:r>
            </a:p>
          </p:txBody>
        </p:sp>
        <p:sp>
          <p:nvSpPr>
            <p:cNvPr id="11" name="TextBox 10">
              <a:extLst>
                <a:ext uri="{FF2B5EF4-FFF2-40B4-BE49-F238E27FC236}">
                  <a16:creationId xmlns:a16="http://schemas.microsoft.com/office/drawing/2014/main" id="{B0CEF2A7-FF3F-D0D5-17E1-6C7EFEF58431}"/>
                </a:ext>
              </a:extLst>
            </p:cNvPr>
            <p:cNvSpPr txBox="1"/>
            <p:nvPr/>
          </p:nvSpPr>
          <p:spPr>
            <a:xfrm>
              <a:off x="3870032" y="1610022"/>
              <a:ext cx="3539713" cy="1077218"/>
            </a:xfrm>
            <a:prstGeom prst="rect">
              <a:avLst/>
            </a:prstGeom>
            <a:noFill/>
          </p:spPr>
          <p:txBody>
            <a:bodyPr wrap="square" rtlCol="0">
              <a:spAutoFit/>
            </a:bodyPr>
            <a:lstStyle/>
            <a:p>
              <a:pPr algn="ctr"/>
              <a:r>
                <a:rPr lang="en-US" sz="3200" b="1" dirty="0">
                  <a:solidFill>
                    <a:srgbClr val="00604B"/>
                  </a:solidFill>
                </a:rPr>
                <a:t>Over $37.5 billion</a:t>
              </a:r>
              <a:r>
                <a:rPr lang="en-US" sz="3200" b="1" baseline="30000" dirty="0">
                  <a:solidFill>
                    <a:srgbClr val="00604B"/>
                  </a:solidFill>
                </a:rPr>
                <a:t>2</a:t>
              </a:r>
            </a:p>
            <a:p>
              <a:pPr algn="ctr"/>
              <a:r>
                <a:rPr lang="en-US" sz="1600" dirty="0">
                  <a:solidFill>
                    <a:srgbClr val="19A683"/>
                  </a:solidFill>
                </a:rPr>
                <a:t>North American life and</a:t>
              </a:r>
              <a:br>
                <a:rPr lang="en-US" sz="1600" dirty="0">
                  <a:solidFill>
                    <a:srgbClr val="19A683"/>
                  </a:solidFill>
                </a:rPr>
              </a:br>
              <a:r>
                <a:rPr lang="en-US" sz="1600" dirty="0">
                  <a:solidFill>
                    <a:srgbClr val="19A683"/>
                  </a:solidFill>
                </a:rPr>
                <a:t>annuity total liabilities</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34249744-08F7-4CFC-1F46-FA57191155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24523" y="447782"/>
              <a:ext cx="3241263" cy="799365"/>
            </a:xfrm>
            <a:prstGeom prst="rect">
              <a:avLst/>
            </a:prstGeom>
          </p:spPr>
        </p:pic>
        <p:pic>
          <p:nvPicPr>
            <p:cNvPr id="17" name="Picture 16">
              <a:extLst>
                <a:ext uri="{FF2B5EF4-FFF2-40B4-BE49-F238E27FC236}">
                  <a16:creationId xmlns:a16="http://schemas.microsoft.com/office/drawing/2014/main" id="{8C299C03-EDC0-F235-9C2F-8E4FC34C7EE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54289" y="1566778"/>
              <a:ext cx="3247990" cy="1237681"/>
            </a:xfrm>
            <a:prstGeom prst="rect">
              <a:avLst/>
            </a:prstGeom>
          </p:spPr>
        </p:pic>
        <p:cxnSp>
          <p:nvCxnSpPr>
            <p:cNvPr id="19" name="Straight Connector 18">
              <a:extLst>
                <a:ext uri="{FF2B5EF4-FFF2-40B4-BE49-F238E27FC236}">
                  <a16:creationId xmlns:a16="http://schemas.microsoft.com/office/drawing/2014/main" id="{3C9049F2-D4C5-A778-3335-614CEFEBC5CF}"/>
                </a:ext>
              </a:extLst>
            </p:cNvPr>
            <p:cNvCxnSpPr>
              <a:cxnSpLocks/>
            </p:cNvCxnSpPr>
            <p:nvPr/>
          </p:nvCxnSpPr>
          <p:spPr>
            <a:xfrm flipV="1">
              <a:off x="326571" y="1512051"/>
              <a:ext cx="10424160" cy="9772"/>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C659F1-B059-A3C6-C50B-BA98C871DDAB}"/>
                </a:ext>
              </a:extLst>
            </p:cNvPr>
            <p:cNvCxnSpPr/>
            <p:nvPr/>
          </p:nvCxnSpPr>
          <p:spPr>
            <a:xfrm>
              <a:off x="3840480" y="339633"/>
              <a:ext cx="0" cy="1097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AE03A9-2C99-D574-8947-29D3866AE4A4}"/>
                </a:ext>
              </a:extLst>
            </p:cNvPr>
            <p:cNvCxnSpPr/>
            <p:nvPr/>
          </p:nvCxnSpPr>
          <p:spPr>
            <a:xfrm>
              <a:off x="3840480" y="1628587"/>
              <a:ext cx="0" cy="1097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9BDC1741-93E7-58AA-770A-5112BFBB8D55}"/>
              </a:ext>
            </a:extLst>
          </p:cNvPr>
          <p:cNvSpPr txBox="1"/>
          <p:nvPr/>
        </p:nvSpPr>
        <p:spPr>
          <a:xfrm>
            <a:off x="14777" y="6087235"/>
            <a:ext cx="12192000" cy="600164"/>
          </a:xfrm>
          <a:prstGeom prst="rect">
            <a:avLst/>
          </a:prstGeom>
          <a:noFill/>
        </p:spPr>
        <p:txBody>
          <a:bodyPr wrap="square">
            <a:spAutoFit/>
          </a:bodyPr>
          <a:lstStyle/>
          <a:p>
            <a:r>
              <a:rPr lang="en-US" sz="1100" dirty="0">
                <a:solidFill>
                  <a:schemeClr val="bg1"/>
                </a:solidFill>
              </a:rPr>
              <a:t>The above ratings apply to North American’s financial strength and claims paying ability. These ratings do not apply to the safety or performance of the variable accounts, which will fluctuate in value.  1. As of December 31, 2023. Source: Statutory Annual Statements of the Sammons Financial Group member companies as filed with the National Association of Insurance Commissioners. 2. Source: North American Balance Sheet as of 12/31/2023. 3. Policy count, assets under management, per statutory basis, as of December 31, 2023.</a:t>
            </a:r>
            <a:endParaRPr lang="en-US" sz="800" dirty="0">
              <a:solidFill>
                <a:schemeClr val="bg1"/>
              </a:solidFill>
            </a:endParaRPr>
          </a:p>
        </p:txBody>
      </p:sp>
      <p:sp>
        <p:nvSpPr>
          <p:cNvPr id="2" name="TextBox 1">
            <a:extLst>
              <a:ext uri="{FF2B5EF4-FFF2-40B4-BE49-F238E27FC236}">
                <a16:creationId xmlns:a16="http://schemas.microsoft.com/office/drawing/2014/main" id="{A3122925-D9F0-8591-F7E2-E688C809EBD3}"/>
              </a:ext>
            </a:extLst>
          </p:cNvPr>
          <p:cNvSpPr txBox="1"/>
          <p:nvPr/>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4" name="TextBox 3">
            <a:extLst>
              <a:ext uri="{FF2B5EF4-FFF2-40B4-BE49-F238E27FC236}">
                <a16:creationId xmlns:a16="http://schemas.microsoft.com/office/drawing/2014/main" id="{3285A2E7-BB3C-AF8B-3A8B-6B113F4AFE14}"/>
              </a:ext>
            </a:extLst>
          </p:cNvPr>
          <p:cNvSpPr txBox="1"/>
          <p:nvPr/>
        </p:nvSpPr>
        <p:spPr>
          <a:xfrm>
            <a:off x="11499011" y="6596390"/>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grpSp>
        <p:nvGrpSpPr>
          <p:cNvPr id="14" name="Group 13">
            <a:extLst>
              <a:ext uri="{FF2B5EF4-FFF2-40B4-BE49-F238E27FC236}">
                <a16:creationId xmlns:a16="http://schemas.microsoft.com/office/drawing/2014/main" id="{14ADE0DF-E994-51FC-C72D-CA7F7A1D740C}"/>
              </a:ext>
            </a:extLst>
          </p:cNvPr>
          <p:cNvGrpSpPr/>
          <p:nvPr/>
        </p:nvGrpSpPr>
        <p:grpSpPr>
          <a:xfrm>
            <a:off x="222069" y="4650378"/>
            <a:ext cx="10633165" cy="1254035"/>
            <a:chOff x="222069" y="4650378"/>
            <a:chExt cx="10633165" cy="1254035"/>
          </a:xfrm>
        </p:grpSpPr>
        <p:sp>
          <p:nvSpPr>
            <p:cNvPr id="27" name="Rectangle 26">
              <a:extLst>
                <a:ext uri="{FF2B5EF4-FFF2-40B4-BE49-F238E27FC236}">
                  <a16:creationId xmlns:a16="http://schemas.microsoft.com/office/drawing/2014/main" id="{E86E9C22-11D0-2C97-2A23-B6ED10BAD63C}"/>
                </a:ext>
              </a:extLst>
            </p:cNvPr>
            <p:cNvSpPr/>
            <p:nvPr/>
          </p:nvSpPr>
          <p:spPr>
            <a:xfrm>
              <a:off x="222069" y="4650378"/>
              <a:ext cx="10633165" cy="1254035"/>
            </a:xfrm>
            <a:prstGeom prst="rect">
              <a:avLst/>
            </a:prstGeom>
            <a:solidFill>
              <a:srgbClr val="19A6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r>
                <a:rPr lang="en-US" sz="4000" b="1" dirty="0"/>
                <a:t>136+ years</a:t>
              </a:r>
              <a:endParaRPr lang="en-US" sz="4000" b="1" baseline="30000" dirty="0"/>
            </a:p>
            <a:p>
              <a:pPr marL="457200"/>
              <a:r>
                <a:rPr lang="en-US" sz="1800" dirty="0"/>
                <a:t>North American Company for Life and Health Insurance®</a:t>
              </a:r>
            </a:p>
          </p:txBody>
        </p:sp>
        <p:pic>
          <p:nvPicPr>
            <p:cNvPr id="8" name="Picture 7" descr="A close-up of a paper label&#10;&#10;Description automatically generated">
              <a:extLst>
                <a:ext uri="{FF2B5EF4-FFF2-40B4-BE49-F238E27FC236}">
                  <a16:creationId xmlns:a16="http://schemas.microsoft.com/office/drawing/2014/main" id="{9EED89F2-7915-3F1E-DEA6-C288081AAA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1171" y="4714182"/>
              <a:ext cx="2523440" cy="1154080"/>
            </a:xfrm>
            <a:prstGeom prst="rect">
              <a:avLst/>
            </a:prstGeom>
          </p:spPr>
        </p:pic>
      </p:grpSp>
      <p:grpSp>
        <p:nvGrpSpPr>
          <p:cNvPr id="13" name="Group 12">
            <a:extLst>
              <a:ext uri="{FF2B5EF4-FFF2-40B4-BE49-F238E27FC236}">
                <a16:creationId xmlns:a16="http://schemas.microsoft.com/office/drawing/2014/main" id="{D267653C-00DD-F30D-A934-BEF521AF2853}"/>
              </a:ext>
            </a:extLst>
          </p:cNvPr>
          <p:cNvGrpSpPr/>
          <p:nvPr/>
        </p:nvGrpSpPr>
        <p:grpSpPr>
          <a:xfrm>
            <a:off x="222069" y="3122023"/>
            <a:ext cx="10633165" cy="1260033"/>
            <a:chOff x="222069" y="3122023"/>
            <a:chExt cx="10633165" cy="1260033"/>
          </a:xfrm>
        </p:grpSpPr>
        <p:grpSp>
          <p:nvGrpSpPr>
            <p:cNvPr id="41" name="Group 40">
              <a:extLst>
                <a:ext uri="{FF2B5EF4-FFF2-40B4-BE49-F238E27FC236}">
                  <a16:creationId xmlns:a16="http://schemas.microsoft.com/office/drawing/2014/main" id="{690A41C8-97B2-0548-CF4E-98943C18FF8D}"/>
                </a:ext>
              </a:extLst>
            </p:cNvPr>
            <p:cNvGrpSpPr/>
            <p:nvPr/>
          </p:nvGrpSpPr>
          <p:grpSpPr>
            <a:xfrm>
              <a:off x="222069" y="3122023"/>
              <a:ext cx="10633165" cy="1260033"/>
              <a:chOff x="222069" y="3082834"/>
              <a:chExt cx="10633165" cy="1260033"/>
            </a:xfrm>
          </p:grpSpPr>
          <p:sp>
            <p:nvSpPr>
              <p:cNvPr id="26" name="Rectangle 25">
                <a:extLst>
                  <a:ext uri="{FF2B5EF4-FFF2-40B4-BE49-F238E27FC236}">
                    <a16:creationId xmlns:a16="http://schemas.microsoft.com/office/drawing/2014/main" id="{12C057DE-D865-0502-2F26-ECC5C4E1E08D}"/>
                  </a:ext>
                </a:extLst>
              </p:cNvPr>
              <p:cNvSpPr/>
              <p:nvPr/>
            </p:nvSpPr>
            <p:spPr>
              <a:xfrm>
                <a:off x="222069" y="3082834"/>
                <a:ext cx="10633165" cy="1254035"/>
              </a:xfrm>
              <a:prstGeom prst="rect">
                <a:avLst/>
              </a:prstGeom>
              <a:solidFill>
                <a:srgbClr val="00604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r>
                  <a:rPr lang="en-US" sz="3600" b="1" dirty="0"/>
                  <a:t>Over 1.7 million</a:t>
                </a:r>
                <a:r>
                  <a:rPr lang="en-US" sz="3600" b="1" baseline="30000" dirty="0"/>
                  <a:t>3</a:t>
                </a:r>
              </a:p>
              <a:p>
                <a:pPr marL="457200"/>
                <a:r>
                  <a:rPr lang="en-US" dirty="0"/>
                  <a:t>Life and annuity policy holders</a:t>
                </a:r>
              </a:p>
            </p:txBody>
          </p:sp>
          <p:sp>
            <p:nvSpPr>
              <p:cNvPr id="35" name="TextBox 34">
                <a:extLst>
                  <a:ext uri="{FF2B5EF4-FFF2-40B4-BE49-F238E27FC236}">
                    <a16:creationId xmlns:a16="http://schemas.microsoft.com/office/drawing/2014/main" id="{99039A6D-1332-7AE9-094E-0AEFD9A964A0}"/>
                  </a:ext>
                </a:extLst>
              </p:cNvPr>
              <p:cNvSpPr txBox="1"/>
              <p:nvPr/>
            </p:nvSpPr>
            <p:spPr>
              <a:xfrm>
                <a:off x="7454289" y="4065868"/>
                <a:ext cx="2308859" cy="276999"/>
              </a:xfrm>
              <a:prstGeom prst="rect">
                <a:avLst/>
              </a:prstGeom>
              <a:noFill/>
            </p:spPr>
            <p:txBody>
              <a:bodyPr wrap="square">
                <a:spAutoFit/>
              </a:bodyPr>
              <a:lstStyle/>
              <a:p>
                <a:pPr algn="ctr"/>
                <a:r>
                  <a:rPr lang="en-US" sz="1200" dirty="0">
                    <a:solidFill>
                      <a:schemeClr val="bg1"/>
                    </a:solidFill>
                  </a:rPr>
                  <a:t>Member companies</a:t>
                </a:r>
              </a:p>
            </p:txBody>
          </p:sp>
        </p:grpSp>
        <p:pic>
          <p:nvPicPr>
            <p:cNvPr id="12" name="Picture 11">
              <a:extLst>
                <a:ext uri="{FF2B5EF4-FFF2-40B4-BE49-F238E27FC236}">
                  <a16:creationId xmlns:a16="http://schemas.microsoft.com/office/drawing/2014/main" id="{02D67A9E-5BA9-07BC-5791-B3595616AE7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67840" y="3213827"/>
              <a:ext cx="3844889" cy="976110"/>
            </a:xfrm>
            <a:prstGeom prst="rect">
              <a:avLst/>
            </a:prstGeom>
          </p:spPr>
        </p:pic>
      </p:grpSp>
    </p:spTree>
    <p:extLst>
      <p:ext uri="{BB962C8B-B14F-4D97-AF65-F5344CB8AC3E}">
        <p14:creationId xmlns:p14="http://schemas.microsoft.com/office/powerpoint/2010/main" val="12102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 shining through trees&#10;&#10;Description automatically generated">
            <a:extLst>
              <a:ext uri="{FF2B5EF4-FFF2-40B4-BE49-F238E27FC236}">
                <a16:creationId xmlns:a16="http://schemas.microsoft.com/office/drawing/2014/main" id="{7AAE4409-09C9-5313-816E-9EA7D08E01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8" name="Rectangle 37">
            <a:extLst>
              <a:ext uri="{FF2B5EF4-FFF2-40B4-BE49-F238E27FC236}">
                <a16:creationId xmlns:a16="http://schemas.microsoft.com/office/drawing/2014/main" id="{78DC4D41-C559-03AB-05DE-D99FB80FB2B7}"/>
              </a:ext>
            </a:extLst>
          </p:cNvPr>
          <p:cNvSpPr/>
          <p:nvPr/>
        </p:nvSpPr>
        <p:spPr>
          <a:xfrm>
            <a:off x="0" y="0"/>
            <a:ext cx="12206776" cy="6858000"/>
          </a:xfrm>
          <a:prstGeom prst="rect">
            <a:avLst/>
          </a:prstGeom>
          <a:gradFill>
            <a:gsLst>
              <a:gs pos="3000">
                <a:srgbClr val="003D31">
                  <a:alpha val="0"/>
                </a:srgbClr>
              </a:gs>
              <a:gs pos="27000">
                <a:srgbClr val="003D31">
                  <a:alpha val="50000"/>
                </a:srgbClr>
              </a:gs>
              <a:gs pos="60000">
                <a:srgbClr val="003D3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A0FCE21-92EC-3200-A497-9204CEAF7CE2}"/>
              </a:ext>
            </a:extLst>
          </p:cNvPr>
          <p:cNvSpPr txBox="1"/>
          <p:nvPr/>
        </p:nvSpPr>
        <p:spPr>
          <a:xfrm>
            <a:off x="152793" y="1628507"/>
            <a:ext cx="12061371" cy="3662541"/>
          </a:xfrm>
          <a:prstGeom prst="rect">
            <a:avLst/>
          </a:prstGeom>
          <a:noFill/>
        </p:spPr>
        <p:txBody>
          <a:bodyPr wrap="square">
            <a:spAutoFit/>
          </a:bodyPr>
          <a:lstStyle/>
          <a:p>
            <a:pPr algn="l"/>
            <a:r>
              <a:rPr lang="en-US" sz="6000" b="1" i="0" u="none" strike="noStrike" baseline="0" dirty="0">
                <a:solidFill>
                  <a:schemeClr val="bg1"/>
                </a:solidFill>
              </a:rPr>
              <a:t>Currently “A+” rated by:</a:t>
            </a:r>
          </a:p>
          <a:p>
            <a:pPr algn="l"/>
            <a:r>
              <a:rPr lang="en-US" sz="3200" b="1" i="0" u="none" strike="noStrike" baseline="0" dirty="0">
                <a:solidFill>
                  <a:srgbClr val="FFFFFF"/>
                </a:solidFill>
              </a:rPr>
              <a:t>A.M. Best (Superior)</a:t>
            </a:r>
            <a:r>
              <a:rPr lang="en-US" sz="3200" u="none" strike="noStrike" baseline="30000" dirty="0">
                <a:solidFill>
                  <a:srgbClr val="FFFFFF"/>
                </a:solidFill>
              </a:rPr>
              <a:t>A,B</a:t>
            </a:r>
            <a:r>
              <a:rPr lang="en-US" sz="700" u="none" strike="noStrike" baseline="30000" dirty="0">
                <a:solidFill>
                  <a:srgbClr val="FFFFFF"/>
                </a:solidFill>
              </a:rPr>
              <a:t>  </a:t>
            </a:r>
            <a:r>
              <a:rPr lang="en-US" sz="2400" b="0" i="0" u="none" strike="noStrike" baseline="0" dirty="0">
                <a:solidFill>
                  <a:srgbClr val="FFFFFF"/>
                </a:solidFill>
              </a:rPr>
              <a:t>– (Second category out of 15)</a:t>
            </a:r>
          </a:p>
          <a:p>
            <a:pPr algn="l"/>
            <a:r>
              <a:rPr lang="en-US" sz="1800" b="0" i="0" u="none" strike="noStrike" baseline="0" dirty="0">
                <a:solidFill>
                  <a:srgbClr val="FFFFFF"/>
                </a:solidFill>
              </a:rPr>
              <a:t>Superior ability to meet ongoing obligations to policyholders</a:t>
            </a:r>
          </a:p>
          <a:p>
            <a:pPr algn="l"/>
            <a:r>
              <a:rPr lang="en-US" sz="3200" b="1" i="0" u="none" strike="noStrike" baseline="0" dirty="0">
                <a:solidFill>
                  <a:srgbClr val="FFFFFF"/>
                </a:solidFill>
              </a:rPr>
              <a:t>S&amp;P Global Ratings (Strong)</a:t>
            </a:r>
            <a:r>
              <a:rPr lang="en-US" sz="3200" i="0" u="none" strike="noStrike" baseline="30000" dirty="0">
                <a:solidFill>
                  <a:srgbClr val="FFFFFF"/>
                </a:solidFill>
              </a:rPr>
              <a:t>B,C </a:t>
            </a:r>
            <a:r>
              <a:rPr lang="en-US" sz="800" i="0" u="none" strike="noStrike" baseline="30000" dirty="0">
                <a:solidFill>
                  <a:srgbClr val="FFFFFF"/>
                </a:solidFill>
              </a:rPr>
              <a:t> </a:t>
            </a:r>
            <a:r>
              <a:rPr lang="en-US" sz="2400" b="0" i="0" u="none" strike="noStrike" baseline="0" dirty="0">
                <a:solidFill>
                  <a:srgbClr val="FFFFFF"/>
                </a:solidFill>
              </a:rPr>
              <a:t>– (Fifth category out of 22)</a:t>
            </a:r>
          </a:p>
          <a:p>
            <a:pPr algn="l"/>
            <a:r>
              <a:rPr lang="en-US" sz="1800" b="0" i="0" u="none" strike="noStrike" baseline="0" dirty="0">
                <a:solidFill>
                  <a:srgbClr val="FFFFFF"/>
                </a:solidFill>
              </a:rPr>
              <a:t>Very strong financial security characteristics</a:t>
            </a:r>
          </a:p>
          <a:p>
            <a:pPr algn="l"/>
            <a:r>
              <a:rPr lang="en-US" sz="3200" b="1" i="0" u="none" strike="noStrike" baseline="0" dirty="0">
                <a:solidFill>
                  <a:srgbClr val="FFFFFF"/>
                </a:solidFill>
              </a:rPr>
              <a:t>Fitch Ratings (Stable</a:t>
            </a:r>
            <a:r>
              <a:rPr lang="en-US" sz="3200" b="1" dirty="0">
                <a:solidFill>
                  <a:srgbClr val="FFFFFF"/>
                </a:solidFill>
              </a:rPr>
              <a:t>)</a:t>
            </a:r>
            <a:r>
              <a:rPr lang="en-US" sz="3200" baseline="30000" dirty="0">
                <a:solidFill>
                  <a:srgbClr val="FFFFFF"/>
                </a:solidFill>
              </a:rPr>
              <a:t>D</a:t>
            </a:r>
            <a:r>
              <a:rPr lang="en-US" sz="3200" b="1" dirty="0">
                <a:solidFill>
                  <a:srgbClr val="FFFFFF"/>
                </a:solidFill>
              </a:rPr>
              <a:t> -</a:t>
            </a:r>
            <a:r>
              <a:rPr lang="en-US" sz="2400" b="0" i="0" u="none" strike="noStrike" baseline="0" dirty="0">
                <a:solidFill>
                  <a:srgbClr val="FFFFFF"/>
                </a:solidFill>
              </a:rPr>
              <a:t> (Fifth category out of 19)</a:t>
            </a:r>
          </a:p>
          <a:p>
            <a:pPr algn="l"/>
            <a:r>
              <a:rPr lang="en-US" sz="1800" b="0" i="0" u="none" strike="noStrike" baseline="0" dirty="0">
                <a:solidFill>
                  <a:srgbClr val="FFFFFF"/>
                </a:solidFill>
              </a:rPr>
              <a:t>A strong business profile, low financial leverage, very strong capitalization, and strong operating profitability supported</a:t>
            </a:r>
          </a:p>
          <a:p>
            <a:pPr algn="l"/>
            <a:r>
              <a:rPr lang="en-US" sz="1800" b="0" i="0" u="none" strike="noStrike" baseline="0" dirty="0">
                <a:solidFill>
                  <a:srgbClr val="FFFFFF"/>
                </a:solidFill>
              </a:rPr>
              <a:t>by strong investment performance</a:t>
            </a:r>
            <a:endParaRPr lang="en-US" dirty="0"/>
          </a:p>
        </p:txBody>
      </p:sp>
      <p:sp>
        <p:nvSpPr>
          <p:cNvPr id="8" name="TextBox 7">
            <a:extLst>
              <a:ext uri="{FF2B5EF4-FFF2-40B4-BE49-F238E27FC236}">
                <a16:creationId xmlns:a16="http://schemas.microsoft.com/office/drawing/2014/main" id="{5FA0DB23-F4B9-74E9-079E-E44DF423CD64}"/>
              </a:ext>
            </a:extLst>
          </p:cNvPr>
          <p:cNvSpPr txBox="1"/>
          <p:nvPr/>
        </p:nvSpPr>
        <p:spPr>
          <a:xfrm>
            <a:off x="0" y="5257770"/>
            <a:ext cx="12199388" cy="1446550"/>
          </a:xfrm>
          <a:prstGeom prst="rect">
            <a:avLst/>
          </a:prstGeom>
          <a:noFill/>
        </p:spPr>
        <p:txBody>
          <a:bodyPr wrap="square">
            <a:spAutoFit/>
          </a:bodyPr>
          <a:lstStyle/>
          <a:p>
            <a:r>
              <a:rPr lang="en-US" sz="1100" b="0" i="0" u="none" strike="noStrike" baseline="0" dirty="0">
                <a:solidFill>
                  <a:schemeClr val="bg1"/>
                </a:solidFill>
              </a:rPr>
              <a:t>A.M. Best is a large, third-party independent reporting and rating company that rates an insurance company on the basis of the company’s financial strength, operating performance, and ability to meet its obligations to policyholders. S&amp;P Global Ratings is an independent, third-party rating firm that rates on the basis of financial strength. Ratings shown reflect the opinions of the rating agencies and are not implied warranties of the company’s ability to meet its financial obligations. The ratings above apply to North American’s financial strength and claims-paying ability. </a:t>
            </a:r>
            <a:r>
              <a:rPr lang="en-US" sz="1100" dirty="0">
                <a:solidFill>
                  <a:schemeClr val="bg1"/>
                </a:solidFill>
              </a:rPr>
              <a:t> </a:t>
            </a:r>
            <a:r>
              <a:rPr lang="en-US" sz="1100" b="1" i="0" u="none" strike="noStrike" baseline="0" dirty="0">
                <a:solidFill>
                  <a:schemeClr val="bg1"/>
                </a:solidFill>
              </a:rPr>
              <a:t>A) </a:t>
            </a:r>
            <a:r>
              <a:rPr lang="en-US" sz="1100" b="0" i="0" u="none" strike="noStrike" baseline="0" dirty="0">
                <a:solidFill>
                  <a:schemeClr val="bg1"/>
                </a:solidFill>
              </a:rPr>
              <a:t>A.M. Best rating affirmed on </a:t>
            </a:r>
            <a:r>
              <a:rPr lang="en-US" sz="1100" b="1" dirty="0">
                <a:solidFill>
                  <a:schemeClr val="bg1"/>
                </a:solidFill>
              </a:rPr>
              <a:t>August 13, 2024</a:t>
            </a:r>
            <a:r>
              <a:rPr lang="en-US" sz="1100" b="0" i="0" u="none" strike="noStrike" baseline="0" dirty="0">
                <a:solidFill>
                  <a:schemeClr val="bg1"/>
                </a:solidFill>
              </a:rPr>
              <a:t>. For the latest rating, access ambest.com. </a:t>
            </a:r>
            <a:r>
              <a:rPr lang="en-US" sz="1100" b="1" i="0" u="none" strike="noStrike" baseline="0" dirty="0">
                <a:solidFill>
                  <a:schemeClr val="bg1"/>
                </a:solidFill>
              </a:rPr>
              <a:t>B) </a:t>
            </a:r>
            <a:r>
              <a:rPr lang="en-US" sz="1100" b="0" i="0" u="none" strike="noStrike" baseline="0" dirty="0">
                <a:solidFill>
                  <a:schemeClr val="bg1"/>
                </a:solidFill>
              </a:rPr>
              <a:t>Awarded to North American Company for Life and Health Insurance®</a:t>
            </a:r>
            <a:r>
              <a:rPr lang="en-US" sz="1100" b="0" i="0" u="none" strike="noStrike" dirty="0">
                <a:solidFill>
                  <a:schemeClr val="bg1"/>
                </a:solidFill>
              </a:rPr>
              <a:t> </a:t>
            </a:r>
            <a:r>
              <a:rPr lang="en-US" sz="1100" b="0" i="0" u="none" strike="noStrike" baseline="0" dirty="0">
                <a:solidFill>
                  <a:schemeClr val="bg1"/>
                </a:solidFill>
              </a:rPr>
              <a:t>as part of Sammons® Financial Group Inc., which consists of Midland National® Life Insurance Company and North American Company for Life and Health Insurance®. </a:t>
            </a:r>
            <a:r>
              <a:rPr lang="en-US" sz="1100" b="1" i="0" u="none" strike="noStrike" baseline="0" dirty="0">
                <a:solidFill>
                  <a:schemeClr val="bg1"/>
                </a:solidFill>
              </a:rPr>
              <a:t>C) </a:t>
            </a:r>
            <a:r>
              <a:rPr lang="en-US" sz="1100" b="0" i="0" u="none" strike="noStrike" baseline="0" dirty="0">
                <a:solidFill>
                  <a:schemeClr val="bg1"/>
                </a:solidFill>
              </a:rPr>
              <a:t>S&amp;P Global rating assigned Feb. 26, 2009 and affirmed on </a:t>
            </a:r>
            <a:r>
              <a:rPr lang="en-US" sz="1100" b="1" dirty="0">
                <a:solidFill>
                  <a:schemeClr val="bg1"/>
                </a:solidFill>
              </a:rPr>
              <a:t>May 22, 2024 </a:t>
            </a:r>
            <a:r>
              <a:rPr lang="en-US" sz="1100" b="0" i="0" u="none" strike="noStrike" baseline="0" dirty="0">
                <a:solidFill>
                  <a:schemeClr val="bg1"/>
                </a:solidFill>
              </a:rPr>
              <a:t>. </a:t>
            </a:r>
            <a:r>
              <a:rPr lang="en-US" sz="1100" b="1" i="0" u="none" strike="noStrike" baseline="0" dirty="0">
                <a:solidFill>
                  <a:schemeClr val="bg1"/>
                </a:solidFill>
              </a:rPr>
              <a:t>D) </a:t>
            </a:r>
            <a:r>
              <a:rPr lang="en-US" sz="1100" b="0" i="0" u="none" strike="noStrike" baseline="0" dirty="0">
                <a:solidFill>
                  <a:schemeClr val="bg1"/>
                </a:solidFill>
              </a:rPr>
              <a:t>Fitch Ratings, a global leader in financial information services and credit ratings, on June 26, 2024, assigned an Insurer Financial Strength rating of A+ Stable for North American. This rating is the fifth highest of 19 possible rating categories. The rating reflects the organization’s strong business profile, low financial leverage, very strong statutory capitalization, and strong operating profitability supported by strong investment performance. For more information access fitchratings.com.</a:t>
            </a:r>
            <a:endParaRPr lang="en-US" sz="1100" dirty="0">
              <a:solidFill>
                <a:schemeClr val="bg1"/>
              </a:solidFill>
            </a:endParaRPr>
          </a:p>
        </p:txBody>
      </p:sp>
      <p:sp>
        <p:nvSpPr>
          <p:cNvPr id="2" name="TextBox 1">
            <a:extLst>
              <a:ext uri="{FF2B5EF4-FFF2-40B4-BE49-F238E27FC236}">
                <a16:creationId xmlns:a16="http://schemas.microsoft.com/office/drawing/2014/main" id="{8E663B96-7CB1-3115-E2BD-A52D400E57A5}"/>
              </a:ext>
            </a:extLst>
          </p:cNvPr>
          <p:cNvSpPr txBox="1"/>
          <p:nvPr/>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5" name="TextBox 4">
            <a:extLst>
              <a:ext uri="{FF2B5EF4-FFF2-40B4-BE49-F238E27FC236}">
                <a16:creationId xmlns:a16="http://schemas.microsoft.com/office/drawing/2014/main" id="{5E0CE5A4-B22E-02D7-1E53-B52832B9DF48}"/>
              </a:ext>
            </a:extLst>
          </p:cNvPr>
          <p:cNvSpPr txBox="1"/>
          <p:nvPr/>
        </p:nvSpPr>
        <p:spPr>
          <a:xfrm>
            <a:off x="11499011" y="6596390"/>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spTree>
    <p:extLst>
      <p:ext uri="{BB962C8B-B14F-4D97-AF65-F5344CB8AC3E}">
        <p14:creationId xmlns:p14="http://schemas.microsoft.com/office/powerpoint/2010/main" val="5634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7137" y="192505"/>
            <a:ext cx="249053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12192000" cy="7107074"/>
          </a:xfrm>
          <a:prstGeom prst="rect">
            <a:avLst/>
          </a:prstGeom>
          <a:noFill/>
        </p:spPr>
        <p:txBody>
          <a:bodyPr wrap="square" rtlCol="0">
            <a:spAutoFit/>
          </a:bodyPr>
          <a:lstStyle/>
          <a:p>
            <a:pPr>
              <a:spcBef>
                <a:spcPts val="300"/>
              </a:spcBef>
              <a:spcAft>
                <a:spcPts val="300"/>
              </a:spcAft>
            </a:pPr>
            <a:r>
              <a:rPr lang="en-US" sz="1200" b="1" dirty="0">
                <a:solidFill>
                  <a:srgbClr val="00604B"/>
                </a:solidFill>
              </a:rPr>
              <a:t>Disclosures:</a:t>
            </a:r>
            <a:br>
              <a:rPr lang="en-US" sz="1200" dirty="0"/>
            </a:br>
            <a:r>
              <a:rPr lang="en-US" sz="1200" dirty="0"/>
              <a:t>Sammons Financial® is the marketing name for Sammons® Financial Group, Inc.’s member companies, including North American Company for Life and Health Insurance®. Annuities and life insurance are issued by, and product guarantees are solely the responsibility of, North American Company for Life and Health Insurance.</a:t>
            </a:r>
          </a:p>
          <a:p>
            <a:pPr>
              <a:spcBef>
                <a:spcPts val="300"/>
              </a:spcBef>
              <a:spcAft>
                <a:spcPts val="300"/>
              </a:spcAft>
            </a:pPr>
            <a:r>
              <a:rPr lang="en-US" sz="1200" dirty="0"/>
              <a:t>Insurance products issued by North American Company for Life and Health Insurance®, West Des Moines, Iowa. Product and features/options may not be available in all states or appropriate for all clients. See product materials and state availability chart for further details, specific features/options, and limitations by product and state.</a:t>
            </a:r>
          </a:p>
          <a:p>
            <a:pPr>
              <a:spcBef>
                <a:spcPts val="600"/>
              </a:spcBef>
              <a:spcAft>
                <a:spcPts val="600"/>
              </a:spcAft>
            </a:pPr>
            <a:r>
              <a:rPr lang="en-US" sz="1200" dirty="0"/>
              <a:t>Fixed index annuities are not a direct investment in the stock market. They are long term insurance products with guarantees backed by the issuing company. They provide the potential for interest to be credited based in part on the performance of specific indices, without the risk of loss of premium due to market downturns or fluctuation. Although fixed index annuities guarantee no loss of premium due to market downturns, deductions from the accumulation value for optional benefit riders or strategy fees or charges associated with allocations to enhanced crediting methods  could exceed interest credited to the accumulation value, which would result in loss of premium. They may not be appropriate for all clients. Interest credits to a fixed index annuity will not mirror the actual performance of the relevant index.</a:t>
            </a:r>
          </a:p>
          <a:p>
            <a:pPr>
              <a:spcBef>
                <a:spcPts val="300"/>
              </a:spcBef>
              <a:spcAft>
                <a:spcPts val="300"/>
              </a:spcAft>
            </a:pPr>
            <a:r>
              <a:rPr lang="en-US" sz="1200" dirty="0"/>
              <a:t>The “S&amp;P 500®”,  and “S&amp;P Multi-Asset Risk Control 5% Excess Return Index”, (“the Indices”) are products of S&amp;P Dow Jones Indices LLC or its affiliates (“SPDJI”) and have been licensed for use by North American Company for Life and Health Insurance® (“the Company”). S&amp;P®, S&amp;P 500®, US 500, The 500, </a:t>
            </a:r>
            <a:r>
              <a:rPr lang="en-US" sz="1200" dirty="0" err="1"/>
              <a:t>iBoxx</a:t>
            </a:r>
            <a:r>
              <a:rPr lang="en-US" sz="1200" dirty="0"/>
              <a:t>®, </a:t>
            </a:r>
            <a:r>
              <a:rPr lang="en-US" sz="1200" dirty="0" err="1"/>
              <a:t>iTraxx</a:t>
            </a:r>
            <a:r>
              <a:rPr lang="en-US" sz="1200" dirty="0"/>
              <a:t>® and CDX® are trademarks of S&amp;P Global, Inc. or its affiliates (“S&amp;P”); Dow Jones® is a registered trademark of Dow Jones Trademark Holdings LLC (“Dow Jones”). It is not possible to invest directly in an index. The Company’s Product is not sponsored, endorsed, sold or promoted by SPDJI, Dow Jones, S&amp;P, any of their respective affiliates (collectively, “S&amp;P Dow Jones Indices”). S&amp;P Dow Jones Indices does not make any representation or warranty, express or implied, to the owners of the Company’s Product or any member of the public regarding the advisability of investing in securities generally or in the Company’s Product particularly or the ability of the Indices to track general market performance. Past performance of an index is not an indication or guarantee of future results. S&amp;P Dow Jones Indices’ only relationship to the Company with respect to the Indices is the licensing of the Index and certain trademarks, service marks and/or trade names of S&amp;P Dow Jones Indices and/or its licensors. The Indices are determined, composed and calculated by S&amp;P Dow Jones Indices without regard to the Company or the Company’s Product. S&amp;P Dow Jones Indices has no obligation to take the needs of the Company or the owners of the Company’s Product into consideration in determining, composing or calculating the Indices. S&amp;P Dow Jones Indices has no obligation or liability in connection with the administration, marketing or trading of the Company’s Product. There is no assurance that investment products based on the Indices will accurately track index performance or provide positive investment returns. S&amp;P Dow Jones Indices LLC is not an investment adviser, commodity trading advisory, commodity pool operator, broker dealer, fiduciary, “promoter” (as defined in the Investment Company Act of 1940, as amended), “expert” as enumerated within 15 U.S.C. § 77k(a) or tax advisor. Inclusion of a security, commodity, crypto currency or other asset within an index is not a recommendation by S&amp;P Dow Jones Indices to buy, sell, or hold such security, commodity, crypto currency or other asset, nor is it considered to be investment advice or commodity trading advice. </a:t>
            </a:r>
          </a:p>
          <a:p>
            <a:pPr>
              <a:spcBef>
                <a:spcPts val="600"/>
              </a:spcBef>
              <a:spcAft>
                <a:spcPts val="600"/>
              </a:spcAft>
            </a:pPr>
            <a:r>
              <a:rPr lang="en-US" sz="1200" dirty="0"/>
              <a:t>S&amp;P DOW JONES INDICES DOES NOT GUARANTEE THE ADEQUACY, ACCURACY, TIMELINESS AND/OR THE COMPLETENESS OF THE INDICES OR ANY DATA RELATED THERETO OR ANY COMMUNICATION, INCLUDING BUT NOT LIMITED TO, ORAL OR WRITTEN COMMUNICATION (INCLUDING ELECTRONIC COMMUNICATIONS) WITH RESPECT THERETO. S&amp;P DOW JONES INDICES SHALL NOT BE SUBJECT TO ANY DAMAGES OR LIABILITY FOR ANY ERRORS, OMISSIONS, OR DELAYS THEREIN. S&amp;P DOW JONES INDICES MAKES NO EXPRESS OR IMPLIED WARRANTIES, AND EXPRESSLY DISCLAIMS ALL WARRANTIES, OF MERCHANTABILITY OR FITNESS FOR A PARTICULAR PURPOSE OR USE OR AS TO RESULTS TO BE OBTAINED BY THE COMPANY, OWNERS OF THE COMPANY’S PRODUCT, OR ANY OTHER PERSON OR ENTITY FROM THE USE OF THE INDICES OR WITH RESPECT TO ANY DATA RELATED THERETO. WITHOUT LIMITING ANY OF THE FOREGOING, IN NO EVENT WHATSOEVER SHALL S&amp;P DOW JONES INDICES BE LIABLE FOR ANY INDIRECT, SPECIAL, INCIDENTAL, PUNITIVE, OR CONSEQUENTIAL DAMAGES INCLUDING BUT NOT LIMITED TO, LOSS OF PROFITS, TRADING LOSSES, LOST TIME OR GOODWILL, EVEN IF THEY HAVE BEEN ADVISED OF THE POSSIBILITY OF SUCH DAMAGES, WHETHER IN CONTRACT, TORT, STRICT LIABILITY, OR OTHERWISE. S&amp;P DOW JONES INDICES HAS NOT REVIEWED, PREPARED AND/OR CERTIFIED ANY PORTION OF, NOR DOES S&amp;P DOW JONES INDICES HAVE ANY CONTROL OVER, THE COMPANY’S PRODUCT REGISTRATION STATEMENT, PROSPECTUS OR OTHER OFFERING MATERIALS. THERE ARE NO THIRD-PARTY BENEFICIARIES OF ANY AGREEMENTS OR ARRANGEMENTS BETWEEN S&amp;P DOW JONES INDICES AND THE COMPANY, OTHER THAN THE LICENSORS OF S&amp;P DOW JONES INDICES. </a:t>
            </a:r>
          </a:p>
          <a:p>
            <a:pPr>
              <a:spcBef>
                <a:spcPts val="400"/>
              </a:spcBef>
              <a:spcAft>
                <a:spcPts val="400"/>
              </a:spcAft>
            </a:pPr>
            <a:endParaRPr lang="en-US" sz="1200" dirty="0"/>
          </a:p>
        </p:txBody>
      </p:sp>
    </p:spTree>
    <p:extLst>
      <p:ext uri="{BB962C8B-B14F-4D97-AF65-F5344CB8AC3E}">
        <p14:creationId xmlns:p14="http://schemas.microsoft.com/office/powerpoint/2010/main" val="268230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77137" y="192505"/>
            <a:ext cx="249053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12192000" cy="3500958"/>
          </a:xfrm>
          <a:prstGeom prst="rect">
            <a:avLst/>
          </a:prstGeom>
          <a:noFill/>
        </p:spPr>
        <p:txBody>
          <a:bodyPr wrap="square" rtlCol="0">
            <a:spAutoFit/>
          </a:bodyPr>
          <a:lstStyle/>
          <a:p>
            <a:pPr>
              <a:spcBef>
                <a:spcPts val="300"/>
              </a:spcBef>
              <a:spcAft>
                <a:spcPts val="300"/>
              </a:spcAft>
            </a:pPr>
            <a:r>
              <a:rPr lang="en-US" sz="1200" dirty="0">
                <a:solidFill>
                  <a:srgbClr val="000000"/>
                </a:solidFill>
              </a:rPr>
              <a:t>The S&amp;P 500® MARC 5% ER Index is managed to a volatility target, and as a result the index performance will not match the performance of any other index or the markets in general since volatility control tends to reduce both the rate of negative performance and positive performance of the underlying index, thereby creating more stabilized performance. This index has been in existence since Mar. 27, 2017. Ending values in years prior to inception are determined by S&amp;P Dow Jones Indices LLC or its affiliates (“SPDJI”) using the same methodology as used currently.</a:t>
            </a:r>
            <a:endParaRPr lang="en-US" sz="1200" dirty="0">
              <a:solidFill>
                <a:prstClr val="black"/>
              </a:solidFill>
            </a:endParaRPr>
          </a:p>
          <a:p>
            <a:pPr>
              <a:spcBef>
                <a:spcPts val="300"/>
              </a:spcBef>
              <a:spcAft>
                <a:spcPts val="300"/>
              </a:spcAft>
            </a:pPr>
            <a:r>
              <a:rPr lang="en-US" sz="1200" dirty="0"/>
              <a:t>Neither Barclays Bank PLC (“BB PLC”) nor any of its affiliates (collectively, “Barclays”) is the issuer or producer of fixed index annuities and Barclays has no responsibilities, obligations or duties to policyholders in fixed index annuities. The Barclays Transitions 12 VC Index</a:t>
            </a:r>
            <a:r>
              <a:rPr lang="en-US" sz="1200" baseline="30000" dirty="0"/>
              <a:t>TM</a:t>
            </a:r>
            <a:r>
              <a:rPr lang="en-US" sz="1200" dirty="0"/>
              <a:t> and the Barclays Transitions 6 VC Index</a:t>
            </a:r>
            <a:r>
              <a:rPr lang="en-US" sz="1200" baseline="30000" dirty="0"/>
              <a:t>TM</a:t>
            </a:r>
            <a:r>
              <a:rPr lang="en-US" sz="1200" dirty="0"/>
              <a:t> (the “Indexes”), together with any Barclays indices that are components of the Index is licensed for use by North American Company for Life and Health Insurance (“NACOLAH”) as the issuer or producer of fixed index annuities (the “Issuer”). </a:t>
            </a:r>
          </a:p>
          <a:p>
            <a:pPr>
              <a:spcBef>
                <a:spcPts val="300"/>
              </a:spcBef>
              <a:spcAft>
                <a:spcPts val="300"/>
              </a:spcAft>
            </a:pPr>
            <a:r>
              <a:rPr lang="en-US" sz="1200" dirty="0"/>
              <a:t>Barclays’ only relationship with the Issuer in respect of the Index is the licensing of the Index, which is administered, compiled and published by BB PLC in its role as the index sponsor (the “Index Sponsor”) without regard to the Issuer or the fixed index annuities or policyholders in the fixed index annuities. Additionally, the Issuer may for itself execute transaction(s) with Barclays in or relating to the Index in connection with fixed index annuities. Policyholders acquire fixed index annuities from the Issuer and policyholders neither acquire any interest in the Index nor enter into any relationship of any kind whatsoever with Barclays upon making a purchase in fixed index annuities. Fixed index annuities are not sponsored, endorsed, sold or promoted by Barclays and Barclays makes no representation regarding the advisability of the fixed index annuities or use of the Index or any data included therein. Barclays shall not be liable in any way to the Issuer, policyholders or to other third parties in respect of the use or accuracy of the Index or any data included therein.</a:t>
            </a:r>
          </a:p>
          <a:p>
            <a:pPr>
              <a:spcBef>
                <a:spcPts val="600"/>
              </a:spcBef>
              <a:spcAft>
                <a:spcPts val="600"/>
              </a:spcAft>
            </a:pPr>
            <a:r>
              <a:rPr lang="en-US" sz="1200" dirty="0">
                <a:solidFill>
                  <a:srgbClr val="000000"/>
                </a:solidFill>
              </a:rPr>
              <a:t>Note on Simulated Returns: The results obtained from “back-testing” should not be considered indicative of the actual results that might be obtained from an investment in the Index.  The actual performance of the Index may vary significantly from the results obtained from back-testing.  Unlike an actual performance record, simulated results are achieved by means of the retroactive application of a back-tested model itself designed with the benefit of hindsight and knowledge of factors that may have possibly affected its performance. North American provides no assurance or guarantee that any product linked to the Index will operate or would have operated in the past in a manner consistent with these materials. Calculation based on simulated performance is purely hypothetical and may not be an accurate or meaningful comparison.  Past performance (actual or simulated) is not necessarily indicative of future results.</a:t>
            </a:r>
            <a:endParaRPr lang="en-US" sz="1200" dirty="0">
              <a:solidFill>
                <a:prstClr val="black"/>
              </a:solidFill>
            </a:endParaRPr>
          </a:p>
        </p:txBody>
      </p:sp>
    </p:spTree>
    <p:extLst>
      <p:ext uri="{BB962C8B-B14F-4D97-AF65-F5344CB8AC3E}">
        <p14:creationId xmlns:p14="http://schemas.microsoft.com/office/powerpoint/2010/main" val="135643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log&#10;&#10;Description automatically generated">
            <a:extLst>
              <a:ext uri="{FF2B5EF4-FFF2-40B4-BE49-F238E27FC236}">
                <a16:creationId xmlns:a16="http://schemas.microsoft.com/office/drawing/2014/main" id="{910CD5F4-149D-7617-6C15-84B1C35137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58D82C4-10CF-05B0-CEC2-8780D34C9ABD}"/>
              </a:ext>
            </a:extLst>
          </p:cNvPr>
          <p:cNvSpPr/>
          <p:nvPr/>
        </p:nvSpPr>
        <p:spPr>
          <a:xfrm>
            <a:off x="0" y="0"/>
            <a:ext cx="12192000" cy="6858000"/>
          </a:xfrm>
          <a:prstGeom prst="rect">
            <a:avLst/>
          </a:prstGeom>
          <a:gradFill>
            <a:gsLst>
              <a:gs pos="0">
                <a:srgbClr val="002F2D">
                  <a:alpha val="25000"/>
                </a:srgbClr>
              </a:gs>
              <a:gs pos="50000">
                <a:srgbClr val="002F2D">
                  <a:alpha val="50000"/>
                </a:srgbClr>
              </a:gs>
              <a:gs pos="86000">
                <a:srgbClr val="002F2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07B92EC-4352-FD6F-F32C-AEEB52BA6894}"/>
              </a:ext>
            </a:extLst>
          </p:cNvPr>
          <p:cNvSpPr txBox="1"/>
          <p:nvPr/>
        </p:nvSpPr>
        <p:spPr>
          <a:xfrm>
            <a:off x="127821" y="98322"/>
            <a:ext cx="6650347" cy="2800767"/>
          </a:xfrm>
          <a:prstGeom prst="rect">
            <a:avLst/>
          </a:prstGeom>
          <a:noFill/>
        </p:spPr>
        <p:txBody>
          <a:bodyPr wrap="none" rtlCol="0">
            <a:spAutoFit/>
          </a:bodyPr>
          <a:lstStyle/>
          <a:p>
            <a:r>
              <a:rPr lang="en-US" sz="8800" b="1" dirty="0">
                <a:solidFill>
                  <a:srgbClr val="19A683"/>
                </a:solidFill>
                <a:effectLst>
                  <a:outerShdw blurRad="50800" dist="38100" dir="2700000" algn="tl" rotWithShape="0">
                    <a:prstClr val="black">
                      <a:alpha val="40000"/>
                    </a:prstClr>
                  </a:outerShdw>
                </a:effectLst>
              </a:rPr>
              <a:t>Balanced </a:t>
            </a:r>
            <a:br>
              <a:rPr lang="en-US" sz="8800" b="1" dirty="0">
                <a:solidFill>
                  <a:srgbClr val="19A683"/>
                </a:solidFill>
                <a:effectLst>
                  <a:outerShdw blurRad="50800" dist="38100" dir="2700000" algn="tl" rotWithShape="0">
                    <a:prstClr val="black">
                      <a:alpha val="40000"/>
                    </a:prstClr>
                  </a:outerShdw>
                </a:effectLst>
              </a:rPr>
            </a:br>
            <a:r>
              <a:rPr lang="en-US" sz="8800" b="1" dirty="0">
                <a:solidFill>
                  <a:srgbClr val="19A683"/>
                </a:solidFill>
                <a:effectLst>
                  <a:outerShdw blurRad="50800" dist="38100" dir="2700000" algn="tl" rotWithShape="0">
                    <a:prstClr val="black">
                      <a:alpha val="40000"/>
                    </a:prstClr>
                  </a:outerShdw>
                </a:effectLst>
              </a:rPr>
              <a:t>Accumulation</a:t>
            </a:r>
          </a:p>
        </p:txBody>
      </p:sp>
      <p:sp>
        <p:nvSpPr>
          <p:cNvPr id="8" name="TextBox 7">
            <a:extLst>
              <a:ext uri="{FF2B5EF4-FFF2-40B4-BE49-F238E27FC236}">
                <a16:creationId xmlns:a16="http://schemas.microsoft.com/office/drawing/2014/main" id="{A58703D0-BE4A-5E99-93FA-34D46E71B150}"/>
              </a:ext>
            </a:extLst>
          </p:cNvPr>
          <p:cNvSpPr txBox="1"/>
          <p:nvPr/>
        </p:nvSpPr>
        <p:spPr>
          <a:xfrm>
            <a:off x="634180" y="4341031"/>
            <a:ext cx="10923639" cy="1938992"/>
          </a:xfrm>
          <a:prstGeom prst="rect">
            <a:avLst/>
          </a:prstGeom>
          <a:noFill/>
        </p:spPr>
        <p:txBody>
          <a:bodyPr wrap="square" rtlCol="0">
            <a:spAutoFit/>
          </a:bodyPr>
          <a:lstStyle/>
          <a:p>
            <a:pPr marL="227013"/>
            <a:r>
              <a:rPr lang="en-US" sz="6000" dirty="0">
                <a:solidFill>
                  <a:schemeClr val="bg1"/>
                </a:solidFill>
                <a:effectLst>
                  <a:outerShdw blurRad="50800" dist="38100" dir="2700000" algn="tl" rotWithShape="0">
                    <a:prstClr val="black">
                      <a:alpha val="40000"/>
                    </a:prstClr>
                  </a:outerShdw>
                </a:effectLst>
              </a:rPr>
              <a:t>Finding the right mix of growth </a:t>
            </a:r>
            <a:br>
              <a:rPr lang="en-US" sz="6000" dirty="0">
                <a:solidFill>
                  <a:schemeClr val="bg1"/>
                </a:solidFill>
                <a:effectLst>
                  <a:outerShdw blurRad="50800" dist="38100" dir="2700000" algn="tl" rotWithShape="0">
                    <a:prstClr val="black">
                      <a:alpha val="40000"/>
                    </a:prstClr>
                  </a:outerShdw>
                </a:effectLst>
              </a:rPr>
            </a:br>
            <a:r>
              <a:rPr lang="en-US" sz="6000" dirty="0">
                <a:solidFill>
                  <a:schemeClr val="bg1"/>
                </a:solidFill>
                <a:effectLst>
                  <a:outerShdw blurRad="50800" dist="38100" dir="2700000" algn="tl" rotWithShape="0">
                    <a:prstClr val="black">
                      <a:alpha val="40000"/>
                    </a:prstClr>
                  </a:outerShdw>
                </a:effectLst>
              </a:rPr>
              <a:t>potential and asset protection</a:t>
            </a:r>
          </a:p>
        </p:txBody>
      </p:sp>
      <p:sp>
        <p:nvSpPr>
          <p:cNvPr id="10" name="TextBox 9">
            <a:extLst>
              <a:ext uri="{FF2B5EF4-FFF2-40B4-BE49-F238E27FC236}">
                <a16:creationId xmlns:a16="http://schemas.microsoft.com/office/drawing/2014/main" id="{6150E467-2554-A8B5-8DE7-BA1D03E93CE5}"/>
              </a:ext>
            </a:extLst>
          </p:cNvPr>
          <p:cNvSpPr txBox="1"/>
          <p:nvPr/>
        </p:nvSpPr>
        <p:spPr>
          <a:xfrm>
            <a:off x="11237344" y="6596390"/>
            <a:ext cx="954655" cy="261610"/>
          </a:xfrm>
          <a:prstGeom prst="rect">
            <a:avLst/>
          </a:prstGeom>
          <a:noFill/>
        </p:spPr>
        <p:txBody>
          <a:bodyPr wrap="square" rtlCol="0">
            <a:spAutoFit/>
          </a:bodyPr>
          <a:lstStyle/>
          <a:p>
            <a:pPr algn="r"/>
            <a:r>
              <a:rPr lang="en-US" sz="1100" kern="1200" dirty="0">
                <a:solidFill>
                  <a:schemeClr val="bg2"/>
                </a:solidFill>
                <a:effectLst/>
                <a:latin typeface="+mn-lt"/>
                <a:ea typeface="+mn-ea"/>
                <a:cs typeface="+mn-cs"/>
              </a:rPr>
              <a:t>PRT 9-24</a:t>
            </a:r>
          </a:p>
        </p:txBody>
      </p:sp>
      <p:sp>
        <p:nvSpPr>
          <p:cNvPr id="2" name="TextBox 1">
            <a:extLst>
              <a:ext uri="{FF2B5EF4-FFF2-40B4-BE49-F238E27FC236}">
                <a16:creationId xmlns:a16="http://schemas.microsoft.com/office/drawing/2014/main" id="{46ECB2E0-74B6-2514-4C83-14A8180D958D}"/>
              </a:ext>
            </a:extLst>
          </p:cNvPr>
          <p:cNvSpPr txBox="1"/>
          <p:nvPr/>
        </p:nvSpPr>
        <p:spPr>
          <a:xfrm>
            <a:off x="1" y="6596390"/>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Tree>
    <p:extLst>
      <p:ext uri="{BB962C8B-B14F-4D97-AF65-F5344CB8AC3E}">
        <p14:creationId xmlns:p14="http://schemas.microsoft.com/office/powerpoint/2010/main" val="118204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on a fallen tree&#10;&#10;Description automatically generated">
            <a:extLst>
              <a:ext uri="{FF2B5EF4-FFF2-40B4-BE49-F238E27FC236}">
                <a16:creationId xmlns:a16="http://schemas.microsoft.com/office/drawing/2014/main" id="{3EA7CFDC-B1E2-F51A-2A6A-FC586887DB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2"/>
          <a:stretch/>
        </p:blipFill>
        <p:spPr>
          <a:xfrm>
            <a:off x="-2624" y="0"/>
            <a:ext cx="12192000" cy="6857999"/>
          </a:xfrm>
          <a:prstGeom prst="rect">
            <a:avLst/>
          </a:prstGeom>
        </p:spPr>
      </p:pic>
      <p:sp>
        <p:nvSpPr>
          <p:cNvPr id="2" name="Rectangle 1"/>
          <p:cNvSpPr/>
          <p:nvPr/>
        </p:nvSpPr>
        <p:spPr>
          <a:xfrm>
            <a:off x="-2624" y="1160205"/>
            <a:ext cx="12192000" cy="5695581"/>
          </a:xfrm>
          <a:prstGeom prst="rect">
            <a:avLst/>
          </a:prstGeom>
          <a:gradFill>
            <a:gsLst>
              <a:gs pos="0">
                <a:srgbClr val="002F2D">
                  <a:alpha val="0"/>
                </a:srgbClr>
              </a:gs>
              <a:gs pos="24000">
                <a:srgbClr val="002F2D">
                  <a:alpha val="50000"/>
                </a:srgbClr>
              </a:gs>
              <a:gs pos="59000">
                <a:srgbClr val="002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1961" y="2426494"/>
            <a:ext cx="9905086" cy="923330"/>
          </a:xfrm>
          <a:prstGeom prst="rect">
            <a:avLst/>
          </a:prstGeom>
          <a:noFill/>
        </p:spPr>
        <p:txBody>
          <a:bodyPr wrap="square" rtlCol="0">
            <a:spAutoFit/>
          </a:bodyPr>
          <a:lstStyle/>
          <a:p>
            <a:r>
              <a:rPr lang="en-US" sz="5400" b="1" dirty="0">
                <a:solidFill>
                  <a:schemeClr val="bg1"/>
                </a:solidFill>
                <a:effectLst>
                  <a:outerShdw blurRad="50800" dist="38100" dir="2700000" algn="tl" rotWithShape="0">
                    <a:prstClr val="black">
                      <a:alpha val="40000"/>
                    </a:prstClr>
                  </a:outerShdw>
                </a:effectLst>
              </a:rPr>
              <a:t>What does risk look like to you?</a:t>
            </a:r>
          </a:p>
        </p:txBody>
      </p:sp>
      <p:cxnSp>
        <p:nvCxnSpPr>
          <p:cNvPr id="6" name="Straight Connector 5"/>
          <p:cNvCxnSpPr/>
          <p:nvPr/>
        </p:nvCxnSpPr>
        <p:spPr>
          <a:xfrm>
            <a:off x="498763" y="5232280"/>
            <a:ext cx="11247120" cy="0"/>
          </a:xfrm>
          <a:prstGeom prst="line">
            <a:avLst/>
          </a:prstGeom>
          <a:ln w="152400">
            <a:gradFill flip="none" rotWithShape="1">
              <a:gsLst>
                <a:gs pos="0">
                  <a:srgbClr val="20D2A8"/>
                </a:gs>
                <a:gs pos="33000">
                  <a:srgbClr val="19A683"/>
                </a:gs>
                <a:gs pos="84000">
                  <a:srgbClr val="003D3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5836225" y="5348502"/>
            <a:ext cx="700644" cy="498764"/>
          </a:xfrm>
          <a:prstGeom prst="triangle">
            <a:avLst/>
          </a:prstGeom>
          <a:solidFill>
            <a:srgbClr val="19A683"/>
          </a:soli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36869" y="4228891"/>
            <a:ext cx="5209014" cy="830997"/>
          </a:xfrm>
          <a:prstGeom prst="rect">
            <a:avLst/>
          </a:prstGeom>
          <a:noFill/>
        </p:spPr>
        <p:txBody>
          <a:bodyPr wrap="square" rtlCol="0">
            <a:spAutoFit/>
          </a:bodyPr>
          <a:lstStyle/>
          <a:p>
            <a:pPr algn="ctr"/>
            <a:r>
              <a:rPr lang="en-US" sz="2400" dirty="0">
                <a:solidFill>
                  <a:schemeClr val="bg1"/>
                </a:solidFill>
              </a:rPr>
              <a:t>Cash, CDs, Bank Money market, </a:t>
            </a:r>
            <a:br>
              <a:rPr lang="en-US" sz="2400" dirty="0">
                <a:solidFill>
                  <a:schemeClr val="bg1"/>
                </a:solidFill>
              </a:rPr>
            </a:br>
            <a:r>
              <a:rPr lang="en-US" sz="2400" dirty="0">
                <a:solidFill>
                  <a:schemeClr val="bg1"/>
                </a:solidFill>
              </a:rPr>
              <a:t>Fixed index annuities, Fixed annuities</a:t>
            </a:r>
          </a:p>
        </p:txBody>
      </p:sp>
      <p:sp>
        <p:nvSpPr>
          <p:cNvPr id="9" name="TextBox 8"/>
          <p:cNvSpPr txBox="1"/>
          <p:nvPr/>
        </p:nvSpPr>
        <p:spPr>
          <a:xfrm>
            <a:off x="498763" y="4285062"/>
            <a:ext cx="5337462" cy="830997"/>
          </a:xfrm>
          <a:prstGeom prst="rect">
            <a:avLst/>
          </a:prstGeom>
          <a:noFill/>
        </p:spPr>
        <p:txBody>
          <a:bodyPr wrap="square" rtlCol="0">
            <a:spAutoFit/>
          </a:bodyPr>
          <a:lstStyle/>
          <a:p>
            <a:pPr algn="ctr"/>
            <a:r>
              <a:rPr lang="en-US" sz="2400" dirty="0">
                <a:solidFill>
                  <a:schemeClr val="bg1"/>
                </a:solidFill>
              </a:rPr>
              <a:t>Stocks, Mutual funds, </a:t>
            </a:r>
            <a:br>
              <a:rPr lang="en-US" sz="2400" dirty="0">
                <a:solidFill>
                  <a:schemeClr val="bg1"/>
                </a:solidFill>
              </a:rPr>
            </a:br>
            <a:r>
              <a:rPr lang="en-US" sz="2400" dirty="0">
                <a:solidFill>
                  <a:schemeClr val="bg1"/>
                </a:solidFill>
              </a:rPr>
              <a:t>Variable annuities, Bonds</a:t>
            </a:r>
          </a:p>
        </p:txBody>
      </p:sp>
      <p:grpSp>
        <p:nvGrpSpPr>
          <p:cNvPr id="10" name="Group 9"/>
          <p:cNvGrpSpPr/>
          <p:nvPr/>
        </p:nvGrpSpPr>
        <p:grpSpPr>
          <a:xfrm>
            <a:off x="1867145" y="5391702"/>
            <a:ext cx="2600698" cy="836930"/>
            <a:chOff x="1330034" y="4249877"/>
            <a:chExt cx="2600698" cy="836930"/>
          </a:xfrm>
        </p:grpSpPr>
        <p:sp>
          <p:nvSpPr>
            <p:cNvPr id="11" name="TextBox 10"/>
            <p:cNvSpPr txBox="1"/>
            <p:nvPr/>
          </p:nvSpPr>
          <p:spPr>
            <a:xfrm>
              <a:off x="1330035" y="4249877"/>
              <a:ext cx="2600697" cy="461665"/>
            </a:xfrm>
            <a:prstGeom prst="rect">
              <a:avLst/>
            </a:prstGeom>
            <a:noFill/>
          </p:spPr>
          <p:txBody>
            <a:bodyPr wrap="square" rtlCol="0">
              <a:spAutoFit/>
            </a:bodyPr>
            <a:lstStyle/>
            <a:p>
              <a:pPr algn="ctr"/>
              <a:r>
                <a:rPr lang="en-US" sz="2400" b="1" dirty="0">
                  <a:solidFill>
                    <a:schemeClr val="bg1"/>
                  </a:solidFill>
                </a:rPr>
                <a:t>EXPOSED</a:t>
              </a:r>
            </a:p>
          </p:txBody>
        </p:sp>
        <p:sp>
          <p:nvSpPr>
            <p:cNvPr id="13" name="TextBox 12"/>
            <p:cNvSpPr txBox="1"/>
            <p:nvPr/>
          </p:nvSpPr>
          <p:spPr>
            <a:xfrm>
              <a:off x="1330034" y="4625142"/>
              <a:ext cx="2600697" cy="461665"/>
            </a:xfrm>
            <a:prstGeom prst="rect">
              <a:avLst/>
            </a:prstGeom>
            <a:noFill/>
          </p:spPr>
          <p:txBody>
            <a:bodyPr wrap="square" rtlCol="0">
              <a:spAutoFit/>
            </a:bodyPr>
            <a:lstStyle/>
            <a:p>
              <a:pPr algn="ctr"/>
              <a:r>
                <a:rPr lang="en-US" sz="2400" b="1" dirty="0">
                  <a:solidFill>
                    <a:schemeClr val="bg1"/>
                  </a:solidFill>
                </a:rPr>
                <a:t>to market risk</a:t>
              </a:r>
            </a:p>
          </p:txBody>
        </p:sp>
        <p:cxnSp>
          <p:nvCxnSpPr>
            <p:cNvPr id="12" name="Straight Connector 11"/>
            <p:cNvCxnSpPr/>
            <p:nvPr/>
          </p:nvCxnSpPr>
          <p:spPr>
            <a:xfrm>
              <a:off x="1601939" y="4672324"/>
              <a:ext cx="2011680" cy="0"/>
            </a:xfrm>
            <a:prstGeom prst="line">
              <a:avLst/>
            </a:prstGeom>
            <a:ln w="28575">
              <a:solidFill>
                <a:srgbClr val="19A683"/>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703369" y="5377399"/>
            <a:ext cx="2600698" cy="836930"/>
            <a:chOff x="1330034" y="4249877"/>
            <a:chExt cx="2600698" cy="836930"/>
          </a:xfrm>
        </p:grpSpPr>
        <p:sp>
          <p:nvSpPr>
            <p:cNvPr id="15" name="TextBox 14"/>
            <p:cNvSpPr txBox="1"/>
            <p:nvPr/>
          </p:nvSpPr>
          <p:spPr>
            <a:xfrm>
              <a:off x="1330035" y="4249877"/>
              <a:ext cx="2600697" cy="461665"/>
            </a:xfrm>
            <a:prstGeom prst="rect">
              <a:avLst/>
            </a:prstGeom>
            <a:noFill/>
          </p:spPr>
          <p:txBody>
            <a:bodyPr wrap="square" rtlCol="0">
              <a:spAutoFit/>
            </a:bodyPr>
            <a:lstStyle/>
            <a:p>
              <a:pPr algn="ctr"/>
              <a:r>
                <a:rPr lang="en-US" sz="2400" b="1" dirty="0">
                  <a:solidFill>
                    <a:schemeClr val="bg1"/>
                  </a:solidFill>
                </a:rPr>
                <a:t>NOT EXPOSED</a:t>
              </a:r>
            </a:p>
          </p:txBody>
        </p:sp>
        <p:sp>
          <p:nvSpPr>
            <p:cNvPr id="17" name="TextBox 16"/>
            <p:cNvSpPr txBox="1"/>
            <p:nvPr/>
          </p:nvSpPr>
          <p:spPr>
            <a:xfrm>
              <a:off x="1330034" y="4625142"/>
              <a:ext cx="2600697" cy="461665"/>
            </a:xfrm>
            <a:prstGeom prst="rect">
              <a:avLst/>
            </a:prstGeom>
            <a:noFill/>
          </p:spPr>
          <p:txBody>
            <a:bodyPr wrap="square" rtlCol="0">
              <a:spAutoFit/>
            </a:bodyPr>
            <a:lstStyle/>
            <a:p>
              <a:pPr algn="ctr"/>
              <a:r>
                <a:rPr lang="en-US" sz="2400" b="1" dirty="0">
                  <a:solidFill>
                    <a:schemeClr val="bg1"/>
                  </a:solidFill>
                </a:rPr>
                <a:t>to market risk</a:t>
              </a:r>
            </a:p>
          </p:txBody>
        </p:sp>
        <p:cxnSp>
          <p:nvCxnSpPr>
            <p:cNvPr id="16" name="Straight Connector 15"/>
            <p:cNvCxnSpPr/>
            <p:nvPr/>
          </p:nvCxnSpPr>
          <p:spPr>
            <a:xfrm>
              <a:off x="1622032" y="4673372"/>
              <a:ext cx="2011680" cy="0"/>
            </a:xfrm>
            <a:prstGeom prst="line">
              <a:avLst/>
            </a:prstGeom>
            <a:ln w="28575">
              <a:solidFill>
                <a:srgbClr val="19A683"/>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02F18407-3103-6FC4-F34E-2C45E42B857E}"/>
              </a:ext>
            </a:extLst>
          </p:cNvPr>
          <p:cNvSpPr txBox="1"/>
          <p:nvPr/>
        </p:nvSpPr>
        <p:spPr>
          <a:xfrm>
            <a:off x="11237344" y="6596390"/>
            <a:ext cx="954655" cy="261610"/>
          </a:xfrm>
          <a:prstGeom prst="rect">
            <a:avLst/>
          </a:prstGeom>
          <a:noFill/>
        </p:spPr>
        <p:txBody>
          <a:bodyPr wrap="square" rtlCol="0">
            <a:spAutoFit/>
          </a:bodyPr>
          <a:lstStyle/>
          <a:p>
            <a:pPr algn="r"/>
            <a:r>
              <a:rPr lang="en-US" sz="1100" kern="1200" dirty="0">
                <a:solidFill>
                  <a:schemeClr val="bg2"/>
                </a:solidFill>
                <a:effectLst/>
                <a:latin typeface="+mn-lt"/>
                <a:ea typeface="+mn-ea"/>
                <a:cs typeface="+mn-cs"/>
              </a:rPr>
              <a:t>PRT 9-24</a:t>
            </a:r>
          </a:p>
        </p:txBody>
      </p:sp>
      <p:sp>
        <p:nvSpPr>
          <p:cNvPr id="4" name="TextBox 3">
            <a:extLst>
              <a:ext uri="{FF2B5EF4-FFF2-40B4-BE49-F238E27FC236}">
                <a16:creationId xmlns:a16="http://schemas.microsoft.com/office/drawing/2014/main" id="{57FB56AE-1525-D8C3-0AC3-A49D3A861DB3}"/>
              </a:ext>
            </a:extLst>
          </p:cNvPr>
          <p:cNvSpPr txBox="1"/>
          <p:nvPr/>
        </p:nvSpPr>
        <p:spPr>
          <a:xfrm>
            <a:off x="-18113" y="6609785"/>
            <a:ext cx="629727" cy="261610"/>
          </a:xfrm>
          <a:prstGeom prst="rect">
            <a:avLst/>
          </a:prstGeom>
          <a:noFill/>
        </p:spPr>
        <p:txBody>
          <a:bodyPr wrap="square" rtlCol="0">
            <a:spAutoFit/>
          </a:bodyPr>
          <a:lstStyle/>
          <a:p>
            <a:r>
              <a:rPr lang="en-US" sz="1100" kern="1200" dirty="0">
                <a:solidFill>
                  <a:schemeClr val="bg2"/>
                </a:solidFill>
                <a:effectLst/>
                <a:latin typeface="+mn-lt"/>
                <a:ea typeface="+mn-ea"/>
                <a:cs typeface="+mn-cs"/>
              </a:rPr>
              <a:t>38191Z</a:t>
            </a:r>
          </a:p>
        </p:txBody>
      </p:sp>
      <p:sp>
        <p:nvSpPr>
          <p:cNvPr id="20" name="TextBox 19">
            <a:extLst>
              <a:ext uri="{FF2B5EF4-FFF2-40B4-BE49-F238E27FC236}">
                <a16:creationId xmlns:a16="http://schemas.microsoft.com/office/drawing/2014/main" id="{786712F9-7CD0-3328-FE5F-2F7A27508043}"/>
              </a:ext>
            </a:extLst>
          </p:cNvPr>
          <p:cNvSpPr txBox="1"/>
          <p:nvPr/>
        </p:nvSpPr>
        <p:spPr>
          <a:xfrm>
            <a:off x="11499011" y="6596390"/>
            <a:ext cx="692987" cy="261610"/>
          </a:xfrm>
          <a:prstGeom prst="rect">
            <a:avLst/>
          </a:prstGeom>
          <a:noFill/>
        </p:spPr>
        <p:txBody>
          <a:bodyPr wrap="square">
            <a:spAutoFit/>
          </a:bodyPr>
          <a:lstStyle/>
          <a:p>
            <a:pPr algn="r"/>
            <a:r>
              <a:rPr lang="en-US" sz="1100" kern="1200" dirty="0">
                <a:solidFill>
                  <a:schemeClr val="bg2"/>
                </a:solidFill>
                <a:effectLst/>
                <a:latin typeface="+mn-lt"/>
                <a:ea typeface="+mn-ea"/>
                <a:cs typeface="+mn-cs"/>
              </a:rPr>
              <a:t>PRT 9-24</a:t>
            </a:r>
            <a:endParaRPr lang="en-US" sz="1100" dirty="0"/>
          </a:p>
        </p:txBody>
      </p:sp>
      <p:sp>
        <p:nvSpPr>
          <p:cNvPr id="22" name="TextBox 21">
            <a:extLst>
              <a:ext uri="{FF2B5EF4-FFF2-40B4-BE49-F238E27FC236}">
                <a16:creationId xmlns:a16="http://schemas.microsoft.com/office/drawing/2014/main" id="{F11C99DF-529F-8694-8A7F-84541A54B2A2}"/>
              </a:ext>
            </a:extLst>
          </p:cNvPr>
          <p:cNvSpPr txBox="1"/>
          <p:nvPr/>
        </p:nvSpPr>
        <p:spPr>
          <a:xfrm>
            <a:off x="194631" y="3208445"/>
            <a:ext cx="11797490" cy="646331"/>
          </a:xfrm>
          <a:prstGeom prst="rect">
            <a:avLst/>
          </a:prstGeom>
          <a:noFill/>
        </p:spPr>
        <p:txBody>
          <a:bodyPr wrap="square">
            <a:spAutoFit/>
          </a:bodyPr>
          <a:lstStyle/>
          <a:p>
            <a:r>
              <a:rPr lang="en-US" sz="1800" dirty="0">
                <a:solidFill>
                  <a:schemeClr val="bg1"/>
                </a:solidFill>
              </a:rPr>
              <a:t>The goal in accumulating retirement savings is to balance risk safely between asset growth potential and asset protection. You want to ensure what you are saving can grow and provide some level of asset protection in case of economic volatility.</a:t>
            </a:r>
          </a:p>
        </p:txBody>
      </p:sp>
    </p:spTree>
    <p:extLst>
      <p:ext uri="{BB962C8B-B14F-4D97-AF65-F5344CB8AC3E}">
        <p14:creationId xmlns:p14="http://schemas.microsoft.com/office/powerpoint/2010/main" val="22513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F7A783-1A31-EFAE-739A-BA3779B51AD8}"/>
              </a:ext>
            </a:extLst>
          </p:cNvPr>
          <p:cNvSpPr txBox="1"/>
          <p:nvPr/>
        </p:nvSpPr>
        <p:spPr>
          <a:xfrm>
            <a:off x="523937" y="162518"/>
            <a:ext cx="7520940" cy="707886"/>
          </a:xfrm>
          <a:prstGeom prst="rect">
            <a:avLst/>
          </a:prstGeom>
          <a:noFill/>
        </p:spPr>
        <p:txBody>
          <a:bodyPr wrap="square" rtlCol="0">
            <a:spAutoFit/>
          </a:bodyPr>
          <a:lstStyle/>
          <a:p>
            <a:pPr marL="227013"/>
            <a:r>
              <a:rPr lang="en-US" sz="4000" b="1" dirty="0">
                <a:solidFill>
                  <a:srgbClr val="19A683"/>
                </a:solidFill>
              </a:rPr>
              <a:t>S&amp;P 500® </a:t>
            </a:r>
            <a:r>
              <a:rPr lang="en-US" sz="4000" dirty="0">
                <a:solidFill>
                  <a:srgbClr val="00604B"/>
                </a:solidFill>
                <a:latin typeface="+mj-lt"/>
              </a:rPr>
              <a:t>performance history</a:t>
            </a:r>
          </a:p>
        </p:txBody>
      </p:sp>
      <p:sp>
        <p:nvSpPr>
          <p:cNvPr id="6" name="Rectangle 5">
            <a:extLst>
              <a:ext uri="{FF2B5EF4-FFF2-40B4-BE49-F238E27FC236}">
                <a16:creationId xmlns:a16="http://schemas.microsoft.com/office/drawing/2014/main" id="{B4379503-81E4-E2B1-F16C-B144D1D467DF}"/>
              </a:ext>
            </a:extLst>
          </p:cNvPr>
          <p:cNvSpPr/>
          <p:nvPr/>
        </p:nvSpPr>
        <p:spPr>
          <a:xfrm>
            <a:off x="1386348" y="1086713"/>
            <a:ext cx="6853083" cy="1323439"/>
          </a:xfrm>
          <a:prstGeom prst="rect">
            <a:avLst/>
          </a:prstGeom>
          <a:solidFill>
            <a:schemeClr val="bg1"/>
          </a:solidFill>
        </p:spPr>
        <p:txBody>
          <a:bodyPr wrap="square">
            <a:spAutoFit/>
          </a:bodyPr>
          <a:lstStyle/>
          <a:p>
            <a:r>
              <a:rPr lang="en-US" sz="4000" b="1" i="0" u="none" strike="noStrike" baseline="0" dirty="0">
                <a:solidFill>
                  <a:srgbClr val="19A683"/>
                </a:solidFill>
              </a:rPr>
              <a:t>Retire on your terms </a:t>
            </a:r>
            <a:r>
              <a:rPr lang="en-US" sz="4000" b="1" i="0" u="none" strike="noStrike" baseline="0" dirty="0">
                <a:solidFill>
                  <a:srgbClr val="00604B"/>
                </a:solidFill>
              </a:rPr>
              <a:t>–</a:t>
            </a:r>
          </a:p>
          <a:p>
            <a:r>
              <a:rPr lang="en-US" sz="4000" b="1" dirty="0">
                <a:solidFill>
                  <a:srgbClr val="00604B"/>
                </a:solidFill>
              </a:rPr>
              <a:t>not when the market dictates</a:t>
            </a:r>
            <a:endParaRPr lang="en-US" sz="6000" dirty="0">
              <a:solidFill>
                <a:srgbClr val="00604B"/>
              </a:solidFill>
            </a:endParaRPr>
          </a:p>
        </p:txBody>
      </p:sp>
      <p:sp>
        <p:nvSpPr>
          <p:cNvPr id="8" name="TextBox 7">
            <a:extLst>
              <a:ext uri="{FF2B5EF4-FFF2-40B4-BE49-F238E27FC236}">
                <a16:creationId xmlns:a16="http://schemas.microsoft.com/office/drawing/2014/main" id="{28442C84-961B-FEAD-9348-3CE854BC8D77}"/>
              </a:ext>
            </a:extLst>
          </p:cNvPr>
          <p:cNvSpPr txBox="1"/>
          <p:nvPr/>
        </p:nvSpPr>
        <p:spPr>
          <a:xfrm>
            <a:off x="823757" y="6596390"/>
            <a:ext cx="10606243" cy="261610"/>
          </a:xfrm>
          <a:prstGeom prst="rect">
            <a:avLst/>
          </a:prstGeom>
          <a:noFill/>
        </p:spPr>
        <p:txBody>
          <a:bodyPr wrap="square">
            <a:spAutoFit/>
          </a:bodyPr>
          <a:lstStyle/>
          <a:p>
            <a:r>
              <a:rPr lang="en-US" sz="1100" b="0" i="0" u="none" strike="noStrike" baseline="0" dirty="0"/>
              <a:t>Financial data sourced from Bloomberg 12/31/2023. These numbers depict historical returns and do not guarantee future performance.</a:t>
            </a:r>
            <a:endParaRPr lang="en-US" sz="1100" dirty="0"/>
          </a:p>
        </p:txBody>
      </p:sp>
      <p:pic>
        <p:nvPicPr>
          <p:cNvPr id="7" name="Picture 6" descr="A graph with green lines and numbers&#10;&#10;Description automatically generated">
            <a:extLst>
              <a:ext uri="{FF2B5EF4-FFF2-40B4-BE49-F238E27FC236}">
                <a16:creationId xmlns:a16="http://schemas.microsoft.com/office/drawing/2014/main" id="{77262AC7-2403-1E5C-3540-CC6FAAF1F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904" y="162518"/>
            <a:ext cx="12071947" cy="6335792"/>
          </a:xfrm>
          <a:prstGeom prst="rect">
            <a:avLst/>
          </a:prstGeom>
        </p:spPr>
      </p:pic>
    </p:spTree>
    <p:extLst>
      <p:ext uri="{BB962C8B-B14F-4D97-AF65-F5344CB8AC3E}">
        <p14:creationId xmlns:p14="http://schemas.microsoft.com/office/powerpoint/2010/main" val="94693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896"/>
            <a:ext cx="9144000" cy="1323439"/>
          </a:xfrm>
          <a:prstGeom prst="rect">
            <a:avLst/>
          </a:prstGeom>
          <a:noFill/>
        </p:spPr>
        <p:txBody>
          <a:bodyPr wrap="square" rtlCol="0">
            <a:spAutoFit/>
          </a:bodyPr>
          <a:lstStyle/>
          <a:p>
            <a:pPr marL="457200"/>
            <a:r>
              <a:rPr lang="en-US" sz="4000" b="1" dirty="0">
                <a:solidFill>
                  <a:srgbClr val="00604B"/>
                </a:solidFill>
              </a:rPr>
              <a:t>Volatility</a:t>
            </a:r>
          </a:p>
          <a:p>
            <a:pPr marL="457200"/>
            <a:r>
              <a:rPr lang="en-US" sz="4000" dirty="0">
                <a:solidFill>
                  <a:srgbClr val="19A683"/>
                </a:solidFill>
                <a:latin typeface="+mj-lt"/>
              </a:rPr>
              <a:t>Are you overexposed?</a:t>
            </a:r>
          </a:p>
        </p:txBody>
      </p:sp>
      <p:cxnSp>
        <p:nvCxnSpPr>
          <p:cNvPr id="3" name="Straight Connector 2"/>
          <p:cNvCxnSpPr/>
          <p:nvPr/>
        </p:nvCxnSpPr>
        <p:spPr>
          <a:xfrm flipV="1">
            <a:off x="2004451" y="6518235"/>
            <a:ext cx="8823488" cy="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235034" y="6210458"/>
            <a:ext cx="8694644" cy="307793"/>
            <a:chOff x="1324093" y="5517970"/>
            <a:chExt cx="8694644" cy="307793"/>
          </a:xfrm>
        </p:grpSpPr>
        <p:sp>
          <p:nvSpPr>
            <p:cNvPr id="5" name="TextBox 4"/>
            <p:cNvSpPr txBox="1"/>
            <p:nvPr/>
          </p:nvSpPr>
          <p:spPr>
            <a:xfrm>
              <a:off x="1324093" y="5517983"/>
              <a:ext cx="550151" cy="307777"/>
            </a:xfrm>
            <a:prstGeom prst="rect">
              <a:avLst/>
            </a:prstGeom>
            <a:noFill/>
          </p:spPr>
          <p:txBody>
            <a:bodyPr wrap="none" rtlCol="0">
              <a:spAutoFit/>
            </a:bodyPr>
            <a:lstStyle/>
            <a:p>
              <a:r>
                <a:rPr lang="en-US" sz="1400" dirty="0"/>
                <a:t>-50%</a:t>
              </a:r>
            </a:p>
          </p:txBody>
        </p:sp>
        <p:sp>
          <p:nvSpPr>
            <p:cNvPr id="6" name="TextBox 5"/>
            <p:cNvSpPr txBox="1"/>
            <p:nvPr/>
          </p:nvSpPr>
          <p:spPr>
            <a:xfrm>
              <a:off x="1943821" y="5517984"/>
              <a:ext cx="550151" cy="307777"/>
            </a:xfrm>
            <a:prstGeom prst="rect">
              <a:avLst/>
            </a:prstGeom>
            <a:noFill/>
          </p:spPr>
          <p:txBody>
            <a:bodyPr wrap="none" rtlCol="0">
              <a:spAutoFit/>
            </a:bodyPr>
            <a:lstStyle/>
            <a:p>
              <a:r>
                <a:rPr lang="en-US" sz="1400" dirty="0"/>
                <a:t>-40%</a:t>
              </a:r>
            </a:p>
          </p:txBody>
        </p:sp>
        <p:sp>
          <p:nvSpPr>
            <p:cNvPr id="7" name="TextBox 6"/>
            <p:cNvSpPr txBox="1"/>
            <p:nvPr/>
          </p:nvSpPr>
          <p:spPr>
            <a:xfrm>
              <a:off x="2576564" y="5517984"/>
              <a:ext cx="550151" cy="307777"/>
            </a:xfrm>
            <a:prstGeom prst="rect">
              <a:avLst/>
            </a:prstGeom>
            <a:noFill/>
          </p:spPr>
          <p:txBody>
            <a:bodyPr wrap="none" rtlCol="0">
              <a:spAutoFit/>
            </a:bodyPr>
            <a:lstStyle/>
            <a:p>
              <a:r>
                <a:rPr lang="en-US" sz="1400" dirty="0"/>
                <a:t>-30%</a:t>
              </a:r>
            </a:p>
          </p:txBody>
        </p:sp>
        <p:sp>
          <p:nvSpPr>
            <p:cNvPr id="8" name="TextBox 7"/>
            <p:cNvSpPr txBox="1"/>
            <p:nvPr/>
          </p:nvSpPr>
          <p:spPr>
            <a:xfrm>
              <a:off x="3188061" y="5517985"/>
              <a:ext cx="550151" cy="307777"/>
            </a:xfrm>
            <a:prstGeom prst="rect">
              <a:avLst/>
            </a:prstGeom>
            <a:noFill/>
          </p:spPr>
          <p:txBody>
            <a:bodyPr wrap="none" rtlCol="0">
              <a:spAutoFit/>
            </a:bodyPr>
            <a:lstStyle/>
            <a:p>
              <a:r>
                <a:rPr lang="en-US" sz="1400" dirty="0"/>
                <a:t>-20%</a:t>
              </a:r>
            </a:p>
          </p:txBody>
        </p:sp>
        <p:sp>
          <p:nvSpPr>
            <p:cNvPr id="9" name="TextBox 8"/>
            <p:cNvSpPr txBox="1"/>
            <p:nvPr/>
          </p:nvSpPr>
          <p:spPr>
            <a:xfrm>
              <a:off x="3842050" y="5517986"/>
              <a:ext cx="550151" cy="307777"/>
            </a:xfrm>
            <a:prstGeom prst="rect">
              <a:avLst/>
            </a:prstGeom>
            <a:noFill/>
          </p:spPr>
          <p:txBody>
            <a:bodyPr wrap="none" rtlCol="0">
              <a:spAutoFit/>
            </a:bodyPr>
            <a:lstStyle/>
            <a:p>
              <a:r>
                <a:rPr lang="en-US" sz="1400" dirty="0"/>
                <a:t>-10%</a:t>
              </a:r>
            </a:p>
          </p:txBody>
        </p:sp>
        <p:sp>
          <p:nvSpPr>
            <p:cNvPr id="10" name="TextBox 9"/>
            <p:cNvSpPr txBox="1"/>
            <p:nvPr/>
          </p:nvSpPr>
          <p:spPr>
            <a:xfrm>
              <a:off x="4530117" y="5517982"/>
              <a:ext cx="404278" cy="307777"/>
            </a:xfrm>
            <a:prstGeom prst="rect">
              <a:avLst/>
            </a:prstGeom>
            <a:noFill/>
          </p:spPr>
          <p:txBody>
            <a:bodyPr wrap="none" rtlCol="0">
              <a:spAutoFit/>
            </a:bodyPr>
            <a:lstStyle/>
            <a:p>
              <a:r>
                <a:rPr lang="en-US" sz="1400" dirty="0"/>
                <a:t>0%</a:t>
              </a:r>
            </a:p>
          </p:txBody>
        </p:sp>
        <p:sp>
          <p:nvSpPr>
            <p:cNvPr id="11" name="TextBox 10"/>
            <p:cNvSpPr txBox="1"/>
            <p:nvPr/>
          </p:nvSpPr>
          <p:spPr>
            <a:xfrm>
              <a:off x="5499728" y="5517970"/>
              <a:ext cx="495649" cy="307777"/>
            </a:xfrm>
            <a:prstGeom prst="rect">
              <a:avLst/>
            </a:prstGeom>
            <a:noFill/>
          </p:spPr>
          <p:txBody>
            <a:bodyPr wrap="none" rtlCol="0">
              <a:spAutoFit/>
            </a:bodyPr>
            <a:lstStyle/>
            <a:p>
              <a:r>
                <a:rPr lang="en-US" sz="1400" dirty="0"/>
                <a:t>20%</a:t>
              </a:r>
            </a:p>
          </p:txBody>
        </p:sp>
        <p:sp>
          <p:nvSpPr>
            <p:cNvPr id="12" name="TextBox 11"/>
            <p:cNvSpPr txBox="1"/>
            <p:nvPr/>
          </p:nvSpPr>
          <p:spPr>
            <a:xfrm>
              <a:off x="6477680" y="5517971"/>
              <a:ext cx="495649" cy="307777"/>
            </a:xfrm>
            <a:prstGeom prst="rect">
              <a:avLst/>
            </a:prstGeom>
            <a:noFill/>
          </p:spPr>
          <p:txBody>
            <a:bodyPr wrap="none" rtlCol="0">
              <a:spAutoFit/>
            </a:bodyPr>
            <a:lstStyle/>
            <a:p>
              <a:r>
                <a:rPr lang="en-US" sz="1400" dirty="0"/>
                <a:t>40%</a:t>
              </a:r>
            </a:p>
          </p:txBody>
        </p:sp>
        <p:sp>
          <p:nvSpPr>
            <p:cNvPr id="13" name="TextBox 12"/>
            <p:cNvSpPr txBox="1"/>
            <p:nvPr/>
          </p:nvSpPr>
          <p:spPr>
            <a:xfrm>
              <a:off x="7449787" y="5517971"/>
              <a:ext cx="495649" cy="307777"/>
            </a:xfrm>
            <a:prstGeom prst="rect">
              <a:avLst/>
            </a:prstGeom>
            <a:noFill/>
          </p:spPr>
          <p:txBody>
            <a:bodyPr wrap="none" rtlCol="0">
              <a:spAutoFit/>
            </a:bodyPr>
            <a:lstStyle/>
            <a:p>
              <a:r>
                <a:rPr lang="en-US" sz="1400" dirty="0"/>
                <a:t>60%</a:t>
              </a:r>
            </a:p>
          </p:txBody>
        </p:sp>
        <p:sp>
          <p:nvSpPr>
            <p:cNvPr id="14" name="TextBox 13"/>
            <p:cNvSpPr txBox="1"/>
            <p:nvPr/>
          </p:nvSpPr>
          <p:spPr>
            <a:xfrm>
              <a:off x="8438358" y="5517972"/>
              <a:ext cx="495649" cy="307777"/>
            </a:xfrm>
            <a:prstGeom prst="rect">
              <a:avLst/>
            </a:prstGeom>
            <a:noFill/>
          </p:spPr>
          <p:txBody>
            <a:bodyPr wrap="none" rtlCol="0">
              <a:spAutoFit/>
            </a:bodyPr>
            <a:lstStyle/>
            <a:p>
              <a:r>
                <a:rPr lang="en-US" sz="1400" dirty="0"/>
                <a:t>80%</a:t>
              </a:r>
            </a:p>
          </p:txBody>
        </p:sp>
        <p:sp>
          <p:nvSpPr>
            <p:cNvPr id="15" name="TextBox 14"/>
            <p:cNvSpPr txBox="1"/>
            <p:nvPr/>
          </p:nvSpPr>
          <p:spPr>
            <a:xfrm>
              <a:off x="9431717" y="5517973"/>
              <a:ext cx="587020" cy="307777"/>
            </a:xfrm>
            <a:prstGeom prst="rect">
              <a:avLst/>
            </a:prstGeom>
            <a:noFill/>
          </p:spPr>
          <p:txBody>
            <a:bodyPr wrap="none" rtlCol="0">
              <a:spAutoFit/>
            </a:bodyPr>
            <a:lstStyle/>
            <a:p>
              <a:r>
                <a:rPr lang="en-US" sz="1400" dirty="0"/>
                <a:t>100%</a:t>
              </a:r>
            </a:p>
          </p:txBody>
        </p:sp>
      </p:grpSp>
      <p:sp>
        <p:nvSpPr>
          <p:cNvPr id="16" name="Rectangle 15"/>
          <p:cNvSpPr/>
          <p:nvPr/>
        </p:nvSpPr>
        <p:spPr>
          <a:xfrm>
            <a:off x="2513498" y="5867806"/>
            <a:ext cx="3129700"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-50%</a:t>
            </a:r>
          </a:p>
        </p:txBody>
      </p:sp>
      <p:sp>
        <p:nvSpPr>
          <p:cNvPr id="17" name="Rectangle 16"/>
          <p:cNvSpPr/>
          <p:nvPr/>
        </p:nvSpPr>
        <p:spPr>
          <a:xfrm>
            <a:off x="2854762" y="5442178"/>
            <a:ext cx="2788433"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-45%</a:t>
            </a:r>
          </a:p>
        </p:txBody>
      </p:sp>
      <p:sp>
        <p:nvSpPr>
          <p:cNvPr id="18" name="Rectangle 17"/>
          <p:cNvSpPr/>
          <p:nvPr/>
        </p:nvSpPr>
        <p:spPr>
          <a:xfrm>
            <a:off x="3192227" y="5016550"/>
            <a:ext cx="2432707"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-40%</a:t>
            </a:r>
          </a:p>
        </p:txBody>
      </p:sp>
      <p:sp>
        <p:nvSpPr>
          <p:cNvPr id="19" name="Rectangle 18"/>
          <p:cNvSpPr/>
          <p:nvPr/>
        </p:nvSpPr>
        <p:spPr>
          <a:xfrm>
            <a:off x="3487505" y="4590922"/>
            <a:ext cx="2137428"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-35%</a:t>
            </a:r>
          </a:p>
        </p:txBody>
      </p:sp>
      <p:sp>
        <p:nvSpPr>
          <p:cNvPr id="20" name="Rectangle 19"/>
          <p:cNvSpPr/>
          <p:nvPr/>
        </p:nvSpPr>
        <p:spPr>
          <a:xfrm>
            <a:off x="3823824" y="4172617"/>
            <a:ext cx="1801810"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-30%</a:t>
            </a:r>
          </a:p>
        </p:txBody>
      </p:sp>
      <p:sp>
        <p:nvSpPr>
          <p:cNvPr id="21" name="Rectangle 20"/>
          <p:cNvSpPr/>
          <p:nvPr/>
        </p:nvSpPr>
        <p:spPr>
          <a:xfrm>
            <a:off x="4099002" y="3746989"/>
            <a:ext cx="1526630"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-25%</a:t>
            </a:r>
          </a:p>
        </p:txBody>
      </p:sp>
      <p:sp>
        <p:nvSpPr>
          <p:cNvPr id="22" name="Rectangle 21"/>
          <p:cNvSpPr/>
          <p:nvPr/>
        </p:nvSpPr>
        <p:spPr>
          <a:xfrm>
            <a:off x="4468606" y="3335851"/>
            <a:ext cx="1148003"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-20%</a:t>
            </a:r>
          </a:p>
        </p:txBody>
      </p:sp>
      <p:sp>
        <p:nvSpPr>
          <p:cNvPr id="23" name="Rectangle 22"/>
          <p:cNvSpPr/>
          <p:nvPr/>
        </p:nvSpPr>
        <p:spPr>
          <a:xfrm>
            <a:off x="4816921" y="2910223"/>
            <a:ext cx="808708"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-15%</a:t>
            </a:r>
          </a:p>
        </p:txBody>
      </p:sp>
      <p:sp>
        <p:nvSpPr>
          <p:cNvPr id="24" name="Rectangle 23"/>
          <p:cNvSpPr/>
          <p:nvPr/>
        </p:nvSpPr>
        <p:spPr>
          <a:xfrm>
            <a:off x="5134149" y="2475472"/>
            <a:ext cx="490783" cy="235670"/>
          </a:xfrm>
          <a:prstGeom prst="rect">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-10%</a:t>
            </a:r>
          </a:p>
        </p:txBody>
      </p:sp>
      <p:sp>
        <p:nvSpPr>
          <p:cNvPr id="25" name="Rectangle 24"/>
          <p:cNvSpPr/>
          <p:nvPr/>
        </p:nvSpPr>
        <p:spPr>
          <a:xfrm>
            <a:off x="5678899" y="5867806"/>
            <a:ext cx="4892553" cy="235670"/>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100%</a:t>
            </a:r>
          </a:p>
        </p:txBody>
      </p:sp>
      <p:sp>
        <p:nvSpPr>
          <p:cNvPr id="26" name="Rectangle 25"/>
          <p:cNvSpPr/>
          <p:nvPr/>
        </p:nvSpPr>
        <p:spPr>
          <a:xfrm>
            <a:off x="5678898" y="5442178"/>
            <a:ext cx="4121518" cy="235670"/>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81.9%</a:t>
            </a:r>
          </a:p>
        </p:txBody>
      </p:sp>
      <p:sp>
        <p:nvSpPr>
          <p:cNvPr id="27" name="Rectangle 26"/>
          <p:cNvSpPr/>
          <p:nvPr/>
        </p:nvSpPr>
        <p:spPr>
          <a:xfrm>
            <a:off x="5670064" y="5016550"/>
            <a:ext cx="3243888" cy="235670"/>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66.7%</a:t>
            </a:r>
          </a:p>
        </p:txBody>
      </p:sp>
      <p:sp>
        <p:nvSpPr>
          <p:cNvPr id="28" name="Rectangle 27"/>
          <p:cNvSpPr/>
          <p:nvPr/>
        </p:nvSpPr>
        <p:spPr>
          <a:xfrm>
            <a:off x="5670062" y="4590922"/>
            <a:ext cx="2556079" cy="235670"/>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53.9%</a:t>
            </a:r>
          </a:p>
        </p:txBody>
      </p:sp>
      <p:sp>
        <p:nvSpPr>
          <p:cNvPr id="29" name="Rectangle 28"/>
          <p:cNvSpPr/>
          <p:nvPr/>
        </p:nvSpPr>
        <p:spPr>
          <a:xfrm>
            <a:off x="5651909" y="4172617"/>
            <a:ext cx="2074611" cy="235670"/>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42.9%</a:t>
            </a:r>
          </a:p>
        </p:txBody>
      </p:sp>
      <p:sp>
        <p:nvSpPr>
          <p:cNvPr id="30" name="Rectangle 29"/>
          <p:cNvSpPr/>
          <p:nvPr/>
        </p:nvSpPr>
        <p:spPr>
          <a:xfrm>
            <a:off x="5651906" y="3746989"/>
            <a:ext cx="1582549" cy="228347"/>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33.4%</a:t>
            </a:r>
          </a:p>
        </p:txBody>
      </p:sp>
      <p:sp>
        <p:nvSpPr>
          <p:cNvPr id="31" name="Rectangle 30"/>
          <p:cNvSpPr/>
          <p:nvPr/>
        </p:nvSpPr>
        <p:spPr>
          <a:xfrm>
            <a:off x="5651906" y="3335850"/>
            <a:ext cx="1254411" cy="237744"/>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25%</a:t>
            </a:r>
          </a:p>
        </p:txBody>
      </p:sp>
      <p:sp>
        <p:nvSpPr>
          <p:cNvPr id="32" name="Rectangle 31"/>
          <p:cNvSpPr/>
          <p:nvPr/>
        </p:nvSpPr>
        <p:spPr>
          <a:xfrm>
            <a:off x="5651905" y="2910223"/>
            <a:ext cx="954228" cy="221180"/>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17.7%</a:t>
            </a:r>
          </a:p>
        </p:txBody>
      </p:sp>
      <p:sp>
        <p:nvSpPr>
          <p:cNvPr id="33" name="Rectangle 32"/>
          <p:cNvSpPr/>
          <p:nvPr/>
        </p:nvSpPr>
        <p:spPr>
          <a:xfrm>
            <a:off x="5670061" y="2475472"/>
            <a:ext cx="657832" cy="230303"/>
          </a:xfrm>
          <a:prstGeom prst="rect">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chemeClr val="bg1"/>
                </a:solidFill>
              </a:rPr>
              <a:t>11.2%</a:t>
            </a:r>
          </a:p>
        </p:txBody>
      </p:sp>
      <p:grpSp>
        <p:nvGrpSpPr>
          <p:cNvPr id="34" name="Group 33"/>
          <p:cNvGrpSpPr/>
          <p:nvPr/>
        </p:nvGrpSpPr>
        <p:grpSpPr>
          <a:xfrm>
            <a:off x="1318408" y="3315463"/>
            <a:ext cx="2310075" cy="923442"/>
            <a:chOff x="592033" y="2424259"/>
            <a:chExt cx="2310075" cy="923442"/>
          </a:xfrm>
        </p:grpSpPr>
        <p:sp>
          <p:nvSpPr>
            <p:cNvPr id="35" name="TextBox 34"/>
            <p:cNvSpPr txBox="1"/>
            <p:nvPr/>
          </p:nvSpPr>
          <p:spPr>
            <a:xfrm>
              <a:off x="592033" y="2424259"/>
              <a:ext cx="2310075" cy="461665"/>
            </a:xfrm>
            <a:prstGeom prst="rect">
              <a:avLst/>
            </a:prstGeom>
            <a:noFill/>
          </p:spPr>
          <p:txBody>
            <a:bodyPr wrap="square" rtlCol="0">
              <a:spAutoFit/>
            </a:bodyPr>
            <a:lstStyle/>
            <a:p>
              <a:pPr algn="ctr"/>
              <a:r>
                <a:rPr lang="en-US" sz="2400" b="1" dirty="0">
                  <a:solidFill>
                    <a:schemeClr val="tx1">
                      <a:lumMod val="65000"/>
                      <a:lumOff val="35000"/>
                    </a:schemeClr>
                  </a:solidFill>
                </a:rPr>
                <a:t>Percent of loss</a:t>
              </a:r>
            </a:p>
          </p:txBody>
        </p:sp>
        <p:cxnSp>
          <p:nvCxnSpPr>
            <p:cNvPr id="36" name="Straight Connector 35"/>
            <p:cNvCxnSpPr/>
            <p:nvPr/>
          </p:nvCxnSpPr>
          <p:spPr>
            <a:xfrm>
              <a:off x="865410" y="2885924"/>
              <a:ext cx="1674987" cy="0"/>
            </a:xfrm>
            <a:prstGeom prst="line">
              <a:avLst/>
            </a:prstGeom>
            <a:ln w="28575">
              <a:solidFill>
                <a:srgbClr val="19A683"/>
              </a:solidFill>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rot="10800000">
              <a:off x="1353416" y="2948987"/>
              <a:ext cx="673077" cy="398714"/>
            </a:xfrm>
            <a:prstGeom prst="triangle">
              <a:avLst/>
            </a:prstGeom>
            <a:solidFill>
              <a:srgbClr val="19A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Connector 37"/>
          <p:cNvCxnSpPr/>
          <p:nvPr/>
        </p:nvCxnSpPr>
        <p:spPr>
          <a:xfrm>
            <a:off x="5646480" y="2304474"/>
            <a:ext cx="6144" cy="3905997"/>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241310" y="2981352"/>
            <a:ext cx="2711626" cy="1261094"/>
            <a:chOff x="7761685" y="2077162"/>
            <a:chExt cx="2711626" cy="1261094"/>
          </a:xfrm>
        </p:grpSpPr>
        <p:sp>
          <p:nvSpPr>
            <p:cNvPr id="40" name="TextBox 39"/>
            <p:cNvSpPr txBox="1"/>
            <p:nvPr/>
          </p:nvSpPr>
          <p:spPr>
            <a:xfrm>
              <a:off x="7761685" y="2077162"/>
              <a:ext cx="2711626" cy="830997"/>
            </a:xfrm>
            <a:prstGeom prst="rect">
              <a:avLst/>
            </a:prstGeom>
            <a:noFill/>
          </p:spPr>
          <p:txBody>
            <a:bodyPr wrap="square" rtlCol="0">
              <a:spAutoFit/>
            </a:bodyPr>
            <a:lstStyle/>
            <a:p>
              <a:pPr algn="ctr"/>
              <a:r>
                <a:rPr lang="en-US" sz="2400" b="1" dirty="0">
                  <a:solidFill>
                    <a:schemeClr val="tx1">
                      <a:lumMod val="65000"/>
                      <a:lumOff val="35000"/>
                    </a:schemeClr>
                  </a:solidFill>
                </a:rPr>
                <a:t>Return to “break even” after 1 year</a:t>
              </a:r>
            </a:p>
          </p:txBody>
        </p:sp>
        <p:cxnSp>
          <p:nvCxnSpPr>
            <p:cNvPr id="41" name="Straight Connector 40"/>
            <p:cNvCxnSpPr/>
            <p:nvPr/>
          </p:nvCxnSpPr>
          <p:spPr>
            <a:xfrm>
              <a:off x="8327805" y="2876479"/>
              <a:ext cx="1674987" cy="0"/>
            </a:xfrm>
            <a:prstGeom prst="line">
              <a:avLst/>
            </a:prstGeom>
            <a:solidFill>
              <a:srgbClr val="003D31"/>
            </a:solidFill>
            <a:ln w="28575">
              <a:solidFill>
                <a:srgbClr val="00604B"/>
              </a:solidFill>
            </a:ln>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rot="10800000">
              <a:off x="8815811" y="2939542"/>
              <a:ext cx="673077" cy="398714"/>
            </a:xfrm>
            <a:prstGeom prst="triangle">
              <a:avLst/>
            </a:prstGeom>
            <a:solidFill>
              <a:srgbClr val="003D3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p:cNvCxnSpPr/>
          <p:nvPr/>
        </p:nvCxnSpPr>
        <p:spPr>
          <a:xfrm flipV="1">
            <a:off x="2004451" y="6210434"/>
            <a:ext cx="8823488" cy="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C74F5FD-6578-5C0A-1B59-F961ACFB4F09}"/>
              </a:ext>
            </a:extLst>
          </p:cNvPr>
          <p:cNvSpPr txBox="1"/>
          <p:nvPr/>
        </p:nvSpPr>
        <p:spPr>
          <a:xfrm>
            <a:off x="532236" y="1223868"/>
            <a:ext cx="11659763" cy="1077218"/>
          </a:xfrm>
          <a:prstGeom prst="rect">
            <a:avLst/>
          </a:prstGeom>
          <a:noFill/>
        </p:spPr>
        <p:txBody>
          <a:bodyPr wrap="square">
            <a:spAutoFit/>
          </a:bodyPr>
          <a:lstStyle/>
          <a:p>
            <a:r>
              <a:rPr lang="en-US" sz="1600" dirty="0">
                <a:solidFill>
                  <a:srgbClr val="000000"/>
                </a:solidFill>
              </a:rPr>
              <a:t>Market volatility continues to rise on both the gains and losses front. If you have all your retirement assets exposed to market volatility, you have seen both historic gains but also historic downturns. While the overall long-term value of the market is a net positive, you may have concerns about volatility impacting your assets as you approach retirement. Consider for example, what kind of gain is needed to recover from a market loss.</a:t>
            </a:r>
            <a:endParaRPr lang="en-US" sz="1600" dirty="0">
              <a:solidFill>
                <a:prstClr val="black"/>
              </a:solidFill>
            </a:endParaRPr>
          </a:p>
        </p:txBody>
      </p:sp>
    </p:spTree>
    <p:extLst>
      <p:ext uri="{BB962C8B-B14F-4D97-AF65-F5344CB8AC3E}">
        <p14:creationId xmlns:p14="http://schemas.microsoft.com/office/powerpoint/2010/main" val="36621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2000"/>
                                        <p:tgtEl>
                                          <p:spTgt spid="43"/>
                                        </p:tgtEl>
                                      </p:cBhvr>
                                    </p:animEffect>
                                  </p:childTnLst>
                                </p:cTn>
                              </p:par>
                              <p:par>
                                <p:cTn id="11" presetID="2" presetClass="entr" presetSubtype="2" fill="hold" nodeType="with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200"/>
                            </p:stCondLst>
                            <p:childTnLst>
                              <p:par>
                                <p:cTn id="16" presetID="22" presetClass="entr" presetSubtype="4"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2000"/>
                                        <p:tgtEl>
                                          <p:spTgt spid="38"/>
                                        </p:tgtEl>
                                      </p:cBhvr>
                                    </p:animEffect>
                                  </p:childTnLst>
                                </p:cTn>
                              </p:par>
                            </p:childTnLst>
                          </p:cTn>
                        </p:par>
                        <p:par>
                          <p:cTn id="19" fill="hold">
                            <p:stCondLst>
                              <p:cond delay="42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10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childTnLst>
                          </p:cTn>
                        </p:par>
                        <p:par>
                          <p:cTn id="26" fill="hold">
                            <p:stCondLst>
                              <p:cond delay="520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10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childTnLst>
                          </p:cTn>
                        </p:par>
                        <p:par>
                          <p:cTn id="33" fill="hold">
                            <p:stCondLst>
                              <p:cond delay="6200"/>
                            </p:stCondLst>
                            <p:childTnLst>
                              <p:par>
                                <p:cTn id="34" presetID="2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1000"/>
                                        <p:tgtEl>
                                          <p:spTgt spid="27"/>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1000"/>
                                        <p:tgtEl>
                                          <p:spTgt spid="18"/>
                                        </p:tgtEl>
                                      </p:cBhvr>
                                    </p:animEffect>
                                  </p:childTnLst>
                                </p:cTn>
                              </p:par>
                            </p:childTnLst>
                          </p:cTn>
                        </p:par>
                        <p:par>
                          <p:cTn id="40" fill="hold">
                            <p:stCondLst>
                              <p:cond delay="7200"/>
                            </p:stCondLst>
                            <p:childTnLst>
                              <p:par>
                                <p:cTn id="41" presetID="22" presetClass="entr" presetSubtype="2"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1000"/>
                                        <p:tgtEl>
                                          <p:spTgt spid="1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1000"/>
                                        <p:tgtEl>
                                          <p:spTgt spid="28"/>
                                        </p:tgtEl>
                                      </p:cBhvr>
                                    </p:animEffect>
                                  </p:childTnLst>
                                </p:cTn>
                              </p:par>
                            </p:childTnLst>
                          </p:cTn>
                        </p:par>
                        <p:par>
                          <p:cTn id="47" fill="hold">
                            <p:stCondLst>
                              <p:cond delay="8200"/>
                            </p:stCondLst>
                            <p:childTnLst>
                              <p:par>
                                <p:cTn id="48" presetID="22" presetClass="entr" presetSubtype="2"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10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1000"/>
                                        <p:tgtEl>
                                          <p:spTgt spid="29"/>
                                        </p:tgtEl>
                                      </p:cBhvr>
                                    </p:animEffect>
                                  </p:childTnLst>
                                </p:cTn>
                              </p:par>
                            </p:childTnLst>
                          </p:cTn>
                        </p:par>
                        <p:par>
                          <p:cTn id="54" fill="hold">
                            <p:stCondLst>
                              <p:cond delay="92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1000"/>
                                        <p:tgtEl>
                                          <p:spTgt spid="2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1000"/>
                                        <p:tgtEl>
                                          <p:spTgt spid="30"/>
                                        </p:tgtEl>
                                      </p:cBhvr>
                                    </p:animEffect>
                                  </p:childTnLst>
                                </p:cTn>
                              </p:par>
                            </p:childTnLst>
                          </p:cTn>
                        </p:par>
                        <p:par>
                          <p:cTn id="61" fill="hold">
                            <p:stCondLst>
                              <p:cond delay="10200"/>
                            </p:stCondLst>
                            <p:childTnLst>
                              <p:par>
                                <p:cTn id="62" presetID="22" presetClass="entr" presetSubtype="2"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1000"/>
                                        <p:tgtEl>
                                          <p:spTgt spid="2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1000"/>
                                        <p:tgtEl>
                                          <p:spTgt spid="31"/>
                                        </p:tgtEl>
                                      </p:cBhvr>
                                    </p:animEffect>
                                  </p:childTnLst>
                                </p:cTn>
                              </p:par>
                            </p:childTnLst>
                          </p:cTn>
                        </p:par>
                        <p:par>
                          <p:cTn id="68" fill="hold">
                            <p:stCondLst>
                              <p:cond delay="11200"/>
                            </p:stCondLst>
                            <p:childTnLst>
                              <p:par>
                                <p:cTn id="69" presetID="22" presetClass="entr" presetSubtype="2"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right)">
                                      <p:cBhvr>
                                        <p:cTn id="71" dur="1000"/>
                                        <p:tgtEl>
                                          <p:spTgt spid="2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1000"/>
                                        <p:tgtEl>
                                          <p:spTgt spid="32"/>
                                        </p:tgtEl>
                                      </p:cBhvr>
                                    </p:animEffect>
                                  </p:childTnLst>
                                </p:cTn>
                              </p:par>
                            </p:childTnLst>
                          </p:cTn>
                        </p:par>
                        <p:par>
                          <p:cTn id="75" fill="hold">
                            <p:stCondLst>
                              <p:cond delay="12200"/>
                            </p:stCondLst>
                            <p:childTnLst>
                              <p:par>
                                <p:cTn id="76" presetID="22" presetClass="entr" presetSubtype="2"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right)">
                                      <p:cBhvr>
                                        <p:cTn id="78" dur="1000"/>
                                        <p:tgtEl>
                                          <p:spTgt spid="2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1000"/>
                                        <p:tgtEl>
                                          <p:spTgt spid="33"/>
                                        </p:tgtEl>
                                      </p:cBhvr>
                                    </p:animEffect>
                                  </p:childTnLst>
                                </p:cTn>
                              </p:par>
                            </p:childTnLst>
                          </p:cTn>
                        </p:par>
                        <p:par>
                          <p:cTn id="82" fill="hold">
                            <p:stCondLst>
                              <p:cond delay="132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anim calcmode="lin" valueType="num">
                                      <p:cBhvr>
                                        <p:cTn id="91" dur="1000" fill="hold"/>
                                        <p:tgtEl>
                                          <p:spTgt spid="39"/>
                                        </p:tgtEl>
                                        <p:attrNameLst>
                                          <p:attrName>ppt_x</p:attrName>
                                        </p:attrNameLst>
                                      </p:cBhvr>
                                      <p:tavLst>
                                        <p:tav tm="0">
                                          <p:val>
                                            <p:strVal val="#ppt_x"/>
                                          </p:val>
                                        </p:tav>
                                        <p:tav tm="100000">
                                          <p:val>
                                            <p:strVal val="#ppt_x"/>
                                          </p:val>
                                        </p:tav>
                                      </p:tavLst>
                                    </p:anim>
                                    <p:anim calcmode="lin" valueType="num">
                                      <p:cBhvr>
                                        <p:cTn id="9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8669262"/>
              </p:ext>
            </p:extLst>
          </p:nvPr>
        </p:nvGraphicFramePr>
        <p:xfrm>
          <a:off x="1230692" y="1456301"/>
          <a:ext cx="4612142" cy="3945398"/>
        </p:xfrm>
        <a:graphic>
          <a:graphicData uri="http://schemas.openxmlformats.org/drawingml/2006/table">
            <a:tbl>
              <a:tblPr firstRow="1" bandRow="1">
                <a:tableStyleId>{74C1A8A3-306A-4EB7-A6B1-4F7E0EB9C5D6}</a:tableStyleId>
              </a:tblPr>
              <a:tblGrid>
                <a:gridCol w="641691">
                  <a:extLst>
                    <a:ext uri="{9D8B030D-6E8A-4147-A177-3AD203B41FA5}">
                      <a16:colId xmlns:a16="http://schemas.microsoft.com/office/drawing/2014/main" val="83807784"/>
                    </a:ext>
                  </a:extLst>
                </a:gridCol>
                <a:gridCol w="1039722">
                  <a:extLst>
                    <a:ext uri="{9D8B030D-6E8A-4147-A177-3AD203B41FA5}">
                      <a16:colId xmlns:a16="http://schemas.microsoft.com/office/drawing/2014/main" val="3700939962"/>
                    </a:ext>
                  </a:extLst>
                </a:gridCol>
                <a:gridCol w="805134">
                  <a:extLst>
                    <a:ext uri="{9D8B030D-6E8A-4147-A177-3AD203B41FA5}">
                      <a16:colId xmlns:a16="http://schemas.microsoft.com/office/drawing/2014/main" val="1419155176"/>
                    </a:ext>
                  </a:extLst>
                </a:gridCol>
                <a:gridCol w="1026572">
                  <a:extLst>
                    <a:ext uri="{9D8B030D-6E8A-4147-A177-3AD203B41FA5}">
                      <a16:colId xmlns:a16="http://schemas.microsoft.com/office/drawing/2014/main" val="1926343881"/>
                    </a:ext>
                  </a:extLst>
                </a:gridCol>
                <a:gridCol w="1099023">
                  <a:extLst>
                    <a:ext uri="{9D8B030D-6E8A-4147-A177-3AD203B41FA5}">
                      <a16:colId xmlns:a16="http://schemas.microsoft.com/office/drawing/2014/main" val="335370941"/>
                    </a:ext>
                  </a:extLst>
                </a:gridCol>
              </a:tblGrid>
              <a:tr h="776654">
                <a:tc>
                  <a:txBody>
                    <a:bodyPr/>
                    <a:lstStyle/>
                    <a:p>
                      <a:pPr algn="ctr"/>
                      <a:r>
                        <a:rPr lang="en-US" sz="1100" dirty="0"/>
                        <a:t>Year</a:t>
                      </a:r>
                      <a:endParaRPr lang="en-US" sz="1100" b="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Annualized average six-month CD rate</a:t>
                      </a:r>
                      <a:r>
                        <a:rPr lang="en-US" sz="1100" baseline="30000" dirty="0"/>
                        <a:t>1</a:t>
                      </a:r>
                      <a:endParaRPr lang="en-US" sz="1100" b="0" baseline="30000" dirty="0"/>
                    </a:p>
                  </a:txBody>
                  <a:tcPr anchor="ctr">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Taxes</a:t>
                      </a:r>
                      <a:r>
                        <a:rPr lang="en-US" sz="1100" baseline="30000" dirty="0"/>
                        <a:t>2</a:t>
                      </a:r>
                      <a:endParaRPr lang="en-US" sz="1100" b="0" baseline="30000" dirty="0"/>
                    </a:p>
                  </a:txBody>
                  <a:tcPr anchor="ctr">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Inflation consumer price index (CPI)</a:t>
                      </a:r>
                      <a:r>
                        <a:rPr lang="en-US" sz="1100" baseline="30000" dirty="0"/>
                        <a:t>3</a:t>
                      </a:r>
                      <a:endParaRPr lang="en-US" sz="1100" b="0" baseline="30000" dirty="0"/>
                    </a:p>
                  </a:txBody>
                  <a:tcPr anchor="ctr">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Real return after taxes and inflation</a:t>
                      </a:r>
                      <a:endParaRPr lang="en-US" sz="1100" b="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9A683"/>
                    </a:solidFill>
                  </a:tcPr>
                </a:tc>
                <a:extLst>
                  <a:ext uri="{0D108BD9-81ED-4DB2-BD59-A6C34878D82A}">
                    <a16:rowId xmlns:a16="http://schemas.microsoft.com/office/drawing/2014/main" val="243913313"/>
                  </a:ext>
                </a:extLst>
              </a:tr>
              <a:tr h="264062">
                <a:tc>
                  <a:txBody>
                    <a:bodyPr/>
                    <a:lstStyle/>
                    <a:p>
                      <a:pPr algn="ctr"/>
                      <a:r>
                        <a:rPr lang="en-US" sz="1100" dirty="0"/>
                        <a:t>2000</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6.58%</a:t>
                      </a:r>
                    </a:p>
                  </a:txBody>
                  <a:tcPr anchor="ctr"/>
                </a:tc>
                <a:tc>
                  <a:txBody>
                    <a:bodyPr/>
                    <a:lstStyle/>
                    <a:p>
                      <a:pPr algn="ctr"/>
                      <a:r>
                        <a:rPr lang="en-US" sz="1100" dirty="0"/>
                        <a:t>28%</a:t>
                      </a:r>
                    </a:p>
                  </a:txBody>
                  <a:tcPr anchor="ctr"/>
                </a:tc>
                <a:tc>
                  <a:txBody>
                    <a:bodyPr/>
                    <a:lstStyle/>
                    <a:p>
                      <a:pPr algn="ctr"/>
                      <a:r>
                        <a:rPr lang="en-US" sz="1100" dirty="0"/>
                        <a:t>3.4%</a:t>
                      </a:r>
                    </a:p>
                  </a:txBody>
                  <a:tcPr anchor="ctr"/>
                </a:tc>
                <a:tc>
                  <a:txBody>
                    <a:bodyPr/>
                    <a:lstStyle/>
                    <a:p>
                      <a:pPr algn="ctr"/>
                      <a:r>
                        <a:rPr lang="en-US" sz="1100" dirty="0"/>
                        <a:t>1.34%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2688750"/>
                  </a:ext>
                </a:extLst>
              </a:tr>
              <a:tr h="264062">
                <a:tc>
                  <a:txBody>
                    <a:bodyPr/>
                    <a:lstStyle/>
                    <a:p>
                      <a:pPr algn="ctr"/>
                      <a:r>
                        <a:rPr lang="en-US" sz="1100" dirty="0"/>
                        <a:t>2001</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3.64%</a:t>
                      </a:r>
                    </a:p>
                  </a:txBody>
                  <a:tcPr anchor="ctr"/>
                </a:tc>
                <a:tc>
                  <a:txBody>
                    <a:bodyPr/>
                    <a:lstStyle/>
                    <a:p>
                      <a:pPr algn="ctr"/>
                      <a:r>
                        <a:rPr lang="en-US" sz="1100" dirty="0"/>
                        <a:t>27.5%</a:t>
                      </a:r>
                    </a:p>
                  </a:txBody>
                  <a:tcPr anchor="ctr"/>
                </a:tc>
                <a:tc>
                  <a:txBody>
                    <a:bodyPr/>
                    <a:lstStyle/>
                    <a:p>
                      <a:pPr algn="ctr"/>
                      <a:r>
                        <a:rPr lang="en-US" sz="1100" dirty="0"/>
                        <a:t>1.6%</a:t>
                      </a:r>
                    </a:p>
                  </a:txBody>
                  <a:tcPr anchor="ctr"/>
                </a:tc>
                <a:tc>
                  <a:txBody>
                    <a:bodyPr/>
                    <a:lstStyle/>
                    <a:p>
                      <a:pPr algn="ctr"/>
                      <a:r>
                        <a:rPr lang="en-US" sz="1100" dirty="0"/>
                        <a:t>1.04%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3435820"/>
                  </a:ext>
                </a:extLst>
              </a:tr>
              <a:tr h="264062">
                <a:tc>
                  <a:txBody>
                    <a:bodyPr/>
                    <a:lstStyle/>
                    <a:p>
                      <a:pPr algn="ctr"/>
                      <a:r>
                        <a:rPr lang="en-US" sz="1100" dirty="0"/>
                        <a:t>2002</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1.81%</a:t>
                      </a:r>
                    </a:p>
                  </a:txBody>
                  <a:tcPr anchor="ctr"/>
                </a:tc>
                <a:tc>
                  <a:txBody>
                    <a:bodyPr/>
                    <a:lstStyle/>
                    <a:p>
                      <a:pPr algn="ctr"/>
                      <a:r>
                        <a:rPr lang="en-US" sz="1100" dirty="0"/>
                        <a:t>27%</a:t>
                      </a:r>
                    </a:p>
                  </a:txBody>
                  <a:tcPr anchor="ctr"/>
                </a:tc>
                <a:tc>
                  <a:txBody>
                    <a:bodyPr/>
                    <a:lstStyle/>
                    <a:p>
                      <a:pPr algn="ctr"/>
                      <a:r>
                        <a:rPr lang="en-US" sz="1100" dirty="0"/>
                        <a:t>2.4%</a:t>
                      </a:r>
                    </a:p>
                  </a:txBody>
                  <a:tcPr anchor="ctr"/>
                </a:tc>
                <a:tc>
                  <a:txBody>
                    <a:bodyPr/>
                    <a:lstStyle/>
                    <a:p>
                      <a:pPr algn="ctr"/>
                      <a:r>
                        <a:rPr lang="en-US" sz="1100" dirty="0"/>
                        <a:t>-1.08%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6129097"/>
                  </a:ext>
                </a:extLst>
              </a:tr>
              <a:tr h="264062">
                <a:tc>
                  <a:txBody>
                    <a:bodyPr/>
                    <a:lstStyle/>
                    <a:p>
                      <a:pPr algn="ctr"/>
                      <a:r>
                        <a:rPr lang="en-US" sz="1100" dirty="0"/>
                        <a:t>2003</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1.17%</a:t>
                      </a:r>
                    </a:p>
                  </a:txBody>
                  <a:tcPr anchor="ctr"/>
                </a:tc>
                <a:tc>
                  <a:txBody>
                    <a:bodyPr/>
                    <a:lstStyle/>
                    <a:p>
                      <a:pPr algn="ctr"/>
                      <a:r>
                        <a:rPr lang="en-US" sz="1100" dirty="0"/>
                        <a:t>25%</a:t>
                      </a:r>
                    </a:p>
                  </a:txBody>
                  <a:tcPr anchor="ctr"/>
                </a:tc>
                <a:tc>
                  <a:txBody>
                    <a:bodyPr/>
                    <a:lstStyle/>
                    <a:p>
                      <a:pPr algn="ctr"/>
                      <a:r>
                        <a:rPr lang="en-US" sz="1100" dirty="0"/>
                        <a:t>1.9%</a:t>
                      </a:r>
                    </a:p>
                  </a:txBody>
                  <a:tcPr anchor="ctr"/>
                </a:tc>
                <a:tc>
                  <a:txBody>
                    <a:bodyPr/>
                    <a:lstStyle/>
                    <a:p>
                      <a:pPr algn="ctr"/>
                      <a:r>
                        <a:rPr lang="en-US" sz="1100" dirty="0"/>
                        <a:t>-1.02%</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3848099"/>
                  </a:ext>
                </a:extLst>
              </a:tr>
              <a:tr h="264062">
                <a:tc>
                  <a:txBody>
                    <a:bodyPr/>
                    <a:lstStyle/>
                    <a:p>
                      <a:pPr algn="ctr"/>
                      <a:r>
                        <a:rPr lang="en-US" sz="1100" dirty="0"/>
                        <a:t>2004</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1.74%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3.3%</a:t>
                      </a:r>
                    </a:p>
                  </a:txBody>
                  <a:tcPr anchor="ctr"/>
                </a:tc>
                <a:tc>
                  <a:txBody>
                    <a:bodyPr/>
                    <a:lstStyle/>
                    <a:p>
                      <a:pPr algn="ctr"/>
                      <a:r>
                        <a:rPr lang="en-US" sz="1100" dirty="0"/>
                        <a:t>-2.00%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8645346"/>
                  </a:ext>
                </a:extLst>
              </a:tr>
              <a:tr h="264062">
                <a:tc>
                  <a:txBody>
                    <a:bodyPr/>
                    <a:lstStyle/>
                    <a:p>
                      <a:pPr algn="ctr"/>
                      <a:r>
                        <a:rPr lang="en-US" sz="1100" dirty="0"/>
                        <a:t>2005</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3.72%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3.4%</a:t>
                      </a:r>
                    </a:p>
                  </a:txBody>
                  <a:tcPr anchor="ctr"/>
                </a:tc>
                <a:tc>
                  <a:txBody>
                    <a:bodyPr/>
                    <a:lstStyle/>
                    <a:p>
                      <a:pPr algn="ctr"/>
                      <a:r>
                        <a:rPr lang="en-US" sz="1100" dirty="0"/>
                        <a:t>-0.61%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9775646"/>
                  </a:ext>
                </a:extLst>
              </a:tr>
              <a:tr h="264062">
                <a:tc>
                  <a:txBody>
                    <a:bodyPr/>
                    <a:lstStyle/>
                    <a:p>
                      <a:pPr algn="ctr"/>
                      <a:r>
                        <a:rPr lang="en-US" sz="1100" dirty="0"/>
                        <a:t>2006</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5.23%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2.5%</a:t>
                      </a:r>
                    </a:p>
                  </a:txBody>
                  <a:tcPr anchor="ctr"/>
                </a:tc>
                <a:tc>
                  <a:txBody>
                    <a:bodyPr/>
                    <a:lstStyle/>
                    <a:p>
                      <a:pPr algn="ctr"/>
                      <a:r>
                        <a:rPr lang="en-US" sz="1100" dirty="0"/>
                        <a:t>1.42%</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2731981"/>
                  </a:ext>
                </a:extLst>
              </a:tr>
              <a:tr h="264062">
                <a:tc>
                  <a:txBody>
                    <a:bodyPr/>
                    <a:lstStyle/>
                    <a:p>
                      <a:pPr algn="ctr"/>
                      <a:r>
                        <a:rPr lang="en-US" sz="1100" dirty="0"/>
                        <a:t>2007</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5.23%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4.1%</a:t>
                      </a:r>
                    </a:p>
                  </a:txBody>
                  <a:tcPr anchor="ctr"/>
                </a:tc>
                <a:tc>
                  <a:txBody>
                    <a:bodyPr/>
                    <a:lstStyle/>
                    <a:p>
                      <a:pPr algn="ctr"/>
                      <a:r>
                        <a:rPr lang="en-US" sz="1100" dirty="0"/>
                        <a:t>-0.18%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3477833"/>
                  </a:ext>
                </a:extLst>
              </a:tr>
              <a:tr h="264062">
                <a:tc>
                  <a:txBody>
                    <a:bodyPr/>
                    <a:lstStyle/>
                    <a:p>
                      <a:pPr algn="ctr"/>
                      <a:r>
                        <a:rPr lang="en-US" sz="1100" dirty="0"/>
                        <a:t>2008</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3.14%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0.1%</a:t>
                      </a:r>
                    </a:p>
                  </a:txBody>
                  <a:tcPr anchor="ctr"/>
                </a:tc>
                <a:tc>
                  <a:txBody>
                    <a:bodyPr/>
                    <a:lstStyle/>
                    <a:p>
                      <a:pPr algn="ctr"/>
                      <a:r>
                        <a:rPr lang="en-US" sz="1100" dirty="0"/>
                        <a:t>2.25%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2063795"/>
                  </a:ext>
                </a:extLst>
              </a:tr>
              <a:tr h="264062">
                <a:tc>
                  <a:txBody>
                    <a:bodyPr/>
                    <a:lstStyle/>
                    <a:p>
                      <a:pPr algn="ctr"/>
                      <a:r>
                        <a:rPr lang="en-US" sz="1100" dirty="0"/>
                        <a:t>2009</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0.87%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2.7%</a:t>
                      </a:r>
                    </a:p>
                  </a:txBody>
                  <a:tcPr anchor="ctr"/>
                </a:tc>
                <a:tc>
                  <a:txBody>
                    <a:bodyPr/>
                    <a:lstStyle/>
                    <a:p>
                      <a:pPr algn="ctr"/>
                      <a:r>
                        <a:rPr lang="en-US" sz="1100" dirty="0"/>
                        <a:t>-2.05%-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1526255"/>
                  </a:ext>
                </a:extLst>
              </a:tr>
              <a:tr h="264062">
                <a:tc>
                  <a:txBody>
                    <a:bodyPr/>
                    <a:lstStyle/>
                    <a:p>
                      <a:pPr algn="ctr"/>
                      <a:r>
                        <a:rPr lang="en-US" sz="1100" dirty="0"/>
                        <a:t>2010</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1.5%</a:t>
                      </a:r>
                    </a:p>
                  </a:txBody>
                  <a:tcPr anchor="ctr"/>
                </a:tc>
                <a:tc>
                  <a:txBody>
                    <a:bodyPr/>
                    <a:lstStyle/>
                    <a:p>
                      <a:pPr algn="ctr"/>
                      <a:r>
                        <a:rPr lang="en-US" sz="1100" dirty="0"/>
                        <a:t>-1.10%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4225603"/>
                  </a:ext>
                </a:extLst>
              </a:tr>
              <a:tr h="264062">
                <a:tc>
                  <a:txBody>
                    <a:bodyPr/>
                    <a:lstStyle/>
                    <a:p>
                      <a:pPr algn="ctr"/>
                      <a:r>
                        <a:rPr lang="en-US" sz="1100" dirty="0"/>
                        <a:t>2011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100" dirty="0"/>
                        <a:t>0.33%</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dirty="0"/>
                        <a:t>3.0%</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dirty="0"/>
                        <a:t>-2.75%</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8847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30701559"/>
              </p:ext>
            </p:extLst>
          </p:nvPr>
        </p:nvGraphicFramePr>
        <p:xfrm>
          <a:off x="5842834" y="1456301"/>
          <a:ext cx="4612140" cy="3945398"/>
        </p:xfrm>
        <a:graphic>
          <a:graphicData uri="http://schemas.openxmlformats.org/drawingml/2006/table">
            <a:tbl>
              <a:tblPr firstRow="1" bandRow="1">
                <a:tableStyleId>{74C1A8A3-306A-4EB7-A6B1-4F7E0EB9C5D6}</a:tableStyleId>
              </a:tblPr>
              <a:tblGrid>
                <a:gridCol w="641691">
                  <a:extLst>
                    <a:ext uri="{9D8B030D-6E8A-4147-A177-3AD203B41FA5}">
                      <a16:colId xmlns:a16="http://schemas.microsoft.com/office/drawing/2014/main" val="83807784"/>
                    </a:ext>
                  </a:extLst>
                </a:gridCol>
                <a:gridCol w="1039722">
                  <a:extLst>
                    <a:ext uri="{9D8B030D-6E8A-4147-A177-3AD203B41FA5}">
                      <a16:colId xmlns:a16="http://schemas.microsoft.com/office/drawing/2014/main" val="3700939962"/>
                    </a:ext>
                  </a:extLst>
                </a:gridCol>
                <a:gridCol w="805133">
                  <a:extLst>
                    <a:ext uri="{9D8B030D-6E8A-4147-A177-3AD203B41FA5}">
                      <a16:colId xmlns:a16="http://schemas.microsoft.com/office/drawing/2014/main" val="1419155176"/>
                    </a:ext>
                  </a:extLst>
                </a:gridCol>
                <a:gridCol w="1026571">
                  <a:extLst>
                    <a:ext uri="{9D8B030D-6E8A-4147-A177-3AD203B41FA5}">
                      <a16:colId xmlns:a16="http://schemas.microsoft.com/office/drawing/2014/main" val="1926343881"/>
                    </a:ext>
                  </a:extLst>
                </a:gridCol>
                <a:gridCol w="1099023">
                  <a:extLst>
                    <a:ext uri="{9D8B030D-6E8A-4147-A177-3AD203B41FA5}">
                      <a16:colId xmlns:a16="http://schemas.microsoft.com/office/drawing/2014/main" val="335370941"/>
                    </a:ext>
                  </a:extLst>
                </a:gridCol>
              </a:tblGrid>
              <a:tr h="776654">
                <a:tc>
                  <a:txBody>
                    <a:bodyPr/>
                    <a:lstStyle/>
                    <a:p>
                      <a:pPr algn="ctr"/>
                      <a:r>
                        <a:rPr lang="en-US" sz="1100" dirty="0"/>
                        <a:t>Year</a:t>
                      </a:r>
                      <a:endParaRPr lang="en-US" sz="1100" b="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Annualized average six-month CD rate</a:t>
                      </a:r>
                      <a:r>
                        <a:rPr lang="en-US" sz="1100" baseline="30000" dirty="0"/>
                        <a:t>1</a:t>
                      </a:r>
                      <a:endParaRPr lang="en-US" sz="1100" b="0" baseline="30000" dirty="0"/>
                    </a:p>
                  </a:txBody>
                  <a:tcPr anchor="ctr">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Taxes</a:t>
                      </a:r>
                      <a:r>
                        <a:rPr lang="en-US" sz="1100" baseline="30000" dirty="0"/>
                        <a:t>2</a:t>
                      </a:r>
                      <a:endParaRPr lang="en-US" sz="1100" b="0" baseline="30000" dirty="0"/>
                    </a:p>
                  </a:txBody>
                  <a:tcPr anchor="ctr">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Inflation consumer price index (CPI)</a:t>
                      </a:r>
                      <a:r>
                        <a:rPr lang="en-US" sz="1100" baseline="30000" dirty="0"/>
                        <a:t>3</a:t>
                      </a:r>
                      <a:endParaRPr lang="en-US" sz="1100" b="0" baseline="30000" dirty="0"/>
                    </a:p>
                  </a:txBody>
                  <a:tcPr anchor="ctr">
                    <a:lnT w="12700" cap="flat" cmpd="sng" algn="ctr">
                      <a:solidFill>
                        <a:schemeClr val="tx1"/>
                      </a:solidFill>
                      <a:prstDash val="solid"/>
                      <a:round/>
                      <a:headEnd type="none" w="med" len="med"/>
                      <a:tailEnd type="none" w="med" len="med"/>
                    </a:lnT>
                    <a:solidFill>
                      <a:srgbClr val="19A683"/>
                    </a:solidFill>
                  </a:tcPr>
                </a:tc>
                <a:tc>
                  <a:txBody>
                    <a:bodyPr/>
                    <a:lstStyle/>
                    <a:p>
                      <a:pPr algn="ctr"/>
                      <a:r>
                        <a:rPr lang="en-US" sz="1100" dirty="0"/>
                        <a:t>Real return after taxes and inflation</a:t>
                      </a:r>
                      <a:endParaRPr lang="en-US" sz="1100" b="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9A683"/>
                    </a:solidFill>
                  </a:tcPr>
                </a:tc>
                <a:extLst>
                  <a:ext uri="{0D108BD9-81ED-4DB2-BD59-A6C34878D82A}">
                    <a16:rowId xmlns:a16="http://schemas.microsoft.com/office/drawing/2014/main" val="243913313"/>
                  </a:ext>
                </a:extLst>
              </a:tr>
              <a:tr h="264062">
                <a:tc>
                  <a:txBody>
                    <a:bodyPr/>
                    <a:lstStyle/>
                    <a:p>
                      <a:pPr algn="ctr"/>
                      <a:r>
                        <a:rPr lang="en-US" sz="1100" dirty="0"/>
                        <a:t>2012</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1.7%</a:t>
                      </a:r>
                    </a:p>
                  </a:txBody>
                  <a:tcPr anchor="ctr"/>
                </a:tc>
                <a:tc>
                  <a:txBody>
                    <a:bodyPr/>
                    <a:lstStyle/>
                    <a:p>
                      <a:pPr algn="ctr"/>
                      <a:r>
                        <a:rPr lang="en-US" sz="1100" dirty="0"/>
                        <a:t>-1.53%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4491092"/>
                  </a:ext>
                </a:extLst>
              </a:tr>
              <a:tr h="264062">
                <a:tc>
                  <a:txBody>
                    <a:bodyPr/>
                    <a:lstStyle/>
                    <a:p>
                      <a:pPr algn="ctr"/>
                      <a:r>
                        <a:rPr lang="en-US" sz="1100" dirty="0"/>
                        <a:t>2013</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25%</a:t>
                      </a:r>
                    </a:p>
                  </a:txBody>
                  <a:tcPr anchor="ctr"/>
                </a:tc>
                <a:tc>
                  <a:txBody>
                    <a:bodyPr/>
                    <a:lstStyle/>
                    <a:p>
                      <a:pPr algn="ctr"/>
                      <a:r>
                        <a:rPr lang="en-US" sz="1100" dirty="0"/>
                        <a:t>1.5%</a:t>
                      </a:r>
                    </a:p>
                  </a:txBody>
                  <a:tcPr anchor="ctr"/>
                </a:tc>
                <a:tc>
                  <a:txBody>
                    <a:bodyPr/>
                    <a:lstStyle/>
                    <a:p>
                      <a:pPr algn="ctr"/>
                      <a:r>
                        <a:rPr lang="en-US" sz="1100" dirty="0"/>
                        <a:t>-1.35%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453602"/>
                  </a:ext>
                </a:extLst>
              </a:tr>
              <a:tr h="264062">
                <a:tc>
                  <a:txBody>
                    <a:bodyPr/>
                    <a:lstStyle/>
                    <a:p>
                      <a:pPr algn="ctr"/>
                      <a:r>
                        <a:rPr lang="en-US" sz="1100" dirty="0"/>
                        <a:t>2014</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0.13%</a:t>
                      </a:r>
                    </a:p>
                  </a:txBody>
                  <a:tcPr anchor="ctr"/>
                </a:tc>
                <a:tc>
                  <a:txBody>
                    <a:bodyPr/>
                    <a:lstStyle/>
                    <a:p>
                      <a:pPr algn="ctr"/>
                      <a:r>
                        <a:rPr lang="en-US" sz="1100" dirty="0"/>
                        <a:t>25%</a:t>
                      </a:r>
                    </a:p>
                  </a:txBody>
                  <a:tcPr anchor="ctr"/>
                </a:tc>
                <a:tc>
                  <a:txBody>
                    <a:bodyPr/>
                    <a:lstStyle/>
                    <a:p>
                      <a:pPr algn="ctr"/>
                      <a:r>
                        <a:rPr lang="en-US" sz="1100" dirty="0"/>
                        <a:t>0.8%</a:t>
                      </a:r>
                    </a:p>
                  </a:txBody>
                  <a:tcPr anchor="ctr"/>
                </a:tc>
                <a:tc>
                  <a:txBody>
                    <a:bodyPr/>
                    <a:lstStyle/>
                    <a:p>
                      <a:pPr algn="ctr"/>
                      <a:r>
                        <a:rPr lang="en-US" sz="1100" dirty="0"/>
                        <a:t>-0.70%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879"/>
                  </a:ext>
                </a:extLst>
              </a:tr>
              <a:tr h="264062">
                <a:tc>
                  <a:txBody>
                    <a:bodyPr/>
                    <a:lstStyle/>
                    <a:p>
                      <a:pPr algn="ctr"/>
                      <a:r>
                        <a:rPr lang="en-US" sz="1100" dirty="0"/>
                        <a:t>2015</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0.13%</a:t>
                      </a:r>
                    </a:p>
                  </a:txBody>
                  <a:tcPr anchor="ctr"/>
                </a:tc>
                <a:tc>
                  <a:txBody>
                    <a:bodyPr/>
                    <a:lstStyle/>
                    <a:p>
                      <a:pPr algn="ctr"/>
                      <a:r>
                        <a:rPr lang="en-US" sz="1100" dirty="0"/>
                        <a:t>25%</a:t>
                      </a:r>
                    </a:p>
                  </a:txBody>
                  <a:tcPr anchor="ctr"/>
                </a:tc>
                <a:tc>
                  <a:txBody>
                    <a:bodyPr/>
                    <a:lstStyle/>
                    <a:p>
                      <a:pPr algn="ctr"/>
                      <a:r>
                        <a:rPr lang="en-US" sz="1100" dirty="0"/>
                        <a:t>0.7%</a:t>
                      </a:r>
                    </a:p>
                  </a:txBody>
                  <a:tcPr anchor="ctr"/>
                </a:tc>
                <a:tc>
                  <a:txBody>
                    <a:bodyPr/>
                    <a:lstStyle/>
                    <a:p>
                      <a:pPr algn="ctr"/>
                      <a:r>
                        <a:rPr lang="en-US" sz="1100" dirty="0"/>
                        <a:t>-0.60%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4818568"/>
                  </a:ext>
                </a:extLst>
              </a:tr>
              <a:tr h="264062">
                <a:tc>
                  <a:txBody>
                    <a:bodyPr/>
                    <a:lstStyle/>
                    <a:p>
                      <a:pPr algn="ctr"/>
                      <a:r>
                        <a:rPr lang="en-US" sz="1100" dirty="0"/>
                        <a:t>2016</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0.14%</a:t>
                      </a:r>
                    </a:p>
                  </a:txBody>
                  <a:tcPr anchor="ctr"/>
                </a:tc>
                <a:tc>
                  <a:txBody>
                    <a:bodyPr/>
                    <a:lstStyle/>
                    <a:p>
                      <a:pPr algn="ctr"/>
                      <a:r>
                        <a:rPr lang="en-US" sz="1100" dirty="0"/>
                        <a:t>25%</a:t>
                      </a:r>
                    </a:p>
                  </a:txBody>
                  <a:tcPr anchor="ctr"/>
                </a:tc>
                <a:tc>
                  <a:txBody>
                    <a:bodyPr/>
                    <a:lstStyle/>
                    <a:p>
                      <a:pPr algn="ctr"/>
                      <a:r>
                        <a:rPr lang="en-US" sz="1100" dirty="0"/>
                        <a:t>2.1%</a:t>
                      </a:r>
                    </a:p>
                  </a:txBody>
                  <a:tcPr anchor="ctr"/>
                </a:tc>
                <a:tc>
                  <a:txBody>
                    <a:bodyPr/>
                    <a:lstStyle/>
                    <a:p>
                      <a:pPr algn="ctr"/>
                      <a:r>
                        <a:rPr lang="en-US" sz="1100" dirty="0"/>
                        <a:t>-2.00%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0790695"/>
                  </a:ext>
                </a:extLst>
              </a:tr>
              <a:tr h="264062">
                <a:tc>
                  <a:txBody>
                    <a:bodyPr/>
                    <a:lstStyle/>
                    <a:p>
                      <a:pPr algn="ctr"/>
                      <a:r>
                        <a:rPr lang="en-US" sz="1100" dirty="0"/>
                        <a:t>2017</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0.16%</a:t>
                      </a:r>
                    </a:p>
                  </a:txBody>
                  <a:tcPr anchor="ctr"/>
                </a:tc>
                <a:tc>
                  <a:txBody>
                    <a:bodyPr/>
                    <a:lstStyle/>
                    <a:p>
                      <a:pPr algn="ctr"/>
                      <a:r>
                        <a:rPr lang="en-US" sz="1100" dirty="0"/>
                        <a:t>25%</a:t>
                      </a:r>
                    </a:p>
                  </a:txBody>
                  <a:tcPr anchor="ctr"/>
                </a:tc>
                <a:tc>
                  <a:txBody>
                    <a:bodyPr/>
                    <a:lstStyle/>
                    <a:p>
                      <a:pPr algn="ctr"/>
                      <a:r>
                        <a:rPr lang="en-US" sz="1100" dirty="0"/>
                        <a:t>2.1%</a:t>
                      </a:r>
                    </a:p>
                  </a:txBody>
                  <a:tcPr anchor="ctr"/>
                </a:tc>
                <a:tc>
                  <a:txBody>
                    <a:bodyPr/>
                    <a:lstStyle/>
                    <a:p>
                      <a:pPr algn="ctr"/>
                      <a:r>
                        <a:rPr lang="en-US" sz="1100" dirty="0"/>
                        <a:t>-1.98%</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5580440"/>
                  </a:ext>
                </a:extLst>
              </a:tr>
              <a:tr h="264062">
                <a:tc>
                  <a:txBody>
                    <a:bodyPr/>
                    <a:lstStyle/>
                    <a:p>
                      <a:pPr algn="ctr"/>
                      <a:r>
                        <a:rPr lang="en-US" sz="1100" dirty="0"/>
                        <a:t>2018</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0.27%</a:t>
                      </a:r>
                    </a:p>
                  </a:txBody>
                  <a:tcPr anchor="ctr"/>
                </a:tc>
                <a:tc>
                  <a:txBody>
                    <a:bodyPr/>
                    <a:lstStyle/>
                    <a:p>
                      <a:pPr algn="ctr"/>
                      <a:r>
                        <a:rPr lang="en-US" sz="1100" dirty="0"/>
                        <a:t>22%</a:t>
                      </a:r>
                    </a:p>
                  </a:txBody>
                  <a:tcPr anchor="ctr"/>
                </a:tc>
                <a:tc>
                  <a:txBody>
                    <a:bodyPr/>
                    <a:lstStyle/>
                    <a:p>
                      <a:pPr algn="ctr"/>
                      <a:r>
                        <a:rPr lang="en-US" sz="1100" dirty="0"/>
                        <a:t>1.9%</a:t>
                      </a:r>
                    </a:p>
                  </a:txBody>
                  <a:tcPr anchor="ctr"/>
                </a:tc>
                <a:tc>
                  <a:txBody>
                    <a:bodyPr/>
                    <a:lstStyle/>
                    <a:p>
                      <a:pPr algn="ctr"/>
                      <a:r>
                        <a:rPr lang="en-US" sz="1100" dirty="0"/>
                        <a:t>-1.69%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6002831"/>
                  </a:ext>
                </a:extLst>
              </a:tr>
              <a:tr h="264062">
                <a:tc>
                  <a:txBody>
                    <a:bodyPr/>
                    <a:lstStyle/>
                    <a:p>
                      <a:pPr algn="ctr"/>
                      <a:r>
                        <a:rPr lang="en-US" sz="1100" dirty="0"/>
                        <a:t>2019</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0.43%</a:t>
                      </a:r>
                    </a:p>
                  </a:txBody>
                  <a:tcPr anchor="ctr"/>
                </a:tc>
                <a:tc>
                  <a:txBody>
                    <a:bodyPr/>
                    <a:lstStyle/>
                    <a:p>
                      <a:pPr algn="ctr"/>
                      <a:r>
                        <a:rPr lang="en-US" sz="1100" dirty="0"/>
                        <a:t>22%</a:t>
                      </a:r>
                    </a:p>
                  </a:txBody>
                  <a:tcPr anchor="ctr"/>
                </a:tc>
                <a:tc>
                  <a:txBody>
                    <a:bodyPr/>
                    <a:lstStyle/>
                    <a:p>
                      <a:pPr algn="ctr"/>
                      <a:r>
                        <a:rPr lang="en-US" sz="1100" dirty="0"/>
                        <a:t>2.3%</a:t>
                      </a:r>
                    </a:p>
                  </a:txBody>
                  <a:tcPr anchor="ctr"/>
                </a:tc>
                <a:tc>
                  <a:txBody>
                    <a:bodyPr/>
                    <a:lstStyle/>
                    <a:p>
                      <a:pPr algn="ctr"/>
                      <a:r>
                        <a:rPr lang="en-US" sz="1100" dirty="0"/>
                        <a:t>-1.96%</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3721458"/>
                  </a:ext>
                </a:extLst>
              </a:tr>
              <a:tr h="264062">
                <a:tc>
                  <a:txBody>
                    <a:bodyPr/>
                    <a:lstStyle/>
                    <a:p>
                      <a:pPr algn="ctr"/>
                      <a:r>
                        <a:rPr lang="en-US" sz="1100" dirty="0"/>
                        <a:t>2020</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0.20%</a:t>
                      </a:r>
                    </a:p>
                  </a:txBody>
                  <a:tcPr anchor="ctr"/>
                </a:tc>
                <a:tc>
                  <a:txBody>
                    <a:bodyPr/>
                    <a:lstStyle/>
                    <a:p>
                      <a:pPr algn="ctr"/>
                      <a:r>
                        <a:rPr lang="en-US" sz="1100" dirty="0"/>
                        <a:t>22%</a:t>
                      </a:r>
                    </a:p>
                  </a:txBody>
                  <a:tcPr anchor="ctr"/>
                </a:tc>
                <a:tc>
                  <a:txBody>
                    <a:bodyPr/>
                    <a:lstStyle/>
                    <a:p>
                      <a:pPr algn="ctr"/>
                      <a:r>
                        <a:rPr lang="en-US" sz="1100" dirty="0"/>
                        <a:t>1.4%</a:t>
                      </a:r>
                    </a:p>
                  </a:txBody>
                  <a:tcPr anchor="ctr"/>
                </a:tc>
                <a:tc>
                  <a:txBody>
                    <a:bodyPr/>
                    <a:lstStyle/>
                    <a:p>
                      <a:pPr algn="ctr"/>
                      <a:r>
                        <a:rPr lang="en-US" sz="1100" dirty="0"/>
                        <a:t>-1.24%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3465020"/>
                  </a:ext>
                </a:extLst>
              </a:tr>
              <a:tr h="264062">
                <a:tc>
                  <a:txBody>
                    <a:bodyPr/>
                    <a:lstStyle/>
                    <a:p>
                      <a:pPr algn="ctr"/>
                      <a:r>
                        <a:rPr lang="en-US" sz="1100" dirty="0"/>
                        <a:t>2021</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0.90%</a:t>
                      </a:r>
                    </a:p>
                  </a:txBody>
                  <a:tcPr anchor="ctr"/>
                </a:tc>
                <a:tc>
                  <a:txBody>
                    <a:bodyPr/>
                    <a:lstStyle/>
                    <a:p>
                      <a:pPr algn="ctr"/>
                      <a:r>
                        <a:rPr lang="en-US" sz="1100" dirty="0"/>
                        <a:t>22%</a:t>
                      </a:r>
                    </a:p>
                  </a:txBody>
                  <a:tcPr anchor="ctr"/>
                </a:tc>
                <a:tc>
                  <a:txBody>
                    <a:bodyPr/>
                    <a:lstStyle/>
                    <a:p>
                      <a:pPr algn="ctr"/>
                      <a:r>
                        <a:rPr lang="en-US" sz="1100" dirty="0"/>
                        <a:t>7.0%</a:t>
                      </a:r>
                    </a:p>
                  </a:txBody>
                  <a:tcPr anchor="ctr"/>
                </a:tc>
                <a:tc>
                  <a:txBody>
                    <a:bodyPr/>
                    <a:lstStyle/>
                    <a:p>
                      <a:pPr algn="ctr"/>
                      <a:r>
                        <a:rPr lang="en-US" sz="1100" dirty="0"/>
                        <a:t>-6.93%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2583507"/>
                  </a:ext>
                </a:extLst>
              </a:tr>
              <a:tr h="264062">
                <a:tc>
                  <a:txBody>
                    <a:bodyPr/>
                    <a:lstStyle/>
                    <a:p>
                      <a:pPr algn="ctr"/>
                      <a:r>
                        <a:rPr lang="en-US" sz="1100" dirty="0"/>
                        <a:t>2022</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t>0.26%</a:t>
                      </a:r>
                    </a:p>
                  </a:txBody>
                  <a:tcPr anchor="ctr"/>
                </a:tc>
                <a:tc>
                  <a:txBody>
                    <a:bodyPr/>
                    <a:lstStyle/>
                    <a:p>
                      <a:pPr algn="ctr"/>
                      <a:r>
                        <a:rPr lang="en-US" sz="1100" dirty="0"/>
                        <a:t>22%</a:t>
                      </a:r>
                    </a:p>
                  </a:txBody>
                  <a:tcPr anchor="ctr"/>
                </a:tc>
                <a:tc>
                  <a:txBody>
                    <a:bodyPr/>
                    <a:lstStyle/>
                    <a:p>
                      <a:pPr algn="ctr"/>
                      <a:r>
                        <a:rPr lang="en-US" sz="1100" dirty="0"/>
                        <a:t>6.5%</a:t>
                      </a:r>
                    </a:p>
                  </a:txBody>
                  <a:tcPr anchor="ctr"/>
                </a:tc>
                <a:tc>
                  <a:txBody>
                    <a:bodyPr/>
                    <a:lstStyle/>
                    <a:p>
                      <a:pPr algn="ctr"/>
                      <a:r>
                        <a:rPr lang="en-US" sz="1100" dirty="0"/>
                        <a:t>-6.30%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8862444"/>
                  </a:ext>
                </a:extLst>
              </a:tr>
              <a:tr h="264062">
                <a:tc>
                  <a:txBody>
                    <a:bodyPr/>
                    <a:lstStyle/>
                    <a:p>
                      <a:pPr algn="ctr"/>
                      <a:r>
                        <a:rPr lang="en-US" sz="1100" dirty="0"/>
                        <a:t>2023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100" dirty="0"/>
                        <a:t>1.21%</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dirty="0"/>
                        <a:t>22%</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dirty="0"/>
                        <a:t>3.4%</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dirty="0"/>
                        <a:t>-2.46%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253565"/>
                  </a:ext>
                </a:extLst>
              </a:tr>
            </a:tbl>
          </a:graphicData>
        </a:graphic>
      </p:graphicFrame>
      <p:sp>
        <p:nvSpPr>
          <p:cNvPr id="4" name="Rectangle 3"/>
          <p:cNvSpPr/>
          <p:nvPr/>
        </p:nvSpPr>
        <p:spPr>
          <a:xfrm>
            <a:off x="0" y="5405824"/>
            <a:ext cx="12192000" cy="1302921"/>
          </a:xfrm>
          <a:prstGeom prst="rect">
            <a:avLst/>
          </a:prstGeom>
        </p:spPr>
        <p:txBody>
          <a:bodyPr wrap="square">
            <a:spAutoFit/>
          </a:bodyPr>
          <a:lstStyle/>
          <a:p>
            <a:r>
              <a:rPr lang="en-US" sz="1100" dirty="0">
                <a:solidFill>
                  <a:srgbClr val="000000"/>
                </a:solidFill>
              </a:rPr>
              <a:t>The hypothetical chart shows what a “real rate” of return can be when adjusted for any applicable taxes and potential inflation rates. The CD return rates above are calculated using the six-month annualized average monthly CD rate as reported by the Federal Reserve. The tax rate used in the example is the highest marginal federal income-tax rate based on $100,000 of taxable income for a married couple filing jointly. The tax rate assumed will not apply to every consumer, and a lower tax rate may have a more favorable impact on the real return. The use of alternate assumptions will produce different results.</a:t>
            </a:r>
            <a:endParaRPr lang="en-US" sz="1100" dirty="0">
              <a:solidFill>
                <a:prstClr val="black"/>
              </a:solidFill>
            </a:endParaRPr>
          </a:p>
          <a:p>
            <a:pPr>
              <a:spcBef>
                <a:spcPts val="200"/>
              </a:spcBef>
              <a:spcAft>
                <a:spcPts val="200"/>
              </a:spcAft>
            </a:pPr>
            <a:r>
              <a:rPr lang="en-US" sz="1100" b="0" i="0" u="none" strike="noStrike" baseline="0" dirty="0"/>
              <a:t>1. Annualized average six-month CD rate: </a:t>
            </a:r>
            <a:r>
              <a:rPr lang="en-US" sz="1100" b="1" i="0" u="sng" strike="noStrike" baseline="0" dirty="0"/>
              <a:t>https://www.fdic.gov/regulations/resources/rates/ previous.html</a:t>
            </a:r>
            <a:r>
              <a:rPr lang="en-US" sz="1100" b="0" i="0" u="none" strike="noStrike" baseline="0" dirty="0"/>
              <a:t>. 2. Highest marginal federal income-tax rates based on $100,000 income for a married couple filing jointly: </a:t>
            </a:r>
            <a:r>
              <a:rPr lang="en-US" sz="1100" b="1" i="0" u="sng" strike="noStrike" baseline="0" dirty="0"/>
              <a:t>https://taxfoundation.org/2023-tax-brackets/</a:t>
            </a:r>
            <a:r>
              <a:rPr lang="en-US" sz="1100" b="0" i="0" u="none" strike="noStrike" baseline="0" dirty="0"/>
              <a:t>. 3. Inflation rates are based on the consumer price index (CPI), a measure of change in consumer prices as measured by the U.S. Department of Labor’s Bureau of Labor Statistics. The annual inflation rate shown the table above corresponds to the December 12-Month % Change in the CPI-U for each respective year: </a:t>
            </a:r>
            <a:r>
              <a:rPr lang="en-US" sz="1100" b="1" i="0" u="sng" strike="noStrike" baseline="0" dirty="0"/>
              <a:t>https://beta.bls.gov/dataViewer/view/timeseries/CUUR0000SA0</a:t>
            </a:r>
            <a:r>
              <a:rPr lang="en-US" sz="1100" b="0" i="0" u="none" strike="noStrike" baseline="0" dirty="0"/>
              <a:t>. </a:t>
            </a:r>
            <a:endParaRPr lang="en-US" sz="1100" dirty="0"/>
          </a:p>
        </p:txBody>
      </p:sp>
      <p:sp>
        <p:nvSpPr>
          <p:cNvPr id="5" name="TextBox 4"/>
          <p:cNvSpPr txBox="1"/>
          <p:nvPr/>
        </p:nvSpPr>
        <p:spPr>
          <a:xfrm>
            <a:off x="0" y="140546"/>
            <a:ext cx="12192000" cy="707886"/>
          </a:xfrm>
          <a:prstGeom prst="rect">
            <a:avLst/>
          </a:prstGeom>
          <a:noFill/>
        </p:spPr>
        <p:txBody>
          <a:bodyPr wrap="square" rtlCol="0">
            <a:spAutoFit/>
          </a:bodyPr>
          <a:lstStyle/>
          <a:p>
            <a:pPr marL="227013"/>
            <a:r>
              <a:rPr lang="en-US" sz="4000" b="1" dirty="0">
                <a:solidFill>
                  <a:srgbClr val="00604B"/>
                </a:solidFill>
              </a:rPr>
              <a:t>Will your gains be overwhelmed by inflation or taxes?</a:t>
            </a:r>
          </a:p>
        </p:txBody>
      </p:sp>
      <p:pic>
        <p:nvPicPr>
          <p:cNvPr id="6" name="Picture 5"/>
          <p:cNvPicPr>
            <a:picLocks noChangeAspect="1"/>
          </p:cNvPicPr>
          <p:nvPr/>
        </p:nvPicPr>
        <p:blipFill>
          <a:blip r:embed="rId3"/>
          <a:stretch>
            <a:fillRect/>
          </a:stretch>
        </p:blipFill>
        <p:spPr>
          <a:xfrm>
            <a:off x="3391576" y="815807"/>
            <a:ext cx="4757328" cy="566349"/>
          </a:xfrm>
          <a:prstGeom prst="rect">
            <a:avLst/>
          </a:prstGeom>
        </p:spPr>
      </p:pic>
    </p:spTree>
    <p:extLst>
      <p:ext uri="{BB962C8B-B14F-4D97-AF65-F5344CB8AC3E}">
        <p14:creationId xmlns:p14="http://schemas.microsoft.com/office/powerpoint/2010/main" val="18759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85830"/>
              </p:ext>
            </p:extLst>
          </p:nvPr>
        </p:nvGraphicFramePr>
        <p:xfrm>
          <a:off x="1862462" y="1490581"/>
          <a:ext cx="8839197" cy="4572005"/>
        </p:xfrm>
        <a:graphic>
          <a:graphicData uri="http://schemas.openxmlformats.org/drawingml/2006/table">
            <a:tbl>
              <a:tblPr firstRow="1" bandRow="1">
                <a:tableStyleId>{5C22544A-7EE6-4342-B048-85BDC9FD1C3A}</a:tableStyleId>
              </a:tblPr>
              <a:tblGrid>
                <a:gridCol w="982133">
                  <a:extLst>
                    <a:ext uri="{9D8B030D-6E8A-4147-A177-3AD203B41FA5}">
                      <a16:colId xmlns:a16="http://schemas.microsoft.com/office/drawing/2014/main" val="3605038583"/>
                    </a:ext>
                  </a:extLst>
                </a:gridCol>
                <a:gridCol w="982133">
                  <a:extLst>
                    <a:ext uri="{9D8B030D-6E8A-4147-A177-3AD203B41FA5}">
                      <a16:colId xmlns:a16="http://schemas.microsoft.com/office/drawing/2014/main" val="10010848"/>
                    </a:ext>
                  </a:extLst>
                </a:gridCol>
                <a:gridCol w="982133">
                  <a:extLst>
                    <a:ext uri="{9D8B030D-6E8A-4147-A177-3AD203B41FA5}">
                      <a16:colId xmlns:a16="http://schemas.microsoft.com/office/drawing/2014/main" val="1540998588"/>
                    </a:ext>
                  </a:extLst>
                </a:gridCol>
                <a:gridCol w="982133">
                  <a:extLst>
                    <a:ext uri="{9D8B030D-6E8A-4147-A177-3AD203B41FA5}">
                      <a16:colId xmlns:a16="http://schemas.microsoft.com/office/drawing/2014/main" val="2131321139"/>
                    </a:ext>
                  </a:extLst>
                </a:gridCol>
                <a:gridCol w="982133">
                  <a:extLst>
                    <a:ext uri="{9D8B030D-6E8A-4147-A177-3AD203B41FA5}">
                      <a16:colId xmlns:a16="http://schemas.microsoft.com/office/drawing/2014/main" val="1393701675"/>
                    </a:ext>
                  </a:extLst>
                </a:gridCol>
                <a:gridCol w="982133">
                  <a:extLst>
                    <a:ext uri="{9D8B030D-6E8A-4147-A177-3AD203B41FA5}">
                      <a16:colId xmlns:a16="http://schemas.microsoft.com/office/drawing/2014/main" val="2789396394"/>
                    </a:ext>
                  </a:extLst>
                </a:gridCol>
                <a:gridCol w="982133">
                  <a:extLst>
                    <a:ext uri="{9D8B030D-6E8A-4147-A177-3AD203B41FA5}">
                      <a16:colId xmlns:a16="http://schemas.microsoft.com/office/drawing/2014/main" val="3767742190"/>
                    </a:ext>
                  </a:extLst>
                </a:gridCol>
                <a:gridCol w="982133">
                  <a:extLst>
                    <a:ext uri="{9D8B030D-6E8A-4147-A177-3AD203B41FA5}">
                      <a16:colId xmlns:a16="http://schemas.microsoft.com/office/drawing/2014/main" val="126408714"/>
                    </a:ext>
                  </a:extLst>
                </a:gridCol>
                <a:gridCol w="982133">
                  <a:extLst>
                    <a:ext uri="{9D8B030D-6E8A-4147-A177-3AD203B41FA5}">
                      <a16:colId xmlns:a16="http://schemas.microsoft.com/office/drawing/2014/main" val="1510804799"/>
                    </a:ext>
                  </a:extLst>
                </a:gridCol>
              </a:tblGrid>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840759"/>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674330"/>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9506187"/>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7451270"/>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184588"/>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811158"/>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2177673"/>
                  </a:ext>
                </a:extLst>
              </a:tr>
              <a:tr h="613629">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127091"/>
                  </a:ext>
                </a:extLst>
              </a:tr>
              <a:tr h="494797">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sz="11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318102"/>
                  </a:ext>
                </a:extLst>
              </a:tr>
            </a:tbl>
          </a:graphicData>
        </a:graphic>
      </p:graphicFrame>
      <p:sp>
        <p:nvSpPr>
          <p:cNvPr id="5" name="Rectangle 4"/>
          <p:cNvSpPr/>
          <p:nvPr/>
        </p:nvSpPr>
        <p:spPr>
          <a:xfrm>
            <a:off x="2855371" y="4947299"/>
            <a:ext cx="990600" cy="630378"/>
          </a:xfrm>
          <a:prstGeom prst="rect">
            <a:avLst/>
          </a:prstGeom>
          <a:noFill/>
          <a:ln w="5715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9A683"/>
                </a:solidFill>
                <a:cs typeface="Arial" panose="020B0604020202020204" pitchFamily="34" charset="0"/>
              </a:rPr>
              <a:t>Bank money market accounts</a:t>
            </a:r>
          </a:p>
        </p:txBody>
      </p:sp>
      <p:cxnSp>
        <p:nvCxnSpPr>
          <p:cNvPr id="6" name="Straight Arrow Connector 5"/>
          <p:cNvCxnSpPr/>
          <p:nvPr/>
        </p:nvCxnSpPr>
        <p:spPr>
          <a:xfrm flipV="1">
            <a:off x="1786262" y="1490586"/>
            <a:ext cx="0" cy="4572000"/>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45971" y="4462385"/>
            <a:ext cx="990600" cy="484909"/>
          </a:xfrm>
          <a:prstGeom prst="rect">
            <a:avLst/>
          </a:prstGeom>
          <a:noFill/>
          <a:ln w="5715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19A683"/>
                </a:solidFill>
                <a:cs typeface="Arial" panose="020B0604020202020204" pitchFamily="34" charset="0"/>
              </a:rPr>
              <a:t>CDs</a:t>
            </a:r>
          </a:p>
        </p:txBody>
      </p:sp>
      <p:sp>
        <p:nvSpPr>
          <p:cNvPr id="8" name="Rectangle 7"/>
          <p:cNvSpPr/>
          <p:nvPr/>
        </p:nvSpPr>
        <p:spPr>
          <a:xfrm>
            <a:off x="4836571" y="3977476"/>
            <a:ext cx="990600" cy="484909"/>
          </a:xfrm>
          <a:prstGeom prst="rect">
            <a:avLst/>
          </a:prstGeom>
          <a:noFill/>
          <a:ln w="5715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19A683"/>
                </a:solidFill>
                <a:cs typeface="Arial" panose="020B0604020202020204" pitchFamily="34" charset="0"/>
              </a:rPr>
              <a:t>Fixed annuities</a:t>
            </a:r>
          </a:p>
        </p:txBody>
      </p:sp>
      <p:sp>
        <p:nvSpPr>
          <p:cNvPr id="9" name="Rectangle 8"/>
          <p:cNvSpPr/>
          <p:nvPr/>
        </p:nvSpPr>
        <p:spPr>
          <a:xfrm>
            <a:off x="7808371" y="2495041"/>
            <a:ext cx="990600" cy="484909"/>
          </a:xfrm>
          <a:prstGeom prst="rect">
            <a:avLst/>
          </a:prstGeom>
          <a:noFill/>
          <a:ln w="57150">
            <a:solidFill>
              <a:srgbClr val="00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3D31"/>
                </a:solidFill>
                <a:cs typeface="Arial" panose="020B0604020202020204" pitchFamily="34" charset="0"/>
              </a:rPr>
              <a:t>Variable annuities</a:t>
            </a:r>
          </a:p>
        </p:txBody>
      </p:sp>
      <p:sp>
        <p:nvSpPr>
          <p:cNvPr id="10" name="Rectangle 9"/>
          <p:cNvSpPr/>
          <p:nvPr/>
        </p:nvSpPr>
        <p:spPr>
          <a:xfrm>
            <a:off x="1862462" y="5577677"/>
            <a:ext cx="990600" cy="484909"/>
          </a:xfrm>
          <a:prstGeom prst="rect">
            <a:avLst/>
          </a:prstGeom>
          <a:noFill/>
          <a:ln w="5715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19A683"/>
                </a:solidFill>
                <a:cs typeface="Arial" panose="020B0604020202020204" pitchFamily="34" charset="0"/>
              </a:rPr>
              <a:t>Cash</a:t>
            </a:r>
          </a:p>
        </p:txBody>
      </p:sp>
      <p:sp>
        <p:nvSpPr>
          <p:cNvPr id="11" name="Rectangle 10"/>
          <p:cNvSpPr/>
          <p:nvPr/>
        </p:nvSpPr>
        <p:spPr>
          <a:xfrm>
            <a:off x="8798971" y="1982424"/>
            <a:ext cx="990600" cy="484909"/>
          </a:xfrm>
          <a:prstGeom prst="rect">
            <a:avLst/>
          </a:prstGeom>
          <a:noFill/>
          <a:ln w="57150">
            <a:solidFill>
              <a:srgbClr val="00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3D31"/>
                </a:solidFill>
                <a:cs typeface="Arial" panose="020B0604020202020204" pitchFamily="34" charset="0"/>
              </a:rPr>
              <a:t>Mutual funds</a:t>
            </a:r>
          </a:p>
        </p:txBody>
      </p:sp>
      <p:sp>
        <p:nvSpPr>
          <p:cNvPr id="12" name="Rectangle 11"/>
          <p:cNvSpPr/>
          <p:nvPr/>
        </p:nvSpPr>
        <p:spPr>
          <a:xfrm>
            <a:off x="9780332" y="1482505"/>
            <a:ext cx="997526" cy="484909"/>
          </a:xfrm>
          <a:prstGeom prst="rect">
            <a:avLst/>
          </a:prstGeom>
          <a:noFill/>
          <a:ln w="57150">
            <a:solidFill>
              <a:srgbClr val="00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3D31"/>
                </a:solidFill>
                <a:cs typeface="Arial" panose="020B0604020202020204" pitchFamily="34" charset="0"/>
              </a:rPr>
              <a:t>Stocks</a:t>
            </a:r>
          </a:p>
        </p:txBody>
      </p:sp>
      <p:sp>
        <p:nvSpPr>
          <p:cNvPr id="13" name="Rectangle 12"/>
          <p:cNvSpPr/>
          <p:nvPr/>
        </p:nvSpPr>
        <p:spPr>
          <a:xfrm>
            <a:off x="6817771" y="2986877"/>
            <a:ext cx="990600" cy="443345"/>
          </a:xfrm>
          <a:prstGeom prst="rect">
            <a:avLst/>
          </a:prstGeom>
          <a:noFill/>
          <a:ln w="57150">
            <a:solidFill>
              <a:srgbClr val="003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3D31"/>
                </a:solidFill>
                <a:cs typeface="Arial" panose="020B0604020202020204" pitchFamily="34" charset="0"/>
              </a:rPr>
              <a:t>Bonds</a:t>
            </a:r>
          </a:p>
        </p:txBody>
      </p:sp>
      <p:sp>
        <p:nvSpPr>
          <p:cNvPr id="14" name="Rectangle 13"/>
          <p:cNvSpPr/>
          <p:nvPr/>
        </p:nvSpPr>
        <p:spPr>
          <a:xfrm>
            <a:off x="1862462" y="2938386"/>
            <a:ext cx="2743200" cy="491836"/>
          </a:xfrm>
          <a:prstGeom prst="rect">
            <a:avLst/>
          </a:prstGeom>
          <a:solidFill>
            <a:srgbClr val="003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Principal/premium not protected; can lose value</a:t>
            </a:r>
          </a:p>
        </p:txBody>
      </p:sp>
      <p:sp>
        <p:nvSpPr>
          <p:cNvPr id="15" name="Rectangle 14"/>
          <p:cNvSpPr/>
          <p:nvPr/>
        </p:nvSpPr>
        <p:spPr>
          <a:xfrm>
            <a:off x="1862462" y="3558378"/>
            <a:ext cx="2743200" cy="491836"/>
          </a:xfrm>
          <a:prstGeom prst="rect">
            <a:avLst/>
          </a:prstGeom>
          <a:solidFill>
            <a:srgbClr val="19A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Principal/premium protected</a:t>
            </a:r>
          </a:p>
        </p:txBody>
      </p:sp>
      <p:sp>
        <p:nvSpPr>
          <p:cNvPr id="16" name="Rectangle 15"/>
          <p:cNvSpPr/>
          <p:nvPr/>
        </p:nvSpPr>
        <p:spPr>
          <a:xfrm>
            <a:off x="5827171" y="3530665"/>
            <a:ext cx="990600" cy="446811"/>
          </a:xfrm>
          <a:prstGeom prst="rect">
            <a:avLst/>
          </a:prstGeom>
          <a:noFill/>
          <a:ln w="5715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19A683"/>
                </a:solidFill>
                <a:cs typeface="Arial" panose="020B0604020202020204" pitchFamily="34" charset="0"/>
              </a:rPr>
              <a:t>Fixed index annuities</a:t>
            </a:r>
          </a:p>
        </p:txBody>
      </p:sp>
      <p:cxnSp>
        <p:nvCxnSpPr>
          <p:cNvPr id="17" name="Straight Connector 16"/>
          <p:cNvCxnSpPr/>
          <p:nvPr/>
        </p:nvCxnSpPr>
        <p:spPr>
          <a:xfrm>
            <a:off x="1862462" y="3492567"/>
            <a:ext cx="8839197" cy="0"/>
          </a:xfrm>
          <a:prstGeom prst="line">
            <a:avLst/>
          </a:prstGeom>
          <a:ln w="76200">
            <a:solidFill>
              <a:srgbClr val="00604B"/>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1F91C25-1F8E-8FC1-01C8-35939120CE50}"/>
              </a:ext>
            </a:extLst>
          </p:cNvPr>
          <p:cNvGrpSpPr/>
          <p:nvPr/>
        </p:nvGrpSpPr>
        <p:grpSpPr>
          <a:xfrm>
            <a:off x="7132148" y="3616986"/>
            <a:ext cx="2487945" cy="2471660"/>
            <a:chOff x="7132148" y="3765035"/>
            <a:chExt cx="2487945" cy="2471660"/>
          </a:xfrm>
        </p:grpSpPr>
        <p:sp>
          <p:nvSpPr>
            <p:cNvPr id="19" name="Teardrop 18"/>
            <p:cNvSpPr/>
            <p:nvPr/>
          </p:nvSpPr>
          <p:spPr>
            <a:xfrm rot="15341894">
              <a:off x="7184839" y="3753865"/>
              <a:ext cx="2378188" cy="2483569"/>
            </a:xfrm>
            <a:prstGeom prst="teardrop">
              <a:avLst/>
            </a:prstGeom>
            <a:solidFill>
              <a:schemeClr val="bg1">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 up of a wood&#10;&#10;Description automatically generated">
              <a:extLst>
                <a:ext uri="{FF2B5EF4-FFF2-40B4-BE49-F238E27FC236}">
                  <a16:creationId xmlns:a16="http://schemas.microsoft.com/office/drawing/2014/main" id="{FD1823D2-EFD7-0548-180D-B47C0DFEB13D}"/>
                </a:ext>
              </a:extLst>
            </p:cNvPr>
            <p:cNvPicPr>
              <a:picLocks noChangeAspect="1"/>
            </p:cNvPicPr>
            <p:nvPr/>
          </p:nvPicPr>
          <p:blipFill rotWithShape="1">
            <a:blip r:embed="rId3" cstate="screen">
              <a:alphaModFix/>
              <a:duotone>
                <a:prstClr val="black"/>
                <a:srgbClr val="19A683">
                  <a:tint val="45000"/>
                  <a:satMod val="400000"/>
                </a:srgbClr>
              </a:duotone>
              <a:extLst>
                <a:ext uri="{BEBA8EAE-BF5A-486C-A8C5-ECC9F3942E4B}">
                  <a14:imgProps xmlns:a14="http://schemas.microsoft.com/office/drawing/2010/main">
                    <a14:imgLayer r:embed="rId4">
                      <a14:imgEffect>
                        <a14:colorTemperature colorTemp="9178"/>
                      </a14:imgEffect>
                      <a14:imgEffect>
                        <a14:saturation sat="200000"/>
                      </a14:imgEffect>
                      <a14:imgEffect>
                        <a14:brightnessContrast bright="-20000" contrast="-20000"/>
                      </a14:imgEffect>
                    </a14:imgLayer>
                  </a14:imgProps>
                </a:ext>
                <a:ext uri="{28A0092B-C50C-407E-A947-70E740481C1C}">
                  <a14:useLocalDpi xmlns:a14="http://schemas.microsoft.com/office/drawing/2010/main"/>
                </a:ext>
              </a:extLst>
            </a:blip>
            <a:srcRect b="-243"/>
            <a:stretch/>
          </p:blipFill>
          <p:spPr>
            <a:xfrm>
              <a:off x="7158405" y="3765035"/>
              <a:ext cx="2461688" cy="247166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1" name="TextBox 20"/>
            <p:cNvSpPr txBox="1"/>
            <p:nvPr/>
          </p:nvSpPr>
          <p:spPr>
            <a:xfrm>
              <a:off x="7268493" y="4117548"/>
              <a:ext cx="2241512" cy="1754326"/>
            </a:xfrm>
            <a:prstGeom prst="rect">
              <a:avLst/>
            </a:prstGeom>
            <a:noFill/>
          </p:spPr>
          <p:txBody>
            <a:bodyPr wrap="none" rtlCol="0">
              <a:spAutoFit/>
            </a:bodyPr>
            <a:lstStyle/>
            <a:p>
              <a:pPr algn="ctr"/>
              <a:r>
                <a:rPr lang="en-US" b="1" dirty="0">
                  <a:solidFill>
                    <a:schemeClr val="bg1"/>
                  </a:solidFill>
                  <a:cs typeface="Arial" panose="020B0604020202020204" pitchFamily="34" charset="0"/>
                </a:rPr>
                <a:t>FIAs ensure your</a:t>
              </a:r>
            </a:p>
            <a:p>
              <a:pPr algn="ctr"/>
              <a:r>
                <a:rPr lang="en-US" b="1" dirty="0">
                  <a:solidFill>
                    <a:schemeClr val="bg1"/>
                  </a:solidFill>
                  <a:cs typeface="Arial" panose="020B0604020202020204" pitchFamily="34" charset="0"/>
                </a:rPr>
                <a:t>premium is protected</a:t>
              </a:r>
            </a:p>
            <a:p>
              <a:pPr algn="ctr"/>
              <a:r>
                <a:rPr lang="en-US" b="1" dirty="0">
                  <a:solidFill>
                    <a:schemeClr val="bg1"/>
                  </a:solidFill>
                  <a:cs typeface="Arial" panose="020B0604020202020204" pitchFamily="34" charset="0"/>
                </a:rPr>
                <a:t>from market</a:t>
              </a:r>
            </a:p>
            <a:p>
              <a:pPr algn="ctr"/>
              <a:r>
                <a:rPr lang="en-US" b="1" dirty="0">
                  <a:solidFill>
                    <a:schemeClr val="bg1"/>
                  </a:solidFill>
                  <a:cs typeface="Arial" panose="020B0604020202020204" pitchFamily="34" charset="0"/>
                </a:rPr>
                <a:t>downturns, which</a:t>
              </a:r>
            </a:p>
            <a:p>
              <a:pPr algn="ctr"/>
              <a:r>
                <a:rPr lang="en-US" b="1" dirty="0">
                  <a:solidFill>
                    <a:schemeClr val="bg1"/>
                  </a:solidFill>
                  <a:cs typeface="Arial" panose="020B0604020202020204" pitchFamily="34" charset="0"/>
                </a:rPr>
                <a:t>puts them below the</a:t>
              </a:r>
            </a:p>
            <a:p>
              <a:pPr algn="ctr"/>
              <a:r>
                <a:rPr lang="en-US" b="1" dirty="0">
                  <a:solidFill>
                    <a:schemeClr val="bg1"/>
                  </a:solidFill>
                  <a:cs typeface="Arial" panose="020B0604020202020204" pitchFamily="34" charset="0"/>
                </a:rPr>
                <a:t>line on the chart.</a:t>
              </a:r>
            </a:p>
          </p:txBody>
        </p:sp>
      </p:grpSp>
      <p:sp>
        <p:nvSpPr>
          <p:cNvPr id="22" name="TextBox 21"/>
          <p:cNvSpPr txBox="1"/>
          <p:nvPr/>
        </p:nvSpPr>
        <p:spPr>
          <a:xfrm>
            <a:off x="-46894" y="37155"/>
            <a:ext cx="12192000" cy="1323439"/>
          </a:xfrm>
          <a:prstGeom prst="rect">
            <a:avLst/>
          </a:prstGeom>
          <a:noFill/>
        </p:spPr>
        <p:txBody>
          <a:bodyPr wrap="square" rtlCol="0">
            <a:spAutoFit/>
          </a:bodyPr>
          <a:lstStyle/>
          <a:p>
            <a:pPr marL="227013"/>
            <a:r>
              <a:rPr lang="en-US" sz="4000" b="1" dirty="0">
                <a:solidFill>
                  <a:srgbClr val="00604B"/>
                </a:solidFill>
              </a:rPr>
              <a:t>How can you balance financial protection with potential growth?</a:t>
            </a:r>
          </a:p>
        </p:txBody>
      </p:sp>
      <p:sp>
        <p:nvSpPr>
          <p:cNvPr id="23" name="Rectangle 22"/>
          <p:cNvSpPr/>
          <p:nvPr/>
        </p:nvSpPr>
        <p:spPr>
          <a:xfrm>
            <a:off x="0" y="6079590"/>
            <a:ext cx="12192000" cy="769441"/>
          </a:xfrm>
          <a:prstGeom prst="rect">
            <a:avLst/>
          </a:prstGeom>
        </p:spPr>
        <p:txBody>
          <a:bodyPr wrap="square">
            <a:spAutoFit/>
          </a:bodyPr>
          <a:lstStyle/>
          <a:p>
            <a:r>
              <a:rPr lang="en-US" sz="1100" dirty="0"/>
              <a:t>The above chart is meant to serve as a general guide of where FIAs may fall in the financial services spectrum of common products. It is not a guarantee of performance individually or performance correlation or safety of the above listed vehicles. Although fixed index annuities guarantee no loss of premium due to market downturns, deductions from the accumulation value for optional benefit riders or strategy fees or charges associated with allocations to enhanced crediting methods could exceed interest credited to the accumulation value, which would result in loss of premium.</a:t>
            </a:r>
          </a:p>
          <a:p>
            <a:pPr algn="ctr"/>
            <a:endParaRPr lang="en-US" sz="1100" dirty="0"/>
          </a:p>
        </p:txBody>
      </p:sp>
    </p:spTree>
    <p:extLst>
      <p:ext uri="{BB962C8B-B14F-4D97-AF65-F5344CB8AC3E}">
        <p14:creationId xmlns:p14="http://schemas.microsoft.com/office/powerpoint/2010/main" val="14963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2000"/>
                                        <p:tgtEl>
                                          <p:spTgt spid="17"/>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7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6" presetClass="entr" presetSubtype="32"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circle(out)">
                                      <p:cBhvr>
                                        <p:cTn id="6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00721"/>
            <a:ext cx="11023042" cy="1323439"/>
          </a:xfrm>
          <a:prstGeom prst="rect">
            <a:avLst/>
          </a:prstGeom>
          <a:noFill/>
        </p:spPr>
        <p:txBody>
          <a:bodyPr wrap="square" rtlCol="0">
            <a:spAutoFit/>
          </a:bodyPr>
          <a:lstStyle/>
          <a:p>
            <a:pPr marL="457200"/>
            <a:r>
              <a:rPr lang="en-US" sz="4000" b="1" dirty="0">
                <a:solidFill>
                  <a:srgbClr val="00604B"/>
                </a:solidFill>
              </a:rPr>
              <a:t>Fixed index annuities</a:t>
            </a:r>
          </a:p>
          <a:p>
            <a:pPr marL="457200"/>
            <a:r>
              <a:rPr lang="en-US" sz="4000" dirty="0">
                <a:solidFill>
                  <a:srgbClr val="19A683"/>
                </a:solidFill>
                <a:latin typeface="+mj-lt"/>
              </a:rPr>
              <a:t>How they perform in up and down markets</a:t>
            </a:r>
          </a:p>
        </p:txBody>
      </p:sp>
      <p:sp>
        <p:nvSpPr>
          <p:cNvPr id="3" name="TextBox 2">
            <a:extLst>
              <a:ext uri="{FF2B5EF4-FFF2-40B4-BE49-F238E27FC236}">
                <a16:creationId xmlns:a16="http://schemas.microsoft.com/office/drawing/2014/main" id="{AF727D1B-C741-8CB0-C0CA-41AA72DC0BFD}"/>
              </a:ext>
            </a:extLst>
          </p:cNvPr>
          <p:cNvSpPr txBox="1"/>
          <p:nvPr/>
        </p:nvSpPr>
        <p:spPr>
          <a:xfrm>
            <a:off x="319964" y="2402953"/>
            <a:ext cx="4108345" cy="2308324"/>
          </a:xfrm>
          <a:prstGeom prst="rect">
            <a:avLst/>
          </a:prstGeom>
          <a:noFill/>
        </p:spPr>
        <p:txBody>
          <a:bodyPr wrap="square">
            <a:spAutoFit/>
          </a:bodyPr>
          <a:lstStyle/>
          <a:p>
            <a:r>
              <a:rPr lang="en-US" sz="2400" b="0" i="0" u="none" strike="noStrike" baseline="0" dirty="0"/>
              <a:t>Fixed index annuities (FIAs) generally credit a portion of total index gains based on the crediting method chosen, but don’t lose value due to market downturns.</a:t>
            </a:r>
            <a:endParaRPr lang="en-US" sz="2400" dirty="0"/>
          </a:p>
        </p:txBody>
      </p:sp>
      <p:pic>
        <p:nvPicPr>
          <p:cNvPr id="2" name="Picture 1">
            <a:extLst>
              <a:ext uri="{FF2B5EF4-FFF2-40B4-BE49-F238E27FC236}">
                <a16:creationId xmlns:a16="http://schemas.microsoft.com/office/drawing/2014/main" id="{4FAF0FB1-5DF8-316A-39AA-834FD77B3D96}"/>
              </a:ext>
            </a:extLst>
          </p:cNvPr>
          <p:cNvPicPr>
            <a:picLocks noChangeAspect="1"/>
          </p:cNvPicPr>
          <p:nvPr/>
        </p:nvPicPr>
        <p:blipFill>
          <a:blip r:embed="rId3"/>
          <a:stretch>
            <a:fillRect/>
          </a:stretch>
        </p:blipFill>
        <p:spPr>
          <a:xfrm>
            <a:off x="8217534" y="1618169"/>
            <a:ext cx="3731800" cy="4432435"/>
          </a:xfrm>
          <a:prstGeom prst="rect">
            <a:avLst/>
          </a:prstGeom>
        </p:spPr>
      </p:pic>
      <p:pic>
        <p:nvPicPr>
          <p:cNvPr id="4" name="Picture 3">
            <a:extLst>
              <a:ext uri="{FF2B5EF4-FFF2-40B4-BE49-F238E27FC236}">
                <a16:creationId xmlns:a16="http://schemas.microsoft.com/office/drawing/2014/main" id="{69B0FAAB-5EFB-C5FD-3111-9D4AD7329396}"/>
              </a:ext>
            </a:extLst>
          </p:cNvPr>
          <p:cNvPicPr>
            <a:picLocks noChangeAspect="1"/>
          </p:cNvPicPr>
          <p:nvPr/>
        </p:nvPicPr>
        <p:blipFill>
          <a:blip r:embed="rId4"/>
          <a:stretch>
            <a:fillRect/>
          </a:stretch>
        </p:blipFill>
        <p:spPr>
          <a:xfrm>
            <a:off x="4601065" y="1773046"/>
            <a:ext cx="3635925" cy="4277558"/>
          </a:xfrm>
          <a:prstGeom prst="rect">
            <a:avLst/>
          </a:prstGeom>
        </p:spPr>
      </p:pic>
    </p:spTree>
    <p:extLst>
      <p:ext uri="{BB962C8B-B14F-4D97-AF65-F5344CB8AC3E}">
        <p14:creationId xmlns:p14="http://schemas.microsoft.com/office/powerpoint/2010/main" val="6302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C468FB-C7A9-FA95-BA54-5AF2650A7627}"/>
              </a:ext>
            </a:extLst>
          </p:cNvPr>
          <p:cNvSpPr/>
          <p:nvPr/>
        </p:nvSpPr>
        <p:spPr>
          <a:xfrm>
            <a:off x="9877425" y="0"/>
            <a:ext cx="2352674" cy="6363280"/>
          </a:xfrm>
          <a:prstGeom prst="rect">
            <a:avLst/>
          </a:prstGeom>
        </p:spPr>
        <p:txBody>
          <a:bodyPr wrap="square">
            <a:spAutoFit/>
          </a:bodyPr>
          <a:lstStyle/>
          <a:p>
            <a:pPr>
              <a:spcBef>
                <a:spcPts val="600"/>
              </a:spcBef>
              <a:spcAft>
                <a:spcPts val="600"/>
              </a:spcAft>
            </a:pPr>
            <a:r>
              <a:rPr lang="en-US" sz="1250" b="1" dirty="0">
                <a:solidFill>
                  <a:srgbClr val="00604B"/>
                </a:solidFill>
              </a:rPr>
              <a:t>Fixed index annuity </a:t>
            </a:r>
            <a:br>
              <a:rPr lang="en-US" sz="1250" b="1" dirty="0">
                <a:solidFill>
                  <a:srgbClr val="00604B"/>
                </a:solidFill>
              </a:rPr>
            </a:br>
            <a:r>
              <a:rPr lang="en-US" sz="1250" b="1" dirty="0">
                <a:solidFill>
                  <a:srgbClr val="00604B"/>
                </a:solidFill>
              </a:rPr>
              <a:t>(100% allocation to annual point to point with participation rate crediting method based on the S&amp;P MARC 5% ER index) </a:t>
            </a:r>
            <a:r>
              <a:rPr lang="en-US" sz="1250" dirty="0">
                <a:solidFill>
                  <a:srgbClr val="00604B"/>
                </a:solidFill>
              </a:rPr>
              <a:t>Accumulation value of a hypothetical fixed index annuity. Assumes no withdrawals. Interest credits to the accumulation value are subject to a hypothetical 75% participation rate. Does not reflect actual historical performance and is not a guarantee of future results.</a:t>
            </a:r>
          </a:p>
          <a:p>
            <a:pPr algn="l">
              <a:spcBef>
                <a:spcPts val="600"/>
              </a:spcBef>
              <a:spcAft>
                <a:spcPts val="600"/>
              </a:spcAft>
            </a:pPr>
            <a:r>
              <a:rPr lang="en-US" sz="1250" b="1" i="0" u="none" strike="noStrike" baseline="0" dirty="0">
                <a:solidFill>
                  <a:schemeClr val="tx1">
                    <a:lumMod val="65000"/>
                    <a:lumOff val="35000"/>
                  </a:schemeClr>
                </a:solidFill>
              </a:rPr>
              <a:t>Barclays Transitions 6% VC Index </a:t>
            </a:r>
            <a:r>
              <a:rPr lang="en-US" sz="1250" b="0" i="0" u="none" strike="noStrike" baseline="0" dirty="0">
                <a:solidFill>
                  <a:schemeClr val="tx1">
                    <a:lumMod val="65000"/>
                    <a:lumOff val="35000"/>
                  </a:schemeClr>
                </a:solidFill>
              </a:rPr>
              <a:t>Based on a quarterly review of $100,000 directly invested in the Barclays Transitions 6% VC Index without dividends taken into account. Index has been in existence since March 31, 2023. Ending values in years prior to inception are determined by Barclays Bank PLC (“BBPLC”) or it’s affiliates using the same methodology as used currently.</a:t>
            </a:r>
          </a:p>
          <a:p>
            <a:pPr algn="l">
              <a:spcBef>
                <a:spcPts val="600"/>
              </a:spcBef>
              <a:spcAft>
                <a:spcPts val="600"/>
              </a:spcAft>
            </a:pPr>
            <a:r>
              <a:rPr lang="en-US" sz="1250" b="1" dirty="0">
                <a:solidFill>
                  <a:srgbClr val="19A683"/>
                </a:solidFill>
              </a:rPr>
              <a:t>S&amp;P 500® </a:t>
            </a:r>
            <a:br>
              <a:rPr lang="en-US" sz="1250" b="1" dirty="0">
                <a:solidFill>
                  <a:srgbClr val="19A683"/>
                </a:solidFill>
              </a:rPr>
            </a:br>
            <a:r>
              <a:rPr lang="en-US" sz="1250" dirty="0">
                <a:solidFill>
                  <a:srgbClr val="19A683"/>
                </a:solidFill>
              </a:rPr>
              <a:t>Based on a quarterly review of $100,000 directly invested in the S&amp;P 500® without dividends taken into account.</a:t>
            </a:r>
          </a:p>
        </p:txBody>
      </p:sp>
      <p:sp>
        <p:nvSpPr>
          <p:cNvPr id="12" name="Rectangle 11">
            <a:extLst>
              <a:ext uri="{FF2B5EF4-FFF2-40B4-BE49-F238E27FC236}">
                <a16:creationId xmlns:a16="http://schemas.microsoft.com/office/drawing/2014/main" id="{9DB2021C-58C0-3AA1-139A-5B00E0CEBAD0}"/>
              </a:ext>
            </a:extLst>
          </p:cNvPr>
          <p:cNvSpPr/>
          <p:nvPr/>
        </p:nvSpPr>
        <p:spPr>
          <a:xfrm>
            <a:off x="147555" y="0"/>
            <a:ext cx="9146525" cy="707886"/>
          </a:xfrm>
          <a:prstGeom prst="rect">
            <a:avLst/>
          </a:prstGeom>
        </p:spPr>
        <p:txBody>
          <a:bodyPr wrap="square">
            <a:spAutoFit/>
          </a:bodyPr>
          <a:lstStyle/>
          <a:p>
            <a:r>
              <a:rPr lang="en-US" sz="4000" dirty="0">
                <a:solidFill>
                  <a:srgbClr val="000000"/>
                </a:solidFill>
              </a:rPr>
              <a:t> </a:t>
            </a:r>
            <a:r>
              <a:rPr lang="en-US" sz="4000" b="1" dirty="0">
                <a:solidFill>
                  <a:srgbClr val="18A683"/>
                </a:solidFill>
              </a:rPr>
              <a:t>Volatility control </a:t>
            </a:r>
            <a:r>
              <a:rPr lang="en-US" sz="4000" b="1" dirty="0">
                <a:solidFill>
                  <a:srgbClr val="005F4B"/>
                </a:solidFill>
              </a:rPr>
              <a:t>+ </a:t>
            </a:r>
            <a:r>
              <a:rPr lang="en-US" sz="4000" b="1" dirty="0">
                <a:solidFill>
                  <a:srgbClr val="18A683"/>
                </a:solidFill>
              </a:rPr>
              <a:t>Annual reset </a:t>
            </a:r>
            <a:endParaRPr lang="en-US" sz="4000" dirty="0"/>
          </a:p>
        </p:txBody>
      </p:sp>
      <p:grpSp>
        <p:nvGrpSpPr>
          <p:cNvPr id="3" name="Group 2">
            <a:extLst>
              <a:ext uri="{FF2B5EF4-FFF2-40B4-BE49-F238E27FC236}">
                <a16:creationId xmlns:a16="http://schemas.microsoft.com/office/drawing/2014/main" id="{E56CB8C4-0F6E-B8CC-E00B-F75638214A3D}"/>
              </a:ext>
            </a:extLst>
          </p:cNvPr>
          <p:cNvGrpSpPr/>
          <p:nvPr/>
        </p:nvGrpSpPr>
        <p:grpSpPr>
          <a:xfrm>
            <a:off x="0" y="628430"/>
            <a:ext cx="9877425" cy="5946302"/>
            <a:chOff x="0" y="628430"/>
            <a:chExt cx="9877425" cy="5946302"/>
          </a:xfrm>
        </p:grpSpPr>
        <p:pic>
          <p:nvPicPr>
            <p:cNvPr id="13" name="Picture 12">
              <a:extLst>
                <a:ext uri="{FF2B5EF4-FFF2-40B4-BE49-F238E27FC236}">
                  <a16:creationId xmlns:a16="http://schemas.microsoft.com/office/drawing/2014/main" id="{E94C59F0-2CEC-81C0-8535-1B7EE52DA7E5}"/>
                </a:ext>
              </a:extLst>
            </p:cNvPr>
            <p:cNvPicPr>
              <a:picLocks noChangeAspect="1"/>
            </p:cNvPicPr>
            <p:nvPr/>
          </p:nvPicPr>
          <p:blipFill>
            <a:blip r:embed="rId3"/>
            <a:stretch>
              <a:fillRect/>
            </a:stretch>
          </p:blipFill>
          <p:spPr>
            <a:xfrm>
              <a:off x="0" y="628430"/>
              <a:ext cx="9877425" cy="5946302"/>
            </a:xfrm>
            <a:prstGeom prst="rect">
              <a:avLst/>
            </a:prstGeom>
          </p:spPr>
        </p:pic>
        <p:sp>
          <p:nvSpPr>
            <p:cNvPr id="2" name="Rectangle 1">
              <a:extLst>
                <a:ext uri="{FF2B5EF4-FFF2-40B4-BE49-F238E27FC236}">
                  <a16:creationId xmlns:a16="http://schemas.microsoft.com/office/drawing/2014/main" id="{5F287514-E239-7613-40EA-C16CF64E84E6}"/>
                </a:ext>
              </a:extLst>
            </p:cNvPr>
            <p:cNvSpPr/>
            <p:nvPr/>
          </p:nvSpPr>
          <p:spPr>
            <a:xfrm>
              <a:off x="1123406" y="3108960"/>
              <a:ext cx="2352674" cy="320040"/>
            </a:xfrm>
            <a:prstGeom prst="rect">
              <a:avLst/>
            </a:prstGeom>
            <a:solidFill>
              <a:srgbClr val="EDE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3583182"/>
      </p:ext>
    </p:extLst>
  </p:cSld>
  <p:clrMapOvr>
    <a:masterClrMapping/>
  </p:clrMapOvr>
</p:sld>
</file>

<file path=ppt/theme/theme1.xml><?xml version="1.0" encoding="utf-8"?>
<a:theme xmlns:a="http://schemas.openxmlformats.org/drawingml/2006/main" name="Custom Design">
  <a:themeElements>
    <a:clrScheme name="North American">
      <a:dk1>
        <a:srgbClr val="FFFFFF"/>
      </a:dk1>
      <a:lt1>
        <a:srgbClr val="FFFFFF"/>
      </a:lt1>
      <a:dk2>
        <a:srgbClr val="FFFFFF"/>
      </a:dk2>
      <a:lt2>
        <a:srgbClr val="FFFFFF"/>
      </a:lt2>
      <a:accent1>
        <a:srgbClr val="003D31"/>
      </a:accent1>
      <a:accent2>
        <a:srgbClr val="00604B"/>
      </a:accent2>
      <a:accent3>
        <a:srgbClr val="19A683"/>
      </a:accent3>
      <a:accent4>
        <a:srgbClr val="FFFFFF"/>
      </a:accent4>
      <a:accent5>
        <a:srgbClr val="FFFFFF"/>
      </a:accent5>
      <a:accent6>
        <a:srgbClr val="FFFFFF"/>
      </a:accent6>
      <a:hlink>
        <a:srgbClr val="19A683"/>
      </a:hlink>
      <a:folHlink>
        <a:srgbClr val="0060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TotalTime>
  <Words>3388</Words>
  <Application>Microsoft Office PowerPoint</Application>
  <PresentationFormat>Widescreen</PresentationFormat>
  <Paragraphs>259</Paragraphs>
  <Slides>14</Slides>
  <Notes>10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14</vt:i4>
      </vt:variant>
    </vt:vector>
  </HeadingPairs>
  <TitlesOfParts>
    <vt:vector size="24" baseType="lpstr">
      <vt:lpstr>Arial</vt:lpstr>
      <vt:lpstr>Calibri</vt:lpstr>
      <vt:lpstr>Custom Design</vt:lpstr>
      <vt:lpstr>2_Custom Design</vt:lpstr>
      <vt:lpstr>10_Custom Design</vt:lpstr>
      <vt:lpstr>4_Custom Design</vt:lpstr>
      <vt:lpstr>5_Custom Design</vt:lpstr>
      <vt:lpstr>6_Custom Design</vt:lpstr>
      <vt:lpstr>7_Custom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cam5207</dc:creator>
  <cp:lastModifiedBy>Charlotte Bing, ALMI, ACS - Financial Markets Inc</cp:lastModifiedBy>
  <cp:revision>56</cp:revision>
  <dcterms:created xsi:type="dcterms:W3CDTF">2019-11-13T16:32:29Z</dcterms:created>
  <dcterms:modified xsi:type="dcterms:W3CDTF">2024-12-02T16:54:12Z</dcterms:modified>
</cp:coreProperties>
</file>