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1" r:id="rId4"/>
  </p:sldMasterIdLst>
  <p:notesMasterIdLst>
    <p:notesMasterId r:id="rId40"/>
  </p:notesMasterIdLst>
  <p:handoutMasterIdLst>
    <p:handoutMasterId r:id="rId41"/>
  </p:handoutMasterIdLst>
  <p:sldIdLst>
    <p:sldId id="2145706306" r:id="rId5"/>
    <p:sldId id="2145706307" r:id="rId6"/>
    <p:sldId id="2145706308" r:id="rId7"/>
    <p:sldId id="2145706309" r:id="rId8"/>
    <p:sldId id="2145706310" r:id="rId9"/>
    <p:sldId id="2145706311" r:id="rId10"/>
    <p:sldId id="2145706312" r:id="rId11"/>
    <p:sldId id="2145706341" r:id="rId12"/>
    <p:sldId id="2145706342" r:id="rId13"/>
    <p:sldId id="2145706315" r:id="rId14"/>
    <p:sldId id="2145706316" r:id="rId15"/>
    <p:sldId id="2145706317" r:id="rId16"/>
    <p:sldId id="2145706318" r:id="rId17"/>
    <p:sldId id="2145706343" r:id="rId18"/>
    <p:sldId id="2145706320" r:id="rId19"/>
    <p:sldId id="2145706321" r:id="rId20"/>
    <p:sldId id="2145706322" r:id="rId21"/>
    <p:sldId id="2145706323" r:id="rId22"/>
    <p:sldId id="2145706324" r:id="rId23"/>
    <p:sldId id="2145706344" r:id="rId24"/>
    <p:sldId id="2145706326" r:id="rId25"/>
    <p:sldId id="2145706345" r:id="rId26"/>
    <p:sldId id="2145706328" r:id="rId27"/>
    <p:sldId id="2145706329" r:id="rId28"/>
    <p:sldId id="2145706330" r:id="rId29"/>
    <p:sldId id="2145706331" r:id="rId30"/>
    <p:sldId id="2145706332" r:id="rId31"/>
    <p:sldId id="2145706333" r:id="rId32"/>
    <p:sldId id="2145706334" r:id="rId33"/>
    <p:sldId id="2145706335" r:id="rId34"/>
    <p:sldId id="2145706336" r:id="rId35"/>
    <p:sldId id="2145706337" r:id="rId36"/>
    <p:sldId id="2145706338" r:id="rId37"/>
    <p:sldId id="2145706339" r:id="rId38"/>
    <p:sldId id="2145706340" r:id="rId39"/>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Gilroy" panose="020B0604020202020204" charset="0"/>
      <p:regular r:id="rId48"/>
      <p:italic r:id="rId49"/>
    </p:embeddedFont>
    <p:embeddedFont>
      <p:font typeface="Gilroy SemiBold" panose="00000700000000000000" charset="0"/>
      <p:regular r:id="rId50"/>
      <p:bold r:id="rId51"/>
      <p:italic r:id="rId52"/>
    </p:embeddedFont>
    <p:embeddedFont>
      <p:font typeface="Prudential Modern Cond" charset="0"/>
      <p:bold r:id="rId53"/>
    </p:embeddedFont>
    <p:embeddedFont>
      <p:font typeface="Prudential Modern SemCond" charset="0"/>
      <p:bold r:id="rId54"/>
    </p:embeddedFont>
    <p:embeddedFont>
      <p:font typeface="PrudentialModern" pitchFamily="2" charset="0"/>
      <p:regular r:id="rId55"/>
      <p:bold r:id="rId56"/>
      <p:italic r:id="rId57"/>
      <p:boldItalic r:id="rId58"/>
    </p:embeddedFont>
    <p:embeddedFont>
      <p:font typeface="PrudentialModern Bold Condensed" pitchFamily="2" charset="0"/>
      <p:bold r:id="rId59"/>
      <p:italic r:id="rId60"/>
      <p:boldItalic r:id="rId61"/>
    </p:embeddedFont>
    <p:embeddedFont>
      <p:font typeface="PrudentialModern Bold SemiConde" pitchFamily="2" charset="0"/>
      <p:bold r:id="rId62"/>
      <p:boldItalic r:id="rId63"/>
    </p:embeddedFont>
    <p:embeddedFont>
      <p:font typeface="PrudentialModern Bold SemiConde" pitchFamily="2" charset="0"/>
      <p:bold r:id="rId62"/>
      <p:boldItalic r:id="rId63"/>
    </p:embeddedFont>
    <p:embeddedFont>
      <p:font typeface="PrudentialModern Medium" pitchFamily="2" charset="0"/>
      <p:regular r:id="rId64"/>
      <p:bold r:id="rId65"/>
      <p:italic r:id="rId66"/>
      <p:boldItalic r:id="rId67"/>
    </p:embeddedFont>
    <p:embeddedFont>
      <p:font typeface="PRUDENTIALMODERN MEDIUM CONDENS" pitchFamily="2" charset="0"/>
      <p:regular r:id="rId68"/>
      <p: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7" pos="456" userDrawn="1">
          <p15:clr>
            <a:srgbClr val="A4A3A4"/>
          </p15:clr>
        </p15:guide>
        <p15:guide id="8" orient="horz" pos="3432" userDrawn="1">
          <p15:clr>
            <a:srgbClr val="A4A3A4"/>
          </p15:clr>
        </p15:guide>
        <p15:guide id="9" orient="horz" pos="2160" userDrawn="1">
          <p15:clr>
            <a:srgbClr val="A4A3A4"/>
          </p15:clr>
        </p15:guide>
        <p15:guide id="10" pos="7128" userDrawn="1">
          <p15:clr>
            <a:srgbClr val="A4A3A4"/>
          </p15:clr>
        </p15:guide>
        <p15:guide id="11" pos="5352" userDrawn="1">
          <p15:clr>
            <a:srgbClr val="A4A3A4"/>
          </p15:clr>
        </p15:guide>
        <p15:guide id="12" pos="7344" userDrawn="1">
          <p15:clr>
            <a:srgbClr val="A4A3A4"/>
          </p15:clr>
        </p15:guide>
        <p15:guide id="13" orient="horz" pos="312" userDrawn="1">
          <p15:clr>
            <a:srgbClr val="A4A3A4"/>
          </p15:clr>
        </p15:guide>
        <p15:guide id="15" orient="horz" pos="744" userDrawn="1">
          <p15:clr>
            <a:srgbClr val="A4A3A4"/>
          </p15:clr>
        </p15:guide>
        <p15:guide id="16" orient="horz" pos="3816" userDrawn="1">
          <p15:clr>
            <a:srgbClr val="A4A3A4"/>
          </p15:clr>
        </p15:guide>
        <p15:guide id="17" pos="5760" userDrawn="1">
          <p15:clr>
            <a:srgbClr val="A4A3A4"/>
          </p15:clr>
        </p15:guide>
        <p15:guide id="18" pos="1104" userDrawn="1">
          <p15:clr>
            <a:srgbClr val="A4A3A4"/>
          </p15:clr>
        </p15:guide>
        <p15:guide id="19" pos="4008" userDrawn="1">
          <p15:clr>
            <a:srgbClr val="A4A3A4"/>
          </p15:clr>
        </p15:guide>
        <p15:guide id="21" pos="1368" userDrawn="1">
          <p15:clr>
            <a:srgbClr val="A4A3A4"/>
          </p15:clr>
        </p15:guide>
        <p15:guide id="22" pos="5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3B2F1B-97C8-684E-2A0D-AC3781D2F158}" name="Jacqueline Lavignera" initials="JL" userId="S::jacqueline.lavignera@Prudential.com::479139ea-6262-4997-99de-acd8b41c3a41" providerId="AD"/>
  <p188:author id="{B90E892D-919B-3BE8-1E8C-28EB8CA92082}" name="Jacqueline Lavignera" initials="JL" userId="S::jacqueline.lavignera@prudential.com::479139ea-6262-4997-99de-acd8b41c3a41" providerId="AD"/>
  <p188:author id="{9435583A-04EF-CADD-D174-4743CBB612D8}" name="Bianca Pigon" initials="BP" userId="S::bianca.pigon@prudential.com::de24f936-de8d-4ef3-ae4c-ce3a2f92dff2" providerId="AD"/>
  <p188:author id="{245E02D6-FA6E-51C5-7B22-5FBCCDB8DB2C}" name="Lena Schmidt" initials="LS" userId="S::lena.schmidt@prudential.com::e82f81d2-c653-440e-b248-68126eaf4bf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na Schmidt" initials="LS" lastIdx="70" clrIdx="0">
    <p:extLst>
      <p:ext uri="{19B8F6BF-5375-455C-9EA6-DF929625EA0E}">
        <p15:presenceInfo xmlns:p15="http://schemas.microsoft.com/office/powerpoint/2012/main" userId="S::lena.schmidt@prudential.com::e82f81d2-c653-440e-b248-68126eaf4bff" providerId="AD"/>
      </p:ext>
    </p:extLst>
  </p:cmAuthor>
  <p:cmAuthor id="2" name="Michael Markman" initials="MM" lastIdx="17" clrIdx="1">
    <p:extLst>
      <p:ext uri="{19B8F6BF-5375-455C-9EA6-DF929625EA0E}">
        <p15:presenceInfo xmlns:p15="http://schemas.microsoft.com/office/powerpoint/2012/main" userId="S::michael.markman@Prudential.com::41f5853a-c942-4a4d-8a5c-080e690cfb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3"/>
    <a:srgbClr val="001F43"/>
    <a:srgbClr val="17D5E0"/>
    <a:srgbClr val="E2F5FF"/>
    <a:srgbClr val="FFD200"/>
    <a:srgbClr val="FF6B1E"/>
    <a:srgbClr val="FF9300"/>
    <a:srgbClr val="D53943"/>
    <a:srgbClr val="7ECAF2"/>
    <a:srgbClr val="007B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79"/>
    <p:restoredTop sz="89072" autoAdjust="0"/>
  </p:normalViewPr>
  <p:slideViewPr>
    <p:cSldViewPr snapToGrid="0">
      <p:cViewPr varScale="1">
        <p:scale>
          <a:sx n="59" d="100"/>
          <a:sy n="59" d="100"/>
        </p:scale>
        <p:origin x="1212" y="60"/>
      </p:cViewPr>
      <p:guideLst>
        <p:guide orient="horz" pos="528"/>
        <p:guide pos="456"/>
        <p:guide orient="horz" pos="3432"/>
        <p:guide orient="horz" pos="2160"/>
        <p:guide pos="7128"/>
        <p:guide pos="5352"/>
        <p:guide pos="7344"/>
        <p:guide orient="horz" pos="312"/>
        <p:guide orient="horz" pos="744"/>
        <p:guide orient="horz" pos="3816"/>
        <p:guide pos="5760"/>
        <p:guide pos="1104"/>
        <p:guide pos="4008"/>
        <p:guide pos="1368"/>
        <p:guide pos="552"/>
      </p:guideLst>
    </p:cSldViewPr>
  </p:slideViewPr>
  <p:notesTextViewPr>
    <p:cViewPr>
      <p:scale>
        <a:sx n="1" d="1"/>
        <a:sy n="1" d="1"/>
      </p:scale>
      <p:origin x="0" y="0"/>
    </p:cViewPr>
  </p:notesTextViewPr>
  <p:notesViewPr>
    <p:cSldViewPr snapToGrid="0">
      <p:cViewPr varScale="1">
        <p:scale>
          <a:sx n="114" d="100"/>
          <a:sy n="114" d="100"/>
        </p:scale>
        <p:origin x="3056"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8" Type="http://schemas.openxmlformats.org/officeDocument/2006/relationships/slide" Target="slides/slide4.xml"/><Relationship Id="rId51" Type="http://schemas.openxmlformats.org/officeDocument/2006/relationships/font" Target="fonts/font10.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3.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11814367520021"/>
          <c:y val="0.18725043089674281"/>
          <c:w val="0.79049614487889119"/>
          <c:h val="0.7161544418997271"/>
        </c:manualLayout>
      </c:layout>
      <c:barChart>
        <c:barDir val="col"/>
        <c:grouping val="clustered"/>
        <c:varyColors val="0"/>
        <c:ser>
          <c:idx val="0"/>
          <c:order val="0"/>
          <c:tx>
            <c:strRef>
              <c:f>Sheet1!$B$1</c:f>
              <c:strCache>
                <c:ptCount val="1"/>
                <c:pt idx="0">
                  <c:v>3-Yr Excess Returns above FTSE 100 Index</c:v>
                </c:pt>
              </c:strCache>
            </c:strRef>
          </c:tx>
          <c:spPr>
            <a:solidFill>
              <a:schemeClr val="accent1"/>
            </a:solidFill>
            <a:ln>
              <a:noFill/>
            </a:ln>
            <a:effectLst/>
          </c:spPr>
          <c:invertIfNegative val="0"/>
          <c:dLbls>
            <c:dLbl>
              <c:idx val="0"/>
              <c:tx>
                <c:rich>
                  <a:bodyPr/>
                  <a:lstStyle/>
                  <a:p>
                    <a:fld id="{027F9CCC-2A64-4F14-B9A6-ED044C477232}" type="CATEGORYNAME">
                      <a:rPr lang="en-US" b="0" i="0" smtClean="0">
                        <a:solidFill>
                          <a:schemeClr val="tx1"/>
                        </a:solidFill>
                        <a:latin typeface="Gilroy" pitchFamily="2" charset="77"/>
                      </a:rPr>
                      <a:pPr/>
                      <a:t>[CATEGORY NAME]</a:t>
                    </a:fld>
                    <a:endParaRPr lang="en-US"/>
                  </a:p>
                </c:rich>
              </c:tx>
              <c:dLblPos val="in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100-8340-BEF6-B4BE4581F942}"/>
                </c:ext>
              </c:extLst>
            </c:dLbl>
            <c:dLbl>
              <c:idx val="1"/>
              <c:layout>
                <c:manualLayout>
                  <c:x val="1.504591129344846E-3"/>
                  <c:y val="6.2883975872206219E-2"/>
                </c:manualLayout>
              </c:layout>
              <c:tx>
                <c:rich>
                  <a:bodyPr/>
                  <a:lstStyle/>
                  <a:p>
                    <a:fld id="{E5C6FD93-6845-48A7-92B9-A862E7D157B5}" type="CATEGORYNAME">
                      <a:rPr lang="en-US" sz="1400" b="0" i="0" smtClean="0">
                        <a:solidFill>
                          <a:schemeClr val="bg1"/>
                        </a:solidFill>
                        <a:latin typeface="PrudentialModern Medium" pitchFamily="2" charset="77"/>
                      </a:rPr>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layout>
                    <c:manualLayout>
                      <c:w val="0.1102176675793011"/>
                      <c:h val="5.9417121864477382E-2"/>
                    </c:manualLayout>
                  </c15:layout>
                  <c15:dlblFieldTable/>
                  <c15:showDataLabelsRange val="0"/>
                </c:ext>
                <c:ext xmlns:c16="http://schemas.microsoft.com/office/drawing/2014/chart" uri="{C3380CC4-5D6E-409C-BE32-E72D297353CC}">
                  <c16:uniqueId val="{00000001-C100-8340-BEF6-B4BE4581F94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Gilroy SemiBold" pitchFamily="2" charset="77"/>
                    <a:ea typeface="+mn-ea"/>
                    <a:cs typeface="+mn-cs"/>
                  </a:defRPr>
                </a:pPr>
                <a:endParaRPr lang="en-US"/>
              </a:p>
            </c:txPr>
            <c:dLblPos val="inEnd"/>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Women</c:v>
                </c:pt>
                <c:pt idx="1">
                  <c:v>Men</c:v>
                </c:pt>
              </c:strCache>
            </c:strRef>
          </c:cat>
          <c:val>
            <c:numRef>
              <c:f>Sheet1!$B$2:$B$3</c:f>
              <c:numCache>
                <c:formatCode>0.00%</c:formatCode>
                <c:ptCount val="2"/>
                <c:pt idx="0">
                  <c:v>1.9400000000000001E-2</c:v>
                </c:pt>
                <c:pt idx="1">
                  <c:v>1.4E-3</c:v>
                </c:pt>
              </c:numCache>
            </c:numRef>
          </c:val>
          <c:extLst>
            <c:ext xmlns:c16="http://schemas.microsoft.com/office/drawing/2014/chart" uri="{C3380CC4-5D6E-409C-BE32-E72D297353CC}">
              <c16:uniqueId val="{00000002-C100-8340-BEF6-B4BE4581F942}"/>
            </c:ext>
          </c:extLst>
        </c:ser>
        <c:ser>
          <c:idx val="1"/>
          <c:order val="1"/>
          <c:tx>
            <c:strRef>
              <c:f>Sheet1!$C$1</c:f>
              <c:strCache>
                <c:ptCount val="1"/>
              </c:strCache>
            </c:strRef>
          </c:tx>
          <c:spPr>
            <a:solidFill>
              <a:schemeClr val="accent2"/>
            </a:solidFill>
            <a:ln>
              <a:noFill/>
            </a:ln>
            <a:effectLst/>
          </c:spPr>
          <c:invertIfNegative val="0"/>
          <c:dPt>
            <c:idx val="0"/>
            <c:invertIfNegative val="0"/>
            <c:bubble3D val="0"/>
            <c:spPr>
              <a:solidFill>
                <a:srgbClr val="17D5E0"/>
              </a:solidFill>
              <a:ln>
                <a:noFill/>
              </a:ln>
              <a:effectLst/>
            </c:spPr>
            <c:extLst>
              <c:ext xmlns:c16="http://schemas.microsoft.com/office/drawing/2014/chart" uri="{C3380CC4-5D6E-409C-BE32-E72D297353CC}">
                <c16:uniqueId val="{00000004-C100-8340-BEF6-B4BE4581F942}"/>
              </c:ext>
            </c:extLst>
          </c:dPt>
          <c:dPt>
            <c:idx val="1"/>
            <c:invertIfNegative val="0"/>
            <c:bubble3D val="0"/>
            <c:spPr>
              <a:solidFill>
                <a:srgbClr val="007BC3"/>
              </a:solidFill>
              <a:ln>
                <a:noFill/>
              </a:ln>
              <a:effectLst/>
            </c:spPr>
            <c:extLst>
              <c:ext xmlns:c16="http://schemas.microsoft.com/office/drawing/2014/chart" uri="{C3380CC4-5D6E-409C-BE32-E72D297353CC}">
                <c16:uniqueId val="{00000006-C100-8340-BEF6-B4BE4581F942}"/>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Gilroy SemiBold"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Women</c:v>
                </c:pt>
                <c:pt idx="1">
                  <c:v>Men</c:v>
                </c:pt>
              </c:strCache>
            </c:strRef>
          </c:cat>
          <c:val>
            <c:numRef>
              <c:f>Sheet1!$C$2:$C$3</c:f>
              <c:numCache>
                <c:formatCode>0.00%</c:formatCode>
                <c:ptCount val="2"/>
                <c:pt idx="0">
                  <c:v>1.9400000000000001E-2</c:v>
                </c:pt>
                <c:pt idx="1">
                  <c:v>1.4E-3</c:v>
                </c:pt>
              </c:numCache>
            </c:numRef>
          </c:val>
          <c:extLst>
            <c:ext xmlns:c16="http://schemas.microsoft.com/office/drawing/2014/chart" uri="{C3380CC4-5D6E-409C-BE32-E72D297353CC}">
              <c16:uniqueId val="{00000007-C100-8340-BEF6-B4BE4581F942}"/>
            </c:ext>
          </c:extLst>
        </c:ser>
        <c:dLbls>
          <c:showLegendKey val="0"/>
          <c:showVal val="0"/>
          <c:showCatName val="0"/>
          <c:showSerName val="0"/>
          <c:showPercent val="0"/>
          <c:showBubbleSize val="0"/>
        </c:dLbls>
        <c:gapWidth val="64"/>
        <c:overlap val="100"/>
        <c:axId val="108449968"/>
        <c:axId val="1786466080"/>
      </c:barChart>
      <c:catAx>
        <c:axId val="1084499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PrudentialModern Medium" pitchFamily="2" charset="77"/>
                    <a:ea typeface="+mn-ea"/>
                    <a:cs typeface="+mn-cs"/>
                  </a:defRPr>
                </a:pPr>
                <a:r>
                  <a:rPr lang="en-US" sz="1000" b="0" i="0" dirty="0">
                    <a:solidFill>
                      <a:schemeClr val="tx1"/>
                    </a:solidFill>
                    <a:latin typeface="PrudentialModern Medium" pitchFamily="2" charset="77"/>
                  </a:rPr>
                  <a:t>3-Yr Excess Returns above FTSE 100 Index</a:t>
                </a:r>
              </a:p>
            </c:rich>
          </c:tx>
          <c:layout>
            <c:manualLayout>
              <c:xMode val="edge"/>
              <c:yMode val="edge"/>
              <c:x val="0.26891655223197403"/>
              <c:y val="0.9234823827501619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PrudentialModern Medium" pitchFamily="2" charset="77"/>
                  <a:ea typeface="+mn-ea"/>
                  <a:cs typeface="+mn-cs"/>
                </a:defRPr>
              </a:pPr>
              <a:endParaRPr lang="en-US"/>
            </a:p>
          </c:txPr>
        </c:title>
        <c:numFmt formatCode="General" sourceLinked="1"/>
        <c:majorTickMark val="none"/>
        <c:minorTickMark val="none"/>
        <c:tickLblPos val="none"/>
        <c:spPr>
          <a:noFill/>
          <a:ln w="9525" cap="flat" cmpd="sng" algn="ctr">
            <a:solidFill>
              <a:schemeClr val="accent5">
                <a:lumMod val="40000"/>
                <a:lumOff val="60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6466080"/>
        <c:crosses val="autoZero"/>
        <c:auto val="1"/>
        <c:lblAlgn val="ctr"/>
        <c:lblOffset val="100"/>
        <c:noMultiLvlLbl val="0"/>
      </c:catAx>
      <c:valAx>
        <c:axId val="1786466080"/>
        <c:scaling>
          <c:orientation val="minMax"/>
          <c:max val="2.0000000000000004E-2"/>
        </c:scaling>
        <c:delete val="0"/>
        <c:axPos val="l"/>
        <c:majorGridlines>
          <c:spPr>
            <a:ln w="9525" cap="flat" cmpd="sng" algn="ctr">
              <a:solidFill>
                <a:schemeClr val="accent5">
                  <a:lumMod val="40000"/>
                  <a:lumOff val="60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Gilroy" pitchFamily="2" charset="77"/>
                <a:ea typeface="+mn-ea"/>
                <a:cs typeface="+mn-cs"/>
              </a:defRPr>
            </a:pPr>
            <a:endParaRPr lang="en-US"/>
          </a:p>
        </c:txPr>
        <c:crossAx val="108449968"/>
        <c:crosses val="autoZero"/>
        <c:crossBetween val="between"/>
      </c:valAx>
      <c:spPr>
        <a:noFill/>
        <a:ln>
          <a:noFill/>
        </a:ln>
        <a:effectLst/>
      </c:spPr>
    </c:plotArea>
    <c:plotVisOnly val="1"/>
    <c:dispBlanksAs val="gap"/>
    <c:showDLblsOverMax val="0"/>
  </c:chart>
  <c:spPr>
    <a:solidFill>
      <a:schemeClr val="bg1"/>
    </a:solidFill>
    <a:ln w="12700">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16780F-F827-65C0-4D34-1D1E3F5A3C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3D4348-D3B0-8871-FAEB-0A2510DE31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AC9E2C-CE6F-E046-922F-1617BBC3EDA2}" type="datetimeFigureOut">
              <a:rPr lang="en-US" smtClean="0"/>
              <a:t>10/18/2023</a:t>
            </a:fld>
            <a:endParaRPr lang="en-US"/>
          </a:p>
        </p:txBody>
      </p:sp>
      <p:sp>
        <p:nvSpPr>
          <p:cNvPr id="4" name="Footer Placeholder 3">
            <a:extLst>
              <a:ext uri="{FF2B5EF4-FFF2-40B4-BE49-F238E27FC236}">
                <a16:creationId xmlns:a16="http://schemas.microsoft.com/office/drawing/2014/main" id="{C70847B4-0797-7C20-BE49-A4BF925D1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077C465-26B2-2328-1DA3-09CF2EB5D6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7B41F0-7190-8F4A-A430-19C8F0DAA5E8}" type="slidenum">
              <a:rPr lang="en-US" smtClean="0"/>
              <a:t>‹#›</a:t>
            </a:fld>
            <a:endParaRPr lang="en-US"/>
          </a:p>
        </p:txBody>
      </p:sp>
    </p:spTree>
    <p:extLst>
      <p:ext uri="{BB962C8B-B14F-4D97-AF65-F5344CB8AC3E}">
        <p14:creationId xmlns:p14="http://schemas.microsoft.com/office/powerpoint/2010/main" val="314271867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4T18:21:20.883"/>
    </inkml:context>
    <inkml:brush xml:id="br0">
      <inkml:brushProperty name="width" value="0.025" units="cm"/>
      <inkml:brushProperty name="height" value="0.025" units="cm"/>
      <inkml:brushProperty name="color" value="#008C3A"/>
    </inkml:brush>
  </inkml:definitions>
  <inkml:trace contextRef="#ctx0" brushRef="#br0">431 1 24575,'-7'4'0,"-2"1"0,-2 1 0,-3 2 0,-5 1 0,-4 0 0,-3 2 0,1 0 0,3 0 0,3-1 0,-2-1 0,1-2 0,1-1 0,3-2 0,3-2 0,-1 1 0,0-1 0,1 0 0,0 0 0,0 0 0,-2-1 0,-6 1 0,-9-1 0,14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4T18:21:22.882"/>
    </inkml:context>
    <inkml:brush xml:id="br0">
      <inkml:brushProperty name="width" value="0.025" units="cm"/>
      <inkml:brushProperty name="height" value="0.025" units="cm"/>
      <inkml:brushProperty name="color" value="#008C3A"/>
    </inkml:brush>
  </inkml:definitions>
  <inkml:trace contextRef="#ctx0" brushRef="#br0">386 0 24575,'-6'4'0,"-1"0"0,1 2 0,0 1 0,-1 2 0,-1 0 0,-1 0 0,-3 1 0,0-2 0,-2 0 0,-1 0 0,-1 0 0,1-1 0,0 0 0,2 0 0,0 0 0,-1 1 0,-2 1 0,-3-1 0,-2-1 0,-2 1 0,-2 0 0,2-1 0,0-1 0,0-2 0,10-3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4T18:21:24.732"/>
    </inkml:context>
    <inkml:brush xml:id="br0">
      <inkml:brushProperty name="width" value="0.025" units="cm"/>
      <inkml:brushProperty name="height" value="0.025" units="cm"/>
      <inkml:brushProperty name="color" value="#008C3A"/>
    </inkml:brush>
  </inkml:definitions>
  <inkml:trace contextRef="#ctx0" brushRef="#br0">25 0 24575,'-3'3'0,"0"1"0,1 1 0,0 0 0,0 1 0,0 5 0,-1 3 0,1 3 0,1 0 0,0-3 0,0 1 0,-1-2 0,2 1 0,0-1 0,1 1 0,0-2 0,1 4 0,-1 0 0,2 2 0,1 0 0,0-3 0,0 0 0,2 0 0,1 1 0,1-1 0,0 0 0,-1-2 0,0-4 0,-4-4 0,0-3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4T18:21:26.349"/>
    </inkml:context>
    <inkml:brush xml:id="br0">
      <inkml:brushProperty name="width" value="0.025" units="cm"/>
      <inkml:brushProperty name="height" value="0.025" units="cm"/>
      <inkml:brushProperty name="color" value="#008C3A"/>
    </inkml:brush>
  </inkml:definitions>
  <inkml:trace contextRef="#ctx0" brushRef="#br0">1 1 24575,'1'7'0,"0"1"0,2 8 0,0 4 0,2 2 0,-1-2 0,0-3 0,-1-4 0,0-1 0,-1-3 0,0-1 0,-1-1 0,1-1 0,1-1 0,0 0 0,1 1 0,2 1 0,1 2 0,0 0 0,-1-2 0,-1 0 0,0-2 0,-2-2 0,-1-1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4T18:21:28.550"/>
    </inkml:context>
    <inkml:brush xml:id="br0">
      <inkml:brushProperty name="width" value="0.025" units="cm"/>
      <inkml:brushProperty name="height" value="0.025" units="cm"/>
      <inkml:brushProperty name="color" value="#008C3A"/>
    </inkml:brush>
  </inkml:definitions>
  <inkml:trace contextRef="#ctx0" brushRef="#br0">406 1 24575,'-3'2'0,"0"1"0,-2 1 0,-1 2 0,-4 2 0,-5 3 0,-4 3 0,-3 1 0,-1 0 0,3-1 0,3-1 0,2-1 0,0-3 0,2-1 0,0-1 0,1-1 0,-2-1 0,-3 0 0,-3 0 0,-5 0 0,-2-1 0,-1-1 0,-4 0 0,17-1 0,-1-1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4T18:21:29.482"/>
    </inkml:context>
    <inkml:brush xml:id="br0">
      <inkml:brushProperty name="width" value="0.025" units="cm"/>
      <inkml:brushProperty name="height" value="0.025" units="cm"/>
      <inkml:brushProperty name="color" value="#008C3A"/>
    </inkml:brush>
  </inkml:definitions>
  <inkml:trace contextRef="#ctx0" brushRef="#br0">279 1 24575,'-50'46'0,"5"-4"0,22-16 0,2-4 0,4-3 0,1-3 0,2 0 0,2-2 0,0-1 0,1-3 0,2-2 0,1-1 0,-1 1 0,-1 2 0,-1-1 0,5-4 0,1-1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4T18:21:30.650"/>
    </inkml:context>
    <inkml:brush xml:id="br0">
      <inkml:brushProperty name="width" value="0.025" units="cm"/>
      <inkml:brushProperty name="height" value="0.025" units="cm"/>
      <inkml:brushProperty name="color" value="#008C3A"/>
    </inkml:brush>
  </inkml:definitions>
  <inkml:trace contextRef="#ctx0" brushRef="#br0">1 0 24575,'0'9'0,"0"4"0,0 7 0,1 9 0,1 8 0,2 2 0,2-1 0,1-6 0,-1-6 0,0-4 0,-2-5 0,2-1 0,-1-3 0,-1-2 0,2-1 0,-1-1 0,-2-4 0,0-2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4T18:21:31.617"/>
    </inkml:context>
    <inkml:brush xml:id="br0">
      <inkml:brushProperty name="width" value="0.025" units="cm"/>
      <inkml:brushProperty name="height" value="0.025" units="cm"/>
      <inkml:brushProperty name="color" value="#008C3A"/>
    </inkml:brush>
  </inkml:definitions>
  <inkml:trace contextRef="#ctx0" brushRef="#br0">1 1 24575,'2'11'0,"2"9"0,6 13 0,6 11 0,6 5 0,2-3 0,1-3 0,-1-8 0,-2-4 0,-3-6 0,-2-5 0,-3-4 0,-3-4 0,-1-5 0,-2-3 0,-5-2 0,0-2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898D32-7368-4757-9CE5-FB20C0295580}"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29876A-8FD8-4C62-A2FB-3FFDF1A9C402}" type="slidenum">
              <a:rPr lang="en-US" smtClean="0"/>
              <a:t>‹#›</a:t>
            </a:fld>
            <a:endParaRPr lang="en-US"/>
          </a:p>
        </p:txBody>
      </p:sp>
    </p:spTree>
    <p:extLst>
      <p:ext uri="{BB962C8B-B14F-4D97-AF65-F5344CB8AC3E}">
        <p14:creationId xmlns:p14="http://schemas.microsoft.com/office/powerpoint/2010/main" val="3479342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wbs.ac.uk/news/are-women-better-investors-than-me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29876A-8FD8-4C62-A2FB-3FFDF1A9C402}" type="slidenum">
              <a:rPr lang="en-US" smtClean="0"/>
              <a:t>1</a:t>
            </a:fld>
            <a:endParaRPr lang="en-US"/>
          </a:p>
        </p:txBody>
      </p:sp>
    </p:spTree>
    <p:extLst>
      <p:ext uri="{BB962C8B-B14F-4D97-AF65-F5344CB8AC3E}">
        <p14:creationId xmlns:p14="http://schemas.microsoft.com/office/powerpoint/2010/main" val="2259008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Optional slide]</a:t>
            </a:r>
          </a:p>
          <a:p>
            <a:r>
              <a:rPr lang="en-US" dirty="0">
                <a:latin typeface="+mn-lt"/>
              </a:rPr>
              <a:t>Take heart – there are some things you can do to be proactive about growing your wealth. The first step is working with a financial professional. During your working years before retirement, it can be really easy to stay focused on your short-term financial goals – saving for a car, home renovations, saving for college – but there are some important steps you should take to think about and plan for your retirement as early as possible.</a:t>
            </a:r>
          </a:p>
          <a:p>
            <a:endParaRPr lang="en-US" dirty="0">
              <a:latin typeface="+mn-lt"/>
            </a:endParaRPr>
          </a:p>
          <a:p>
            <a:r>
              <a:rPr lang="en-US" dirty="0">
                <a:latin typeface="+mn-lt"/>
              </a:rPr>
              <a:t>Your financial professional can help you decide if any or all of these can be appropriate for you:</a:t>
            </a:r>
          </a:p>
          <a:p>
            <a:endParaRPr lang="en-US" dirty="0">
              <a:latin typeface="+mn-lt"/>
            </a:endParaRPr>
          </a:p>
          <a:p>
            <a:pPr marL="971550" marR="0" lvl="1" indent="-514350">
              <a:spcBef>
                <a:spcPts val="0"/>
              </a:spcBef>
              <a:spcAft>
                <a:spcPts val="0"/>
              </a:spcAft>
              <a:buFont typeface="Wingdings" panose="05000000000000000000" pitchFamily="2" charset="2"/>
              <a:buChar char="q"/>
            </a:pPr>
            <a:r>
              <a:rPr lang="en-US" sz="2000" dirty="0">
                <a:latin typeface="+mn-lt"/>
                <a:ea typeface="Calibri" panose="020F0502020204030204" pitchFamily="34" charset="0"/>
              </a:rPr>
              <a:t>Establish an IRA, or</a:t>
            </a:r>
          </a:p>
          <a:p>
            <a:pPr marL="971550" marR="0" lvl="1" indent="-514350">
              <a:spcBef>
                <a:spcPts val="0"/>
              </a:spcBef>
              <a:spcAft>
                <a:spcPts val="0"/>
              </a:spcAft>
              <a:buFont typeface="Wingdings" panose="05000000000000000000" pitchFamily="2" charset="2"/>
              <a:buChar char="q"/>
            </a:pPr>
            <a:r>
              <a:rPr lang="en-US" sz="2000" dirty="0">
                <a:latin typeface="+mn-lt"/>
                <a:ea typeface="Calibri" panose="020F0502020204030204" pitchFamily="34" charset="0"/>
              </a:rPr>
              <a:t>for at-home spouse, establish Spousal IRA</a:t>
            </a:r>
          </a:p>
          <a:p>
            <a:pPr marL="971550" marR="0" lvl="1" indent="-514350">
              <a:spcBef>
                <a:spcPts val="0"/>
              </a:spcBef>
              <a:spcAft>
                <a:spcPts val="0"/>
              </a:spcAft>
              <a:buFont typeface="Wingdings" panose="05000000000000000000" pitchFamily="2" charset="2"/>
              <a:buChar char="q"/>
            </a:pPr>
            <a:r>
              <a:rPr lang="en-US" sz="2000" dirty="0">
                <a:latin typeface="+mn-lt"/>
              </a:rPr>
              <a:t>Contribute </a:t>
            </a:r>
            <a:r>
              <a:rPr lang="en-US" sz="2000" u="sng" dirty="0">
                <a:latin typeface="+mn-lt"/>
              </a:rPr>
              <a:t>at least minimum </a:t>
            </a:r>
            <a:r>
              <a:rPr lang="en-US" sz="2000" dirty="0">
                <a:latin typeface="+mn-lt"/>
              </a:rPr>
              <a:t>to 401(k)</a:t>
            </a:r>
          </a:p>
          <a:p>
            <a:pPr marL="971550" marR="0" lvl="1" indent="-514350">
              <a:spcBef>
                <a:spcPts val="0"/>
              </a:spcBef>
              <a:spcAft>
                <a:spcPts val="0"/>
              </a:spcAft>
              <a:buFont typeface="Wingdings" panose="05000000000000000000" pitchFamily="2" charset="2"/>
              <a:buChar char="q"/>
            </a:pPr>
            <a:r>
              <a:rPr lang="en-US" sz="2000" dirty="0">
                <a:latin typeface="+mn-lt"/>
              </a:rPr>
              <a:t>Leverage FSA/HSA for health care expenses</a:t>
            </a:r>
          </a:p>
          <a:p>
            <a:pPr marL="971550" marR="0" lvl="1" indent="-514350">
              <a:spcBef>
                <a:spcPts val="0"/>
              </a:spcBef>
              <a:spcAft>
                <a:spcPts val="0"/>
              </a:spcAft>
              <a:buFont typeface="Wingdings" panose="05000000000000000000" pitchFamily="2" charset="2"/>
              <a:buChar char="q"/>
            </a:pPr>
            <a:r>
              <a:rPr lang="en-US" sz="2000" dirty="0">
                <a:latin typeface="+mn-lt"/>
              </a:rPr>
              <a:t>Don’t forget to take advantage of the 50yo+ catch-up contributions</a:t>
            </a:r>
            <a:endParaRPr lang="en-US" dirty="0">
              <a:latin typeface="+mn-lt"/>
            </a:endParaRPr>
          </a:p>
        </p:txBody>
      </p:sp>
      <p:sp>
        <p:nvSpPr>
          <p:cNvPr id="4" name="Slide Number Placeholder 3"/>
          <p:cNvSpPr>
            <a:spLocks noGrp="1"/>
          </p:cNvSpPr>
          <p:nvPr>
            <p:ph type="sldNum" sz="quarter" idx="5"/>
          </p:nvPr>
        </p:nvSpPr>
        <p:spPr/>
        <p:txBody>
          <a:bodyPr/>
          <a:lstStyle/>
          <a:p>
            <a:fld id="{BF29876A-8FD8-4C62-A2FB-3FFDF1A9C402}" type="slidenum">
              <a:rPr lang="en-US" smtClean="0"/>
              <a:t>10</a:t>
            </a:fld>
            <a:endParaRPr lang="en-US"/>
          </a:p>
        </p:txBody>
      </p:sp>
    </p:spTree>
    <p:extLst>
      <p:ext uri="{BB962C8B-B14F-4D97-AF65-F5344CB8AC3E}">
        <p14:creationId xmlns:p14="http://schemas.microsoft.com/office/powerpoint/2010/main" val="3360904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[Optional slide]</a:t>
            </a:r>
          </a:p>
          <a:p>
            <a:r>
              <a:rPr lang="en-US" sz="1200" b="0" i="0" u="none" strike="noStrike" kern="1200" baseline="0" dirty="0">
                <a:solidFill>
                  <a:schemeClr val="tx1"/>
                </a:solidFill>
                <a:latin typeface="+mn-lt"/>
                <a:ea typeface="+mn-ea"/>
                <a:cs typeface="+mn-cs"/>
              </a:rPr>
              <a:t>Next, women have longer life expectancies than men, outliving them by five to six years on average.</a:t>
            </a:r>
            <a:r>
              <a:rPr lang="en-US" sz="1200" b="0" i="0" u="none" strike="noStrike" kern="1200" baseline="3000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They also tend to marry men who are older than they are.</a:t>
            </a:r>
            <a:r>
              <a:rPr lang="en-US" sz="1200" b="0" i="0" u="none" strike="noStrike" kern="1200" baseline="3000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Combined, these trends actually make it more likely that women will find themselves trying to fund a long retirement on their own, potentially outliving their assets.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[read slide]</a:t>
            </a:r>
          </a:p>
        </p:txBody>
      </p:sp>
      <p:sp>
        <p:nvSpPr>
          <p:cNvPr id="4" name="Slide Number Placeholder 3"/>
          <p:cNvSpPr>
            <a:spLocks noGrp="1"/>
          </p:cNvSpPr>
          <p:nvPr>
            <p:ph type="sldNum" sz="quarter" idx="5"/>
          </p:nvPr>
        </p:nvSpPr>
        <p:spPr/>
        <p:txBody>
          <a:bodyPr/>
          <a:lstStyle/>
          <a:p>
            <a:fld id="{BF29876A-8FD8-4C62-A2FB-3FFDF1A9C402}" type="slidenum">
              <a:rPr lang="en-US" smtClean="0"/>
              <a:t>11</a:t>
            </a:fld>
            <a:endParaRPr lang="en-US"/>
          </a:p>
        </p:txBody>
      </p:sp>
    </p:spTree>
    <p:extLst>
      <p:ext uri="{BB962C8B-B14F-4D97-AF65-F5344CB8AC3E}">
        <p14:creationId xmlns:p14="http://schemas.microsoft.com/office/powerpoint/2010/main" val="961123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200"/>
              <a:buFont typeface="Arial" panose="020B0604020202020204" pitchFamily="34" charset="0"/>
              <a:buChar char="•"/>
            </a:pPr>
            <a:r>
              <a:rPr lang="en-US" sz="1200" dirty="0">
                <a:effectLst/>
                <a:latin typeface="+mn-lt"/>
                <a:ea typeface="Times New Roman" panose="02020603050405020304" pitchFamily="18" charset="0"/>
                <a:cs typeface="Times New Roman" panose="02020603050405020304" pitchFamily="18" charset="0"/>
              </a:rPr>
              <a:t>Trends indicate that while overall divorce rates have flattened, one segment is increasing—those over age 50, so-called Gray Divorce.  According to the Alliance for Lifetime Income, the rate has doubled.</a:t>
            </a:r>
          </a:p>
          <a:p>
            <a:pPr marL="342900" marR="0" lvl="0" indent="-342900">
              <a:spcBef>
                <a:spcPts val="0"/>
              </a:spcBef>
              <a:spcAft>
                <a:spcPts val="0"/>
              </a:spcAft>
              <a:buSzPts val="1200"/>
              <a:buFont typeface="Arial" panose="020B0604020202020204" pitchFamily="34" charset="0"/>
              <a:buChar char="•"/>
            </a:pPr>
            <a:r>
              <a:rPr lang="en-US" sz="1200" dirty="0">
                <a:effectLst/>
                <a:latin typeface="+mn-lt"/>
                <a:ea typeface="Times New Roman" panose="02020603050405020304" pitchFamily="18" charset="0"/>
                <a:cs typeface="Times New Roman" panose="02020603050405020304" pitchFamily="18" charset="0"/>
              </a:rPr>
              <a:t>6 of 10 women over age 65 are single, divorced, or widowed. </a:t>
            </a:r>
          </a:p>
          <a:p>
            <a:pPr marL="342900" marR="0" lvl="0" indent="-342900">
              <a:spcBef>
                <a:spcPts val="0"/>
              </a:spcBef>
              <a:spcAft>
                <a:spcPts val="0"/>
              </a:spcAft>
              <a:buSzPts val="1200"/>
              <a:buFont typeface="Arial" panose="020B0604020202020204" pitchFamily="34" charset="0"/>
              <a:buChar char="•"/>
            </a:pPr>
            <a:r>
              <a:rPr lang="en-US" sz="1200" dirty="0">
                <a:effectLst/>
                <a:latin typeface="+mn-lt"/>
                <a:ea typeface="Times New Roman" panose="02020603050405020304" pitchFamily="18" charset="0"/>
                <a:cs typeface="Times New Roman" panose="02020603050405020304" pitchFamily="18" charset="0"/>
              </a:rPr>
              <a:t>A divorce at this age can wreak havoc on a retirement plan—specifically revolving around income.</a:t>
            </a:r>
          </a:p>
          <a:p>
            <a:pPr marL="742950" marR="0" lvl="1" indent="-285750">
              <a:spcBef>
                <a:spcPts val="0"/>
              </a:spcBef>
              <a:spcAft>
                <a:spcPts val="0"/>
              </a:spcAft>
              <a:buSzPts val="1200"/>
              <a:buFont typeface="Calibri" panose="020F0502020204030204" pitchFamily="34" charset="0"/>
              <a:buChar char="–"/>
            </a:pPr>
            <a:r>
              <a:rPr lang="en-US" sz="1200" dirty="0">
                <a:effectLst/>
                <a:latin typeface="+mn-lt"/>
                <a:ea typeface="Times New Roman" panose="02020603050405020304" pitchFamily="18" charset="0"/>
              </a:rPr>
              <a:t>Average standard of living declines by 45% for women versus 21% for men</a:t>
            </a:r>
          </a:p>
          <a:p>
            <a:pPr marL="742950" marR="0" lvl="1" indent="-285750">
              <a:spcBef>
                <a:spcPts val="0"/>
              </a:spcBef>
              <a:spcAft>
                <a:spcPts val="0"/>
              </a:spcAft>
              <a:buSzPts val="1200"/>
              <a:buFont typeface="Calibri" panose="020F0502020204030204" pitchFamily="34" charset="0"/>
              <a:buChar char="–"/>
            </a:pPr>
            <a:r>
              <a:rPr lang="en-US" sz="1200" dirty="0">
                <a:solidFill>
                  <a:srgbClr val="000000"/>
                </a:solidFill>
                <a:effectLst/>
                <a:latin typeface="+mn-lt"/>
                <a:ea typeface="Times New Roman" panose="02020603050405020304" pitchFamily="18" charset="0"/>
              </a:rPr>
              <a:t>Women are 80% more likely than men to be impoverished when they are 65 or older. </a:t>
            </a:r>
            <a:endParaRPr lang="en-US" sz="1200"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29876A-8FD8-4C62-A2FB-3FFDF1A9C402}" type="slidenum">
              <a:rPr lang="en-US" smtClean="0"/>
              <a:t>12</a:t>
            </a:fld>
            <a:endParaRPr lang="en-US"/>
          </a:p>
        </p:txBody>
      </p:sp>
    </p:spTree>
    <p:extLst>
      <p:ext uri="{BB962C8B-B14F-4D97-AF65-F5344CB8AC3E}">
        <p14:creationId xmlns:p14="http://schemas.microsoft.com/office/powerpoint/2010/main" val="3952828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mn-lt"/>
              </a:rPr>
              <a:t>Note to speaker: </a:t>
            </a:r>
          </a:p>
          <a:p>
            <a:r>
              <a:rPr lang="en-US" b="0" i="0" dirty="0">
                <a:solidFill>
                  <a:srgbClr val="222222"/>
                </a:solidFill>
                <a:effectLst/>
                <a:latin typeface="+mn-lt"/>
              </a:rPr>
              <a:t>Different programs run on different schedules. </a:t>
            </a:r>
          </a:p>
          <a:p>
            <a:endParaRPr lang="en-US" b="0" i="0" dirty="0">
              <a:solidFill>
                <a:srgbClr val="222222"/>
              </a:solidFill>
              <a:effectLst/>
              <a:latin typeface="+mn-lt"/>
            </a:endParaRPr>
          </a:p>
          <a:p>
            <a:r>
              <a:rPr lang="en-US" b="0" i="0" dirty="0">
                <a:solidFill>
                  <a:srgbClr val="222222"/>
                </a:solidFill>
                <a:effectLst/>
                <a:latin typeface="+mn-lt"/>
              </a:rPr>
              <a:t>1.The surviving spouse will continue to file tax returns as “Married filing jointly” for the year of death. Thereafter, she would generally file as “Single” </a:t>
            </a:r>
          </a:p>
          <a:p>
            <a:r>
              <a:rPr lang="en-US" b="0" i="0" dirty="0">
                <a:solidFill>
                  <a:srgbClr val="222222"/>
                </a:solidFill>
                <a:effectLst/>
                <a:latin typeface="+mn-lt"/>
              </a:rPr>
              <a:t>2.In the year of death, Social Security benefits payable to the deceased will stop, generally as soon as SSA receives notice of death, which should happen as soon as a death certificate is issued. </a:t>
            </a:r>
          </a:p>
          <a:p>
            <a:endParaRPr lang="en-US" b="0" i="0" dirty="0">
              <a:solidFill>
                <a:srgbClr val="222222"/>
              </a:solidFill>
              <a:effectLst/>
              <a:latin typeface="+mn-lt"/>
            </a:endParaRPr>
          </a:p>
          <a:p>
            <a:r>
              <a:rPr lang="en-US" b="0" i="0" dirty="0">
                <a:solidFill>
                  <a:srgbClr val="222222"/>
                </a:solidFill>
                <a:effectLst/>
                <a:latin typeface="+mn-lt"/>
              </a:rPr>
              <a:t>The change to a survivor’s benefit depends on the survivor’s benefits status at the time of death: </a:t>
            </a:r>
          </a:p>
          <a:p>
            <a:r>
              <a:rPr lang="en-US" b="0" i="0" dirty="0">
                <a:solidFill>
                  <a:srgbClr val="222222"/>
                </a:solidFill>
                <a:effectLst/>
                <a:latin typeface="+mn-lt"/>
              </a:rPr>
              <a:t>1.If the survivor is receiving spousal benefits at the time of death, the benefit will automatically convert to survivors benefits once the report of death has been received. </a:t>
            </a:r>
          </a:p>
          <a:p>
            <a:r>
              <a:rPr lang="en-US" b="0" i="0" dirty="0">
                <a:solidFill>
                  <a:srgbClr val="222222"/>
                </a:solidFill>
                <a:effectLst/>
                <a:latin typeface="+mn-lt"/>
              </a:rPr>
              <a:t>2.If the survivor hasn’t applied for benefits yet, you can apply for retirement or survivors benefits now and switch to the other (higher) benefit later. </a:t>
            </a:r>
          </a:p>
          <a:p>
            <a:r>
              <a:rPr lang="en-US" b="0" i="0" dirty="0">
                <a:solidFill>
                  <a:srgbClr val="222222"/>
                </a:solidFill>
                <a:effectLst/>
                <a:latin typeface="+mn-lt"/>
              </a:rPr>
              <a:t>3.If the survivor is already receiving retirement benefits, the survivor can only apply for benefits as a surviving spouse if the retirement benefit is less than the benefits that would be received as a survivor. </a:t>
            </a:r>
          </a:p>
          <a:p>
            <a:r>
              <a:rPr lang="en-US" b="0" i="0" dirty="0">
                <a:solidFill>
                  <a:srgbClr val="222222"/>
                </a:solidFill>
                <a:effectLst/>
                <a:latin typeface="+mn-lt"/>
              </a:rPr>
              <a:t>3.Medicare premiums in a given year are based on the tax filing status and income level from 2 years prior. So if death occurs in 2023 when filing status is joint, the next year in 2024 filing status will change to single. The first year Medicare premiums for the survivor will reflect the single filing status is therefore 2026. For the year of death and the next two years, the survivor’s Medicare premiums will be based on the “Married filing jointly” schedule. </a:t>
            </a:r>
          </a:p>
          <a:p>
            <a:endParaRPr lang="en-US" b="0" i="0" dirty="0">
              <a:solidFill>
                <a:srgbClr val="222222"/>
              </a:solidFill>
              <a:effectLst/>
              <a:latin typeface="+mn-lt"/>
            </a:endParaRPr>
          </a:p>
          <a:p>
            <a:r>
              <a:rPr lang="en-US" b="0" i="0" dirty="0">
                <a:solidFill>
                  <a:srgbClr val="222222"/>
                </a:solidFill>
                <a:effectLst/>
                <a:latin typeface="+mn-lt"/>
              </a:rPr>
              <a:t>We do not provide tax, accounting or legal advice. Clients should consult their own independent advisors as to any tax, accounting or legal statements made herein</a:t>
            </a:r>
            <a:endParaRPr lang="en-US"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9876A-8FD8-4C62-A2FB-3FFDF1A9C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790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[Optional slide]</a:t>
            </a:r>
          </a:p>
          <a:p>
            <a:r>
              <a:rPr lang="en-US" sz="1200" b="0" i="0" u="none" strike="noStrike" kern="1200" baseline="0" dirty="0">
                <a:solidFill>
                  <a:schemeClr val="tx1"/>
                </a:solidFill>
                <a:latin typeface="+mn-lt"/>
                <a:ea typeface="+mn-ea"/>
                <a:cs typeface="+mn-cs"/>
              </a:rPr>
              <a:t>Next, women usually incur higher health care and long-term care costs than men, in part because any periods of disability they experience tend to last longer than they do for men.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[read slide]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Medical costs generally increase with age, as some of the most expensive illnesses tend to occur later in life. The challenge of funding health care is becoming more acute, as fewer workers and their spouses now leave the workforce with retiree medical benefits. It is imperative that women thoroughly plan for a retirement with or without their spouse—including the possibility that they may spend many years in old age on their own. </a:t>
            </a:r>
            <a:endParaRPr lang="en-US" dirty="0"/>
          </a:p>
        </p:txBody>
      </p:sp>
      <p:sp>
        <p:nvSpPr>
          <p:cNvPr id="4" name="Slide Number Placeholder 3"/>
          <p:cNvSpPr>
            <a:spLocks noGrp="1"/>
          </p:cNvSpPr>
          <p:nvPr>
            <p:ph type="sldNum" sz="quarter" idx="5"/>
          </p:nvPr>
        </p:nvSpPr>
        <p:spPr/>
        <p:txBody>
          <a:bodyPr/>
          <a:lstStyle/>
          <a:p>
            <a:fld id="{BF29876A-8FD8-4C62-A2FB-3FFDF1A9C402}" type="slidenum">
              <a:rPr lang="en-US" smtClean="0"/>
              <a:t>14</a:t>
            </a:fld>
            <a:endParaRPr lang="en-US"/>
          </a:p>
        </p:txBody>
      </p:sp>
    </p:spTree>
    <p:extLst>
      <p:ext uri="{BB962C8B-B14F-4D97-AF65-F5344CB8AC3E}">
        <p14:creationId xmlns:p14="http://schemas.microsoft.com/office/powerpoint/2010/main" val="2846879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[Optional slide]</a:t>
            </a:r>
          </a:p>
          <a:p>
            <a:r>
              <a:rPr lang="en-US" dirty="0"/>
              <a:t>The good news is – these challenges aren’t new and there are solutions that can help you protect and grow your wealth. A financial professional can discuss a wide array of solutions that can help you during the time that you’re focused on building your wealth: these can help you meet your and your family’s current financial needs, while also helping you protect and grow your nest egg for retirement.</a:t>
            </a:r>
          </a:p>
          <a:p>
            <a:endParaRPr lang="en-US" dirty="0"/>
          </a:p>
          <a:p>
            <a:r>
              <a:rPr lang="en-US" dirty="0"/>
              <a:t>You can also take some steps that will help you once you’re ready to prepare for retirement, to ensure you’ll have enough to sustain your retirement needs. </a:t>
            </a:r>
          </a:p>
        </p:txBody>
      </p:sp>
      <p:sp>
        <p:nvSpPr>
          <p:cNvPr id="4" name="Slide Number Placeholder 3"/>
          <p:cNvSpPr>
            <a:spLocks noGrp="1"/>
          </p:cNvSpPr>
          <p:nvPr>
            <p:ph type="sldNum" sz="quarter" idx="5"/>
          </p:nvPr>
        </p:nvSpPr>
        <p:spPr/>
        <p:txBody>
          <a:bodyPr/>
          <a:lstStyle/>
          <a:p>
            <a:fld id="{BF29876A-8FD8-4C62-A2FB-3FFDF1A9C402}" type="slidenum">
              <a:rPr lang="en-US" smtClean="0"/>
              <a:t>15</a:t>
            </a:fld>
            <a:endParaRPr lang="en-US"/>
          </a:p>
        </p:txBody>
      </p:sp>
    </p:spTree>
    <p:extLst>
      <p:ext uri="{BB962C8B-B14F-4D97-AF65-F5344CB8AC3E}">
        <p14:creationId xmlns:p14="http://schemas.microsoft.com/office/powerpoint/2010/main" val="2332209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[Optional slide]</a:t>
            </a:r>
          </a:p>
          <a:p>
            <a:r>
              <a:rPr lang="en-US" dirty="0">
                <a:solidFill>
                  <a:srgbClr val="3F3F3F"/>
                </a:solidFill>
                <a:effectLst/>
                <a:latin typeface="+mn-lt"/>
              </a:rPr>
              <a:t>Answer: B. See rationale on next slide</a:t>
            </a:r>
            <a:endParaRPr lang="en-US"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F29876A-8FD8-4C62-A2FB-3FFDF1A9C402}" type="slidenum">
              <a:rPr lang="en-US" smtClean="0"/>
              <a:t>16</a:t>
            </a:fld>
            <a:endParaRPr lang="en-US"/>
          </a:p>
        </p:txBody>
      </p:sp>
    </p:spTree>
    <p:extLst>
      <p:ext uri="{BB962C8B-B14F-4D97-AF65-F5344CB8AC3E}">
        <p14:creationId xmlns:p14="http://schemas.microsoft.com/office/powerpoint/2010/main" val="4053817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Pts val="1200"/>
              <a:buFont typeface="Arial" panose="020B0604020202020204" pitchFamily="34" charset="0"/>
              <a:buChar char="•"/>
              <a:tabLst/>
              <a:defRPr/>
            </a:pPr>
            <a:r>
              <a:rPr lang="en-US" sz="1200" u="none" dirty="0">
                <a:effectLst/>
                <a:latin typeface="+mn-lt"/>
                <a:ea typeface="Times New Roman" panose="02020603050405020304" pitchFamily="18" charset="0"/>
              </a:rPr>
              <a:t>Women are better investors, according to a 2018 Warwick University (U.K.) study </a:t>
            </a:r>
          </a:p>
          <a:p>
            <a:pPr marL="342900" marR="0" lvl="0" indent="-342900" algn="l" defTabSz="914400" rtl="0" eaLnBrk="1" fontAlgn="auto" latinLnBrk="0" hangingPunct="1">
              <a:lnSpc>
                <a:spcPct val="100000"/>
              </a:lnSpc>
              <a:spcBef>
                <a:spcPts val="0"/>
              </a:spcBef>
              <a:spcAft>
                <a:spcPts val="0"/>
              </a:spcAft>
              <a:buClrTx/>
              <a:buSzPts val="1200"/>
              <a:buFont typeface="Arial" panose="020B0604020202020204" pitchFamily="34" charset="0"/>
              <a:buChar char="•"/>
              <a:tabLst/>
              <a:defRPr/>
            </a:pPr>
            <a:r>
              <a:rPr lang="en-US" sz="1200" dirty="0">
                <a:latin typeface="+mn-lt"/>
                <a:hlinkClick r:id="rId3"/>
              </a:rPr>
              <a:t>https://www.wbs.ac.uk/news/are-women-better-investors-than-men</a:t>
            </a:r>
            <a:r>
              <a:rPr lang="en-US" sz="1200" dirty="0">
                <a:latin typeface="+mn-lt"/>
              </a:rPr>
              <a:t> </a:t>
            </a:r>
            <a:r>
              <a:rPr lang="en-US" sz="1200" u="none" dirty="0">
                <a:effectLst/>
                <a:latin typeface="+mn-lt"/>
                <a:ea typeface="Times New Roman" panose="02020603050405020304" pitchFamily="18" charset="0"/>
              </a:rPr>
              <a:t> </a:t>
            </a:r>
          </a:p>
          <a:p>
            <a:pPr marL="342900" marR="0" lvl="0" indent="-342900">
              <a:spcBef>
                <a:spcPts val="0"/>
              </a:spcBef>
              <a:spcAft>
                <a:spcPts val="0"/>
              </a:spcAft>
              <a:buSzPts val="1200"/>
              <a:buFont typeface="Arial" panose="020B0604020202020204" pitchFamily="34" charset="0"/>
              <a:buChar char="•"/>
            </a:pPr>
            <a:r>
              <a:rPr lang="en-US" sz="1200" u="none" dirty="0">
                <a:effectLst/>
                <a:latin typeface="+mn-lt"/>
                <a:ea typeface="Times New Roman" panose="02020603050405020304" pitchFamily="18" charset="0"/>
              </a:rPr>
              <a:t>(The study compared the results of 2,800 investors relative to the Financial Times-Stock Exchange 100 Share Index (FTSE 100))</a:t>
            </a:r>
          </a:p>
          <a:p>
            <a:pPr marL="342900" marR="0" lvl="0" indent="-342900">
              <a:spcBef>
                <a:spcPts val="0"/>
              </a:spcBef>
              <a:spcAft>
                <a:spcPts val="0"/>
              </a:spcAft>
              <a:buSzPts val="1200"/>
              <a:buFont typeface="Arial" panose="020B0604020202020204" pitchFamily="34" charset="0"/>
              <a:buChar char="•"/>
            </a:pPr>
            <a:r>
              <a:rPr lang="en-US" sz="1200" u="none" dirty="0">
                <a:effectLst/>
                <a:latin typeface="+mn-lt"/>
                <a:ea typeface="Times New Roman" panose="02020603050405020304" pitchFamily="18" charset="0"/>
              </a:rPr>
              <a:t>Women’s excess returns outperformed men by a wide margin – 1.94% vs. 0.14% </a:t>
            </a:r>
          </a:p>
          <a:p>
            <a:pPr marL="285750" marR="0" lvl="0" indent="-285750">
              <a:spcBef>
                <a:spcPts val="0"/>
              </a:spcBef>
              <a:spcAft>
                <a:spcPts val="0"/>
              </a:spcAft>
              <a:buSzPts val="1200"/>
              <a:buFont typeface="Arial" panose="020B0604020202020204" pitchFamily="34" charset="0"/>
              <a:buChar char="•"/>
            </a:pPr>
            <a:r>
              <a:rPr lang="en-US" sz="1200" u="none" dirty="0">
                <a:effectLst/>
                <a:latin typeface="+mn-lt"/>
                <a:ea typeface="Times New Roman" panose="02020603050405020304" pitchFamily="18" charset="0"/>
              </a:rPr>
              <a:t> The analysis pointed to three main differences between the genders and how they approached investing:</a:t>
            </a:r>
          </a:p>
          <a:p>
            <a:pPr marL="342900" marR="0" lvl="0" indent="-342900">
              <a:spcBef>
                <a:spcPts val="0"/>
              </a:spcBef>
              <a:spcAft>
                <a:spcPts val="0"/>
              </a:spcAft>
              <a:buSzPts val="1200"/>
              <a:buFont typeface="Arial" panose="020B0604020202020204" pitchFamily="34" charset="0"/>
              <a:buChar char="•"/>
            </a:pPr>
            <a:r>
              <a:rPr lang="en-US" sz="1200" u="none" dirty="0">
                <a:effectLst/>
                <a:latin typeface="+mn-lt"/>
                <a:ea typeface="Times New Roman" panose="02020603050405020304" pitchFamily="18" charset="0"/>
              </a:rPr>
              <a:t>Women traded less than men – women 9x versus 13x for men (44% more trades). </a:t>
            </a:r>
          </a:p>
          <a:p>
            <a:pPr marL="342900" marR="0" lvl="0" indent="-342900">
              <a:spcBef>
                <a:spcPts val="0"/>
              </a:spcBef>
              <a:spcAft>
                <a:spcPts val="0"/>
              </a:spcAft>
              <a:buSzPts val="1200"/>
              <a:buFont typeface="Arial" panose="020B0604020202020204" pitchFamily="34" charset="0"/>
              <a:buChar char="•"/>
            </a:pPr>
            <a:r>
              <a:rPr lang="en-US" sz="1200" u="none" dirty="0">
                <a:effectLst/>
                <a:latin typeface="+mn-lt"/>
                <a:ea typeface="Times New Roman" panose="02020603050405020304" pitchFamily="18" charset="0"/>
              </a:rPr>
              <a:t>Women chose less speculative investments and were more likely to focus on shares that had a good track record.</a:t>
            </a:r>
          </a:p>
          <a:p>
            <a:pPr marL="342900" marR="0" lvl="0" indent="-342900">
              <a:spcBef>
                <a:spcPts val="0"/>
              </a:spcBef>
              <a:spcAft>
                <a:spcPts val="0"/>
              </a:spcAft>
              <a:buFont typeface="Arial" panose="020B0604020202020204" pitchFamily="34" charset="0"/>
              <a:buChar char="•"/>
            </a:pPr>
            <a:r>
              <a:rPr lang="en-US" sz="1200" u="none" dirty="0">
                <a:effectLst/>
                <a:latin typeface="+mn-lt"/>
                <a:ea typeface="Times New Roman" panose="02020603050405020304" pitchFamily="18" charset="0"/>
                <a:cs typeface="Times New Roman" panose="02020603050405020304" pitchFamily="18" charset="0"/>
              </a:rPr>
              <a:t>Women tended to keep more of a long-term perspective suggesting more patience and focus on investing to support their financial goals. </a:t>
            </a:r>
          </a:p>
        </p:txBody>
      </p:sp>
      <p:sp>
        <p:nvSpPr>
          <p:cNvPr id="4" name="Slide Number Placeholder 3"/>
          <p:cNvSpPr>
            <a:spLocks noGrp="1"/>
          </p:cNvSpPr>
          <p:nvPr>
            <p:ph type="sldNum" sz="quarter" idx="5"/>
          </p:nvPr>
        </p:nvSpPr>
        <p:spPr/>
        <p:txBody>
          <a:bodyPr/>
          <a:lstStyle/>
          <a:p>
            <a:fld id="{BF29876A-8FD8-4C62-A2FB-3FFDF1A9C402}" type="slidenum">
              <a:rPr lang="en-US" smtClean="0"/>
              <a:t>17</a:t>
            </a:fld>
            <a:endParaRPr lang="en-US"/>
          </a:p>
        </p:txBody>
      </p:sp>
    </p:spTree>
    <p:extLst>
      <p:ext uri="{BB962C8B-B14F-4D97-AF65-F5344CB8AC3E}">
        <p14:creationId xmlns:p14="http://schemas.microsoft.com/office/powerpoint/2010/main" val="1413377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[Optional slide]</a:t>
            </a:r>
          </a:p>
          <a:p>
            <a:r>
              <a:rPr lang="en-US" sz="1200" b="0" i="0" u="none" strike="noStrike" kern="1200" baseline="0" dirty="0">
                <a:solidFill>
                  <a:schemeClr val="tx1"/>
                </a:solidFill>
                <a:latin typeface="+mn-lt"/>
                <a:ea typeface="+mn-ea"/>
                <a:cs typeface="+mn-cs"/>
              </a:rPr>
              <a:t>Yet research indicates that women are consistently less confident than men about being able to achieve their key long-term financial goals. </a:t>
            </a:r>
          </a:p>
          <a:p>
            <a:endParaRPr lang="en-US" sz="1200" b="0" i="0" u="none" strike="noStrike" kern="1200" baseline="0" dirty="0">
              <a:solidFill>
                <a:schemeClr val="tx1"/>
              </a:solidFill>
              <a:latin typeface="+mn-lt"/>
              <a:ea typeface="+mn-ea"/>
              <a:cs typeface="+mn-cs"/>
            </a:endParaRPr>
          </a:p>
          <a:p>
            <a:pPr algn="l"/>
            <a:r>
              <a:rPr lang="en-US" sz="1200" b="0" i="0" u="none" strike="noStrike" baseline="0" dirty="0">
                <a:latin typeface="+mn-lt"/>
              </a:rPr>
              <a:t>These both highlight the need to move away from false assumptions about women and money as well as dig into potential myths around the female investor.</a:t>
            </a:r>
            <a:endParaRPr lang="en-US" sz="10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F29876A-8FD8-4C62-A2FB-3FFDF1A9C402}" type="slidenum">
              <a:rPr lang="en-US" smtClean="0"/>
              <a:t>18</a:t>
            </a:fld>
            <a:endParaRPr lang="en-US"/>
          </a:p>
        </p:txBody>
      </p:sp>
    </p:spTree>
    <p:extLst>
      <p:ext uri="{BB962C8B-B14F-4D97-AF65-F5344CB8AC3E}">
        <p14:creationId xmlns:p14="http://schemas.microsoft.com/office/powerpoint/2010/main" val="530031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[Optional slide]</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mn-lt"/>
              </a:rPr>
              <a:t>On a recent podcast by </a:t>
            </a:r>
            <a:r>
              <a:rPr lang="en-US" sz="1800" b="0" i="0" u="none" strike="noStrike" baseline="0" dirty="0">
                <a:solidFill>
                  <a:srgbClr val="8B7B3F"/>
                </a:solidFill>
                <a:latin typeface="+mn-lt"/>
              </a:rPr>
              <a:t>The Yield</a:t>
            </a:r>
            <a:r>
              <a:rPr lang="en-US" sz="1800" b="0" i="0" u="none" strike="noStrike" baseline="0" dirty="0">
                <a:solidFill>
                  <a:srgbClr val="000000"/>
                </a:solidFill>
                <a:latin typeface="+mn-lt"/>
              </a:rPr>
              <a:t>, Barbara Stewart, CFA, shared her perspective on what drives women to be less confident than their male peers and it comes down to whether they’ve taken the time to do their research and learn more about investing. She believes that while </a:t>
            </a:r>
            <a:r>
              <a:rPr lang="en-US" b="0" i="0" u="none" strike="noStrike" baseline="0" dirty="0">
                <a:solidFill>
                  <a:srgbClr val="8B7B3F"/>
                </a:solidFill>
                <a:latin typeface="+mn-lt"/>
              </a:rPr>
              <a:t>“Women might take more time to make an investment decision, it’s because most women are meticulous about doing their homework. Once they have delved into the details to their satisfaction, they will take calculated risks and invest.” </a:t>
            </a:r>
          </a:p>
          <a:p>
            <a:pPr algn="l"/>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Similarly, one of the leading industry experts </a:t>
            </a:r>
            <a:r>
              <a:rPr lang="en-US" sz="1800" b="0" i="0" u="none" strike="noStrike" baseline="0" dirty="0">
                <a:latin typeface="+mn-lt"/>
              </a:rPr>
              <a:t>Michael Finke, PhD, shares a similar perspective. He relates how a lack of experience also plays a role in this myth of women not being capable investors. Specifically, he believes it all comes down to experience, and how more time investing in the market will lead to an increase in confidence.</a:t>
            </a:r>
            <a:endParaRPr lang="en-US" b="1" i="0" u="none" strike="noStrike" baseline="0" dirty="0">
              <a:solidFill>
                <a:schemeClr val="accent1">
                  <a:lumMod val="75000"/>
                </a:schemeClr>
              </a:solidFill>
              <a:latin typeface="+mn-lt"/>
            </a:endParaRPr>
          </a:p>
          <a:p>
            <a:pPr algn="l"/>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F29876A-8FD8-4C62-A2FB-3FFDF1A9C402}" type="slidenum">
              <a:rPr lang="en-US" smtClean="0"/>
              <a:t>19</a:t>
            </a:fld>
            <a:endParaRPr lang="en-US"/>
          </a:p>
        </p:txBody>
      </p:sp>
    </p:spTree>
    <p:extLst>
      <p:ext uri="{BB962C8B-B14F-4D97-AF65-F5344CB8AC3E}">
        <p14:creationId xmlns:p14="http://schemas.microsoft.com/office/powerpoint/2010/main" val="3214418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seminar is going to cover the financial obstacles that we face, but then it’s going to show you all the tools we have to overcome them together. Women don’t typically talk about personal finances among friends, and go it alone or rely on a partner to manage the details, which can prove devastating in the event of divorce or widowhood. You have to hone your financial knowledge and take action, because knowledge is power and the more you know, the more confident you can be about your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important thing is starting with the facts so we know what we’re up against, then I’d like everyone to walk away with some concrete actions we can take today to keep us on track. Women are typically such good planners, and starting today let’s plan to hold ourselves accountable for three things we can take away to improve our outlooks. They should be unique to each one of us depending on our personal situations, so take notes and let’s plan to come back together regularly to make sure we stay on track. </a:t>
            </a:r>
          </a:p>
        </p:txBody>
      </p:sp>
      <p:sp>
        <p:nvSpPr>
          <p:cNvPr id="4" name="Slide Number Placeholder 3"/>
          <p:cNvSpPr>
            <a:spLocks noGrp="1"/>
          </p:cNvSpPr>
          <p:nvPr>
            <p:ph type="sldNum" sz="quarter" idx="5"/>
          </p:nvPr>
        </p:nvSpPr>
        <p:spPr/>
        <p:txBody>
          <a:bodyPr/>
          <a:lstStyle/>
          <a:p>
            <a:fld id="{BF29876A-8FD8-4C62-A2FB-3FFDF1A9C402}" type="slidenum">
              <a:rPr lang="en-US" smtClean="0"/>
              <a:t>2</a:t>
            </a:fld>
            <a:endParaRPr lang="en-US"/>
          </a:p>
        </p:txBody>
      </p:sp>
    </p:spTree>
    <p:extLst>
      <p:ext uri="{BB962C8B-B14F-4D97-AF65-F5344CB8AC3E}">
        <p14:creationId xmlns:p14="http://schemas.microsoft.com/office/powerpoint/2010/main" val="4080564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29876A-8FD8-4C62-A2FB-3FFDF1A9C402}" type="slidenum">
              <a:rPr lang="en-US" smtClean="0"/>
              <a:t>20</a:t>
            </a:fld>
            <a:endParaRPr lang="en-US"/>
          </a:p>
        </p:txBody>
      </p:sp>
    </p:spTree>
    <p:extLst>
      <p:ext uri="{BB962C8B-B14F-4D97-AF65-F5344CB8AC3E}">
        <p14:creationId xmlns:p14="http://schemas.microsoft.com/office/powerpoint/2010/main" val="237819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[Optional slide]</a:t>
            </a:r>
          </a:p>
          <a:p>
            <a:r>
              <a:rPr lang="en-US" sz="1200" b="1" i="0" u="none" strike="noStrike" kern="1200" baseline="0" dirty="0">
                <a:solidFill>
                  <a:schemeClr val="tx1"/>
                </a:solidFill>
                <a:latin typeface="+mn-lt"/>
                <a:ea typeface="+mn-ea"/>
                <a:cs typeface="+mn-cs"/>
              </a:rPr>
              <a:t>Women’s low tolerance for risk means their money often grows more slowly</a:t>
            </a:r>
            <a:r>
              <a:rPr lang="en-US" sz="1200" b="0" i="0" u="none" strike="noStrike" kern="1200" baseline="0" dirty="0">
                <a:solidFill>
                  <a:schemeClr val="tx1"/>
                </a:solidFill>
                <a:latin typeface="+mn-lt"/>
                <a:ea typeface="+mn-ea"/>
                <a:cs typeface="+mn-cs"/>
              </a:rPr>
              <a:t>. Read slide</a:t>
            </a:r>
          </a:p>
        </p:txBody>
      </p:sp>
      <p:sp>
        <p:nvSpPr>
          <p:cNvPr id="4" name="Slide Number Placeholder 3"/>
          <p:cNvSpPr>
            <a:spLocks noGrp="1"/>
          </p:cNvSpPr>
          <p:nvPr>
            <p:ph type="sldNum" sz="quarter" idx="5"/>
          </p:nvPr>
        </p:nvSpPr>
        <p:spPr/>
        <p:txBody>
          <a:bodyPr/>
          <a:lstStyle/>
          <a:p>
            <a:fld id="{BF29876A-8FD8-4C62-A2FB-3FFDF1A9C402}" type="slidenum">
              <a:rPr lang="en-US" smtClean="0"/>
              <a:t>21</a:t>
            </a:fld>
            <a:endParaRPr lang="en-US"/>
          </a:p>
        </p:txBody>
      </p:sp>
    </p:spTree>
    <p:extLst>
      <p:ext uri="{BB962C8B-B14F-4D97-AF65-F5344CB8AC3E}">
        <p14:creationId xmlns:p14="http://schemas.microsoft.com/office/powerpoint/2010/main" val="2269551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[Optional slide]</a:t>
            </a:r>
          </a:p>
          <a:p>
            <a:r>
              <a:rPr lang="en-US" sz="1200" b="1" i="0" u="none" strike="noStrike" kern="1200" baseline="0" dirty="0">
                <a:solidFill>
                  <a:schemeClr val="tx1"/>
                </a:solidFill>
                <a:latin typeface="+mn-lt"/>
                <a:ea typeface="+mn-ea"/>
                <a:cs typeface="+mn-cs"/>
              </a:rPr>
              <a:t>Women’s low tolerance for risk means their money often grows more slowly</a:t>
            </a:r>
            <a:r>
              <a:rPr lang="en-US" sz="1200" b="0" i="0" u="none" strike="noStrike" kern="1200" baseline="0" dirty="0">
                <a:solidFill>
                  <a:schemeClr val="tx1"/>
                </a:solidFill>
                <a:latin typeface="+mn-lt"/>
                <a:ea typeface="+mn-ea"/>
                <a:cs typeface="+mn-cs"/>
              </a:rPr>
              <a:t>. Read slide</a:t>
            </a:r>
          </a:p>
        </p:txBody>
      </p:sp>
      <p:sp>
        <p:nvSpPr>
          <p:cNvPr id="4" name="Slide Number Placeholder 3"/>
          <p:cNvSpPr>
            <a:spLocks noGrp="1"/>
          </p:cNvSpPr>
          <p:nvPr>
            <p:ph type="sldNum" sz="quarter" idx="5"/>
          </p:nvPr>
        </p:nvSpPr>
        <p:spPr/>
        <p:txBody>
          <a:bodyPr/>
          <a:lstStyle/>
          <a:p>
            <a:fld id="{BF29876A-8FD8-4C62-A2FB-3FFDF1A9C402}" type="slidenum">
              <a:rPr lang="en-US" smtClean="0"/>
              <a:t>22</a:t>
            </a:fld>
            <a:endParaRPr lang="en-US"/>
          </a:p>
        </p:txBody>
      </p:sp>
    </p:spTree>
    <p:extLst>
      <p:ext uri="{BB962C8B-B14F-4D97-AF65-F5344CB8AC3E}">
        <p14:creationId xmlns:p14="http://schemas.microsoft.com/office/powerpoint/2010/main" val="3651975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a:t>
            </a:r>
          </a:p>
          <a:p>
            <a:r>
              <a:rPr lang="en-US" sz="1200" b="0" i="0" u="none" strike="noStrike" kern="1200" baseline="0" dirty="0">
                <a:solidFill>
                  <a:schemeClr val="tx1"/>
                </a:solidFill>
                <a:latin typeface="+mn-lt"/>
                <a:ea typeface="+mn-ea"/>
                <a:cs typeface="+mn-cs"/>
              </a:rPr>
              <a:t>Women’s investment decisions during their working years play a big role in determining their future retirement account balances. So i</a:t>
            </a:r>
            <a:r>
              <a:rPr lang="en-US" dirty="0"/>
              <a:t>t’s incredibly important for women to invest more. In addition to boosting savings goals, investing can maximize the potential for making up for the financial setbacks we’ve discussed.</a:t>
            </a:r>
          </a:p>
          <a:p>
            <a:endParaRPr lang="en-US" dirty="0"/>
          </a:p>
          <a:p>
            <a:r>
              <a:rPr lang="en-US" dirty="0"/>
              <a:t>Starting with a good knowledge base of investing helps drive more confidence. A financial professional can also make personalized recommendations for you to make sure you’ll have a diversified portfolio to meet your short- and long-term needs.</a:t>
            </a:r>
          </a:p>
        </p:txBody>
      </p:sp>
      <p:sp>
        <p:nvSpPr>
          <p:cNvPr id="4" name="Slide Number Placeholder 3"/>
          <p:cNvSpPr>
            <a:spLocks noGrp="1"/>
          </p:cNvSpPr>
          <p:nvPr>
            <p:ph type="sldNum" sz="quarter" idx="5"/>
          </p:nvPr>
        </p:nvSpPr>
        <p:spPr/>
        <p:txBody>
          <a:bodyPr/>
          <a:lstStyle/>
          <a:p>
            <a:fld id="{BF29876A-8FD8-4C62-A2FB-3FFDF1A9C402}" type="slidenum">
              <a:rPr lang="en-US" smtClean="0"/>
              <a:t>23</a:t>
            </a:fld>
            <a:endParaRPr lang="en-US"/>
          </a:p>
        </p:txBody>
      </p:sp>
    </p:spTree>
    <p:extLst>
      <p:ext uri="{BB962C8B-B14F-4D97-AF65-F5344CB8AC3E}">
        <p14:creationId xmlns:p14="http://schemas.microsoft.com/office/powerpoint/2010/main" val="2598080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[Optional slide]</a:t>
            </a:r>
          </a:p>
          <a:p>
            <a:r>
              <a:rPr lang="en-US" sz="1200" b="0" i="0" u="none" strike="noStrike" kern="1200" baseline="0" dirty="0">
                <a:solidFill>
                  <a:schemeClr val="tx1"/>
                </a:solidFill>
                <a:latin typeface="+mn-lt"/>
                <a:ea typeface="+mn-ea"/>
                <a:cs typeface="+mn-cs"/>
              </a:rPr>
              <a:t>Because women represent such a lucrative segment of the market and they live longer on average than men, building a working relationship with more female clients, especially those in a couple, can be a very important way to ensure your continued relationship upon the death or divorce of a spouse. Now we will cover ways for you to expand your reach to be sure that your practice can be attractive to more female clients</a:t>
            </a:r>
          </a:p>
        </p:txBody>
      </p:sp>
      <p:sp>
        <p:nvSpPr>
          <p:cNvPr id="4" name="Slide Number Placeholder 3"/>
          <p:cNvSpPr>
            <a:spLocks noGrp="1"/>
          </p:cNvSpPr>
          <p:nvPr>
            <p:ph type="sldNum" sz="quarter" idx="5"/>
          </p:nvPr>
        </p:nvSpPr>
        <p:spPr/>
        <p:txBody>
          <a:bodyPr/>
          <a:lstStyle/>
          <a:p>
            <a:fld id="{BF29876A-8FD8-4C62-A2FB-3FFDF1A9C402}" type="slidenum">
              <a:rPr lang="en-US" smtClean="0"/>
              <a:t>24</a:t>
            </a:fld>
            <a:endParaRPr lang="en-US"/>
          </a:p>
        </p:txBody>
      </p:sp>
    </p:spTree>
    <p:extLst>
      <p:ext uri="{BB962C8B-B14F-4D97-AF65-F5344CB8AC3E}">
        <p14:creationId xmlns:p14="http://schemas.microsoft.com/office/powerpoint/2010/main" val="737238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142">
              <a:defRPr/>
            </a:pPr>
            <a:r>
              <a:rPr lang="en-US" b="1" dirty="0">
                <a:latin typeface="+mn-lt"/>
                <a:ea typeface="ＭＳ Ｐゴシック" pitchFamily="34" charset="-128"/>
              </a:rPr>
              <a:t>[OPTIONAL SLIDE] </a:t>
            </a:r>
            <a:r>
              <a:rPr lang="en-US" dirty="0">
                <a:latin typeface="+mn-lt"/>
                <a:ea typeface="ＭＳ Ｐゴシック" pitchFamily="34" charset="-128"/>
              </a:rPr>
              <a:t>Here’s an example of how the choices clients make in terms of when to take Social Security benefits can impact their retirement income earning potential. At full retirement age (FRA), you can receive full Social Security benefits.  What happens, though, if you decide to take benefits prior to, or after, full retirement age? </a:t>
            </a:r>
          </a:p>
          <a:p>
            <a:pPr defTabSz="914142">
              <a:defRPr/>
            </a:pPr>
            <a:r>
              <a:rPr lang="en-US" b="1" dirty="0">
                <a:latin typeface="+mn-lt"/>
                <a:ea typeface="ＭＳ Ｐゴシック" pitchFamily="34" charset="-128"/>
              </a:rPr>
              <a:t>[CLICK</a:t>
            </a:r>
            <a:r>
              <a:rPr lang="en-US" b="1" baseline="0" dirty="0">
                <a:latin typeface="+mn-lt"/>
                <a:ea typeface="ＭＳ Ｐゴシック" pitchFamily="34" charset="-128"/>
              </a:rPr>
              <a:t> in ER]</a:t>
            </a:r>
          </a:p>
          <a:p>
            <a:pPr defTabSz="914142">
              <a:defRPr/>
            </a:pPr>
            <a:r>
              <a:rPr lang="en-US" b="1" baseline="0" dirty="0">
                <a:latin typeface="+mn-lt"/>
                <a:ea typeface="ＭＳ Ｐゴシック" pitchFamily="34" charset="-128"/>
              </a:rPr>
              <a:t>[CLICK in DR]</a:t>
            </a:r>
            <a:endParaRPr lang="en-US" b="1" dirty="0">
              <a:latin typeface="+mn-lt"/>
              <a:ea typeface="ＭＳ Ｐゴシック" pitchFamily="34" charset="-128"/>
            </a:endParaRPr>
          </a:p>
          <a:p>
            <a:endParaRPr lang="en-US" dirty="0">
              <a:latin typeface="+mn-lt"/>
            </a:endParaRPr>
          </a:p>
          <a:p>
            <a:r>
              <a:rPr lang="en-US" dirty="0">
                <a:latin typeface="+mn-lt"/>
                <a:cs typeface="Arial" pitchFamily="34" charset="0"/>
              </a:rPr>
              <a:t>Taking</a:t>
            </a:r>
            <a:r>
              <a:rPr lang="en-US" baseline="0" dirty="0">
                <a:latin typeface="+mn-lt"/>
                <a:cs typeface="Arial" pitchFamily="34" charset="0"/>
              </a:rPr>
              <a:t> benefits early may result in not only reduced payments for the life of the Social Security recipient but also reduced survivor benefits for the spouse. Since women tend to live longer than men, this could adversely affect women more than men. </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With enough advance planning, financial professionals can help women strategize how to bridge any income gaps in their careers so that they can afford to delay Social Security claiming as long as possible. Of course, working longer to be able to delay benefits sometimes isn’t possible. But when it is, it can go a long way toward improving a woman’s retirement 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Financial professionals can be a wealth of knowledge on Social Security claiming strategies. As your clients approach retirement, be help them map out the optimal time to claim their benefit and discuss how their partner’s claiming can impact spousal and survivor benefits. The earlier they plan, the better, so they can put a retirement income plan in place.</a:t>
            </a:r>
          </a:p>
          <a:p>
            <a:endParaRPr lang="en-US" dirty="0">
              <a:latin typeface="+mn-lt"/>
            </a:endParaRPr>
          </a:p>
          <a:p>
            <a:endParaRPr lang="en-US"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09A6F-1B7C-452E-8DF5-24591AE65274}"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39549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[Optional slide]</a:t>
            </a:r>
          </a:p>
          <a:p>
            <a:r>
              <a:rPr lang="en-US" dirty="0"/>
              <a:t>[Read slide, calling out how the surviving spouse doesn’t see expenses drop as significantly as you might expect]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A7D451-B922-4664-B689-2F2062BAB09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53065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a:t>
            </a:r>
          </a:p>
          <a:p>
            <a:endParaRPr lang="en-US" dirty="0"/>
          </a:p>
        </p:txBody>
      </p:sp>
      <p:sp>
        <p:nvSpPr>
          <p:cNvPr id="4" name="Slide Number Placeholder 3"/>
          <p:cNvSpPr>
            <a:spLocks noGrp="1"/>
          </p:cNvSpPr>
          <p:nvPr>
            <p:ph type="sldNum" sz="quarter" idx="5"/>
          </p:nvPr>
        </p:nvSpPr>
        <p:spPr/>
        <p:txBody>
          <a:bodyPr/>
          <a:lstStyle/>
          <a:p>
            <a:fld id="{A8643354-7D8C-40B5-8B98-D113D8ED80C3}" type="slidenum">
              <a:rPr lang="en-US" smtClean="0"/>
              <a:t>27</a:t>
            </a:fld>
            <a:endParaRPr lang="en-US"/>
          </a:p>
        </p:txBody>
      </p:sp>
    </p:spTree>
    <p:extLst>
      <p:ext uri="{BB962C8B-B14F-4D97-AF65-F5344CB8AC3E}">
        <p14:creationId xmlns:p14="http://schemas.microsoft.com/office/powerpoint/2010/main" val="1852039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a:t>
            </a:r>
          </a:p>
          <a:p>
            <a:r>
              <a:rPr lang="en-US" dirty="0"/>
              <a:t>[Read slide]</a:t>
            </a:r>
          </a:p>
          <a:p>
            <a:r>
              <a:rPr lang="en-US" dirty="0"/>
              <a:t>Life insurance provides a death benefit when the owner dies. That money usually passes to the beneficiary tax-free and can be used for any purpose. Some types of life insurance can accumulate cash value, money that can be accessed for any purpose while living, for example, an emergency.</a:t>
            </a:r>
          </a:p>
        </p:txBody>
      </p:sp>
      <p:sp>
        <p:nvSpPr>
          <p:cNvPr id="4" name="Slide Number Placeholder 3"/>
          <p:cNvSpPr>
            <a:spLocks noGrp="1"/>
          </p:cNvSpPr>
          <p:nvPr>
            <p:ph type="sldNum" sz="quarter" idx="5"/>
          </p:nvPr>
        </p:nvSpPr>
        <p:spPr/>
        <p:txBody>
          <a:bodyPr/>
          <a:lstStyle/>
          <a:p>
            <a:fld id="{BF29876A-8FD8-4C62-A2FB-3FFDF1A9C402}" type="slidenum">
              <a:rPr lang="en-US" smtClean="0"/>
              <a:t>28</a:t>
            </a:fld>
            <a:endParaRPr lang="en-US"/>
          </a:p>
        </p:txBody>
      </p:sp>
    </p:spTree>
    <p:extLst>
      <p:ext uri="{BB962C8B-B14F-4D97-AF65-F5344CB8AC3E}">
        <p14:creationId xmlns:p14="http://schemas.microsoft.com/office/powerpoint/2010/main" val="3767960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a:t>
            </a:r>
          </a:p>
          <a:p>
            <a:r>
              <a:rPr lang="en-US" dirty="0"/>
              <a:t>[Read slide]</a:t>
            </a:r>
          </a:p>
        </p:txBody>
      </p:sp>
      <p:sp>
        <p:nvSpPr>
          <p:cNvPr id="4" name="Slide Number Placeholder 3"/>
          <p:cNvSpPr>
            <a:spLocks noGrp="1"/>
          </p:cNvSpPr>
          <p:nvPr>
            <p:ph type="sldNum" sz="quarter" idx="5"/>
          </p:nvPr>
        </p:nvSpPr>
        <p:spPr/>
        <p:txBody>
          <a:bodyPr/>
          <a:lstStyle/>
          <a:p>
            <a:fld id="{BF29876A-8FD8-4C62-A2FB-3FFDF1A9C402}" type="slidenum">
              <a:rPr lang="en-US" smtClean="0"/>
              <a:t>29</a:t>
            </a:fld>
            <a:endParaRPr lang="en-US"/>
          </a:p>
        </p:txBody>
      </p:sp>
    </p:spTree>
    <p:extLst>
      <p:ext uri="{BB962C8B-B14F-4D97-AF65-F5344CB8AC3E}">
        <p14:creationId xmlns:p14="http://schemas.microsoft.com/office/powerpoint/2010/main" val="4002423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have made significant strides in the workplace over the past few decades that we should really take a moment to reflect on. </a:t>
            </a:r>
          </a:p>
          <a:p>
            <a:r>
              <a:rPr lang="en-US" dirty="0"/>
              <a:t>Their role in generating household income and managing household finances continues to grow. Ninety-six percent of women now have primary or shared responsibility for their family’s financial decisions.</a:t>
            </a:r>
            <a:r>
              <a:rPr lang="en-US" baseline="30000" dirty="0"/>
              <a:t> </a:t>
            </a:r>
            <a:endParaRPr lang="en-US" dirty="0"/>
          </a:p>
          <a:p>
            <a:endParaRPr lang="en-US" dirty="0"/>
          </a:p>
          <a:p>
            <a:r>
              <a:rPr lang="en-US" dirty="0"/>
              <a:t>Where we are today is so much further than where we were, and it’s taking the time to reflect and make purposeful changes to our everyday lives that changes the narrative. I say this before covering the challenges women face because I want to point out that in acknowledging challenges in the first place and making a plan, working together, we can hold ourselves accountable to continue making progress as significant as what you see here. </a:t>
            </a:r>
          </a:p>
          <a:p>
            <a:endParaRPr lang="en-US" dirty="0"/>
          </a:p>
          <a:p>
            <a:r>
              <a:rPr lang="en-US" dirty="0"/>
              <a:t>As we know, many women effectively serve as the chief financial officer (CFO) in their household, taking charge of and making key financial decisions…</a:t>
            </a:r>
          </a:p>
        </p:txBody>
      </p:sp>
      <p:sp>
        <p:nvSpPr>
          <p:cNvPr id="4" name="Slide Number Placeholder 3"/>
          <p:cNvSpPr>
            <a:spLocks noGrp="1"/>
          </p:cNvSpPr>
          <p:nvPr>
            <p:ph type="sldNum" sz="quarter" idx="5"/>
          </p:nvPr>
        </p:nvSpPr>
        <p:spPr/>
        <p:txBody>
          <a:bodyPr/>
          <a:lstStyle/>
          <a:p>
            <a:fld id="{BF29876A-8FD8-4C62-A2FB-3FFDF1A9C402}" type="slidenum">
              <a:rPr lang="en-US" smtClean="0"/>
              <a:t>3</a:t>
            </a:fld>
            <a:endParaRPr lang="en-US"/>
          </a:p>
        </p:txBody>
      </p:sp>
    </p:spTree>
    <p:extLst>
      <p:ext uri="{BB962C8B-B14F-4D97-AF65-F5344CB8AC3E}">
        <p14:creationId xmlns:p14="http://schemas.microsoft.com/office/powerpoint/2010/main" val="2113022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[Optional slide]</a:t>
            </a:r>
          </a:p>
          <a:p>
            <a:r>
              <a:rPr lang="en-US" sz="1200" b="0" i="0" u="none" strike="noStrike" kern="1200" baseline="0" dirty="0">
                <a:solidFill>
                  <a:schemeClr val="tx1"/>
                </a:solidFill>
                <a:latin typeface="+mn-lt"/>
                <a:ea typeface="+mn-ea"/>
                <a:cs typeface="+mn-cs"/>
              </a:rPr>
              <a:t>Because women live longer on average than men, building a working relationship with a trusted partner in your financial planning activities can be incredibly helpful to you over the long term.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F29876A-8FD8-4C62-A2FB-3FFDF1A9C402}" type="slidenum">
              <a:rPr lang="en-US" smtClean="0"/>
              <a:t>30</a:t>
            </a:fld>
            <a:endParaRPr lang="en-US"/>
          </a:p>
        </p:txBody>
      </p:sp>
    </p:spTree>
    <p:extLst>
      <p:ext uri="{BB962C8B-B14F-4D97-AF65-F5344CB8AC3E}">
        <p14:creationId xmlns:p14="http://schemas.microsoft.com/office/powerpoint/2010/main" val="3744735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[Optional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Consult with a financial professional and seek more financial knowledge</a:t>
            </a:r>
            <a:r>
              <a:rPr lang="en-US" sz="1200" b="0" i="0" u="none" strike="noStrike" kern="1200" baseline="0" dirty="0">
                <a:solidFill>
                  <a:schemeClr val="tx1"/>
                </a:solidFill>
                <a:latin typeface="+mn-lt"/>
                <a:ea typeface="+mn-ea"/>
                <a:cs typeface="+mn-cs"/>
              </a:rPr>
              <a:t>. Many women feel that financial professionals only address men in retirement planning discussions. It is important for you to continue to educate yourselves about money management and investing.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Create a budget early on to keep spending on track—and stick to it</a:t>
            </a:r>
            <a:r>
              <a:rPr lang="en-US" sz="1200" b="0" i="0" u="none" strike="noStrike" kern="1200" baseline="0" dirty="0">
                <a:solidFill>
                  <a:schemeClr val="tx1"/>
                </a:solidFill>
                <a:latin typeface="+mn-lt"/>
                <a:ea typeface="+mn-ea"/>
                <a:cs typeface="+mn-cs"/>
              </a:rPr>
              <a:t>. Budgeting may uncover ways to pay down debt and free up more money to put toward other financial goals. </a:t>
            </a:r>
            <a:endParaRPr lang="en-US" dirty="0"/>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Build an emergency fund</a:t>
            </a:r>
            <a:r>
              <a:rPr lang="en-US" sz="1200" b="0" i="0" u="none" strike="noStrike" kern="1200" baseline="0" dirty="0">
                <a:solidFill>
                  <a:schemeClr val="tx1"/>
                </a:solidFill>
                <a:latin typeface="+mn-lt"/>
                <a:ea typeface="+mn-ea"/>
                <a:cs typeface="+mn-cs"/>
              </a:rPr>
              <a:t>. Without one, losing a job or incurring an unexpected expense could force you to incur additional debt. </a:t>
            </a:r>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Establish an IRA and for those non-working, discuss the benefits of a Spousal IRA with your financial professional.</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Start saving early, commit to the automatic escalation of contributions to a 401(k) plan, and contribute at a rate that, at a minimum, maximizes the company match</a:t>
            </a:r>
            <a:r>
              <a:rPr lang="en-US" sz="1200" b="0" i="0" u="none" strike="noStrike" kern="1200" baseline="0" dirty="0">
                <a:solidFill>
                  <a:schemeClr val="tx1"/>
                </a:solidFill>
                <a:latin typeface="+mn-lt"/>
                <a:ea typeface="+mn-ea"/>
                <a:cs typeface="+mn-cs"/>
              </a:rPr>
              <a:t>. When both spouses have access to a 401(k), both should contribute to their own plan so they don’t forfeit any company match that might be available.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Lastly, women and men 50 and older are eligible to make catch-up contributions to their retirement accounts over and above standard contribution limits.  </a:t>
            </a:r>
            <a:endParaRPr lang="en-US" dirty="0"/>
          </a:p>
        </p:txBody>
      </p:sp>
      <p:sp>
        <p:nvSpPr>
          <p:cNvPr id="4" name="Slide Number Placeholder 3"/>
          <p:cNvSpPr>
            <a:spLocks noGrp="1"/>
          </p:cNvSpPr>
          <p:nvPr>
            <p:ph type="sldNum" sz="quarter" idx="5"/>
          </p:nvPr>
        </p:nvSpPr>
        <p:spPr/>
        <p:txBody>
          <a:bodyPr/>
          <a:lstStyle/>
          <a:p>
            <a:fld id="{BF29876A-8FD8-4C62-A2FB-3FFDF1A9C402}" type="slidenum">
              <a:rPr lang="en-US" smtClean="0"/>
              <a:t>31</a:t>
            </a:fld>
            <a:endParaRPr lang="en-US"/>
          </a:p>
        </p:txBody>
      </p:sp>
    </p:spTree>
    <p:extLst>
      <p:ext uri="{BB962C8B-B14F-4D97-AF65-F5344CB8AC3E}">
        <p14:creationId xmlns:p14="http://schemas.microsoft.com/office/powerpoint/2010/main" val="76276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[Optional slide]</a:t>
            </a:r>
            <a:endParaRPr lang="en-US"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Think longer term</a:t>
            </a:r>
            <a:r>
              <a:rPr lang="en-US" sz="1200" b="0" i="0" u="none" strike="noStrike" kern="1200" baseline="0" dirty="0">
                <a:solidFill>
                  <a:schemeClr val="tx1"/>
                </a:solidFill>
                <a:latin typeface="+mn-lt"/>
                <a:ea typeface="+mn-ea"/>
                <a:cs typeface="+mn-cs"/>
              </a:rPr>
              <a:t>. Single women and women in two-income households need to think long term because they generally live longer than men. This longevity difference makes them more likely to experience widowhood.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Maximize Social Security claiming options</a:t>
            </a:r>
            <a:r>
              <a:rPr lang="en-US" sz="1200" b="0" i="0" u="none" strike="noStrike" kern="1200" baseline="0" dirty="0">
                <a:solidFill>
                  <a:schemeClr val="tx1"/>
                </a:solidFill>
                <a:latin typeface="+mn-lt"/>
                <a:ea typeface="+mn-ea"/>
                <a:cs typeface="+mn-cs"/>
              </a:rPr>
              <a:t>. Prudential has Social Security resources offering guidance on optimizing Social Security claiming decisions for those who are married, divorced, or widowed. </a:t>
            </a:r>
          </a:p>
          <a:p>
            <a:endParaRPr lang="en-US" dirty="0"/>
          </a:p>
          <a:p>
            <a:r>
              <a:rPr lang="en-US" sz="1200" b="1" i="0" u="none" strike="noStrike" kern="1200" baseline="0" dirty="0">
                <a:solidFill>
                  <a:schemeClr val="tx1"/>
                </a:solidFill>
                <a:latin typeface="+mn-lt"/>
                <a:ea typeface="+mn-ea"/>
                <a:cs typeface="+mn-cs"/>
              </a:rPr>
              <a:t>Consider insuring retirement income </a:t>
            </a:r>
            <a:r>
              <a:rPr lang="en-US" sz="1200" b="0" i="0" u="none" strike="noStrike" kern="1200" baseline="0" dirty="0">
                <a:solidFill>
                  <a:schemeClr val="tx1"/>
                </a:solidFill>
                <a:latin typeface="+mn-lt"/>
                <a:ea typeface="+mn-ea"/>
                <a:cs typeface="+mn-cs"/>
              </a:rPr>
              <a:t>against longevity and market risks. Protected income products, such as annuities, can help insure against these risks. </a:t>
            </a:r>
            <a:endParaRPr lang="en-US" dirty="0"/>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Carry an adequate amount of life insurance</a:t>
            </a:r>
            <a:r>
              <a:rPr lang="en-US" sz="1200" b="0" i="0" u="none" strike="noStrike" kern="1200" baseline="0" dirty="0">
                <a:solidFill>
                  <a:schemeClr val="tx1"/>
                </a:solidFill>
                <a:latin typeface="+mn-lt"/>
                <a:ea typeface="+mn-ea"/>
                <a:cs typeface="+mn-cs"/>
              </a:rPr>
              <a:t>. Both spouses should carry an adequate amount of life insurance to ensure that, should their income disappear, their spouse can pay off outstanding debt and maintain their lifestyle. </a:t>
            </a:r>
          </a:p>
        </p:txBody>
      </p:sp>
      <p:sp>
        <p:nvSpPr>
          <p:cNvPr id="4" name="Slide Number Placeholder 3"/>
          <p:cNvSpPr>
            <a:spLocks noGrp="1"/>
          </p:cNvSpPr>
          <p:nvPr>
            <p:ph type="sldNum" sz="quarter" idx="5"/>
          </p:nvPr>
        </p:nvSpPr>
        <p:spPr/>
        <p:txBody>
          <a:bodyPr/>
          <a:lstStyle/>
          <a:p>
            <a:fld id="{BF29876A-8FD8-4C62-A2FB-3FFDF1A9C402}" type="slidenum">
              <a:rPr lang="en-US" smtClean="0"/>
              <a:t>32</a:t>
            </a:fld>
            <a:endParaRPr lang="en-US"/>
          </a:p>
        </p:txBody>
      </p:sp>
    </p:spTree>
    <p:extLst>
      <p:ext uri="{BB962C8B-B14F-4D97-AF65-F5344CB8AC3E}">
        <p14:creationId xmlns:p14="http://schemas.microsoft.com/office/powerpoint/2010/main" val="1181458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[Optional slide]</a:t>
            </a:r>
          </a:p>
          <a:p>
            <a:r>
              <a:rPr lang="en-US" sz="1200" b="0" i="0" u="none" strike="noStrike" kern="1200" baseline="0" dirty="0">
                <a:solidFill>
                  <a:schemeClr val="tx1"/>
                </a:solidFill>
                <a:latin typeface="+mn-lt"/>
                <a:ea typeface="+mn-ea"/>
                <a:cs typeface="+mn-cs"/>
              </a:rPr>
              <a:t>Women continue to make great strides in the workplace and with managing their household finances, yet still face unique financial planning challenges. It is more crucial than ever for women to work with a financial professional to implement a strategy that mitigates risk and adds more certainty to their financial future.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Whatever stage of life you are in, the ultimate goal is to protect and grow your assets to prepare you for the retirement you deserve.</a:t>
            </a:r>
            <a:endParaRPr lang="en-US" dirty="0"/>
          </a:p>
        </p:txBody>
      </p:sp>
      <p:sp>
        <p:nvSpPr>
          <p:cNvPr id="4" name="Slide Number Placeholder 3"/>
          <p:cNvSpPr>
            <a:spLocks noGrp="1"/>
          </p:cNvSpPr>
          <p:nvPr>
            <p:ph type="sldNum" sz="quarter" idx="5"/>
          </p:nvPr>
        </p:nvSpPr>
        <p:spPr/>
        <p:txBody>
          <a:bodyPr/>
          <a:lstStyle/>
          <a:p>
            <a:fld id="{BF29876A-8FD8-4C62-A2FB-3FFDF1A9C402}" type="slidenum">
              <a:rPr lang="en-US" smtClean="0"/>
              <a:t>33</a:t>
            </a:fld>
            <a:endParaRPr lang="en-US"/>
          </a:p>
        </p:txBody>
      </p:sp>
    </p:spTree>
    <p:extLst>
      <p:ext uri="{BB962C8B-B14F-4D97-AF65-F5344CB8AC3E}">
        <p14:creationId xmlns:p14="http://schemas.microsoft.com/office/powerpoint/2010/main" val="3862487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[Optional slide]</a:t>
            </a:r>
          </a:p>
          <a:p>
            <a:r>
              <a:rPr lang="en-US" sz="1200" b="0" i="0" u="none" strike="noStrike" kern="1200" baseline="0" dirty="0">
                <a:solidFill>
                  <a:schemeClr val="tx1"/>
                </a:solidFill>
                <a:latin typeface="+mn-lt"/>
                <a:ea typeface="+mn-ea"/>
                <a:cs typeface="+mn-cs"/>
              </a:rPr>
              <a:t>Because women represent such a lucrative segment of the market and they live longer on average than men, building a working relationship with more female clients, especially those in a couple, can be a very important way to ensure your continued relationship upon the death or divorce of a spouse. Now we will cover ways for you to expand your reach to be sure that your practice can be attractive to more female clients</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F29876A-8FD8-4C62-A2FB-3FFDF1A9C402}" type="slidenum">
              <a:rPr lang="en-US" smtClean="0"/>
              <a:t>34</a:t>
            </a:fld>
            <a:endParaRPr lang="en-US"/>
          </a:p>
        </p:txBody>
      </p:sp>
    </p:spTree>
    <p:extLst>
      <p:ext uri="{BB962C8B-B14F-4D97-AF65-F5344CB8AC3E}">
        <p14:creationId xmlns:p14="http://schemas.microsoft.com/office/powerpoint/2010/main" val="3966780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p:txBody>
      </p:sp>
      <p:sp>
        <p:nvSpPr>
          <p:cNvPr id="4" name="Slide Number Placeholder 3"/>
          <p:cNvSpPr>
            <a:spLocks noGrp="1"/>
          </p:cNvSpPr>
          <p:nvPr>
            <p:ph type="sldNum" sz="quarter" idx="5"/>
          </p:nvPr>
        </p:nvSpPr>
        <p:spPr/>
        <p:txBody>
          <a:bodyPr/>
          <a:lstStyle/>
          <a:p>
            <a:fld id="{BF29876A-8FD8-4C62-A2FB-3FFDF1A9C402}" type="slidenum">
              <a:rPr lang="en-US" smtClean="0"/>
              <a:t>35</a:t>
            </a:fld>
            <a:endParaRPr lang="en-US"/>
          </a:p>
        </p:txBody>
      </p:sp>
    </p:spTree>
    <p:extLst>
      <p:ext uri="{BB962C8B-B14F-4D97-AF65-F5344CB8AC3E}">
        <p14:creationId xmlns:p14="http://schemas.microsoft.com/office/powerpoint/2010/main" val="2287916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247"/>
                </a:solidFill>
                <a:latin typeface="Prudential Modern Cond" pitchFamily="2" charset="77"/>
                <a:ea typeface="+mj-ea"/>
                <a:cs typeface="+mj-cs"/>
              </a:rPr>
              <a:t>But understanding the unique needs, challenges and priorities of female investors is a vital first step in recognizing the need for a reliable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2247"/>
              </a:solidFill>
              <a:latin typeface="Prudential Modern Cond" pitchFamily="2" charset="77"/>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247"/>
                </a:solidFill>
                <a:latin typeface="Prudential Modern Cond" pitchFamily="2" charset="77"/>
                <a:ea typeface="+mj-ea"/>
                <a:cs typeface="+mj-cs"/>
              </a:rPr>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2247"/>
              </a:solidFill>
              <a:latin typeface="Prudential Modern Cond" pitchFamily="2" charset="77"/>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2247"/>
              </a:solidFill>
              <a:latin typeface="Prudential Modern Cond" pitchFamily="2" charset="77"/>
              <a:ea typeface="+mj-ea"/>
              <a:cs typeface="+mj-cs"/>
            </a:endParaRPr>
          </a:p>
        </p:txBody>
      </p:sp>
      <p:sp>
        <p:nvSpPr>
          <p:cNvPr id="4" name="Slide Number Placeholder 3"/>
          <p:cNvSpPr>
            <a:spLocks noGrp="1"/>
          </p:cNvSpPr>
          <p:nvPr>
            <p:ph type="sldNum" sz="quarter" idx="5"/>
          </p:nvPr>
        </p:nvSpPr>
        <p:spPr/>
        <p:txBody>
          <a:bodyPr/>
          <a:lstStyle/>
          <a:p>
            <a:fld id="{BF29876A-8FD8-4C62-A2FB-3FFDF1A9C402}" type="slidenum">
              <a:rPr lang="en-US" smtClean="0"/>
              <a:t>4</a:t>
            </a:fld>
            <a:endParaRPr lang="en-US"/>
          </a:p>
        </p:txBody>
      </p:sp>
    </p:spTree>
    <p:extLst>
      <p:ext uri="{BB962C8B-B14F-4D97-AF65-F5344CB8AC3E}">
        <p14:creationId xmlns:p14="http://schemas.microsoft.com/office/powerpoint/2010/main" val="3887151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Women face an array of challenges to saving for retirement during their working years that aren’t shared by men. They confront a second and perhaps even more difficult set of challenges in trying to make their savings last once they’ve retired. Some of these challenges are well known, others garner less attention but are formidable nonetheless. Let’s take a look at these unique challenges and actions that may help offset them.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(read through the list, then say you’ll focus on 3 today, and cover the remaining 3 another day)</a:t>
            </a:r>
            <a:endParaRPr lang="en-US" dirty="0"/>
          </a:p>
        </p:txBody>
      </p:sp>
      <p:sp>
        <p:nvSpPr>
          <p:cNvPr id="4" name="Slide Number Placeholder 3"/>
          <p:cNvSpPr>
            <a:spLocks noGrp="1"/>
          </p:cNvSpPr>
          <p:nvPr>
            <p:ph type="sldNum" sz="quarter" idx="5"/>
          </p:nvPr>
        </p:nvSpPr>
        <p:spPr/>
        <p:txBody>
          <a:bodyPr/>
          <a:lstStyle/>
          <a:p>
            <a:fld id="{BF29876A-8FD8-4C62-A2FB-3FFDF1A9C402}" type="slidenum">
              <a:rPr lang="en-US" smtClean="0"/>
              <a:t>5</a:t>
            </a:fld>
            <a:endParaRPr lang="en-US"/>
          </a:p>
        </p:txBody>
      </p:sp>
    </p:spTree>
    <p:extLst>
      <p:ext uri="{BB962C8B-B14F-4D97-AF65-F5344CB8AC3E}">
        <p14:creationId xmlns:p14="http://schemas.microsoft.com/office/powerpoint/2010/main" val="507621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[Optional slide]</a:t>
            </a:r>
          </a:p>
          <a:p>
            <a:r>
              <a:rPr lang="en-US" sz="1200" b="0" i="0" u="none" strike="noStrike" kern="1200" baseline="0" dirty="0">
                <a:solidFill>
                  <a:schemeClr val="tx1"/>
                </a:solidFill>
                <a:latin typeface="+mn-lt"/>
                <a:ea typeface="+mn-ea"/>
                <a:cs typeface="+mn-cs"/>
              </a:rPr>
              <a:t>Women have been dealing with the long-term effects of the gender pay gap for decades, and the battle still isn’t over. Women currently earn about 82 cents for every dollar earned by men, according to the U.S. Census Bureau.</a:t>
            </a:r>
            <a:r>
              <a:rPr lang="en-US" sz="1200" b="0" i="0" u="none" strike="noStrike" kern="1200" baseline="3000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 A woman with a bachelor’s degree can expect her lifetime earnings to be just 60% of what a male counterpart will earn.</a:t>
            </a:r>
          </a:p>
          <a:p>
            <a:endParaRPr lang="en-US" dirty="0"/>
          </a:p>
          <a:p>
            <a:r>
              <a:rPr lang="en-US" sz="1200" b="0" i="0" u="none" strike="noStrike" kern="1200" baseline="0" dirty="0">
                <a:solidFill>
                  <a:schemeClr val="tx1"/>
                </a:solidFill>
                <a:latin typeface="+mn-lt"/>
                <a:ea typeface="+mn-ea"/>
                <a:cs typeface="+mn-cs"/>
              </a:rPr>
              <a:t>Women not only struggle with the impacts of the gender pay gap, but they also face challenges with career progression prospects. In one study, 26% of men with children at home indicated they received a pay raise while working remotely, while only 13% of women with children at home said the same. In addition, 34% of men with children at home indicated they received a promotion while working remotely, while only 9% of women with children at home said the same</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Clearly career prospects have not been equitable for all workers. </a:t>
            </a:r>
          </a:p>
          <a:p>
            <a:endParaRPr lang="en-US" dirty="0"/>
          </a:p>
        </p:txBody>
      </p:sp>
      <p:sp>
        <p:nvSpPr>
          <p:cNvPr id="4" name="Slide Number Placeholder 3"/>
          <p:cNvSpPr>
            <a:spLocks noGrp="1"/>
          </p:cNvSpPr>
          <p:nvPr>
            <p:ph type="sldNum" sz="quarter" idx="5"/>
          </p:nvPr>
        </p:nvSpPr>
        <p:spPr/>
        <p:txBody>
          <a:bodyPr/>
          <a:lstStyle/>
          <a:p>
            <a:fld id="{BF29876A-8FD8-4C62-A2FB-3FFDF1A9C402}" type="slidenum">
              <a:rPr lang="en-US" smtClean="0"/>
              <a:t>6</a:t>
            </a:fld>
            <a:endParaRPr lang="en-US"/>
          </a:p>
        </p:txBody>
      </p:sp>
    </p:spTree>
    <p:extLst>
      <p:ext uri="{BB962C8B-B14F-4D97-AF65-F5344CB8AC3E}">
        <p14:creationId xmlns:p14="http://schemas.microsoft.com/office/powerpoint/2010/main" val="2222696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[Optional slide]</a:t>
            </a:r>
          </a:p>
          <a:p>
            <a:r>
              <a:rPr lang="en-US" sz="1200" b="0" i="0" u="none" strike="noStrike" kern="1200" baseline="0" dirty="0">
                <a:solidFill>
                  <a:schemeClr val="tx1"/>
                </a:solidFill>
                <a:latin typeface="+mn-lt"/>
                <a:ea typeface="+mn-ea"/>
                <a:cs typeface="+mn-cs"/>
              </a:rPr>
              <a:t>Unfortunately, lower earnings during their working years have resulted in women earning Social Security benefits that are 20% smaller than men’s.</a:t>
            </a:r>
            <a:r>
              <a:rPr lang="en-US" sz="1200" b="0" i="0" u="none" strike="noStrike" kern="1200" baseline="3000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This contributes to another gap, the retirement income gender gap. Prudential’s “</a:t>
            </a:r>
            <a:r>
              <a:rPr lang="en-US" sz="1200" b="0" i="0" u="sng" strike="noStrike" kern="1200" baseline="0" dirty="0">
                <a:solidFill>
                  <a:schemeClr val="tx1"/>
                </a:solidFill>
                <a:latin typeface="+mn-lt"/>
                <a:ea typeface="+mn-ea"/>
                <a:cs typeface="+mn-cs"/>
              </a:rPr>
              <a:t>Closing the Retirement Income Gender Gap</a:t>
            </a:r>
            <a:r>
              <a:rPr lang="en-US" sz="1200" b="0" i="0" u="none" strike="noStrike" kern="1200" baseline="0" dirty="0">
                <a:solidFill>
                  <a:schemeClr val="tx1"/>
                </a:solidFill>
                <a:latin typeface="+mn-lt"/>
                <a:ea typeface="+mn-ea"/>
                <a:cs typeface="+mn-cs"/>
              </a:rPr>
              <a:t>” estimates that because they earn about 20% less than men on average, women accumulate about 32% less in retirement savings.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Coupled with lower Social Security benefits, this indicates women can expect to have much lower incomes to sustain them in retirement. In fact, the median annual income of women age 65 and older is 41% lower than it is for men.</a:t>
            </a:r>
            <a:endParaRPr lang="en-US" baseline="30000" dirty="0"/>
          </a:p>
        </p:txBody>
      </p:sp>
      <p:sp>
        <p:nvSpPr>
          <p:cNvPr id="4" name="Slide Number Placeholder 3"/>
          <p:cNvSpPr>
            <a:spLocks noGrp="1"/>
          </p:cNvSpPr>
          <p:nvPr>
            <p:ph type="sldNum" sz="quarter" idx="5"/>
          </p:nvPr>
        </p:nvSpPr>
        <p:spPr/>
        <p:txBody>
          <a:bodyPr/>
          <a:lstStyle/>
          <a:p>
            <a:fld id="{BF29876A-8FD8-4C62-A2FB-3FFDF1A9C402}" type="slidenum">
              <a:rPr lang="en-US" smtClean="0"/>
              <a:t>7</a:t>
            </a:fld>
            <a:endParaRPr lang="en-US"/>
          </a:p>
        </p:txBody>
      </p:sp>
    </p:spTree>
    <p:extLst>
      <p:ext uri="{BB962C8B-B14F-4D97-AF65-F5344CB8AC3E}">
        <p14:creationId xmlns:p14="http://schemas.microsoft.com/office/powerpoint/2010/main" val="1169851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[Optional slide]</a:t>
            </a:r>
          </a:p>
          <a:p>
            <a:r>
              <a:rPr lang="en-US" sz="1200" b="1" i="0" u="none" strike="noStrike" kern="1200" baseline="0" dirty="0">
                <a:solidFill>
                  <a:schemeClr val="tx1"/>
                </a:solidFill>
                <a:latin typeface="+mn-lt"/>
                <a:ea typeface="+mn-ea"/>
                <a:cs typeface="+mn-cs"/>
              </a:rPr>
              <a:t>Caregiving responsibilities can hamper women’s ability to save for retirement</a:t>
            </a:r>
            <a:r>
              <a:rPr lang="en-US" sz="1200" b="0" i="0" u="none" strike="noStrike" kern="1200" baseline="0" dirty="0">
                <a:solidFill>
                  <a:schemeClr val="tx1"/>
                </a:solidFill>
                <a:latin typeface="+mn-lt"/>
                <a:ea typeface="+mn-ea"/>
                <a:cs typeface="+mn-cs"/>
              </a:rPr>
              <a:t>. Not only do women typically accumulate less in retirement savings due to their lower average lifetime earnings, they also tend to interrupt their careers more often to care for their own children, elderly relatives, or, in some cases, both.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[read slide]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more mothers shift from paid work to unpaid caregiving, the gap between men and women in the workforce will only widen. </a:t>
            </a:r>
            <a:endParaRPr lang="en-US" dirty="0"/>
          </a:p>
        </p:txBody>
      </p:sp>
      <p:sp>
        <p:nvSpPr>
          <p:cNvPr id="4" name="Slide Number Placeholder 3"/>
          <p:cNvSpPr>
            <a:spLocks noGrp="1"/>
          </p:cNvSpPr>
          <p:nvPr>
            <p:ph type="sldNum" sz="quarter" idx="5"/>
          </p:nvPr>
        </p:nvSpPr>
        <p:spPr/>
        <p:txBody>
          <a:bodyPr/>
          <a:lstStyle/>
          <a:p>
            <a:fld id="{BF29876A-8FD8-4C62-A2FB-3FFDF1A9C402}" type="slidenum">
              <a:rPr lang="en-US" smtClean="0"/>
              <a:t>8</a:t>
            </a:fld>
            <a:endParaRPr lang="en-US"/>
          </a:p>
        </p:txBody>
      </p:sp>
    </p:spTree>
    <p:extLst>
      <p:ext uri="{BB962C8B-B14F-4D97-AF65-F5344CB8AC3E}">
        <p14:creationId xmlns:p14="http://schemas.microsoft.com/office/powerpoint/2010/main" val="2067604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gain flexibility in managing responsibilities outside of work, some women decide to work part-time or turn to gig/freelancing work. While this can be an appealing option, gig workers in flexible/alternate occupations earn less on average than traditional full-time employees, suffer from an unpredictable stream of work, and lack access to employer-sponsored benefits. These individuals also must contribute self-employment taxes, creating more of an economic burden.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many cases, women have no choice but to seek the flexibility of gig work, but especially during unforeseen circumstances, these jobs often don’t provide the financial security that they need.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Moreover, less time spent in the workforce means less time to save for retirement, which can have serious implications for women’s retirement security in the long run.</a:t>
            </a:r>
            <a:endParaRPr lang="en-US" dirty="0"/>
          </a:p>
        </p:txBody>
      </p:sp>
      <p:sp>
        <p:nvSpPr>
          <p:cNvPr id="4" name="Slide Number Placeholder 3"/>
          <p:cNvSpPr>
            <a:spLocks noGrp="1"/>
          </p:cNvSpPr>
          <p:nvPr>
            <p:ph type="sldNum" sz="quarter" idx="5"/>
          </p:nvPr>
        </p:nvSpPr>
        <p:spPr/>
        <p:txBody>
          <a:bodyPr/>
          <a:lstStyle/>
          <a:p>
            <a:fld id="{BF29876A-8FD8-4C62-A2FB-3FFDF1A9C402}" type="slidenum">
              <a:rPr lang="en-US" smtClean="0"/>
              <a:t>9</a:t>
            </a:fld>
            <a:endParaRPr lang="en-US"/>
          </a:p>
        </p:txBody>
      </p:sp>
    </p:spTree>
    <p:extLst>
      <p:ext uri="{BB962C8B-B14F-4D97-AF65-F5344CB8AC3E}">
        <p14:creationId xmlns:p14="http://schemas.microsoft.com/office/powerpoint/2010/main" val="1088504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553E6C5-FDDB-7AD7-C518-892EC4F385C8}"/>
              </a:ext>
            </a:extLst>
          </p:cNvPr>
          <p:cNvGrpSpPr/>
          <p:nvPr userDrawn="1"/>
        </p:nvGrpSpPr>
        <p:grpSpPr>
          <a:xfrm>
            <a:off x="223024" y="6329480"/>
            <a:ext cx="11920015" cy="430290"/>
            <a:chOff x="223024" y="6329480"/>
            <a:chExt cx="11920015" cy="430290"/>
          </a:xfrm>
        </p:grpSpPr>
        <p:grpSp>
          <p:nvGrpSpPr>
            <p:cNvPr id="5" name="Group 4">
              <a:extLst>
                <a:ext uri="{FF2B5EF4-FFF2-40B4-BE49-F238E27FC236}">
                  <a16:creationId xmlns:a16="http://schemas.microsoft.com/office/drawing/2014/main" id="{B52EB7E5-DB0C-6AA2-D1D6-79AFA94690AA}"/>
                </a:ext>
              </a:extLst>
            </p:cNvPr>
            <p:cNvGrpSpPr/>
            <p:nvPr/>
          </p:nvGrpSpPr>
          <p:grpSpPr>
            <a:xfrm>
              <a:off x="8430073" y="6380207"/>
              <a:ext cx="3712966" cy="345783"/>
              <a:chOff x="8430073" y="6380207"/>
              <a:chExt cx="3712966" cy="345783"/>
            </a:xfrm>
          </p:grpSpPr>
          <p:grpSp>
            <p:nvGrpSpPr>
              <p:cNvPr id="8" name="Group 7">
                <a:extLst>
                  <a:ext uri="{FF2B5EF4-FFF2-40B4-BE49-F238E27FC236}">
                    <a16:creationId xmlns:a16="http://schemas.microsoft.com/office/drawing/2014/main" id="{D961B782-51A7-C16E-FDD1-A726AECA5BF2}"/>
                  </a:ext>
                </a:extLst>
              </p:cNvPr>
              <p:cNvGrpSpPr/>
              <p:nvPr/>
            </p:nvGrpSpPr>
            <p:grpSpPr>
              <a:xfrm>
                <a:off x="11520739" y="6380207"/>
                <a:ext cx="622300" cy="345783"/>
                <a:chOff x="11517153" y="6380207"/>
                <a:chExt cx="622300" cy="345783"/>
              </a:xfrm>
            </p:grpSpPr>
            <p:sp>
              <p:nvSpPr>
                <p:cNvPr id="10" name="Slide Number Placeholder 5">
                  <a:extLst>
                    <a:ext uri="{FF2B5EF4-FFF2-40B4-BE49-F238E27FC236}">
                      <a16:creationId xmlns:a16="http://schemas.microsoft.com/office/drawing/2014/main" id="{DA09C7EF-617A-B9E4-979D-41AC81754CAC}"/>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a:t>
                  </a:fld>
                  <a:endParaRPr lang="en-US" sz="1100" b="1" dirty="0">
                    <a:solidFill>
                      <a:srgbClr val="001F43"/>
                    </a:solidFill>
                    <a:latin typeface="PrudentialModern" pitchFamily="2" charset="77"/>
                  </a:endParaRPr>
                </a:p>
              </p:txBody>
            </p:sp>
            <p:cxnSp>
              <p:nvCxnSpPr>
                <p:cNvPr id="11" name="Straight Connector 10">
                  <a:extLst>
                    <a:ext uri="{FF2B5EF4-FFF2-40B4-BE49-F238E27FC236}">
                      <a16:creationId xmlns:a16="http://schemas.microsoft.com/office/drawing/2014/main" id="{1E089665-B504-9361-F4EC-4D3A4B164D06}"/>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9" name="Footer Placeholder 4">
                <a:extLst>
                  <a:ext uri="{FF2B5EF4-FFF2-40B4-BE49-F238E27FC236}">
                    <a16:creationId xmlns:a16="http://schemas.microsoft.com/office/drawing/2014/main" id="{23F843A5-B892-DC1A-E826-E1985D108353}"/>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7" name="Picture 6" descr="A blue and black logo&#10;&#10;Description automatically generated">
              <a:extLst>
                <a:ext uri="{FF2B5EF4-FFF2-40B4-BE49-F238E27FC236}">
                  <a16:creationId xmlns:a16="http://schemas.microsoft.com/office/drawing/2014/main" id="{EB95EEB8-3136-F7D5-63FD-5481EF31B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Tree>
    <p:extLst>
      <p:ext uri="{BB962C8B-B14F-4D97-AF65-F5344CB8AC3E}">
        <p14:creationId xmlns:p14="http://schemas.microsoft.com/office/powerpoint/2010/main" val="212574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15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3E1419C-2A3A-39A3-4D5F-0C052FB0103B}"/>
              </a:ext>
            </a:extLst>
          </p:cNvPr>
          <p:cNvGrpSpPr/>
          <p:nvPr userDrawn="1"/>
        </p:nvGrpSpPr>
        <p:grpSpPr>
          <a:xfrm>
            <a:off x="286964" y="6380207"/>
            <a:ext cx="11856075" cy="345783"/>
            <a:chOff x="286964" y="6380207"/>
            <a:chExt cx="11856075" cy="345783"/>
          </a:xfrm>
        </p:grpSpPr>
        <p:pic>
          <p:nvPicPr>
            <p:cNvPr id="13" name="Graphic 12">
              <a:extLst>
                <a:ext uri="{FF2B5EF4-FFF2-40B4-BE49-F238E27FC236}">
                  <a16:creationId xmlns:a16="http://schemas.microsoft.com/office/drawing/2014/main" id="{20C8E02D-0425-180C-88E8-37C6E7D3BD83}"/>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18202"/>
            <a:stretch/>
          </p:blipFill>
          <p:spPr>
            <a:xfrm>
              <a:off x="286964" y="6393515"/>
              <a:ext cx="361960" cy="326442"/>
            </a:xfrm>
            <a:prstGeom prst="rect">
              <a:avLst/>
            </a:prstGeom>
          </p:spPr>
        </p:pic>
        <p:grpSp>
          <p:nvGrpSpPr>
            <p:cNvPr id="14" name="Group 13">
              <a:extLst>
                <a:ext uri="{FF2B5EF4-FFF2-40B4-BE49-F238E27FC236}">
                  <a16:creationId xmlns:a16="http://schemas.microsoft.com/office/drawing/2014/main" id="{B47D12C8-8403-C8D5-231A-9E68496AE6D5}"/>
                </a:ext>
              </a:extLst>
            </p:cNvPr>
            <p:cNvGrpSpPr/>
            <p:nvPr/>
          </p:nvGrpSpPr>
          <p:grpSpPr>
            <a:xfrm>
              <a:off x="8430073" y="6380207"/>
              <a:ext cx="3712966" cy="345783"/>
              <a:chOff x="8430073" y="6380207"/>
              <a:chExt cx="3712966" cy="345783"/>
            </a:xfrm>
          </p:grpSpPr>
          <p:grpSp>
            <p:nvGrpSpPr>
              <p:cNvPr id="15" name="Group 14">
                <a:extLst>
                  <a:ext uri="{FF2B5EF4-FFF2-40B4-BE49-F238E27FC236}">
                    <a16:creationId xmlns:a16="http://schemas.microsoft.com/office/drawing/2014/main" id="{E2E7C8DE-1C31-27EC-3065-5917B7CEE585}"/>
                  </a:ext>
                </a:extLst>
              </p:cNvPr>
              <p:cNvGrpSpPr/>
              <p:nvPr/>
            </p:nvGrpSpPr>
            <p:grpSpPr>
              <a:xfrm>
                <a:off x="11520739" y="6380207"/>
                <a:ext cx="622300" cy="345783"/>
                <a:chOff x="11517153" y="6380207"/>
                <a:chExt cx="622300" cy="345783"/>
              </a:xfrm>
            </p:grpSpPr>
            <p:sp>
              <p:nvSpPr>
                <p:cNvPr id="17" name="Slide Number Placeholder 5">
                  <a:extLst>
                    <a:ext uri="{FF2B5EF4-FFF2-40B4-BE49-F238E27FC236}">
                      <a16:creationId xmlns:a16="http://schemas.microsoft.com/office/drawing/2014/main" id="{B51EA434-7002-DF08-F907-C8CF47389D20}"/>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latin typeface="PrudentialModern" pitchFamily="2" charset="77"/>
                    </a:rPr>
                    <a:pPr algn="ctr"/>
                    <a:t>‹#›</a:t>
                  </a:fld>
                  <a:endParaRPr lang="en-US" sz="1100" b="1" dirty="0">
                    <a:latin typeface="PrudentialModern" pitchFamily="2" charset="77"/>
                  </a:endParaRPr>
                </a:p>
              </p:txBody>
            </p:sp>
            <p:cxnSp>
              <p:nvCxnSpPr>
                <p:cNvPr id="18" name="Straight Connector 17">
                  <a:extLst>
                    <a:ext uri="{FF2B5EF4-FFF2-40B4-BE49-F238E27FC236}">
                      <a16:creationId xmlns:a16="http://schemas.microsoft.com/office/drawing/2014/main" id="{5A114B9C-1B48-2B80-C0EB-85FA5FFA6660}"/>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6" name="Footer Placeholder 4">
                <a:extLst>
                  <a:ext uri="{FF2B5EF4-FFF2-40B4-BE49-F238E27FC236}">
                    <a16:creationId xmlns:a16="http://schemas.microsoft.com/office/drawing/2014/main" id="{84434384-0130-B316-CC87-94E49FA96D6B}"/>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chemeClr val="bg1"/>
                    </a:solidFill>
                    <a:latin typeface="PrudentialModern Medium" pitchFamily="2" charset="77"/>
                    <a:cs typeface="Calibri Light" panose="020F0302020204030204" pitchFamily="34" charset="0"/>
                  </a:rPr>
                  <a:t>BECOMING FINANCIALLY FEARLESS</a:t>
                </a:r>
              </a:p>
            </p:txBody>
          </p:sp>
        </p:grpSp>
      </p:grpSp>
    </p:spTree>
    <p:extLst>
      <p:ext uri="{BB962C8B-B14F-4D97-AF65-F5344CB8AC3E}">
        <p14:creationId xmlns:p14="http://schemas.microsoft.com/office/powerpoint/2010/main" val="487745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BC7E39-F933-D24C-6FC4-D991D15336AE}"/>
              </a:ext>
            </a:extLst>
          </p:cNvPr>
          <p:cNvGrpSpPr/>
          <p:nvPr userDrawn="1"/>
        </p:nvGrpSpPr>
        <p:grpSpPr>
          <a:xfrm>
            <a:off x="286964" y="6380207"/>
            <a:ext cx="11856075" cy="345783"/>
            <a:chOff x="286964" y="6380207"/>
            <a:chExt cx="11856075" cy="345783"/>
          </a:xfrm>
        </p:grpSpPr>
        <p:pic>
          <p:nvPicPr>
            <p:cNvPr id="8" name="Graphic 7">
              <a:extLst>
                <a:ext uri="{FF2B5EF4-FFF2-40B4-BE49-F238E27FC236}">
                  <a16:creationId xmlns:a16="http://schemas.microsoft.com/office/drawing/2014/main" id="{C2AA3FD1-BB6D-9B6E-1383-022FA65BCCD4}"/>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18202"/>
            <a:stretch/>
          </p:blipFill>
          <p:spPr>
            <a:xfrm>
              <a:off x="286964" y="6393515"/>
              <a:ext cx="361960" cy="326442"/>
            </a:xfrm>
            <a:prstGeom prst="rect">
              <a:avLst/>
            </a:prstGeom>
          </p:spPr>
        </p:pic>
        <p:grpSp>
          <p:nvGrpSpPr>
            <p:cNvPr id="9" name="Group 8">
              <a:extLst>
                <a:ext uri="{FF2B5EF4-FFF2-40B4-BE49-F238E27FC236}">
                  <a16:creationId xmlns:a16="http://schemas.microsoft.com/office/drawing/2014/main" id="{FCFC5EA2-3D13-7CAC-D137-B3AAD146CDCC}"/>
                </a:ext>
              </a:extLst>
            </p:cNvPr>
            <p:cNvGrpSpPr/>
            <p:nvPr/>
          </p:nvGrpSpPr>
          <p:grpSpPr>
            <a:xfrm>
              <a:off x="8430073" y="6380207"/>
              <a:ext cx="3712966" cy="345783"/>
              <a:chOff x="8430073" y="6380207"/>
              <a:chExt cx="3712966" cy="345783"/>
            </a:xfrm>
          </p:grpSpPr>
          <p:grpSp>
            <p:nvGrpSpPr>
              <p:cNvPr id="10" name="Group 9">
                <a:extLst>
                  <a:ext uri="{FF2B5EF4-FFF2-40B4-BE49-F238E27FC236}">
                    <a16:creationId xmlns:a16="http://schemas.microsoft.com/office/drawing/2014/main" id="{51FF2F73-D9E3-9AD9-945E-1C5400F04527}"/>
                  </a:ext>
                </a:extLst>
              </p:cNvPr>
              <p:cNvGrpSpPr/>
              <p:nvPr/>
            </p:nvGrpSpPr>
            <p:grpSpPr>
              <a:xfrm>
                <a:off x="11520739" y="6380207"/>
                <a:ext cx="622300" cy="345783"/>
                <a:chOff x="11517153" y="6380207"/>
                <a:chExt cx="622300" cy="345783"/>
              </a:xfrm>
            </p:grpSpPr>
            <p:sp>
              <p:nvSpPr>
                <p:cNvPr id="12" name="Slide Number Placeholder 5">
                  <a:extLst>
                    <a:ext uri="{FF2B5EF4-FFF2-40B4-BE49-F238E27FC236}">
                      <a16:creationId xmlns:a16="http://schemas.microsoft.com/office/drawing/2014/main" id="{6B51D486-9A76-D084-E048-6C435627DD19}"/>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a:t>
                  </a:fld>
                  <a:endParaRPr lang="en-US" sz="1100" b="1" dirty="0">
                    <a:solidFill>
                      <a:srgbClr val="001F43"/>
                    </a:solidFill>
                    <a:latin typeface="PrudentialModern" pitchFamily="2" charset="77"/>
                  </a:endParaRPr>
                </a:p>
              </p:txBody>
            </p:sp>
            <p:cxnSp>
              <p:nvCxnSpPr>
                <p:cNvPr id="13" name="Straight Connector 12">
                  <a:extLst>
                    <a:ext uri="{FF2B5EF4-FFF2-40B4-BE49-F238E27FC236}">
                      <a16:creationId xmlns:a16="http://schemas.microsoft.com/office/drawing/2014/main" id="{CC1EE894-E1E0-D5C6-9B93-8CEE946189B2}"/>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1" name="Footer Placeholder 4">
                <a:extLst>
                  <a:ext uri="{FF2B5EF4-FFF2-40B4-BE49-F238E27FC236}">
                    <a16:creationId xmlns:a16="http://schemas.microsoft.com/office/drawing/2014/main" id="{EE776759-6E6E-D929-8D77-A78486C922A6}"/>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grpSp>
    </p:spTree>
    <p:extLst>
      <p:ext uri="{BB962C8B-B14F-4D97-AF65-F5344CB8AC3E}">
        <p14:creationId xmlns:p14="http://schemas.microsoft.com/office/powerpoint/2010/main" val="4165843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691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186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39B5-4C4E-4DC9-BACB-4C980B1A2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9474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083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DA_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E9EE9-2751-35B7-31DC-7AE0B918E1B4}"/>
              </a:ext>
            </a:extLst>
          </p:cNvPr>
          <p:cNvSpPr>
            <a:spLocks noGrp="1"/>
          </p:cNvSpPr>
          <p:nvPr>
            <p:ph type="title"/>
          </p:nvPr>
        </p:nvSpPr>
        <p:spPr>
          <a:xfrm>
            <a:off x="838200" y="365125"/>
            <a:ext cx="10515600" cy="763589"/>
          </a:xfrm>
          <a:prstGeom prst="rect">
            <a:avLst/>
          </a:prstGeom>
        </p:spPr>
        <p:txBody>
          <a:body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AA08D81A-30C3-5C3B-02C4-DFDEB0FCDAD5}"/>
              </a:ext>
            </a:extLst>
          </p:cNvPr>
          <p:cNvSpPr>
            <a:spLocks noGrp="1"/>
          </p:cNvSpPr>
          <p:nvPr>
            <p:ph sz="quarter" idx="10"/>
          </p:nvPr>
        </p:nvSpPr>
        <p:spPr>
          <a:xfrm>
            <a:off x="838200" y="1287463"/>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7" name="Content Placeholder 5">
            <a:extLst>
              <a:ext uri="{FF2B5EF4-FFF2-40B4-BE49-F238E27FC236}">
                <a16:creationId xmlns:a16="http://schemas.microsoft.com/office/drawing/2014/main" id="{69017573-7C07-4AF1-CF01-80B50E7199E6}"/>
              </a:ext>
            </a:extLst>
          </p:cNvPr>
          <p:cNvSpPr>
            <a:spLocks noGrp="1"/>
          </p:cNvSpPr>
          <p:nvPr>
            <p:ph sz="quarter" idx="11"/>
          </p:nvPr>
        </p:nvSpPr>
        <p:spPr>
          <a:xfrm>
            <a:off x="838200" y="1654548"/>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9" name="Content Placeholder 5">
            <a:extLst>
              <a:ext uri="{FF2B5EF4-FFF2-40B4-BE49-F238E27FC236}">
                <a16:creationId xmlns:a16="http://schemas.microsoft.com/office/drawing/2014/main" id="{3FEE3427-9410-85EA-EE84-CA59687F2FD5}"/>
              </a:ext>
            </a:extLst>
          </p:cNvPr>
          <p:cNvSpPr>
            <a:spLocks noGrp="1"/>
          </p:cNvSpPr>
          <p:nvPr>
            <p:ph sz="quarter" idx="12"/>
          </p:nvPr>
        </p:nvSpPr>
        <p:spPr>
          <a:xfrm>
            <a:off x="838200" y="2021633"/>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10" name="Content Placeholder 5">
            <a:extLst>
              <a:ext uri="{FF2B5EF4-FFF2-40B4-BE49-F238E27FC236}">
                <a16:creationId xmlns:a16="http://schemas.microsoft.com/office/drawing/2014/main" id="{4358C9F7-F62D-E5F9-5830-DCBD7F931D69}"/>
              </a:ext>
            </a:extLst>
          </p:cNvPr>
          <p:cNvSpPr>
            <a:spLocks noGrp="1"/>
          </p:cNvSpPr>
          <p:nvPr>
            <p:ph sz="quarter" idx="13"/>
          </p:nvPr>
        </p:nvSpPr>
        <p:spPr>
          <a:xfrm>
            <a:off x="841721" y="2388718"/>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11" name="Content Placeholder 5">
            <a:extLst>
              <a:ext uri="{FF2B5EF4-FFF2-40B4-BE49-F238E27FC236}">
                <a16:creationId xmlns:a16="http://schemas.microsoft.com/office/drawing/2014/main" id="{D4B29E99-EB75-320E-EF61-6009A1EAB8F1}"/>
              </a:ext>
            </a:extLst>
          </p:cNvPr>
          <p:cNvSpPr>
            <a:spLocks noGrp="1"/>
          </p:cNvSpPr>
          <p:nvPr>
            <p:ph sz="quarter" idx="14"/>
          </p:nvPr>
        </p:nvSpPr>
        <p:spPr>
          <a:xfrm>
            <a:off x="838200" y="2755803"/>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12" name="Content Placeholder 5">
            <a:extLst>
              <a:ext uri="{FF2B5EF4-FFF2-40B4-BE49-F238E27FC236}">
                <a16:creationId xmlns:a16="http://schemas.microsoft.com/office/drawing/2014/main" id="{953A37D8-F807-9DCA-6A66-167A3EAC4BE2}"/>
              </a:ext>
            </a:extLst>
          </p:cNvPr>
          <p:cNvSpPr>
            <a:spLocks noGrp="1"/>
          </p:cNvSpPr>
          <p:nvPr>
            <p:ph sz="quarter" idx="15"/>
          </p:nvPr>
        </p:nvSpPr>
        <p:spPr>
          <a:xfrm>
            <a:off x="838200" y="3124109"/>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13" name="Content Placeholder 5">
            <a:extLst>
              <a:ext uri="{FF2B5EF4-FFF2-40B4-BE49-F238E27FC236}">
                <a16:creationId xmlns:a16="http://schemas.microsoft.com/office/drawing/2014/main" id="{EF817E9E-396E-4531-B4F1-50E6E6E15763}"/>
              </a:ext>
            </a:extLst>
          </p:cNvPr>
          <p:cNvSpPr>
            <a:spLocks noGrp="1"/>
          </p:cNvSpPr>
          <p:nvPr>
            <p:ph sz="quarter" idx="16"/>
          </p:nvPr>
        </p:nvSpPr>
        <p:spPr>
          <a:xfrm>
            <a:off x="838200" y="3489973"/>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14" name="Content Placeholder 5">
            <a:extLst>
              <a:ext uri="{FF2B5EF4-FFF2-40B4-BE49-F238E27FC236}">
                <a16:creationId xmlns:a16="http://schemas.microsoft.com/office/drawing/2014/main" id="{0EBEEE6C-9FA9-8149-B796-6268AD973B89}"/>
              </a:ext>
            </a:extLst>
          </p:cNvPr>
          <p:cNvSpPr>
            <a:spLocks noGrp="1"/>
          </p:cNvSpPr>
          <p:nvPr>
            <p:ph sz="quarter" idx="17"/>
          </p:nvPr>
        </p:nvSpPr>
        <p:spPr>
          <a:xfrm>
            <a:off x="838200" y="3855837"/>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15" name="Content Placeholder 5">
            <a:extLst>
              <a:ext uri="{FF2B5EF4-FFF2-40B4-BE49-F238E27FC236}">
                <a16:creationId xmlns:a16="http://schemas.microsoft.com/office/drawing/2014/main" id="{8EFB7FE3-832E-EA3F-E7D5-E218FD84DE44}"/>
              </a:ext>
            </a:extLst>
          </p:cNvPr>
          <p:cNvSpPr>
            <a:spLocks noGrp="1"/>
          </p:cNvSpPr>
          <p:nvPr>
            <p:ph sz="quarter" idx="18"/>
          </p:nvPr>
        </p:nvSpPr>
        <p:spPr>
          <a:xfrm>
            <a:off x="838200" y="4222922"/>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16" name="Content Placeholder 5">
            <a:extLst>
              <a:ext uri="{FF2B5EF4-FFF2-40B4-BE49-F238E27FC236}">
                <a16:creationId xmlns:a16="http://schemas.microsoft.com/office/drawing/2014/main" id="{492A20F4-FCB3-8BE6-C149-CEDA121CF9AA}"/>
              </a:ext>
            </a:extLst>
          </p:cNvPr>
          <p:cNvSpPr>
            <a:spLocks noGrp="1"/>
          </p:cNvSpPr>
          <p:nvPr>
            <p:ph sz="quarter" idx="19"/>
          </p:nvPr>
        </p:nvSpPr>
        <p:spPr>
          <a:xfrm>
            <a:off x="838200" y="4628779"/>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17" name="Content Placeholder 5">
            <a:extLst>
              <a:ext uri="{FF2B5EF4-FFF2-40B4-BE49-F238E27FC236}">
                <a16:creationId xmlns:a16="http://schemas.microsoft.com/office/drawing/2014/main" id="{C4FE3475-F0DD-9CB8-9762-489300D7B946}"/>
              </a:ext>
            </a:extLst>
          </p:cNvPr>
          <p:cNvSpPr>
            <a:spLocks noGrp="1"/>
          </p:cNvSpPr>
          <p:nvPr>
            <p:ph sz="quarter" idx="20"/>
          </p:nvPr>
        </p:nvSpPr>
        <p:spPr>
          <a:xfrm>
            <a:off x="838200" y="5034636"/>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18" name="Content Placeholder 5">
            <a:extLst>
              <a:ext uri="{FF2B5EF4-FFF2-40B4-BE49-F238E27FC236}">
                <a16:creationId xmlns:a16="http://schemas.microsoft.com/office/drawing/2014/main" id="{1CBDB35E-CE32-4677-9465-B88C3125BF8D}"/>
              </a:ext>
            </a:extLst>
          </p:cNvPr>
          <p:cNvSpPr>
            <a:spLocks noGrp="1"/>
          </p:cNvSpPr>
          <p:nvPr>
            <p:ph sz="quarter" idx="21"/>
          </p:nvPr>
        </p:nvSpPr>
        <p:spPr>
          <a:xfrm>
            <a:off x="838200" y="5402537"/>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19" name="Content Placeholder 5">
            <a:extLst>
              <a:ext uri="{FF2B5EF4-FFF2-40B4-BE49-F238E27FC236}">
                <a16:creationId xmlns:a16="http://schemas.microsoft.com/office/drawing/2014/main" id="{0BBE4C17-53E3-0600-AE9F-B4B3BB6B59FE}"/>
              </a:ext>
            </a:extLst>
          </p:cNvPr>
          <p:cNvSpPr>
            <a:spLocks noGrp="1"/>
          </p:cNvSpPr>
          <p:nvPr>
            <p:ph sz="quarter" idx="22"/>
          </p:nvPr>
        </p:nvSpPr>
        <p:spPr>
          <a:xfrm>
            <a:off x="838200" y="5776246"/>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20" name="Content Placeholder 5">
            <a:extLst>
              <a:ext uri="{FF2B5EF4-FFF2-40B4-BE49-F238E27FC236}">
                <a16:creationId xmlns:a16="http://schemas.microsoft.com/office/drawing/2014/main" id="{029489FD-256C-2B56-4BD3-F246A78803E5}"/>
              </a:ext>
            </a:extLst>
          </p:cNvPr>
          <p:cNvSpPr>
            <a:spLocks noGrp="1"/>
          </p:cNvSpPr>
          <p:nvPr>
            <p:ph sz="quarter" idx="23"/>
          </p:nvPr>
        </p:nvSpPr>
        <p:spPr>
          <a:xfrm>
            <a:off x="838200" y="6143225"/>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21" name="Content Placeholder 5">
            <a:extLst>
              <a:ext uri="{FF2B5EF4-FFF2-40B4-BE49-F238E27FC236}">
                <a16:creationId xmlns:a16="http://schemas.microsoft.com/office/drawing/2014/main" id="{4E2690AD-4F96-77FB-7629-37E798B150EE}"/>
              </a:ext>
            </a:extLst>
          </p:cNvPr>
          <p:cNvSpPr>
            <a:spLocks noGrp="1"/>
          </p:cNvSpPr>
          <p:nvPr>
            <p:ph sz="quarter" idx="24"/>
          </p:nvPr>
        </p:nvSpPr>
        <p:spPr>
          <a:xfrm>
            <a:off x="6440143" y="1271457"/>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22" name="Content Placeholder 5">
            <a:extLst>
              <a:ext uri="{FF2B5EF4-FFF2-40B4-BE49-F238E27FC236}">
                <a16:creationId xmlns:a16="http://schemas.microsoft.com/office/drawing/2014/main" id="{C4EF171E-9B3A-AD1A-CA55-A3BDE174483A}"/>
              </a:ext>
            </a:extLst>
          </p:cNvPr>
          <p:cNvSpPr>
            <a:spLocks noGrp="1"/>
          </p:cNvSpPr>
          <p:nvPr>
            <p:ph sz="quarter" idx="25"/>
          </p:nvPr>
        </p:nvSpPr>
        <p:spPr>
          <a:xfrm>
            <a:off x="6440143" y="1638542"/>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23" name="Content Placeholder 5">
            <a:extLst>
              <a:ext uri="{FF2B5EF4-FFF2-40B4-BE49-F238E27FC236}">
                <a16:creationId xmlns:a16="http://schemas.microsoft.com/office/drawing/2014/main" id="{CC31BB6B-4B19-8013-F7C4-5222CCE9C427}"/>
              </a:ext>
            </a:extLst>
          </p:cNvPr>
          <p:cNvSpPr>
            <a:spLocks noGrp="1"/>
          </p:cNvSpPr>
          <p:nvPr>
            <p:ph sz="quarter" idx="26"/>
          </p:nvPr>
        </p:nvSpPr>
        <p:spPr>
          <a:xfrm>
            <a:off x="6440143" y="2005627"/>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24" name="Content Placeholder 5">
            <a:extLst>
              <a:ext uri="{FF2B5EF4-FFF2-40B4-BE49-F238E27FC236}">
                <a16:creationId xmlns:a16="http://schemas.microsoft.com/office/drawing/2014/main" id="{E3D274A2-6A66-A969-1EC6-BA42D0A00A0B}"/>
              </a:ext>
            </a:extLst>
          </p:cNvPr>
          <p:cNvSpPr>
            <a:spLocks noGrp="1"/>
          </p:cNvSpPr>
          <p:nvPr>
            <p:ph sz="quarter" idx="27"/>
          </p:nvPr>
        </p:nvSpPr>
        <p:spPr>
          <a:xfrm>
            <a:off x="6443664" y="2372712"/>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25" name="Content Placeholder 5">
            <a:extLst>
              <a:ext uri="{FF2B5EF4-FFF2-40B4-BE49-F238E27FC236}">
                <a16:creationId xmlns:a16="http://schemas.microsoft.com/office/drawing/2014/main" id="{BA63DA79-298E-3F21-394C-05FB68EB2A79}"/>
              </a:ext>
            </a:extLst>
          </p:cNvPr>
          <p:cNvSpPr>
            <a:spLocks noGrp="1"/>
          </p:cNvSpPr>
          <p:nvPr>
            <p:ph sz="quarter" idx="28"/>
          </p:nvPr>
        </p:nvSpPr>
        <p:spPr>
          <a:xfrm>
            <a:off x="6440143" y="2739797"/>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26" name="Content Placeholder 5">
            <a:extLst>
              <a:ext uri="{FF2B5EF4-FFF2-40B4-BE49-F238E27FC236}">
                <a16:creationId xmlns:a16="http://schemas.microsoft.com/office/drawing/2014/main" id="{936F00B6-821E-428B-8327-77BFFE59D935}"/>
              </a:ext>
            </a:extLst>
          </p:cNvPr>
          <p:cNvSpPr>
            <a:spLocks noGrp="1"/>
          </p:cNvSpPr>
          <p:nvPr>
            <p:ph sz="quarter" idx="29"/>
          </p:nvPr>
        </p:nvSpPr>
        <p:spPr>
          <a:xfrm>
            <a:off x="6440143" y="3108103"/>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27" name="Content Placeholder 5">
            <a:extLst>
              <a:ext uri="{FF2B5EF4-FFF2-40B4-BE49-F238E27FC236}">
                <a16:creationId xmlns:a16="http://schemas.microsoft.com/office/drawing/2014/main" id="{598A19FA-6B50-FBEE-7161-637A103EF36C}"/>
              </a:ext>
            </a:extLst>
          </p:cNvPr>
          <p:cNvSpPr>
            <a:spLocks noGrp="1"/>
          </p:cNvSpPr>
          <p:nvPr>
            <p:ph sz="quarter" idx="30"/>
          </p:nvPr>
        </p:nvSpPr>
        <p:spPr>
          <a:xfrm>
            <a:off x="6440143" y="3473967"/>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28" name="Content Placeholder 5">
            <a:extLst>
              <a:ext uri="{FF2B5EF4-FFF2-40B4-BE49-F238E27FC236}">
                <a16:creationId xmlns:a16="http://schemas.microsoft.com/office/drawing/2014/main" id="{6D591989-DBF3-E104-914D-0792210E65FE}"/>
              </a:ext>
            </a:extLst>
          </p:cNvPr>
          <p:cNvSpPr>
            <a:spLocks noGrp="1"/>
          </p:cNvSpPr>
          <p:nvPr>
            <p:ph sz="quarter" idx="31"/>
          </p:nvPr>
        </p:nvSpPr>
        <p:spPr>
          <a:xfrm>
            <a:off x="6440143" y="3839831"/>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29" name="Content Placeholder 5">
            <a:extLst>
              <a:ext uri="{FF2B5EF4-FFF2-40B4-BE49-F238E27FC236}">
                <a16:creationId xmlns:a16="http://schemas.microsoft.com/office/drawing/2014/main" id="{9A5B5231-2D56-B9FB-FB9C-055282B68CD7}"/>
              </a:ext>
            </a:extLst>
          </p:cNvPr>
          <p:cNvSpPr>
            <a:spLocks noGrp="1"/>
          </p:cNvSpPr>
          <p:nvPr>
            <p:ph sz="quarter" idx="32"/>
          </p:nvPr>
        </p:nvSpPr>
        <p:spPr>
          <a:xfrm>
            <a:off x="6440143" y="4206916"/>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30" name="Content Placeholder 5">
            <a:extLst>
              <a:ext uri="{FF2B5EF4-FFF2-40B4-BE49-F238E27FC236}">
                <a16:creationId xmlns:a16="http://schemas.microsoft.com/office/drawing/2014/main" id="{839DFB6F-7A92-9CCF-AC74-5497E44922B8}"/>
              </a:ext>
            </a:extLst>
          </p:cNvPr>
          <p:cNvSpPr>
            <a:spLocks noGrp="1"/>
          </p:cNvSpPr>
          <p:nvPr>
            <p:ph sz="quarter" idx="33"/>
          </p:nvPr>
        </p:nvSpPr>
        <p:spPr>
          <a:xfrm>
            <a:off x="6440143" y="4612773"/>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31" name="Content Placeholder 5">
            <a:extLst>
              <a:ext uri="{FF2B5EF4-FFF2-40B4-BE49-F238E27FC236}">
                <a16:creationId xmlns:a16="http://schemas.microsoft.com/office/drawing/2014/main" id="{83DB79D0-4DDE-5BA6-E499-DDEFBA468C39}"/>
              </a:ext>
            </a:extLst>
          </p:cNvPr>
          <p:cNvSpPr>
            <a:spLocks noGrp="1"/>
          </p:cNvSpPr>
          <p:nvPr>
            <p:ph sz="quarter" idx="34"/>
          </p:nvPr>
        </p:nvSpPr>
        <p:spPr>
          <a:xfrm>
            <a:off x="6440143" y="5018630"/>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32" name="Content Placeholder 5">
            <a:extLst>
              <a:ext uri="{FF2B5EF4-FFF2-40B4-BE49-F238E27FC236}">
                <a16:creationId xmlns:a16="http://schemas.microsoft.com/office/drawing/2014/main" id="{C8DC4AAB-6E35-C61B-ECF9-1A77E876E335}"/>
              </a:ext>
            </a:extLst>
          </p:cNvPr>
          <p:cNvSpPr>
            <a:spLocks noGrp="1"/>
          </p:cNvSpPr>
          <p:nvPr>
            <p:ph sz="quarter" idx="35"/>
          </p:nvPr>
        </p:nvSpPr>
        <p:spPr>
          <a:xfrm>
            <a:off x="6440143" y="5386531"/>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33" name="Content Placeholder 5">
            <a:extLst>
              <a:ext uri="{FF2B5EF4-FFF2-40B4-BE49-F238E27FC236}">
                <a16:creationId xmlns:a16="http://schemas.microsoft.com/office/drawing/2014/main" id="{B685BABE-1777-12A7-8FE8-ACBCCACB49FB}"/>
              </a:ext>
            </a:extLst>
          </p:cNvPr>
          <p:cNvSpPr>
            <a:spLocks noGrp="1"/>
          </p:cNvSpPr>
          <p:nvPr>
            <p:ph sz="quarter" idx="36"/>
          </p:nvPr>
        </p:nvSpPr>
        <p:spPr>
          <a:xfrm>
            <a:off x="6440143" y="5760240"/>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
        <p:nvSpPr>
          <p:cNvPr id="34" name="Content Placeholder 5">
            <a:extLst>
              <a:ext uri="{FF2B5EF4-FFF2-40B4-BE49-F238E27FC236}">
                <a16:creationId xmlns:a16="http://schemas.microsoft.com/office/drawing/2014/main" id="{484CD84F-9631-D348-45DD-33838D7FE05E}"/>
              </a:ext>
            </a:extLst>
          </p:cNvPr>
          <p:cNvSpPr>
            <a:spLocks noGrp="1"/>
          </p:cNvSpPr>
          <p:nvPr>
            <p:ph sz="quarter" idx="37"/>
          </p:nvPr>
        </p:nvSpPr>
        <p:spPr>
          <a:xfrm>
            <a:off x="6440143" y="6127219"/>
            <a:ext cx="4910138" cy="287337"/>
          </a:xfrm>
          <a:prstGeom prst="rect">
            <a:avLst/>
          </a:prstGeom>
        </p:spPr>
        <p:txBody>
          <a:bodyPr/>
          <a:lstStyle>
            <a:lvl1pPr marL="0" indent="0">
              <a:buNone/>
              <a:defRPr/>
            </a:lvl1pPr>
          </a:lstStyle>
          <a:p>
            <a:pPr lvl="0"/>
            <a:r>
              <a:rPr lang="en-GB" dirty="0"/>
              <a:t>Click to edit Master text styles</a:t>
            </a:r>
            <a:endParaRPr lang="en-US" dirty="0"/>
          </a:p>
        </p:txBody>
      </p:sp>
    </p:spTree>
    <p:extLst>
      <p:ext uri="{BB962C8B-B14F-4D97-AF65-F5344CB8AC3E}">
        <p14:creationId xmlns:p14="http://schemas.microsoft.com/office/powerpoint/2010/main" val="3679165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669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591252"/>
      </p:ext>
    </p:extLst>
  </p:cSld>
  <p:clrMap bg1="lt1" tx1="dk1" bg2="lt2" tx2="dk2" accent1="accent1" accent2="accent2" accent3="accent3" accent4="accent4" accent5="accent5" accent6="accent6" hlink="hlink" folHlink="folHlink"/>
  <p:sldLayoutIdLst>
    <p:sldLayoutId id="2147483802" r:id="rId1"/>
    <p:sldLayoutId id="2147483650" r:id="rId2"/>
    <p:sldLayoutId id="2147483651" r:id="rId3"/>
    <p:sldLayoutId id="2147483652" r:id="rId4"/>
    <p:sldLayoutId id="2147483653" r:id="rId5"/>
    <p:sldLayoutId id="2147483654" r:id="rId6"/>
    <p:sldLayoutId id="2147483655" r:id="rId7"/>
    <p:sldLayoutId id="2147483803" r:id="rId8"/>
    <p:sldLayoutId id="2147483656" r:id="rId9"/>
    <p:sldLayoutId id="214748365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1.png"/><Relationship Id="rId18" Type="http://schemas.openxmlformats.org/officeDocument/2006/relationships/customXml" Target="../ink/ink8.xml"/><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customXml" Target="../ink/ink5.xml"/><Relationship Id="rId17" Type="http://schemas.openxmlformats.org/officeDocument/2006/relationships/image" Target="../media/image33.png"/><Relationship Id="rId2" Type="http://schemas.openxmlformats.org/officeDocument/2006/relationships/notesSlide" Target="../notesSlides/notesSlide28.xml"/><Relationship Id="rId16" Type="http://schemas.openxmlformats.org/officeDocument/2006/relationships/customXml" Target="../ink/ink7.xml"/><Relationship Id="rId20"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customXml" Target="../ink/ink2.xml"/><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2.png"/><Relationship Id="rId10" Type="http://schemas.openxmlformats.org/officeDocument/2006/relationships/customXml" Target="../ink/ink4.xml"/><Relationship Id="rId19" Type="http://schemas.openxmlformats.org/officeDocument/2006/relationships/image" Target="../media/image34.png"/><Relationship Id="rId4" Type="http://schemas.openxmlformats.org/officeDocument/2006/relationships/customXml" Target="../ink/ink1.xml"/><Relationship Id="rId9" Type="http://schemas.openxmlformats.org/officeDocument/2006/relationships/image" Target="../media/image29.png"/><Relationship Id="rId14" Type="http://schemas.openxmlformats.org/officeDocument/2006/relationships/customXml" Target="../ink/ink6.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3.emf"/><Relationship Id="rId7"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microsoft.com/office/2007/relationships/hdphoto" Target="../media/hdphoto5.wdp"/><Relationship Id="rId5" Type="http://schemas.openxmlformats.org/officeDocument/2006/relationships/image" Target="../media/image35.png"/><Relationship Id="rId10" Type="http://schemas.microsoft.com/office/2007/relationships/hdphoto" Target="../media/hdphoto7.wdp"/><Relationship Id="rId4" Type="http://schemas.openxmlformats.org/officeDocument/2006/relationships/image" Target="../media/image24.png"/><Relationship Id="rId9"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F43"/>
        </a:solidFill>
        <a:effectLst/>
      </p:bgPr>
    </p:bg>
    <p:spTree>
      <p:nvGrpSpPr>
        <p:cNvPr id="1" name=""/>
        <p:cNvGrpSpPr/>
        <p:nvPr/>
      </p:nvGrpSpPr>
      <p:grpSpPr>
        <a:xfrm>
          <a:off x="0" y="0"/>
          <a:ext cx="0" cy="0"/>
          <a:chOff x="0" y="0"/>
          <a:chExt cx="0" cy="0"/>
        </a:xfrm>
      </p:grpSpPr>
      <p:sp>
        <p:nvSpPr>
          <p:cNvPr id="40" name="Title 12">
            <a:extLst>
              <a:ext uri="{FF2B5EF4-FFF2-40B4-BE49-F238E27FC236}">
                <a16:creationId xmlns:a16="http://schemas.microsoft.com/office/drawing/2014/main" id="{FDBF1B01-2299-8C37-0CD4-1886A31F79C0}"/>
              </a:ext>
            </a:extLst>
          </p:cNvPr>
          <p:cNvSpPr txBox="1">
            <a:spLocks noGrp="1"/>
          </p:cNvSpPr>
          <p:nvPr>
            <p:ph type="title"/>
          </p:nvPr>
        </p:nvSpPr>
        <p:spPr>
          <a:xfrm>
            <a:off x="683022" y="1370186"/>
            <a:ext cx="4815326" cy="2055449"/>
          </a:xfrm>
          <a:prstGeom prst="rect">
            <a:avLst/>
          </a:prstGeom>
        </p:spPr>
        <p:txBody>
          <a:bodyPr vert="horz" lIns="0" tIns="45720" rIns="91440" bIns="45720" rtlCol="0" anchor="b">
            <a:noAutofit/>
          </a:bodyPr>
          <a:lstStyle>
            <a:lvl1pPr marL="228600" indent="-228600" algn="l" defTabSz="914400" rtl="0" eaLnBrk="1" latinLnBrk="0" hangingPunct="1">
              <a:lnSpc>
                <a:spcPct val="90000"/>
              </a:lnSpc>
              <a:spcBef>
                <a:spcPts val="1000"/>
              </a:spcBef>
              <a:spcAft>
                <a:spcPts val="0"/>
              </a:spcAft>
              <a:buFont typeface="Arial" panose="020B0604020202020204" pitchFamily="34" charset="0"/>
              <a:buChar char="•"/>
              <a:defRPr lang="en-US" sz="5400" b="1" i="0" kern="1200" cap="none" spc="0" baseline="0" dirty="0">
                <a:solidFill>
                  <a:schemeClr val="bg1"/>
                </a:solidFill>
                <a:latin typeface="+mj-lt"/>
                <a:ea typeface="+mj-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5000"/>
              </a:lnSpc>
              <a:spcBef>
                <a:spcPts val="0"/>
              </a:spcBef>
              <a:buNone/>
            </a:pPr>
            <a:r>
              <a:rPr lang="en-US" sz="5500" dirty="0">
                <a:solidFill>
                  <a:schemeClr val="bg1"/>
                </a:solidFill>
                <a:latin typeface="PRUDENTIALMODERN BOLD SEMICONDE" pitchFamily="2" charset="77"/>
                <a:cs typeface="Calibri" panose="020F0502020204030204" pitchFamily="34" charset="0"/>
              </a:rPr>
              <a:t>BECOMING</a:t>
            </a:r>
          </a:p>
          <a:p>
            <a:pPr marL="0" indent="0">
              <a:lnSpc>
                <a:spcPts val="5000"/>
              </a:lnSpc>
              <a:spcBef>
                <a:spcPts val="0"/>
              </a:spcBef>
              <a:buNone/>
            </a:pPr>
            <a:r>
              <a:rPr lang="en-US" sz="5500" dirty="0">
                <a:solidFill>
                  <a:srgbClr val="17D5E0"/>
                </a:solidFill>
                <a:latin typeface="PRUDENTIALMODERN BOLD SEMICONDE" pitchFamily="2" charset="77"/>
                <a:cs typeface="Calibri" panose="020F0502020204030204" pitchFamily="34" charset="0"/>
              </a:rPr>
              <a:t>FINANCIALLY FEARLESS </a:t>
            </a:r>
          </a:p>
        </p:txBody>
      </p:sp>
      <p:sp>
        <p:nvSpPr>
          <p:cNvPr id="41" name="Picture 18" descr="Prudential logo">
            <a:extLst>
              <a:ext uri="{FF2B5EF4-FFF2-40B4-BE49-F238E27FC236}">
                <a16:creationId xmlns:a16="http://schemas.microsoft.com/office/drawing/2014/main" id="{EC045782-677E-7FA8-40E6-F005A3563333}"/>
              </a:ext>
            </a:extLst>
          </p:cNvPr>
          <p:cNvSpPr>
            <a:spLocks noGrp="1"/>
          </p:cNvSpPr>
          <p:nvPr>
            <p:ph sz="quarter" idx="10"/>
          </p:nvPr>
        </p:nvSpPr>
        <p:spPr>
          <a:xfrm>
            <a:off x="715909" y="403518"/>
            <a:ext cx="2178000" cy="540000"/>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r>
              <a:rPr lang="en-US"/>
              <a:t> </a:t>
            </a:r>
            <a:endParaRPr lang="en-US" dirty="0"/>
          </a:p>
        </p:txBody>
      </p:sp>
      <p:sp>
        <p:nvSpPr>
          <p:cNvPr id="42" name="Content Placeholder 2">
            <a:extLst>
              <a:ext uri="{FF2B5EF4-FFF2-40B4-BE49-F238E27FC236}">
                <a16:creationId xmlns:a16="http://schemas.microsoft.com/office/drawing/2014/main" id="{CF15FD09-03F2-C3DE-549E-5A35316FDDC3}"/>
              </a:ext>
            </a:extLst>
          </p:cNvPr>
          <p:cNvSpPr txBox="1">
            <a:spLocks noGrp="1"/>
          </p:cNvSpPr>
          <p:nvPr>
            <p:ph sz="quarter" idx="11"/>
          </p:nvPr>
        </p:nvSpPr>
        <p:spPr>
          <a:xfrm>
            <a:off x="727484" y="4058709"/>
            <a:ext cx="3535695" cy="418357"/>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100000"/>
              </a:lnSpc>
              <a:buNone/>
            </a:pPr>
            <a:r>
              <a:rPr lang="en-US" b="1" dirty="0">
                <a:solidFill>
                  <a:srgbClr val="B43582"/>
                </a:solidFill>
                <a:latin typeface="Gilroy SemiBold" pitchFamily="2" charset="77"/>
                <a:cs typeface="Calibri" panose="020F0502020204030204" pitchFamily="34" charset="0"/>
              </a:rPr>
              <a:t>[</a:t>
            </a:r>
            <a:r>
              <a:rPr lang="en-US" b="1" dirty="0">
                <a:solidFill>
                  <a:schemeClr val="bg1"/>
                </a:solidFill>
                <a:latin typeface="Gilroy SemiBold" pitchFamily="2" charset="77"/>
                <a:cs typeface="Calibri" panose="020F0502020204030204" pitchFamily="34" charset="0"/>
              </a:rPr>
              <a:t>When presenting in AR, CA, OK, TX, or IL, use the phrase “Insurance Sales Presentation.” In CA and AR, add License Number.</a:t>
            </a:r>
            <a:r>
              <a:rPr lang="en-US" b="1" dirty="0">
                <a:solidFill>
                  <a:srgbClr val="B43582"/>
                </a:solidFill>
                <a:latin typeface="Gilroy SemiBold" pitchFamily="2" charset="77"/>
                <a:cs typeface="Calibri" panose="020F0502020204030204" pitchFamily="34" charset="0"/>
              </a:rPr>
              <a:t>]</a:t>
            </a:r>
          </a:p>
        </p:txBody>
      </p:sp>
      <p:sp>
        <p:nvSpPr>
          <p:cNvPr id="44" name="Content Placeholder 43">
            <a:extLst>
              <a:ext uri="{FF2B5EF4-FFF2-40B4-BE49-F238E27FC236}">
                <a16:creationId xmlns:a16="http://schemas.microsoft.com/office/drawing/2014/main" id="{899011F4-D908-3AC7-76C6-8906A342E1C9}"/>
              </a:ext>
            </a:extLst>
          </p:cNvPr>
          <p:cNvSpPr>
            <a:spLocks noGrp="1"/>
          </p:cNvSpPr>
          <p:nvPr>
            <p:ph sz="quarter" idx="12"/>
          </p:nvPr>
        </p:nvSpPr>
        <p:spPr>
          <a:xfrm>
            <a:off x="627364" y="4826510"/>
            <a:ext cx="3624240" cy="1212341"/>
          </a:xfrm>
          <a:prstGeom prst="rect">
            <a:avLst/>
          </a:prstGeom>
          <a:ln w="6350">
            <a:noFill/>
          </a:ln>
        </p:spPr>
        <p:txBody>
          <a:bodyPr wrap="square">
            <a:noAutofit/>
          </a:bodyPr>
          <a:lstStyle/>
          <a:p>
            <a:r>
              <a:rPr lang="en-US" sz="1100" b="1" dirty="0">
                <a:solidFill>
                  <a:srgbClr val="17D5E0"/>
                </a:solidFill>
                <a:latin typeface="Gilroy SemiBold" pitchFamily="2" charset="77"/>
                <a:cs typeface="Calibri" panose="020F0502020204030204" pitchFamily="34" charset="0"/>
              </a:rPr>
              <a:t>​​Investment and Insurance Products are:</a:t>
            </a:r>
          </a:p>
          <a:p>
            <a:pPr marL="171450" indent="-171450">
              <a:lnSpc>
                <a:spcPct val="100000"/>
              </a:lnSpc>
              <a:spcBef>
                <a:spcPts val="0"/>
              </a:spcBef>
              <a:buFont typeface="Arial" panose="020B0604020202020204" pitchFamily="34" charset="0"/>
              <a:buChar char="•"/>
            </a:pPr>
            <a:r>
              <a:rPr lang="en-US" sz="1100" b="1" dirty="0">
                <a:solidFill>
                  <a:srgbClr val="17D5E0"/>
                </a:solidFill>
                <a:latin typeface="Gilroy SemiBold" pitchFamily="2" charset="77"/>
                <a:cs typeface="Calibri" panose="020F0502020204030204" pitchFamily="34" charset="0"/>
              </a:rPr>
              <a:t>Not FDIC insured </a:t>
            </a:r>
          </a:p>
          <a:p>
            <a:pPr marL="171450" indent="-171450">
              <a:lnSpc>
                <a:spcPct val="100000"/>
              </a:lnSpc>
              <a:spcBef>
                <a:spcPts val="0"/>
              </a:spcBef>
              <a:buFont typeface="Arial" panose="020B0604020202020204" pitchFamily="34" charset="0"/>
              <a:buChar char="•"/>
            </a:pPr>
            <a:r>
              <a:rPr lang="en-US" sz="1100" b="1" dirty="0">
                <a:solidFill>
                  <a:srgbClr val="17D5E0"/>
                </a:solidFill>
                <a:latin typeface="Gilroy SemiBold" pitchFamily="2" charset="77"/>
                <a:cs typeface="Calibri" panose="020F0502020204030204" pitchFamily="34" charset="0"/>
              </a:rPr>
              <a:t>Not insured by any federal government agency</a:t>
            </a:r>
          </a:p>
          <a:p>
            <a:pPr marL="171450" indent="-171450">
              <a:lnSpc>
                <a:spcPct val="100000"/>
              </a:lnSpc>
              <a:spcBef>
                <a:spcPts val="0"/>
              </a:spcBef>
              <a:buFont typeface="Arial" panose="020B0604020202020204" pitchFamily="34" charset="0"/>
              <a:buChar char="•"/>
            </a:pPr>
            <a:r>
              <a:rPr lang="en-US" sz="1100" b="1" dirty="0">
                <a:solidFill>
                  <a:srgbClr val="17D5E0"/>
                </a:solidFill>
                <a:latin typeface="Gilroy SemiBold" pitchFamily="2" charset="77"/>
                <a:cs typeface="Calibri" panose="020F0502020204030204" pitchFamily="34" charset="0"/>
              </a:rPr>
              <a:t>Not a deposit or other obligation of, or guaranteed by, any bank or its affiliates</a:t>
            </a:r>
          </a:p>
          <a:p>
            <a:pPr marL="171450" indent="-171450">
              <a:lnSpc>
                <a:spcPct val="100000"/>
              </a:lnSpc>
              <a:spcBef>
                <a:spcPts val="0"/>
              </a:spcBef>
              <a:buFont typeface="Arial" panose="020B0604020202020204" pitchFamily="34" charset="0"/>
              <a:buChar char="•"/>
            </a:pPr>
            <a:r>
              <a:rPr lang="en-US" sz="1100" b="1" dirty="0">
                <a:solidFill>
                  <a:srgbClr val="17D5E0"/>
                </a:solidFill>
                <a:latin typeface="Gilroy SemiBold" pitchFamily="2" charset="77"/>
                <a:cs typeface="Calibri" panose="020F0502020204030204" pitchFamily="34" charset="0"/>
              </a:rPr>
              <a:t>Subject to investment risks, including possible loss of the principal amount invested</a:t>
            </a:r>
          </a:p>
          <a:p>
            <a:pPr marL="171450" indent="-171450">
              <a:buFont typeface="Arial" panose="020B0604020202020204" pitchFamily="34" charset="0"/>
              <a:buChar char="•"/>
            </a:pPr>
            <a:endParaRPr lang="en-US" sz="1100" b="1" dirty="0">
              <a:solidFill>
                <a:srgbClr val="17D5E0"/>
              </a:solidFill>
              <a:latin typeface="Gilroy SemiBold" pitchFamily="2" charset="77"/>
              <a:cs typeface="Calibri" panose="020F0502020204030204" pitchFamily="34" charset="0"/>
            </a:endParaRPr>
          </a:p>
        </p:txBody>
      </p:sp>
      <p:sp>
        <p:nvSpPr>
          <p:cNvPr id="45" name="Content Placeholder 44">
            <a:extLst>
              <a:ext uri="{FF2B5EF4-FFF2-40B4-BE49-F238E27FC236}">
                <a16:creationId xmlns:a16="http://schemas.microsoft.com/office/drawing/2014/main" id="{440E521C-70B6-20A2-ABC3-95B87C5B634A}"/>
              </a:ext>
            </a:extLst>
          </p:cNvPr>
          <p:cNvSpPr>
            <a:spLocks noGrp="1"/>
          </p:cNvSpPr>
          <p:nvPr>
            <p:ph sz="quarter" idx="13"/>
          </p:nvPr>
        </p:nvSpPr>
        <p:spPr>
          <a:xfrm>
            <a:off x="650514" y="6190680"/>
            <a:ext cx="5150991" cy="384721"/>
          </a:xfrm>
          <a:prstGeom prst="rect">
            <a:avLst/>
          </a:prstGeom>
        </p:spPr>
        <p:txBody>
          <a:bodyPr wrap="square">
            <a:spAutoFit/>
          </a:bodyPr>
          <a:lstStyle/>
          <a:p>
            <a:r>
              <a:rPr lang="en-US" sz="1000" dirty="0">
                <a:solidFill>
                  <a:schemeClr val="bg1"/>
                </a:solidFill>
                <a:latin typeface="PRUDENTIALMODERN MEDIUM CONDENS" pitchFamily="2" charset="77"/>
              </a:rPr>
              <a:t>Life insurance and annuities are issued by The Prudential Insurance Company of America.</a:t>
            </a:r>
          </a:p>
          <a:p>
            <a:pPr>
              <a:lnSpc>
                <a:spcPct val="100000"/>
              </a:lnSpc>
              <a:spcBef>
                <a:spcPts val="0"/>
              </a:spcBef>
            </a:pPr>
            <a:r>
              <a:rPr lang="en-US" sz="1000" dirty="0">
                <a:solidFill>
                  <a:schemeClr val="bg1"/>
                </a:solidFill>
                <a:latin typeface="PRUDENTIALMODERN MEDIUM CONDENS" pitchFamily="2" charset="77"/>
              </a:rPr>
              <a:t>1044867-00004-00  Ed. 09/2023</a:t>
            </a:r>
          </a:p>
        </p:txBody>
      </p:sp>
      <p:pic>
        <p:nvPicPr>
          <p:cNvPr id="15" name="Picture 14">
            <a:extLst>
              <a:ext uri="{FF2B5EF4-FFF2-40B4-BE49-F238E27FC236}">
                <a16:creationId xmlns:a16="http://schemas.microsoft.com/office/drawing/2014/main" id="{30F07264-4AEE-FAB2-CFB7-B912E5559A3E}"/>
              </a:ext>
              <a:ext uri="{C183D7F6-B498-43B3-948B-1728B52AA6E4}">
                <adec:decorative xmlns:adec="http://schemas.microsoft.com/office/drawing/2017/decorative" val="1"/>
              </a:ext>
            </a:extLst>
          </p:cNvPr>
          <p:cNvPicPr>
            <a:picLocks noChangeAspect="1"/>
          </p:cNvPicPr>
          <p:nvPr/>
        </p:nvPicPr>
        <p:blipFill>
          <a:blip r:embed="rId3">
            <a:alphaModFix amt="54000"/>
          </a:blip>
          <a:stretch>
            <a:fillRect/>
          </a:stretch>
        </p:blipFill>
        <p:spPr>
          <a:xfrm>
            <a:off x="4877482" y="1411837"/>
            <a:ext cx="7314518" cy="4090356"/>
          </a:xfrm>
          <a:prstGeom prst="rect">
            <a:avLst/>
          </a:prstGeom>
        </p:spPr>
      </p:pic>
      <p:pic>
        <p:nvPicPr>
          <p:cNvPr id="11" name="Picture 10">
            <a:extLst>
              <a:ext uri="{FF2B5EF4-FFF2-40B4-BE49-F238E27FC236}">
                <a16:creationId xmlns:a16="http://schemas.microsoft.com/office/drawing/2014/main" id="{4F370AA8-710C-12E8-61B5-E64C22A7FDC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04519" y="403518"/>
            <a:ext cx="5677279" cy="5775587"/>
          </a:xfrm>
          <a:prstGeom prst="rect">
            <a:avLst/>
          </a:prstGeom>
        </p:spPr>
      </p:pic>
    </p:spTree>
    <p:extLst>
      <p:ext uri="{BB962C8B-B14F-4D97-AF65-F5344CB8AC3E}">
        <p14:creationId xmlns:p14="http://schemas.microsoft.com/office/powerpoint/2010/main" val="117690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DBB6583-04E3-9CD3-A158-310158E9B761}"/>
              </a:ext>
              <a:ext uri="{C183D7F6-B498-43B3-948B-1728B52AA6E4}">
                <adec:decorative xmlns:adec="http://schemas.microsoft.com/office/drawing/2017/decorative" val="1"/>
              </a:ext>
            </a:extLst>
          </p:cNvPr>
          <p:cNvSpPr/>
          <p:nvPr/>
        </p:nvSpPr>
        <p:spPr>
          <a:xfrm>
            <a:off x="0" y="0"/>
            <a:ext cx="12192000"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A065DF2-7F95-2F66-0757-9517841C2AA5}"/>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l="39954" t="-157" r="7468" b="157"/>
          <a:stretch/>
        </p:blipFill>
        <p:spPr>
          <a:xfrm>
            <a:off x="7976768" y="1796743"/>
            <a:ext cx="3681832" cy="3800216"/>
          </a:xfrm>
          <a:prstGeom prst="ellipse">
            <a:avLst/>
          </a:prstGeom>
        </p:spPr>
      </p:pic>
      <p:grpSp>
        <p:nvGrpSpPr>
          <p:cNvPr id="2" name="Group 1">
            <a:extLst>
              <a:ext uri="{FF2B5EF4-FFF2-40B4-BE49-F238E27FC236}">
                <a16:creationId xmlns:a16="http://schemas.microsoft.com/office/drawing/2014/main" id="{7E615994-7984-6987-FDDD-71AEBAE80081}"/>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3" name="Group 2">
              <a:extLst>
                <a:ext uri="{FF2B5EF4-FFF2-40B4-BE49-F238E27FC236}">
                  <a16:creationId xmlns:a16="http://schemas.microsoft.com/office/drawing/2014/main" id="{ABE97A20-4765-91CA-9BD3-D8F5086187EA}"/>
                </a:ext>
              </a:extLst>
            </p:cNvPr>
            <p:cNvGrpSpPr/>
            <p:nvPr/>
          </p:nvGrpSpPr>
          <p:grpSpPr>
            <a:xfrm>
              <a:off x="8430073" y="6380207"/>
              <a:ext cx="3712966" cy="345783"/>
              <a:chOff x="8430073" y="6380207"/>
              <a:chExt cx="3712966" cy="345783"/>
            </a:xfrm>
          </p:grpSpPr>
          <p:grpSp>
            <p:nvGrpSpPr>
              <p:cNvPr id="5" name="Group 4">
                <a:extLst>
                  <a:ext uri="{FF2B5EF4-FFF2-40B4-BE49-F238E27FC236}">
                    <a16:creationId xmlns:a16="http://schemas.microsoft.com/office/drawing/2014/main" id="{A2E39BC1-CE86-598F-5E7D-17F8AD2EAB8A}"/>
                  </a:ext>
                </a:extLst>
              </p:cNvPr>
              <p:cNvGrpSpPr/>
              <p:nvPr/>
            </p:nvGrpSpPr>
            <p:grpSpPr>
              <a:xfrm>
                <a:off x="11520739" y="6380207"/>
                <a:ext cx="622300" cy="345783"/>
                <a:chOff x="11517153" y="6380207"/>
                <a:chExt cx="622300" cy="345783"/>
              </a:xfrm>
            </p:grpSpPr>
            <p:sp>
              <p:nvSpPr>
                <p:cNvPr id="8" name="Slide Number Placeholder 5">
                  <a:extLst>
                    <a:ext uri="{FF2B5EF4-FFF2-40B4-BE49-F238E27FC236}">
                      <a16:creationId xmlns:a16="http://schemas.microsoft.com/office/drawing/2014/main" id="{9B6A158F-D9DD-8A7D-9F8D-08A3257CF1A3}"/>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10</a:t>
                  </a:fld>
                  <a:endParaRPr lang="en-US" sz="1100" b="1" dirty="0">
                    <a:solidFill>
                      <a:srgbClr val="001F43"/>
                    </a:solidFill>
                    <a:latin typeface="PrudentialModern" pitchFamily="2" charset="77"/>
                  </a:endParaRPr>
                </a:p>
              </p:txBody>
            </p:sp>
            <p:cxnSp>
              <p:nvCxnSpPr>
                <p:cNvPr id="9" name="Straight Connector 8">
                  <a:extLst>
                    <a:ext uri="{FF2B5EF4-FFF2-40B4-BE49-F238E27FC236}">
                      <a16:creationId xmlns:a16="http://schemas.microsoft.com/office/drawing/2014/main" id="{0608C5DE-C118-0AB6-1FC5-1A34F533E8D6}"/>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6" name="Footer Placeholder 4">
                <a:extLst>
                  <a:ext uri="{FF2B5EF4-FFF2-40B4-BE49-F238E27FC236}">
                    <a16:creationId xmlns:a16="http://schemas.microsoft.com/office/drawing/2014/main" id="{F595FAA7-95BE-4871-68AF-068CD3787F04}"/>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4" name="Picture 3" descr="A blue and black logo&#10;&#10;Description automatically generated">
              <a:extLst>
                <a:ext uri="{FF2B5EF4-FFF2-40B4-BE49-F238E27FC236}">
                  <a16:creationId xmlns:a16="http://schemas.microsoft.com/office/drawing/2014/main" id="{8FB2E68F-99BD-0929-504A-03D4AFDE1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45" name="Title 4">
            <a:extLst>
              <a:ext uri="{FF2B5EF4-FFF2-40B4-BE49-F238E27FC236}">
                <a16:creationId xmlns:a16="http://schemas.microsoft.com/office/drawing/2014/main" id="{A74F85DC-AD92-47AF-33EF-3C16E6BF2C70}"/>
              </a:ext>
            </a:extLst>
          </p:cNvPr>
          <p:cNvSpPr txBox="1">
            <a:spLocks noGrp="1"/>
          </p:cNvSpPr>
          <p:nvPr>
            <p:ph type="title"/>
          </p:nvPr>
        </p:nvSpPr>
        <p:spPr>
          <a:xfrm>
            <a:off x="1684997" y="387110"/>
            <a:ext cx="7138568" cy="6932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r>
              <a:rPr lang="en-US" sz="3000">
                <a:latin typeface="PRUDENTIALMODERN BOLD SEMICONDE" pitchFamily="2" charset="77"/>
              </a:rPr>
              <a:t>TAKING ACTION WHILE BUILDING WEALTH</a:t>
            </a:r>
            <a:endParaRPr lang="en-US" sz="3000" dirty="0">
              <a:latin typeface="PRUDENTIALMODERN BOLD SEMICONDE" pitchFamily="2" charset="77"/>
            </a:endParaRPr>
          </a:p>
        </p:txBody>
      </p:sp>
      <p:sp>
        <p:nvSpPr>
          <p:cNvPr id="38" name="Oval 37">
            <a:extLst>
              <a:ext uri="{FF2B5EF4-FFF2-40B4-BE49-F238E27FC236}">
                <a16:creationId xmlns:a16="http://schemas.microsoft.com/office/drawing/2014/main" id="{3EE5C180-D1DE-8844-9D0A-0846A1E0DC89}"/>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ontent Placeholder 45">
            <a:extLst>
              <a:ext uri="{FF2B5EF4-FFF2-40B4-BE49-F238E27FC236}">
                <a16:creationId xmlns:a16="http://schemas.microsoft.com/office/drawing/2014/main" id="{3DE95F59-7F23-08B2-F2B1-3D7530CA2C6A}"/>
              </a:ext>
            </a:extLst>
          </p:cNvPr>
          <p:cNvSpPr txBox="1">
            <a:spLocks noGrp="1"/>
          </p:cNvSpPr>
          <p:nvPr>
            <p:ph sz="quarter" idx="10"/>
          </p:nvPr>
        </p:nvSpPr>
        <p:spPr>
          <a:xfrm>
            <a:off x="1029268" y="595273"/>
            <a:ext cx="504825" cy="535531"/>
          </a:xfrm>
          <a:prstGeom prst="rect">
            <a:avLst/>
          </a:prstGeom>
          <a:noFill/>
        </p:spPr>
        <p:txBody>
          <a:bodyPr wrap="square" rtlCol="0">
            <a:spAutoFit/>
          </a:bodyPr>
          <a:lstStyle/>
          <a:p>
            <a:r>
              <a:rPr lang="en-US" sz="3200" b="1" dirty="0">
                <a:latin typeface="Gilroy SemiBold" pitchFamily="2" charset="77"/>
              </a:rPr>
              <a:t>2</a:t>
            </a:r>
          </a:p>
        </p:txBody>
      </p:sp>
      <p:sp>
        <p:nvSpPr>
          <p:cNvPr id="47" name="Content Placeholder 46">
            <a:extLst>
              <a:ext uri="{FF2B5EF4-FFF2-40B4-BE49-F238E27FC236}">
                <a16:creationId xmlns:a16="http://schemas.microsoft.com/office/drawing/2014/main" id="{748D9D22-745C-EF7F-8DF4-8AF2D0E013EC}"/>
              </a:ext>
            </a:extLst>
          </p:cNvPr>
          <p:cNvSpPr txBox="1">
            <a:spLocks noGrp="1"/>
          </p:cNvSpPr>
          <p:nvPr>
            <p:ph sz="quarter" idx="11"/>
          </p:nvPr>
        </p:nvSpPr>
        <p:spPr>
          <a:xfrm>
            <a:off x="771293" y="1938369"/>
            <a:ext cx="7138568" cy="646331"/>
          </a:xfrm>
          <a:prstGeom prst="rect">
            <a:avLst/>
          </a:prstGeom>
          <a:noFill/>
        </p:spPr>
        <p:txBody>
          <a:bodyPr wrap="square" rtlCol="0">
            <a:spAutoFit/>
          </a:bodyPr>
          <a:lstStyle/>
          <a:p>
            <a:pPr>
              <a:lnSpc>
                <a:spcPct val="100000"/>
              </a:lnSpc>
              <a:spcBef>
                <a:spcPts val="0"/>
              </a:spcBef>
            </a:pPr>
            <a:r>
              <a:rPr lang="en-US" sz="1800" b="1" dirty="0">
                <a:solidFill>
                  <a:srgbClr val="001F43"/>
                </a:solidFill>
                <a:latin typeface="PrudentialModern Bold SemiConde" pitchFamily="2" charset="77"/>
              </a:rPr>
              <a:t>NO MATTER WHERE YOU ARE IN YOUR LIFE, FINANCIAL PROFESSIONALS HAVE STRATEGIES AND TIPS TO HELP OFFSET THESE CHALLENGES.</a:t>
            </a:r>
            <a:endParaRPr lang="en-US" sz="1800" b="1" strike="sngStrike" dirty="0">
              <a:solidFill>
                <a:srgbClr val="001F43"/>
              </a:solidFill>
              <a:latin typeface="PrudentialModern Bold SemiConde" pitchFamily="2" charset="77"/>
            </a:endParaRPr>
          </a:p>
        </p:txBody>
      </p:sp>
      <p:sp>
        <p:nvSpPr>
          <p:cNvPr id="48" name="Content Placeholder 47">
            <a:extLst>
              <a:ext uri="{FF2B5EF4-FFF2-40B4-BE49-F238E27FC236}">
                <a16:creationId xmlns:a16="http://schemas.microsoft.com/office/drawing/2014/main" id="{63AB18C9-AD4A-6FE7-753E-E71009175399}"/>
              </a:ext>
            </a:extLst>
          </p:cNvPr>
          <p:cNvSpPr txBox="1">
            <a:spLocks noGrp="1"/>
          </p:cNvSpPr>
          <p:nvPr>
            <p:ph sz="quarter" idx="12"/>
          </p:nvPr>
        </p:nvSpPr>
        <p:spPr>
          <a:xfrm>
            <a:off x="771293" y="2885344"/>
            <a:ext cx="6486758" cy="2486756"/>
          </a:xfrm>
          <a:prstGeom prst="rect">
            <a:avLst/>
          </a:prstGeom>
          <a:noFill/>
        </p:spPr>
        <p:txBody>
          <a:bodyPr wrap="square" numCol="1" spcCol="365760" rtlCol="0">
            <a:noAutofit/>
          </a:bodyPr>
          <a:lstStyle/>
          <a:p>
            <a:pPr>
              <a:lnSpc>
                <a:spcPct val="100000"/>
              </a:lnSpc>
              <a:spcBef>
                <a:spcPts val="0"/>
              </a:spcBef>
              <a:spcAft>
                <a:spcPts val="1200"/>
              </a:spcAft>
            </a:pPr>
            <a:r>
              <a:rPr lang="en-US" sz="1600" b="1">
                <a:solidFill>
                  <a:schemeClr val="bg2">
                    <a:lumMod val="25000"/>
                  </a:schemeClr>
                </a:solidFill>
                <a:latin typeface="Gilroy SemiBold" pitchFamily="2" charset="77"/>
              </a:rPr>
              <a:t>Before retirement, ask your professional if any of these suit your situation while you are growing your savings:</a:t>
            </a:r>
          </a:p>
          <a:p>
            <a:pPr marL="342900" indent="-342900">
              <a:lnSpc>
                <a:spcPct val="100000"/>
              </a:lnSpc>
              <a:spcBef>
                <a:spcPts val="0"/>
              </a:spcBef>
              <a:spcAft>
                <a:spcPts val="1200"/>
              </a:spcAft>
              <a:buClr>
                <a:srgbClr val="17D5E0"/>
              </a:buClr>
              <a:buSzPct val="150000"/>
              <a:buFont typeface="Arial" panose="020B0604020202020204" pitchFamily="34" charset="0"/>
              <a:buChar char="•"/>
            </a:pPr>
            <a:r>
              <a:rPr lang="en-US" sz="1600">
                <a:solidFill>
                  <a:schemeClr val="bg2">
                    <a:lumMod val="25000"/>
                  </a:schemeClr>
                </a:solidFill>
                <a:latin typeface="Gilroy" pitchFamily="2" charset="77"/>
              </a:rPr>
              <a:t>Establish an IRA, or for at-home spouse, establish a Spousal IRA </a:t>
            </a:r>
          </a:p>
          <a:p>
            <a:pPr marL="342900" indent="-342900">
              <a:lnSpc>
                <a:spcPct val="100000"/>
              </a:lnSpc>
              <a:spcBef>
                <a:spcPts val="0"/>
              </a:spcBef>
              <a:spcAft>
                <a:spcPts val="1200"/>
              </a:spcAft>
              <a:buClr>
                <a:srgbClr val="17D5E0"/>
              </a:buClr>
              <a:buSzPct val="150000"/>
              <a:buFont typeface="Arial" panose="020B0604020202020204" pitchFamily="34" charset="0"/>
              <a:buChar char="•"/>
            </a:pPr>
            <a:r>
              <a:rPr lang="en-US" sz="1600">
                <a:solidFill>
                  <a:schemeClr val="bg2">
                    <a:lumMod val="25000"/>
                  </a:schemeClr>
                </a:solidFill>
                <a:latin typeface="Gilroy" pitchFamily="2" charset="77"/>
              </a:rPr>
              <a:t>Contribute at least minimum to 401(k)</a:t>
            </a:r>
          </a:p>
          <a:p>
            <a:pPr marL="342900" indent="-342900">
              <a:lnSpc>
                <a:spcPct val="100000"/>
              </a:lnSpc>
              <a:spcBef>
                <a:spcPts val="0"/>
              </a:spcBef>
              <a:spcAft>
                <a:spcPts val="1200"/>
              </a:spcAft>
              <a:buClr>
                <a:srgbClr val="17D5E0"/>
              </a:buClr>
              <a:buSzPct val="150000"/>
              <a:buFont typeface="Arial" panose="020B0604020202020204" pitchFamily="34" charset="0"/>
              <a:buChar char="•"/>
            </a:pPr>
            <a:r>
              <a:rPr lang="en-US" sz="1600">
                <a:solidFill>
                  <a:schemeClr val="bg2">
                    <a:lumMod val="25000"/>
                  </a:schemeClr>
                </a:solidFill>
                <a:latin typeface="Gilroy" pitchFamily="2" charset="77"/>
              </a:rPr>
              <a:t>Leverage FSA/HSA for health care expenses</a:t>
            </a:r>
          </a:p>
          <a:p>
            <a:pPr marL="342900" indent="-342900">
              <a:lnSpc>
                <a:spcPct val="100000"/>
              </a:lnSpc>
              <a:spcBef>
                <a:spcPts val="0"/>
              </a:spcBef>
              <a:spcAft>
                <a:spcPts val="1200"/>
              </a:spcAft>
              <a:buClr>
                <a:srgbClr val="17D5E0"/>
              </a:buClr>
              <a:buSzPct val="150000"/>
              <a:buFont typeface="Arial" panose="020B0604020202020204" pitchFamily="34" charset="0"/>
              <a:buChar char="•"/>
            </a:pPr>
            <a:r>
              <a:rPr lang="en-US" sz="1600">
                <a:solidFill>
                  <a:schemeClr val="bg2">
                    <a:lumMod val="25000"/>
                  </a:schemeClr>
                </a:solidFill>
                <a:latin typeface="Gilroy" pitchFamily="2" charset="77"/>
              </a:rPr>
              <a:t>Take advantage of the age 50+ catch-up contributions</a:t>
            </a:r>
            <a:endParaRPr lang="en-US" sz="1600" dirty="0">
              <a:solidFill>
                <a:schemeClr val="bg2">
                  <a:lumMod val="25000"/>
                </a:schemeClr>
              </a:solidFill>
              <a:latin typeface="Gilroy" pitchFamily="2" charset="77"/>
            </a:endParaRPr>
          </a:p>
        </p:txBody>
      </p:sp>
    </p:spTree>
    <p:extLst>
      <p:ext uri="{BB962C8B-B14F-4D97-AF65-F5344CB8AC3E}">
        <p14:creationId xmlns:p14="http://schemas.microsoft.com/office/powerpoint/2010/main" val="1192169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06045C-C91D-CE1D-0634-84EF3C272122}"/>
              </a:ext>
              <a:ext uri="{C183D7F6-B498-43B3-948B-1728B52AA6E4}">
                <adec:decorative xmlns:adec="http://schemas.microsoft.com/office/drawing/2017/decorative" val="1"/>
              </a:ext>
            </a:extLst>
          </p:cNvPr>
          <p:cNvSpPr/>
          <p:nvPr/>
        </p:nvSpPr>
        <p:spPr>
          <a:xfrm>
            <a:off x="0" y="0"/>
            <a:ext cx="12192000"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15DAF8B-9264-EE2C-D366-9D2586B69F44}"/>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9" name="Group 8">
              <a:extLst>
                <a:ext uri="{FF2B5EF4-FFF2-40B4-BE49-F238E27FC236}">
                  <a16:creationId xmlns:a16="http://schemas.microsoft.com/office/drawing/2014/main" id="{9BCA5245-FA25-B181-28BE-CE5006C66A46}"/>
                </a:ext>
              </a:extLst>
            </p:cNvPr>
            <p:cNvGrpSpPr/>
            <p:nvPr/>
          </p:nvGrpSpPr>
          <p:grpSpPr>
            <a:xfrm>
              <a:off x="8430073" y="6380207"/>
              <a:ext cx="3712966" cy="345783"/>
              <a:chOff x="8430073" y="6380207"/>
              <a:chExt cx="3712966" cy="345783"/>
            </a:xfrm>
          </p:grpSpPr>
          <p:grpSp>
            <p:nvGrpSpPr>
              <p:cNvPr id="13" name="Group 12">
                <a:extLst>
                  <a:ext uri="{FF2B5EF4-FFF2-40B4-BE49-F238E27FC236}">
                    <a16:creationId xmlns:a16="http://schemas.microsoft.com/office/drawing/2014/main" id="{083BE2FA-8F46-196C-1987-BB5BC52E078A}"/>
                  </a:ext>
                </a:extLst>
              </p:cNvPr>
              <p:cNvGrpSpPr/>
              <p:nvPr/>
            </p:nvGrpSpPr>
            <p:grpSpPr>
              <a:xfrm>
                <a:off x="11520739" y="6380207"/>
                <a:ext cx="622300" cy="345783"/>
                <a:chOff x="11517153" y="6380207"/>
                <a:chExt cx="622300" cy="345783"/>
              </a:xfrm>
            </p:grpSpPr>
            <p:sp>
              <p:nvSpPr>
                <p:cNvPr id="15" name="Slide Number Placeholder 5">
                  <a:extLst>
                    <a:ext uri="{FF2B5EF4-FFF2-40B4-BE49-F238E27FC236}">
                      <a16:creationId xmlns:a16="http://schemas.microsoft.com/office/drawing/2014/main" id="{4E2AD1D7-F068-942A-F329-584D6A24E05D}"/>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11</a:t>
                  </a:fld>
                  <a:endParaRPr lang="en-US" sz="1100" b="1" dirty="0">
                    <a:solidFill>
                      <a:srgbClr val="001F43"/>
                    </a:solidFill>
                    <a:latin typeface="PrudentialModern" pitchFamily="2" charset="77"/>
                  </a:endParaRPr>
                </a:p>
              </p:txBody>
            </p:sp>
            <p:cxnSp>
              <p:nvCxnSpPr>
                <p:cNvPr id="18" name="Straight Connector 17">
                  <a:extLst>
                    <a:ext uri="{FF2B5EF4-FFF2-40B4-BE49-F238E27FC236}">
                      <a16:creationId xmlns:a16="http://schemas.microsoft.com/office/drawing/2014/main" id="{8E63D465-4E98-DE33-E072-95F269B5B490}"/>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4" name="Footer Placeholder 4">
                <a:extLst>
                  <a:ext uri="{FF2B5EF4-FFF2-40B4-BE49-F238E27FC236}">
                    <a16:creationId xmlns:a16="http://schemas.microsoft.com/office/drawing/2014/main" id="{27403E59-E5A6-A095-EA69-4383EE759CDC}"/>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10" name="Picture 9" descr="A blue and black logo&#10;&#10;Description automatically generated">
              <a:extLst>
                <a:ext uri="{FF2B5EF4-FFF2-40B4-BE49-F238E27FC236}">
                  <a16:creationId xmlns:a16="http://schemas.microsoft.com/office/drawing/2014/main" id="{15776D6A-D9A2-29F5-3439-D1175537A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44" name="Title 4">
            <a:extLst>
              <a:ext uri="{FF2B5EF4-FFF2-40B4-BE49-F238E27FC236}">
                <a16:creationId xmlns:a16="http://schemas.microsoft.com/office/drawing/2014/main" id="{2DEDE26F-4488-A052-DF04-87A5C89265FD}"/>
              </a:ext>
            </a:extLst>
          </p:cNvPr>
          <p:cNvSpPr txBox="1">
            <a:spLocks noGrp="1"/>
          </p:cNvSpPr>
          <p:nvPr>
            <p:ph type="title"/>
          </p:nvPr>
        </p:nvSpPr>
        <p:spPr>
          <a:xfrm>
            <a:off x="1647824" y="561087"/>
            <a:ext cx="9024939" cy="76358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r>
              <a:rPr lang="en-US" sz="3000">
                <a:latin typeface="PRUDENTIALMODERN BOLD SEMICONDE" pitchFamily="2" charset="77"/>
              </a:rPr>
              <a:t>LONGER LIFE EXPECTANCIES MEAN RETIREMENT SAVINGS MUST STRETCH FURTHER</a:t>
            </a:r>
            <a:endParaRPr lang="en-US" sz="3000" dirty="0">
              <a:latin typeface="PRUDENTIALMODERN BOLD SEMICONDE" pitchFamily="2" charset="77"/>
            </a:endParaRPr>
          </a:p>
        </p:txBody>
      </p:sp>
      <p:sp>
        <p:nvSpPr>
          <p:cNvPr id="50" name="Oval 49">
            <a:extLst>
              <a:ext uri="{FF2B5EF4-FFF2-40B4-BE49-F238E27FC236}">
                <a16:creationId xmlns:a16="http://schemas.microsoft.com/office/drawing/2014/main" id="{4A1CA44B-8A5E-5F0D-D31F-937404F9F580}"/>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44">
            <a:extLst>
              <a:ext uri="{FF2B5EF4-FFF2-40B4-BE49-F238E27FC236}">
                <a16:creationId xmlns:a16="http://schemas.microsoft.com/office/drawing/2014/main" id="{2F798435-104E-3392-331A-4BDD30958046}"/>
              </a:ext>
            </a:extLst>
          </p:cNvPr>
          <p:cNvSpPr txBox="1">
            <a:spLocks noGrp="1"/>
          </p:cNvSpPr>
          <p:nvPr>
            <p:ph sz="quarter" idx="10"/>
          </p:nvPr>
        </p:nvSpPr>
        <p:spPr>
          <a:xfrm>
            <a:off x="1022123" y="601220"/>
            <a:ext cx="433388" cy="535531"/>
          </a:xfrm>
          <a:prstGeom prst="rect">
            <a:avLst/>
          </a:prstGeom>
          <a:noFill/>
        </p:spPr>
        <p:txBody>
          <a:bodyPr wrap="square" rtlCol="0">
            <a:spAutoFit/>
          </a:bodyPr>
          <a:lstStyle/>
          <a:p>
            <a:r>
              <a:rPr lang="en-US" sz="3200" b="1" dirty="0">
                <a:latin typeface="Gilroy SemiBold" pitchFamily="2" charset="77"/>
              </a:rPr>
              <a:t>3</a:t>
            </a:r>
          </a:p>
        </p:txBody>
      </p:sp>
      <p:sp>
        <p:nvSpPr>
          <p:cNvPr id="46" name="Content Placeholder 45">
            <a:extLst>
              <a:ext uri="{FF2B5EF4-FFF2-40B4-BE49-F238E27FC236}">
                <a16:creationId xmlns:a16="http://schemas.microsoft.com/office/drawing/2014/main" id="{D2FDB5C5-0763-0BBF-52A3-57171A42FAE0}"/>
              </a:ext>
            </a:extLst>
          </p:cNvPr>
          <p:cNvSpPr txBox="1">
            <a:spLocks noGrp="1"/>
          </p:cNvSpPr>
          <p:nvPr>
            <p:ph sz="quarter" idx="11"/>
          </p:nvPr>
        </p:nvSpPr>
        <p:spPr>
          <a:xfrm>
            <a:off x="1619251" y="2209661"/>
            <a:ext cx="2276475" cy="1200329"/>
          </a:xfrm>
          <a:prstGeom prst="rect">
            <a:avLst/>
          </a:prstGeom>
          <a:noFill/>
        </p:spPr>
        <p:txBody>
          <a:bodyPr wrap="square">
            <a:spAutoFit/>
          </a:bodyPr>
          <a:lstStyle/>
          <a:p>
            <a:r>
              <a:rPr lang="en-US" sz="8000" b="1" dirty="0">
                <a:solidFill>
                  <a:srgbClr val="17D5E0"/>
                </a:solidFill>
                <a:latin typeface="Gilroy SemiBold" pitchFamily="2" charset="77"/>
              </a:rPr>
              <a:t>60%</a:t>
            </a:r>
            <a:endParaRPr lang="en-US" sz="8000" b="1" baseline="30000" dirty="0">
              <a:solidFill>
                <a:srgbClr val="17D5E0"/>
              </a:solidFill>
              <a:latin typeface="Gilroy SemiBold" pitchFamily="2" charset="77"/>
            </a:endParaRPr>
          </a:p>
        </p:txBody>
      </p:sp>
      <p:sp>
        <p:nvSpPr>
          <p:cNvPr id="47" name="Text Placeholder 7">
            <a:extLst>
              <a:ext uri="{FF2B5EF4-FFF2-40B4-BE49-F238E27FC236}">
                <a16:creationId xmlns:a16="http://schemas.microsoft.com/office/drawing/2014/main" id="{D238B942-3C0F-6B4B-5706-8A9D13EAF2A5}"/>
              </a:ext>
            </a:extLst>
          </p:cNvPr>
          <p:cNvSpPr txBox="1">
            <a:spLocks noGrp="1"/>
          </p:cNvSpPr>
          <p:nvPr>
            <p:ph sz="quarter" idx="12"/>
          </p:nvPr>
        </p:nvSpPr>
        <p:spPr>
          <a:xfrm>
            <a:off x="1469800" y="3259910"/>
            <a:ext cx="3545112" cy="99719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Calibri" panose="020F0502020204030204" pitchFamily="34" charset="0"/>
              <a:buNone/>
              <a:defRPr sz="2800" b="0" i="0" u="none" strike="noStrike" cap="none">
                <a:solidFill>
                  <a:schemeClr val="dk1"/>
                </a:solidFill>
                <a:latin typeface="+mj-lt"/>
                <a:ea typeface="Barlow Condensed SemiBold" panose="00000706000000000000" pitchFamily="2" charset="0"/>
                <a:cs typeface="Calibri" panose="020F0502020204030204" pitchFamily="34" charset="0"/>
                <a:sym typeface="Calibri" panose="020F0502020204030204" pitchFamily="34" charset="0"/>
              </a:defRPr>
            </a:lvl1pPr>
            <a:lvl2pPr marR="0" lvl="1" algn="l" rtl="0">
              <a:lnSpc>
                <a:spcPct val="100000"/>
              </a:lnSpc>
              <a:spcBef>
                <a:spcPts val="0"/>
              </a:spcBef>
              <a:spcAft>
                <a:spcPts val="0"/>
              </a:spcAft>
              <a:buClr>
                <a:schemeClr val="dk1"/>
              </a:buClr>
              <a:buSzPts val="2800"/>
              <a:buFont typeface="Calibri" panose="020F0502020204030204" pitchFamily="34" charset="0"/>
              <a:buNone/>
              <a:defRPr sz="2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R="0" lvl="2" algn="l" rtl="0">
              <a:lnSpc>
                <a:spcPct val="100000"/>
              </a:lnSpc>
              <a:spcBef>
                <a:spcPts val="0"/>
              </a:spcBef>
              <a:spcAft>
                <a:spcPts val="0"/>
              </a:spcAft>
              <a:buClr>
                <a:schemeClr val="dk1"/>
              </a:buClr>
              <a:buSzPts val="2800"/>
              <a:buFont typeface="Calibri" panose="020F0502020204030204" pitchFamily="34" charset="0"/>
              <a:buNone/>
              <a:defRPr sz="2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R="0" lvl="3" algn="l" rtl="0">
              <a:lnSpc>
                <a:spcPct val="100000"/>
              </a:lnSpc>
              <a:spcBef>
                <a:spcPts val="0"/>
              </a:spcBef>
              <a:spcAft>
                <a:spcPts val="0"/>
              </a:spcAft>
              <a:buClr>
                <a:schemeClr val="dk1"/>
              </a:buClr>
              <a:buSzPts val="2800"/>
              <a:buFont typeface="Calibri" panose="020F0502020204030204" pitchFamily="34" charset="0"/>
              <a:buNone/>
              <a:defRPr sz="2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R="0" lvl="4" algn="l" rtl="0">
              <a:lnSpc>
                <a:spcPct val="100000"/>
              </a:lnSpc>
              <a:spcBef>
                <a:spcPts val="0"/>
              </a:spcBef>
              <a:spcAft>
                <a:spcPts val="0"/>
              </a:spcAft>
              <a:buClr>
                <a:schemeClr val="dk1"/>
              </a:buClr>
              <a:buSzPts val="2800"/>
              <a:buFont typeface="Calibri" panose="020F0502020204030204" pitchFamily="34" charset="0"/>
              <a:buNone/>
              <a:defRPr sz="2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R="0" lvl="5" algn="l" rtl="0">
              <a:lnSpc>
                <a:spcPct val="100000"/>
              </a:lnSpc>
              <a:spcBef>
                <a:spcPts val="0"/>
              </a:spcBef>
              <a:spcAft>
                <a:spcPts val="0"/>
              </a:spcAft>
              <a:buClr>
                <a:schemeClr val="dk1"/>
              </a:buClr>
              <a:buSzPts val="2800"/>
              <a:buFont typeface="Calibri" panose="020F0502020204030204" pitchFamily="34" charset="0"/>
              <a:buNone/>
              <a:defRPr sz="2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R="0" lvl="6" algn="l" rtl="0">
              <a:lnSpc>
                <a:spcPct val="100000"/>
              </a:lnSpc>
              <a:spcBef>
                <a:spcPts val="0"/>
              </a:spcBef>
              <a:spcAft>
                <a:spcPts val="0"/>
              </a:spcAft>
              <a:buClr>
                <a:schemeClr val="dk1"/>
              </a:buClr>
              <a:buSzPts val="2800"/>
              <a:buFont typeface="Calibri" panose="020F0502020204030204" pitchFamily="34" charset="0"/>
              <a:buNone/>
              <a:defRPr sz="2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R="0" lvl="7" algn="l" rtl="0">
              <a:lnSpc>
                <a:spcPct val="100000"/>
              </a:lnSpc>
              <a:spcBef>
                <a:spcPts val="0"/>
              </a:spcBef>
              <a:spcAft>
                <a:spcPts val="0"/>
              </a:spcAft>
              <a:buClr>
                <a:schemeClr val="dk1"/>
              </a:buClr>
              <a:buSzPts val="2800"/>
              <a:buFont typeface="Calibri" panose="020F0502020204030204" pitchFamily="34" charset="0"/>
              <a:buNone/>
              <a:defRPr sz="2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R="0" lvl="8" algn="l" rtl="0">
              <a:lnSpc>
                <a:spcPct val="100000"/>
              </a:lnSpc>
              <a:spcBef>
                <a:spcPts val="0"/>
              </a:spcBef>
              <a:spcAft>
                <a:spcPts val="0"/>
              </a:spcAft>
              <a:buClr>
                <a:schemeClr val="dk1"/>
              </a:buClr>
              <a:buSzPts val="2800"/>
              <a:buFont typeface="Calibri" panose="020F0502020204030204" pitchFamily="34" charset="0"/>
              <a:buNone/>
              <a:defRPr sz="2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marL="287338">
              <a:lnSpc>
                <a:spcPct val="90000"/>
              </a:lnSpc>
              <a:buClr>
                <a:schemeClr val="dk2"/>
              </a:buClr>
              <a:buSzPts val="1800"/>
              <a:buFont typeface="Wingdings" panose="05000000000000000000" pitchFamily="2" charset="2"/>
              <a:buNone/>
              <a:defRPr/>
            </a:pPr>
            <a:r>
              <a:rPr lang="en-US" sz="1800" b="1" kern="0">
                <a:solidFill>
                  <a:schemeClr val="tx1"/>
                </a:solidFill>
                <a:latin typeface="Gilroy SemiBold" pitchFamily="2" charset="77"/>
                <a:ea typeface="Barlow Semi Condensed" panose="00000506000000000000" pitchFamily="2" charset="0"/>
                <a:cs typeface="Barlow Semi Condensed" panose="00000506000000000000" pitchFamily="2" charset="0"/>
                <a:sym typeface="Barlow Semi Condensed Bold" panose="00000806000000000000" pitchFamily="2" charset="0"/>
              </a:rPr>
              <a:t>of women age 25-74 believe their retirement savings and sources of income will NOT last their lifetime.</a:t>
            </a:r>
            <a:r>
              <a:rPr lang="en-US" sz="1800" b="1" kern="0" baseline="30000">
                <a:solidFill>
                  <a:schemeClr val="tx1"/>
                </a:solidFill>
                <a:latin typeface="Gilroy SemiBold" pitchFamily="2" charset="77"/>
                <a:ea typeface="Barlow Semi Condensed" panose="00000506000000000000" pitchFamily="2" charset="0"/>
                <a:cs typeface="Barlow Semi Condensed" panose="00000506000000000000" pitchFamily="2" charset="0"/>
                <a:sym typeface="Barlow Semi Condensed Bold" panose="00000806000000000000" pitchFamily="2" charset="0"/>
              </a:rPr>
              <a:t>1</a:t>
            </a:r>
            <a:endParaRPr lang="en-US" sz="1800" b="1" kern="0" dirty="0">
              <a:solidFill>
                <a:schemeClr val="tx1"/>
              </a:solidFill>
              <a:latin typeface="Gilroy SemiBold" pitchFamily="2" charset="77"/>
              <a:ea typeface="Barlow Semi Condensed" panose="00000506000000000000" pitchFamily="2" charset="0"/>
              <a:cs typeface="Barlow Semi Condensed" panose="00000506000000000000" pitchFamily="2" charset="0"/>
              <a:sym typeface="Barlow Semi Condensed Bold" panose="00000806000000000000" pitchFamily="2" charset="0"/>
            </a:endParaRPr>
          </a:p>
        </p:txBody>
      </p:sp>
      <p:sp>
        <p:nvSpPr>
          <p:cNvPr id="48" name="Content Placeholder 47">
            <a:extLst>
              <a:ext uri="{FF2B5EF4-FFF2-40B4-BE49-F238E27FC236}">
                <a16:creationId xmlns:a16="http://schemas.microsoft.com/office/drawing/2014/main" id="{C72111E6-D760-7939-D4BB-C8E188F1C0FC}"/>
              </a:ext>
            </a:extLst>
          </p:cNvPr>
          <p:cNvSpPr txBox="1">
            <a:spLocks noGrp="1"/>
          </p:cNvSpPr>
          <p:nvPr>
            <p:ph sz="quarter" idx="13"/>
          </p:nvPr>
        </p:nvSpPr>
        <p:spPr>
          <a:xfrm>
            <a:off x="5972623" y="2344043"/>
            <a:ext cx="5043040" cy="2448876"/>
          </a:xfrm>
          <a:prstGeom prst="rect">
            <a:avLst/>
          </a:prstGeom>
          <a:noFill/>
        </p:spPr>
        <p:txBody>
          <a:bodyPr wrap="square">
            <a:spAutoFit/>
          </a:bodyPr>
          <a:lstStyle/>
          <a:p>
            <a:pPr marL="342900" marR="631190" lvl="0" indent="-342900">
              <a:lnSpc>
                <a:spcPct val="100000"/>
              </a:lnSpc>
              <a:spcBef>
                <a:spcPts val="0"/>
              </a:spcBef>
              <a:spcAft>
                <a:spcPts val="1200"/>
              </a:spcAft>
              <a:buClr>
                <a:srgbClr val="17D5E0"/>
              </a:buClr>
              <a:buSzPct val="150000"/>
              <a:buFont typeface="Arial" panose="020B0604020202020204" pitchFamily="34" charset="0"/>
              <a:buChar char="•"/>
              <a:tabLst>
                <a:tab pos="228600" algn="l"/>
                <a:tab pos="673100" algn="l"/>
              </a:tabLst>
            </a:pPr>
            <a:r>
              <a:rPr lang="en-US" sz="1600" kern="100" dirty="0">
                <a:solidFill>
                  <a:schemeClr val="bg2">
                    <a:lumMod val="25000"/>
                  </a:schemeClr>
                </a:solidFill>
                <a:latin typeface="Gilroy" pitchFamily="2" charset="77"/>
                <a:ea typeface="TradeGothic"/>
                <a:cs typeface="Arial" panose="020B0604020202020204" pitchFamily="34" charset="0"/>
              </a:rPr>
              <a:t>B</a:t>
            </a:r>
            <a:r>
              <a:rPr lang="en-US" sz="1600" kern="100" dirty="0">
                <a:solidFill>
                  <a:schemeClr val="bg2">
                    <a:lumMod val="25000"/>
                  </a:schemeClr>
                </a:solidFill>
                <a:effectLst/>
                <a:latin typeface="Gilroy" pitchFamily="2" charset="77"/>
                <a:ea typeface="TradeGothic"/>
                <a:cs typeface="Arial" panose="020B0604020202020204" pitchFamily="34" charset="0"/>
              </a:rPr>
              <a:t>y 2030 all Baby Boomers will be over the age of 65, </a:t>
            </a:r>
            <a:r>
              <a:rPr lang="en-US" sz="1600" b="1" kern="100" dirty="0">
                <a:solidFill>
                  <a:schemeClr val="bg2">
                    <a:lumMod val="25000"/>
                  </a:schemeClr>
                </a:solidFill>
                <a:effectLst/>
                <a:latin typeface="Gilroy SemiBold" pitchFamily="2" charset="77"/>
                <a:ea typeface="TradeGothic"/>
                <a:cs typeface="Arial" panose="020B0604020202020204" pitchFamily="34" charset="0"/>
              </a:rPr>
              <a:t>with women making up the majority</a:t>
            </a:r>
            <a:r>
              <a:rPr lang="en-US" sz="1600" kern="100" dirty="0">
                <a:solidFill>
                  <a:schemeClr val="bg2">
                    <a:lumMod val="25000"/>
                  </a:schemeClr>
                </a:solidFill>
                <a:effectLst/>
                <a:latin typeface="Gilroy" pitchFamily="2" charset="77"/>
                <a:ea typeface="TradeGothic"/>
                <a:cs typeface="Arial" panose="020B0604020202020204" pitchFamily="34" charset="0"/>
              </a:rPr>
              <a:t>.</a:t>
            </a:r>
            <a:r>
              <a:rPr lang="en-US" sz="1600" kern="100" baseline="30000" dirty="0">
                <a:solidFill>
                  <a:schemeClr val="bg2">
                    <a:lumMod val="25000"/>
                  </a:schemeClr>
                </a:solidFill>
                <a:effectLst/>
                <a:latin typeface="Gilroy" pitchFamily="2" charset="77"/>
                <a:ea typeface="TradeGothic"/>
                <a:cs typeface="Arial" panose="020B0604020202020204" pitchFamily="34" charset="0"/>
              </a:rPr>
              <a:t>2</a:t>
            </a:r>
            <a:r>
              <a:rPr lang="en-US" sz="1600" kern="100" dirty="0">
                <a:solidFill>
                  <a:schemeClr val="bg2">
                    <a:lumMod val="25000"/>
                  </a:schemeClr>
                </a:solidFill>
                <a:effectLst/>
                <a:latin typeface="Gilroy" pitchFamily="2" charset="77"/>
                <a:ea typeface="TradeGothic"/>
                <a:cs typeface="Arial" panose="020B0604020202020204" pitchFamily="34" charset="0"/>
              </a:rPr>
              <a:t> </a:t>
            </a:r>
          </a:p>
          <a:p>
            <a:pPr marL="342900" marR="631190" lvl="0" indent="-342900">
              <a:lnSpc>
                <a:spcPct val="100000"/>
              </a:lnSpc>
              <a:spcBef>
                <a:spcPts val="0"/>
              </a:spcBef>
              <a:spcAft>
                <a:spcPts val="1200"/>
              </a:spcAft>
              <a:buClr>
                <a:srgbClr val="17D5E0"/>
              </a:buClr>
              <a:buSzPct val="150000"/>
              <a:buFont typeface="Arial" panose="020B0604020202020204" pitchFamily="34" charset="0"/>
              <a:buChar char="•"/>
              <a:tabLst>
                <a:tab pos="228600" algn="l"/>
                <a:tab pos="673100" algn="l"/>
              </a:tabLst>
            </a:pPr>
            <a:r>
              <a:rPr lang="en-US" sz="1600" dirty="0">
                <a:solidFill>
                  <a:schemeClr val="bg2">
                    <a:lumMod val="25000"/>
                  </a:schemeClr>
                </a:solidFill>
                <a:latin typeface="Gilroy" pitchFamily="2" charset="77"/>
                <a:ea typeface="TradeGothic"/>
                <a:cs typeface="TradeGothic"/>
              </a:rPr>
              <a:t>C</a:t>
            </a:r>
            <a:r>
              <a:rPr lang="en-US" sz="1600" dirty="0">
                <a:solidFill>
                  <a:schemeClr val="bg2">
                    <a:lumMod val="25000"/>
                  </a:schemeClr>
                </a:solidFill>
                <a:effectLst/>
                <a:latin typeface="Gilroy" pitchFamily="2" charset="77"/>
                <a:ea typeface="TradeGothic"/>
                <a:cs typeface="TradeGothic"/>
              </a:rPr>
              <a:t>urrently, about 28 million women are over the age of 65</a:t>
            </a:r>
            <a:r>
              <a:rPr lang="en-US" sz="1600" dirty="0">
                <a:solidFill>
                  <a:schemeClr val="bg2">
                    <a:lumMod val="25000"/>
                  </a:schemeClr>
                </a:solidFill>
                <a:latin typeface="Gilroy" pitchFamily="2" charset="77"/>
                <a:ea typeface="TradeGothic"/>
                <a:cs typeface="TradeGothic"/>
              </a:rPr>
              <a:t>; and </a:t>
            </a:r>
            <a:r>
              <a:rPr lang="en-US" sz="1600" dirty="0">
                <a:solidFill>
                  <a:schemeClr val="bg2">
                    <a:lumMod val="25000"/>
                  </a:schemeClr>
                </a:solidFill>
                <a:effectLst/>
                <a:latin typeface="Gilroy" pitchFamily="2" charset="77"/>
                <a:ea typeface="TradeGothic"/>
                <a:cs typeface="TradeGothic"/>
              </a:rPr>
              <a:t>40 million women will be over age 65 by 2040.</a:t>
            </a:r>
            <a:r>
              <a:rPr lang="en-US" sz="1600" baseline="30000" dirty="0">
                <a:solidFill>
                  <a:schemeClr val="bg2">
                    <a:lumMod val="25000"/>
                  </a:schemeClr>
                </a:solidFill>
                <a:effectLst/>
                <a:latin typeface="Gilroy" pitchFamily="2" charset="77"/>
                <a:ea typeface="TradeGothic"/>
                <a:cs typeface="TradeGothic"/>
              </a:rPr>
              <a:t>3</a:t>
            </a:r>
            <a:endParaRPr lang="en-US" sz="1600" dirty="0">
              <a:solidFill>
                <a:schemeClr val="bg2">
                  <a:lumMod val="25000"/>
                </a:schemeClr>
              </a:solidFill>
              <a:effectLst/>
              <a:latin typeface="Gilroy" pitchFamily="2" charset="77"/>
              <a:ea typeface="TradeGothic"/>
              <a:cs typeface="TradeGothic"/>
            </a:endParaRPr>
          </a:p>
          <a:p>
            <a:pPr marL="342900" marR="631190" indent="-342900">
              <a:lnSpc>
                <a:spcPct val="100000"/>
              </a:lnSpc>
              <a:spcBef>
                <a:spcPts val="0"/>
              </a:spcBef>
              <a:spcAft>
                <a:spcPts val="1200"/>
              </a:spcAft>
              <a:buClr>
                <a:srgbClr val="17D5E0"/>
              </a:buClr>
              <a:buSzPct val="150000"/>
              <a:buFont typeface="Arial" panose="020B0604020202020204" pitchFamily="34" charset="0"/>
              <a:buChar char="•"/>
              <a:tabLst>
                <a:tab pos="228600" algn="l"/>
                <a:tab pos="673100" algn="l"/>
              </a:tabLst>
            </a:pPr>
            <a:r>
              <a:rPr lang="en-US" sz="1600" dirty="0">
                <a:solidFill>
                  <a:schemeClr val="bg2">
                    <a:lumMod val="25000"/>
                  </a:schemeClr>
                </a:solidFill>
                <a:effectLst/>
                <a:latin typeface="Gilroy" pitchFamily="2" charset="77"/>
                <a:ea typeface="TradeGothic"/>
                <a:cs typeface="TradeGothic"/>
              </a:rPr>
              <a:t>For every 100 centenarian women, there are 20.7 centenarian men.</a:t>
            </a:r>
            <a:r>
              <a:rPr lang="en-US" sz="1600" baseline="30000" dirty="0">
                <a:solidFill>
                  <a:schemeClr val="bg2">
                    <a:lumMod val="25000"/>
                  </a:schemeClr>
                </a:solidFill>
                <a:effectLst/>
                <a:latin typeface="Gilroy" pitchFamily="2" charset="77"/>
                <a:ea typeface="TradeGothic"/>
                <a:cs typeface="TradeGothic"/>
              </a:rPr>
              <a:t>4</a:t>
            </a:r>
            <a:r>
              <a:rPr lang="en-US" sz="1600" dirty="0">
                <a:solidFill>
                  <a:schemeClr val="bg2">
                    <a:lumMod val="25000"/>
                  </a:schemeClr>
                </a:solidFill>
                <a:effectLst/>
                <a:latin typeface="Gilroy" pitchFamily="2" charset="77"/>
              </a:rPr>
              <a:t> </a:t>
            </a:r>
            <a:endParaRPr lang="en-US" sz="1600" dirty="0">
              <a:solidFill>
                <a:schemeClr val="bg2">
                  <a:lumMod val="25000"/>
                </a:schemeClr>
              </a:solidFill>
              <a:effectLst/>
              <a:latin typeface="Gilroy" pitchFamily="2" charset="77"/>
              <a:ea typeface="TradeGothic"/>
              <a:cs typeface="TradeGothic"/>
            </a:endParaRPr>
          </a:p>
        </p:txBody>
      </p:sp>
      <p:sp>
        <p:nvSpPr>
          <p:cNvPr id="49" name="Content Placeholder 48">
            <a:extLst>
              <a:ext uri="{FF2B5EF4-FFF2-40B4-BE49-F238E27FC236}">
                <a16:creationId xmlns:a16="http://schemas.microsoft.com/office/drawing/2014/main" id="{0FBFCF63-B93B-D566-5AB5-BE944CBC06DD}"/>
              </a:ext>
            </a:extLst>
          </p:cNvPr>
          <p:cNvSpPr>
            <a:spLocks noGrp="1"/>
          </p:cNvSpPr>
          <p:nvPr>
            <p:ph sz="quarter" idx="14"/>
          </p:nvPr>
        </p:nvSpPr>
        <p:spPr>
          <a:xfrm>
            <a:off x="796362" y="5429760"/>
            <a:ext cx="5873979" cy="1016368"/>
          </a:xfrm>
          <a:prstGeom prst="rect">
            <a:avLst/>
          </a:prstGeom>
        </p:spPr>
        <p:txBody>
          <a:bodyPr wrap="square">
            <a:spAutoFit/>
          </a:bodyPr>
          <a:lstStyle/>
          <a:p>
            <a:pPr>
              <a:lnSpc>
                <a:spcPct val="100000"/>
              </a:lnSpc>
              <a:spcBef>
                <a:spcPts val="0"/>
              </a:spcBef>
            </a:pPr>
            <a:r>
              <a:rPr lang="en-US" sz="1050" baseline="30000">
                <a:solidFill>
                  <a:schemeClr val="bg1">
                    <a:lumMod val="50000"/>
                  </a:schemeClr>
                </a:solidFill>
                <a:latin typeface="PRUDENTIALMODERN MEDIUM CONDENS" pitchFamily="2" charset="77"/>
              </a:rPr>
              <a:t>1</a:t>
            </a:r>
            <a:r>
              <a:rPr lang="en-US" sz="1050">
                <a:solidFill>
                  <a:schemeClr val="bg1">
                    <a:lumMod val="50000"/>
                  </a:schemeClr>
                </a:solidFill>
                <a:latin typeface="PRUDENTIALMODERN MEDIUM CONDENS" pitchFamily="2" charset="77"/>
              </a:rPr>
              <a:t>Protected Retirement Income and Planning (June 2022). Conducted by CANNEX USA for Alliance for Lifetime Income</a:t>
            </a:r>
          </a:p>
          <a:p>
            <a:pPr marL="0" marR="0" lvl="0" indent="0" defTabSz="914400" rtl="0" eaLnBrk="1" fontAlgn="auto" latinLnBrk="0" hangingPunct="1">
              <a:lnSpc>
                <a:spcPct val="100000"/>
              </a:lnSpc>
              <a:spcBef>
                <a:spcPct val="0"/>
              </a:spcBef>
              <a:spcAft>
                <a:spcPts val="0"/>
              </a:spcAft>
              <a:buClrTx/>
              <a:buSzTx/>
              <a:buFontTx/>
              <a:buNone/>
              <a:tabLst/>
              <a:defRPr/>
            </a:pPr>
            <a:r>
              <a:rPr lang="en-US" sz="1050" baseline="30000">
                <a:solidFill>
                  <a:schemeClr val="bg1">
                    <a:lumMod val="50000"/>
                  </a:schemeClr>
                </a:solidFill>
                <a:latin typeface="PRUDENTIALMODERN MEDIUM CONDENS" pitchFamily="2" charset="77"/>
              </a:rPr>
              <a:t>2</a:t>
            </a:r>
            <a:r>
              <a:rPr lang="en-US" sz="1050">
                <a:ln w="0"/>
                <a:solidFill>
                  <a:schemeClr val="bg1">
                    <a:lumMod val="50000"/>
                  </a:schemeClr>
                </a:solidFill>
                <a:latin typeface="PRUDENTIALMODERN MEDIUM CONDENS" pitchFamily="2" charset="77"/>
              </a:rPr>
              <a:t>Alliance for Lifetime Income, Women’s Financial Wellness. Suzanne Norman November 2021</a:t>
            </a:r>
          </a:p>
          <a:p>
            <a:pPr>
              <a:lnSpc>
                <a:spcPct val="100000"/>
              </a:lnSpc>
              <a:spcBef>
                <a:spcPts val="0"/>
              </a:spcBef>
            </a:pPr>
            <a:r>
              <a:rPr lang="en-US" sz="1050" baseline="30000">
                <a:solidFill>
                  <a:schemeClr val="bg1">
                    <a:lumMod val="50000"/>
                  </a:schemeClr>
                </a:solidFill>
                <a:latin typeface="PRUDENTIALMODERN MEDIUM CONDENS" pitchFamily="2" charset="77"/>
              </a:rPr>
              <a:t>3</a:t>
            </a:r>
            <a:r>
              <a:rPr lang="en-US" sz="1050">
                <a:solidFill>
                  <a:schemeClr val="bg1">
                    <a:lumMod val="50000"/>
                  </a:schemeClr>
                </a:solidFill>
                <a:latin typeface="PRUDENTIALMODERN MEDIUM CONDENS" pitchFamily="2" charset="77"/>
              </a:rPr>
              <a:t>Alliance for Lifetime Income: Are You Really Serving Female Investors April 2023</a:t>
            </a:r>
          </a:p>
          <a:p>
            <a:pPr>
              <a:lnSpc>
                <a:spcPct val="100000"/>
              </a:lnSpc>
              <a:spcBef>
                <a:spcPts val="0"/>
              </a:spcBef>
            </a:pPr>
            <a:r>
              <a:rPr lang="en-US" sz="1050" baseline="30000">
                <a:solidFill>
                  <a:schemeClr val="bg1">
                    <a:lumMod val="50000"/>
                  </a:schemeClr>
                </a:solidFill>
                <a:latin typeface="PRUDENTIALMODERN MEDIUM CONDENS" pitchFamily="2" charset="77"/>
              </a:rPr>
              <a:t>4</a:t>
            </a:r>
            <a:r>
              <a:rPr lang="en-US" sz="1050">
                <a:solidFill>
                  <a:schemeClr val="bg1">
                    <a:lumMod val="50000"/>
                  </a:schemeClr>
                </a:solidFill>
                <a:latin typeface="PRUDENTIALMODERN MEDIUM CONDENS" pitchFamily="2" charset="77"/>
              </a:rPr>
              <a:t>Alliance for Lifetime Income: How to Create Financially Fearless Female Investors, Dec 2022 </a:t>
            </a:r>
          </a:p>
          <a:p>
            <a:endParaRPr lang="en-US" sz="1050" dirty="0">
              <a:solidFill>
                <a:schemeClr val="bg1">
                  <a:lumMod val="50000"/>
                </a:schemeClr>
              </a:solidFill>
              <a:latin typeface="PRUDENTIALMODERN MEDIUM CONDENS" pitchFamily="2" charset="77"/>
            </a:endParaRPr>
          </a:p>
        </p:txBody>
      </p:sp>
    </p:spTree>
    <p:extLst>
      <p:ext uri="{BB962C8B-B14F-4D97-AF65-F5344CB8AC3E}">
        <p14:creationId xmlns:p14="http://schemas.microsoft.com/office/powerpoint/2010/main" val="1556805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40D6DB5-7EBA-6C5A-86B2-029FC4572F1C}"/>
              </a:ext>
              <a:ext uri="{C183D7F6-B498-43B3-948B-1728B52AA6E4}">
                <adec:decorative xmlns:adec="http://schemas.microsoft.com/office/drawing/2017/decorative" val="1"/>
              </a:ext>
            </a:extLst>
          </p:cNvPr>
          <p:cNvSpPr/>
          <p:nvPr/>
        </p:nvSpPr>
        <p:spPr>
          <a:xfrm>
            <a:off x="-1" y="0"/>
            <a:ext cx="12523470"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8B19D77-7063-1550-80BD-64BF6AA9D81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6691" t="38" r="26095" b="-38"/>
          <a:stretch/>
        </p:blipFill>
        <p:spPr>
          <a:xfrm>
            <a:off x="6574536" y="-4138"/>
            <a:ext cx="5948933" cy="6855425"/>
          </a:xfrm>
          <a:prstGeom prst="rect">
            <a:avLst/>
          </a:prstGeom>
        </p:spPr>
      </p:pic>
      <p:grpSp>
        <p:nvGrpSpPr>
          <p:cNvPr id="3" name="Group 2">
            <a:extLst>
              <a:ext uri="{FF2B5EF4-FFF2-40B4-BE49-F238E27FC236}">
                <a16:creationId xmlns:a16="http://schemas.microsoft.com/office/drawing/2014/main" id="{1C03C460-1EB8-D81C-9754-AAEC4D23A9CA}"/>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7" name="Group 6">
              <a:extLst>
                <a:ext uri="{FF2B5EF4-FFF2-40B4-BE49-F238E27FC236}">
                  <a16:creationId xmlns:a16="http://schemas.microsoft.com/office/drawing/2014/main" id="{C741F14C-E8E8-B1B0-5E12-C287BA865C56}"/>
                </a:ext>
              </a:extLst>
            </p:cNvPr>
            <p:cNvGrpSpPr/>
            <p:nvPr/>
          </p:nvGrpSpPr>
          <p:grpSpPr>
            <a:xfrm>
              <a:off x="8430073" y="6380207"/>
              <a:ext cx="3712966" cy="345783"/>
              <a:chOff x="8430073" y="6380207"/>
              <a:chExt cx="3712966" cy="345783"/>
            </a:xfrm>
          </p:grpSpPr>
          <p:grpSp>
            <p:nvGrpSpPr>
              <p:cNvPr id="13" name="Group 12">
                <a:extLst>
                  <a:ext uri="{FF2B5EF4-FFF2-40B4-BE49-F238E27FC236}">
                    <a16:creationId xmlns:a16="http://schemas.microsoft.com/office/drawing/2014/main" id="{945DD4D9-D50C-D920-478E-07C13BBAB8A3}"/>
                  </a:ext>
                </a:extLst>
              </p:cNvPr>
              <p:cNvGrpSpPr/>
              <p:nvPr/>
            </p:nvGrpSpPr>
            <p:grpSpPr>
              <a:xfrm>
                <a:off x="11520739" y="6380207"/>
                <a:ext cx="622300" cy="345783"/>
                <a:chOff x="11517153" y="6380207"/>
                <a:chExt cx="622300" cy="345783"/>
              </a:xfrm>
            </p:grpSpPr>
            <p:sp>
              <p:nvSpPr>
                <p:cNvPr id="15" name="Slide Number Placeholder 5">
                  <a:extLst>
                    <a:ext uri="{FF2B5EF4-FFF2-40B4-BE49-F238E27FC236}">
                      <a16:creationId xmlns:a16="http://schemas.microsoft.com/office/drawing/2014/main" id="{F348107B-8F66-756A-3F56-5BD8BB8BA243}"/>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12</a:t>
                  </a:fld>
                  <a:endParaRPr lang="en-US" sz="1100" b="1" dirty="0">
                    <a:solidFill>
                      <a:srgbClr val="001F43"/>
                    </a:solidFill>
                    <a:latin typeface="PrudentialModern" pitchFamily="2" charset="77"/>
                  </a:endParaRPr>
                </a:p>
              </p:txBody>
            </p:sp>
            <p:cxnSp>
              <p:nvCxnSpPr>
                <p:cNvPr id="16" name="Straight Connector 15">
                  <a:extLst>
                    <a:ext uri="{FF2B5EF4-FFF2-40B4-BE49-F238E27FC236}">
                      <a16:creationId xmlns:a16="http://schemas.microsoft.com/office/drawing/2014/main" id="{A64E8FE4-14BC-3B9F-BEB9-07C29098354E}"/>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4" name="Footer Placeholder 4">
                <a:extLst>
                  <a:ext uri="{FF2B5EF4-FFF2-40B4-BE49-F238E27FC236}">
                    <a16:creationId xmlns:a16="http://schemas.microsoft.com/office/drawing/2014/main" id="{5FFCB3B3-E132-F3B0-22B0-6E85716D90AE}"/>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10" name="Picture 9" descr="A blue and black logo&#10;&#10;Description automatically generated">
              <a:extLst>
                <a:ext uri="{FF2B5EF4-FFF2-40B4-BE49-F238E27FC236}">
                  <a16:creationId xmlns:a16="http://schemas.microsoft.com/office/drawing/2014/main" id="{C2A4B9E3-8F51-C537-5E37-82EA37072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45" name="Title 1">
            <a:extLst>
              <a:ext uri="{FF2B5EF4-FFF2-40B4-BE49-F238E27FC236}">
                <a16:creationId xmlns:a16="http://schemas.microsoft.com/office/drawing/2014/main" id="{3625F005-71D4-2D3D-6B5A-740A6A4F35BC}"/>
              </a:ext>
            </a:extLst>
          </p:cNvPr>
          <p:cNvSpPr>
            <a:spLocks noGrp="1"/>
          </p:cNvSpPr>
          <p:nvPr>
            <p:ph type="title"/>
          </p:nvPr>
        </p:nvSpPr>
        <p:spPr>
          <a:xfrm>
            <a:off x="1657464" y="120715"/>
            <a:ext cx="3400311" cy="865123"/>
          </a:xfrm>
          <a:prstGeom prst="rect">
            <a:avLst/>
          </a:prstGeom>
        </p:spPr>
        <p:txBody>
          <a:bodyPr>
            <a:noAutofit/>
          </a:bodyPr>
          <a:lstStyle/>
          <a:p>
            <a:r>
              <a:rPr lang="en-US" sz="3000" b="1">
                <a:solidFill>
                  <a:srgbClr val="001F43"/>
                </a:solidFill>
                <a:latin typeface="Prudential Modern SemCond" pitchFamily="2" charset="77"/>
              </a:rPr>
              <a:t>“GRAY DIVORCE” IMPACT ON WOMEN </a:t>
            </a:r>
            <a:endParaRPr lang="en-US" sz="3000" b="1" dirty="0">
              <a:solidFill>
                <a:srgbClr val="001F43"/>
              </a:solidFill>
              <a:latin typeface="Prudential Modern SemCond" pitchFamily="2" charset="77"/>
            </a:endParaRPr>
          </a:p>
        </p:txBody>
      </p:sp>
      <p:sp>
        <p:nvSpPr>
          <p:cNvPr id="26" name="Oval 25">
            <a:extLst>
              <a:ext uri="{FF2B5EF4-FFF2-40B4-BE49-F238E27FC236}">
                <a16:creationId xmlns:a16="http://schemas.microsoft.com/office/drawing/2014/main" id="{0CE727A5-338C-CB00-A246-8A4BCB788E42}"/>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ontent Placeholder 45">
            <a:extLst>
              <a:ext uri="{FF2B5EF4-FFF2-40B4-BE49-F238E27FC236}">
                <a16:creationId xmlns:a16="http://schemas.microsoft.com/office/drawing/2014/main" id="{DDECD8BB-2CCD-A1B6-18FF-27097A05F708}"/>
              </a:ext>
            </a:extLst>
          </p:cNvPr>
          <p:cNvSpPr txBox="1">
            <a:spLocks noGrp="1"/>
          </p:cNvSpPr>
          <p:nvPr>
            <p:ph sz="quarter" idx="10"/>
          </p:nvPr>
        </p:nvSpPr>
        <p:spPr>
          <a:xfrm>
            <a:off x="1007833" y="595273"/>
            <a:ext cx="319088" cy="535531"/>
          </a:xfrm>
          <a:prstGeom prst="rect">
            <a:avLst/>
          </a:prstGeom>
          <a:noFill/>
        </p:spPr>
        <p:txBody>
          <a:bodyPr wrap="square" rtlCol="0">
            <a:spAutoFit/>
          </a:bodyPr>
          <a:lstStyle/>
          <a:p>
            <a:r>
              <a:rPr lang="en-US" sz="3200" b="1" dirty="0">
                <a:latin typeface="Gilroy SemiBold" pitchFamily="2" charset="77"/>
              </a:rPr>
              <a:t>3</a:t>
            </a:r>
          </a:p>
        </p:txBody>
      </p:sp>
      <p:sp>
        <p:nvSpPr>
          <p:cNvPr id="47" name="Content Placeholder 46">
            <a:extLst>
              <a:ext uri="{FF2B5EF4-FFF2-40B4-BE49-F238E27FC236}">
                <a16:creationId xmlns:a16="http://schemas.microsoft.com/office/drawing/2014/main" id="{B972A93A-33CE-FB42-31B9-E57E0D93E428}"/>
              </a:ext>
            </a:extLst>
          </p:cNvPr>
          <p:cNvSpPr txBox="1">
            <a:spLocks noGrp="1"/>
          </p:cNvSpPr>
          <p:nvPr>
            <p:ph sz="quarter" idx="11"/>
          </p:nvPr>
        </p:nvSpPr>
        <p:spPr>
          <a:xfrm>
            <a:off x="1657464" y="2452562"/>
            <a:ext cx="4157549" cy="2892010"/>
          </a:xfrm>
          <a:prstGeom prst="rect">
            <a:avLst/>
          </a:prstGeom>
          <a:noFill/>
        </p:spPr>
        <p:txBody>
          <a:bodyPr wrap="square" numCol="1" spcCol="365760" rtlCol="0">
            <a:spAutoFit/>
          </a:bodyPr>
          <a:lstStyle>
            <a:defPPr>
              <a:defRPr lang="en-US"/>
            </a:defPPr>
            <a:lvl1pPr marL="285750" indent="-285750">
              <a:lnSpc>
                <a:spcPts val="2220"/>
              </a:lnSpc>
              <a:spcAft>
                <a:spcPts val="1200"/>
              </a:spcAft>
              <a:buClr>
                <a:srgbClr val="B45B23"/>
              </a:buClr>
              <a:buFont typeface="Wingdings" pitchFamily="2" charset="2"/>
              <a:buChar char="§"/>
              <a:defRPr sz="2000">
                <a:solidFill>
                  <a:schemeClr val="bg2">
                    <a:lumMod val="25000"/>
                  </a:schemeClr>
                </a:solidFill>
                <a:latin typeface="Prudential Modern Med" pitchFamily="2" charset="77"/>
              </a:defRPr>
            </a:lvl1pPr>
          </a:lstStyle>
          <a:p>
            <a:pPr>
              <a:lnSpc>
                <a:spcPct val="100000"/>
              </a:lnSpc>
              <a:spcBef>
                <a:spcPts val="0"/>
              </a:spcBef>
              <a:buClr>
                <a:srgbClr val="17D5E0"/>
              </a:buClr>
              <a:buSzPct val="150000"/>
              <a:buFont typeface="Arial" panose="020B0604020202020204" pitchFamily="34" charset="0"/>
              <a:buChar char="•"/>
            </a:pPr>
            <a:r>
              <a:rPr lang="en-US" sz="1800" b="1">
                <a:latin typeface="Gilroy SemiBold" pitchFamily="2" charset="77"/>
              </a:rPr>
              <a:t>The divorce rate for those over age 50 has doubled.</a:t>
            </a:r>
            <a:endParaRPr lang="en-US" sz="1800" b="1" strike="sngStrike">
              <a:latin typeface="Gilroy SemiBold" pitchFamily="2" charset="77"/>
            </a:endParaRPr>
          </a:p>
          <a:p>
            <a:pPr>
              <a:lnSpc>
                <a:spcPct val="100000"/>
              </a:lnSpc>
              <a:spcBef>
                <a:spcPts val="0"/>
              </a:spcBef>
              <a:buClr>
                <a:srgbClr val="17D5E0"/>
              </a:buClr>
              <a:buSzPct val="150000"/>
              <a:buFont typeface="Arial" panose="020B0604020202020204" pitchFamily="34" charset="0"/>
              <a:buChar char="•"/>
            </a:pPr>
            <a:r>
              <a:rPr lang="en-US" sz="1800" b="1">
                <a:latin typeface="Gilroy SemiBold" pitchFamily="2" charset="77"/>
              </a:rPr>
              <a:t>Standard of living declines by 45% for women vs. 21% for men.</a:t>
            </a:r>
          </a:p>
          <a:p>
            <a:pPr>
              <a:lnSpc>
                <a:spcPct val="100000"/>
              </a:lnSpc>
              <a:spcBef>
                <a:spcPts val="0"/>
              </a:spcBef>
              <a:buClr>
                <a:srgbClr val="17D5E0"/>
              </a:buClr>
              <a:buSzPct val="150000"/>
              <a:buFont typeface="Arial" panose="020B0604020202020204" pitchFamily="34" charset="0"/>
              <a:buChar char="•"/>
            </a:pPr>
            <a:r>
              <a:rPr lang="en-US" sz="1800" b="1">
                <a:latin typeface="Gilroy SemiBold" pitchFamily="2" charset="77"/>
              </a:rPr>
              <a:t>Women (age 65+) are 80% more likely to be impoverished compared to men.</a:t>
            </a:r>
          </a:p>
          <a:p>
            <a:pPr>
              <a:buClr>
                <a:srgbClr val="17D5E0"/>
              </a:buClr>
              <a:buSzPct val="150000"/>
              <a:buFont typeface="Arial" panose="020B0604020202020204" pitchFamily="34" charset="0"/>
              <a:buChar char="•"/>
            </a:pPr>
            <a:endParaRPr lang="en-US" sz="1800" b="1" dirty="0">
              <a:latin typeface="Gilroy SemiBold" pitchFamily="2" charset="77"/>
            </a:endParaRPr>
          </a:p>
        </p:txBody>
      </p:sp>
      <p:sp>
        <p:nvSpPr>
          <p:cNvPr id="48" name="Content Placeholder 47">
            <a:extLst>
              <a:ext uri="{FF2B5EF4-FFF2-40B4-BE49-F238E27FC236}">
                <a16:creationId xmlns:a16="http://schemas.microsoft.com/office/drawing/2014/main" id="{833E346A-195C-BA4C-6E71-80946488CEC6}"/>
              </a:ext>
            </a:extLst>
          </p:cNvPr>
          <p:cNvSpPr>
            <a:spLocks noGrp="1"/>
          </p:cNvSpPr>
          <p:nvPr>
            <p:ph sz="quarter" idx="12"/>
          </p:nvPr>
        </p:nvSpPr>
        <p:spPr>
          <a:xfrm>
            <a:off x="787188" y="5910292"/>
            <a:ext cx="4513472" cy="248145"/>
          </a:xfrm>
          <a:prstGeom prst="rect">
            <a:avLst/>
          </a:prstGeom>
        </p:spPr>
        <p:txBody>
          <a:bodyPr wrap="square">
            <a:spAutoFit/>
          </a:bodyPr>
          <a:lstStyle/>
          <a:p>
            <a:pPr>
              <a:lnSpc>
                <a:spcPts val="1220"/>
              </a:lnSpc>
            </a:pPr>
            <a:r>
              <a:rPr lang="en-US" sz="1050">
                <a:solidFill>
                  <a:schemeClr val="bg1">
                    <a:lumMod val="50000"/>
                  </a:schemeClr>
                </a:solidFill>
                <a:latin typeface="PRUDENTIALMODERN MEDIUM CONDENS" pitchFamily="2" charset="77"/>
              </a:rPr>
              <a:t>Source: Alliance for Lifetime Income: Are You Really Serving Female Investors April 2023</a:t>
            </a:r>
            <a:endParaRPr lang="en-US" sz="1050" dirty="0">
              <a:solidFill>
                <a:schemeClr val="bg1">
                  <a:lumMod val="50000"/>
                </a:schemeClr>
              </a:solidFill>
              <a:latin typeface="PRUDENTIALMODERN MEDIUM CONDENS" pitchFamily="2" charset="77"/>
            </a:endParaRPr>
          </a:p>
        </p:txBody>
      </p:sp>
    </p:spTree>
    <p:extLst>
      <p:ext uri="{BB962C8B-B14F-4D97-AF65-F5344CB8AC3E}">
        <p14:creationId xmlns:p14="http://schemas.microsoft.com/office/powerpoint/2010/main" val="1264503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D70CC95-3121-8AAF-CA01-16B10E7395F7}"/>
              </a:ext>
              <a:ext uri="{C183D7F6-B498-43B3-948B-1728B52AA6E4}">
                <adec:decorative xmlns:adec="http://schemas.microsoft.com/office/drawing/2017/decorative" val="1"/>
              </a:ext>
            </a:extLst>
          </p:cNvPr>
          <p:cNvGrpSpPr/>
          <p:nvPr/>
        </p:nvGrpSpPr>
        <p:grpSpPr>
          <a:xfrm>
            <a:off x="0" y="10510"/>
            <a:ext cx="12191999" cy="6857999"/>
            <a:chOff x="0" y="1"/>
            <a:chExt cx="12191999" cy="6857999"/>
          </a:xfrm>
        </p:grpSpPr>
        <p:sp>
          <p:nvSpPr>
            <p:cNvPr id="5" name="Rectangle 4">
              <a:extLst>
                <a:ext uri="{FF2B5EF4-FFF2-40B4-BE49-F238E27FC236}">
                  <a16:creationId xmlns:a16="http://schemas.microsoft.com/office/drawing/2014/main" id="{A2A04E3D-EDDA-04AD-935E-5AFCFF0A16AF}"/>
                </a:ext>
              </a:extLst>
            </p:cNvPr>
            <p:cNvSpPr/>
            <p:nvPr/>
          </p:nvSpPr>
          <p:spPr>
            <a:xfrm>
              <a:off x="0" y="1"/>
              <a:ext cx="5839968"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FCE832-E3D9-3A11-37F6-F8D06721C5CE}"/>
                </a:ext>
                <a:ext uri="{C183D7F6-B498-43B3-948B-1728B52AA6E4}">
                  <adec:decorative xmlns:adec="http://schemas.microsoft.com/office/drawing/2017/decorative" val="1"/>
                </a:ext>
              </a:extLst>
            </p:cNvPr>
            <p:cNvSpPr/>
            <p:nvPr/>
          </p:nvSpPr>
          <p:spPr>
            <a:xfrm>
              <a:off x="5706709" y="3428999"/>
              <a:ext cx="6485290" cy="3428999"/>
            </a:xfrm>
            <a:prstGeom prst="rect">
              <a:avLst/>
            </a:prstGeom>
            <a:solidFill>
              <a:srgbClr val="17D5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Isosceles Triangle 20">
              <a:extLst>
                <a:ext uri="{FF2B5EF4-FFF2-40B4-BE49-F238E27FC236}">
                  <a16:creationId xmlns:a16="http://schemas.microsoft.com/office/drawing/2014/main" id="{2AEA8E47-880E-0519-216C-FAC7406EE0B4}"/>
                </a:ext>
              </a:extLst>
            </p:cNvPr>
            <p:cNvSpPr/>
            <p:nvPr userDrawn="1"/>
          </p:nvSpPr>
          <p:spPr>
            <a:xfrm rot="10800000">
              <a:off x="8440092" y="3217155"/>
              <a:ext cx="980057" cy="482939"/>
            </a:xfrm>
            <a:prstGeom prst="triangle">
              <a:avLst/>
            </a:prstGeom>
            <a:solidFill>
              <a:srgbClr val="001F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F43"/>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B8164B-9C58-2F6A-2C95-C22BD2B3EE48}"/>
                </a:ext>
                <a:ext uri="{C183D7F6-B498-43B3-948B-1728B52AA6E4}">
                  <adec:decorative xmlns:adec="http://schemas.microsoft.com/office/drawing/2017/decorative" val="1"/>
                </a:ext>
              </a:extLst>
            </p:cNvPr>
            <p:cNvSpPr/>
            <p:nvPr/>
          </p:nvSpPr>
          <p:spPr>
            <a:xfrm flipH="1">
              <a:off x="5706703" y="6384"/>
              <a:ext cx="6485295" cy="3428999"/>
            </a:xfrm>
            <a:prstGeom prst="rect">
              <a:avLst/>
            </a:prstGeom>
            <a:solidFill>
              <a:srgbClr val="001F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F43"/>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8EED7A18-DFF2-3EAE-F271-0057E730252C}"/>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7" name="Group 6">
              <a:extLst>
                <a:ext uri="{FF2B5EF4-FFF2-40B4-BE49-F238E27FC236}">
                  <a16:creationId xmlns:a16="http://schemas.microsoft.com/office/drawing/2014/main" id="{2EA58BE1-8802-40CF-B8FC-2416EC06513C}"/>
                </a:ext>
              </a:extLst>
            </p:cNvPr>
            <p:cNvGrpSpPr/>
            <p:nvPr/>
          </p:nvGrpSpPr>
          <p:grpSpPr>
            <a:xfrm>
              <a:off x="8430073" y="6380207"/>
              <a:ext cx="3712966" cy="345783"/>
              <a:chOff x="8430073" y="6380207"/>
              <a:chExt cx="3712966" cy="345783"/>
            </a:xfrm>
          </p:grpSpPr>
          <p:grpSp>
            <p:nvGrpSpPr>
              <p:cNvPr id="12" name="Group 11">
                <a:extLst>
                  <a:ext uri="{FF2B5EF4-FFF2-40B4-BE49-F238E27FC236}">
                    <a16:creationId xmlns:a16="http://schemas.microsoft.com/office/drawing/2014/main" id="{971261E1-E931-B520-F636-1A5CE781043D}"/>
                  </a:ext>
                </a:extLst>
              </p:cNvPr>
              <p:cNvGrpSpPr/>
              <p:nvPr/>
            </p:nvGrpSpPr>
            <p:grpSpPr>
              <a:xfrm>
                <a:off x="11520739" y="6380207"/>
                <a:ext cx="622300" cy="345783"/>
                <a:chOff x="11517153" y="6380207"/>
                <a:chExt cx="622300" cy="345783"/>
              </a:xfrm>
            </p:grpSpPr>
            <p:sp>
              <p:nvSpPr>
                <p:cNvPr id="25" name="Slide Number Placeholder 5">
                  <a:extLst>
                    <a:ext uri="{FF2B5EF4-FFF2-40B4-BE49-F238E27FC236}">
                      <a16:creationId xmlns:a16="http://schemas.microsoft.com/office/drawing/2014/main" id="{AD663A5C-A71C-008E-9D2A-9E112A5FB6C6}"/>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13</a:t>
                  </a:fld>
                  <a:endParaRPr lang="en-US" sz="1100" b="1" dirty="0">
                    <a:solidFill>
                      <a:srgbClr val="001F43"/>
                    </a:solidFill>
                    <a:latin typeface="PrudentialModern" pitchFamily="2" charset="77"/>
                  </a:endParaRPr>
                </a:p>
              </p:txBody>
            </p:sp>
            <p:cxnSp>
              <p:nvCxnSpPr>
                <p:cNvPr id="26" name="Straight Connector 25">
                  <a:extLst>
                    <a:ext uri="{FF2B5EF4-FFF2-40B4-BE49-F238E27FC236}">
                      <a16:creationId xmlns:a16="http://schemas.microsoft.com/office/drawing/2014/main" id="{731FD282-3DBB-B4B9-BF0A-356B78E7303D}"/>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4" name="Footer Placeholder 4">
                <a:extLst>
                  <a:ext uri="{FF2B5EF4-FFF2-40B4-BE49-F238E27FC236}">
                    <a16:creationId xmlns:a16="http://schemas.microsoft.com/office/drawing/2014/main" id="{A2E8833C-A8D6-DD32-A682-621208D17D5E}"/>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9" name="Picture 8" descr="A blue and black logo&#10;&#10;Description automatically generated">
              <a:extLst>
                <a:ext uri="{FF2B5EF4-FFF2-40B4-BE49-F238E27FC236}">
                  <a16:creationId xmlns:a16="http://schemas.microsoft.com/office/drawing/2014/main" id="{D0C94996-90E2-5C65-2E94-DF47A23F0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53" name="Title 4">
            <a:extLst>
              <a:ext uri="{FF2B5EF4-FFF2-40B4-BE49-F238E27FC236}">
                <a16:creationId xmlns:a16="http://schemas.microsoft.com/office/drawing/2014/main" id="{191CA47D-6EB9-CAFF-CABA-A75E555F989E}"/>
              </a:ext>
            </a:extLst>
          </p:cNvPr>
          <p:cNvSpPr txBox="1">
            <a:spLocks noGrp="1"/>
          </p:cNvSpPr>
          <p:nvPr>
            <p:ph type="title"/>
          </p:nvPr>
        </p:nvSpPr>
        <p:spPr>
          <a:xfrm>
            <a:off x="1662404" y="471666"/>
            <a:ext cx="2640713" cy="8369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r>
              <a:rPr lang="en-US" sz="3000">
                <a:latin typeface="Prudential Modern SemCond" pitchFamily="2" charset="77"/>
              </a:rPr>
              <a:t>THE “WIDOW’S PENALTY”</a:t>
            </a:r>
            <a:endParaRPr lang="en-US" sz="3000" dirty="0">
              <a:latin typeface="Prudential Modern SemCond" pitchFamily="2" charset="77"/>
            </a:endParaRPr>
          </a:p>
        </p:txBody>
      </p:sp>
      <p:sp>
        <p:nvSpPr>
          <p:cNvPr id="23" name="Oval 22">
            <a:extLst>
              <a:ext uri="{FF2B5EF4-FFF2-40B4-BE49-F238E27FC236}">
                <a16:creationId xmlns:a16="http://schemas.microsoft.com/office/drawing/2014/main" id="{55FAD902-797D-62A6-FF40-883D10999FAA}"/>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ontent Placeholder 53">
            <a:extLst>
              <a:ext uri="{FF2B5EF4-FFF2-40B4-BE49-F238E27FC236}">
                <a16:creationId xmlns:a16="http://schemas.microsoft.com/office/drawing/2014/main" id="{921B40BF-967F-BDCA-7990-49D9CFB2A5C7}"/>
              </a:ext>
            </a:extLst>
          </p:cNvPr>
          <p:cNvSpPr txBox="1">
            <a:spLocks noGrp="1"/>
          </p:cNvSpPr>
          <p:nvPr>
            <p:ph sz="quarter" idx="10"/>
          </p:nvPr>
        </p:nvSpPr>
        <p:spPr>
          <a:xfrm>
            <a:off x="1012198" y="590605"/>
            <a:ext cx="347663" cy="535531"/>
          </a:xfrm>
          <a:prstGeom prst="rect">
            <a:avLst/>
          </a:prstGeom>
          <a:noFill/>
        </p:spPr>
        <p:txBody>
          <a:bodyPr wrap="square" rtlCol="0">
            <a:spAutoFit/>
          </a:bodyPr>
          <a:lstStyle/>
          <a:p>
            <a:r>
              <a:rPr lang="en-US" sz="3200" b="1" dirty="0">
                <a:latin typeface="Gilroy SemiBold" pitchFamily="2" charset="77"/>
              </a:rPr>
              <a:t>3</a:t>
            </a:r>
          </a:p>
        </p:txBody>
      </p:sp>
      <p:sp>
        <p:nvSpPr>
          <p:cNvPr id="55" name="Content Placeholder 54">
            <a:extLst>
              <a:ext uri="{FF2B5EF4-FFF2-40B4-BE49-F238E27FC236}">
                <a16:creationId xmlns:a16="http://schemas.microsoft.com/office/drawing/2014/main" id="{619D8085-017A-9CC6-D674-5DBE66DF69BC}"/>
              </a:ext>
            </a:extLst>
          </p:cNvPr>
          <p:cNvSpPr txBox="1">
            <a:spLocks noGrp="1"/>
          </p:cNvSpPr>
          <p:nvPr>
            <p:ph sz="quarter" idx="11"/>
          </p:nvPr>
        </p:nvSpPr>
        <p:spPr>
          <a:xfrm>
            <a:off x="764304" y="2310772"/>
            <a:ext cx="32766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u="none" strike="noStrike" kern="1200" cap="none" spc="0" normalizeH="0" baseline="0" noProof="0" dirty="0">
                <a:ln>
                  <a:noFill/>
                </a:ln>
                <a:solidFill>
                  <a:srgbClr val="001F43"/>
                </a:solidFill>
                <a:effectLst/>
                <a:uLnTx/>
                <a:uFillTx/>
                <a:latin typeface="Prudential Modern SemCond" pitchFamily="2" charset="77"/>
              </a:rPr>
              <a:t>WIDOW’S TAX PENALTY</a:t>
            </a:r>
          </a:p>
        </p:txBody>
      </p:sp>
      <p:sp>
        <p:nvSpPr>
          <p:cNvPr id="56" name="Content Placeholder 55">
            <a:extLst>
              <a:ext uri="{FF2B5EF4-FFF2-40B4-BE49-F238E27FC236}">
                <a16:creationId xmlns:a16="http://schemas.microsoft.com/office/drawing/2014/main" id="{E57D51F7-3094-EC0E-644F-CF9241330E5E}"/>
              </a:ext>
            </a:extLst>
          </p:cNvPr>
          <p:cNvSpPr txBox="1">
            <a:spLocks noGrp="1"/>
          </p:cNvSpPr>
          <p:nvPr>
            <p:ph sz="quarter" idx="12"/>
          </p:nvPr>
        </p:nvSpPr>
        <p:spPr>
          <a:xfrm>
            <a:off x="778592" y="2808347"/>
            <a:ext cx="3538813"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u="none" strike="noStrike" kern="1200" cap="none" spc="0" normalizeH="0" baseline="0" noProof="0" dirty="0">
                <a:ln>
                  <a:noFill/>
                </a:ln>
                <a:solidFill>
                  <a:schemeClr val="bg2">
                    <a:lumMod val="25000"/>
                  </a:schemeClr>
                </a:solidFill>
                <a:effectLst/>
                <a:uLnTx/>
                <a:uFillTx/>
                <a:latin typeface="Gilroy SemiBold" pitchFamily="2" charset="77"/>
              </a:rPr>
              <a:t>Upon the loss of a spouse, the woman becomes a single filer, so despite losing a Social Security check, she may end </a:t>
            </a:r>
            <a:br>
              <a:rPr kumimoji="0" lang="en-US" sz="1800" b="1" u="none" strike="noStrike" kern="1200" cap="none" spc="0" normalizeH="0" baseline="0" noProof="0" dirty="0">
                <a:ln>
                  <a:noFill/>
                </a:ln>
                <a:solidFill>
                  <a:schemeClr val="bg2">
                    <a:lumMod val="25000"/>
                  </a:schemeClr>
                </a:solidFill>
                <a:effectLst/>
                <a:uLnTx/>
                <a:uFillTx/>
                <a:latin typeface="Gilroy SemiBold" pitchFamily="2" charset="77"/>
              </a:rPr>
            </a:br>
            <a:r>
              <a:rPr kumimoji="0" lang="en-US" sz="1800" b="1" u="none" strike="noStrike" kern="1200" cap="none" spc="0" normalizeH="0" baseline="0" noProof="0" dirty="0">
                <a:ln>
                  <a:noFill/>
                </a:ln>
                <a:solidFill>
                  <a:schemeClr val="bg2">
                    <a:lumMod val="25000"/>
                  </a:schemeClr>
                </a:solidFill>
                <a:effectLst/>
                <a:uLnTx/>
                <a:uFillTx/>
                <a:latin typeface="Gilroy SemiBold" pitchFamily="2" charset="77"/>
              </a:rPr>
              <a:t>up in a higher tax bracket.</a:t>
            </a:r>
          </a:p>
        </p:txBody>
      </p:sp>
      <p:sp>
        <p:nvSpPr>
          <p:cNvPr id="57" name="Content Placeholder 9">
            <a:extLst>
              <a:ext uri="{FF2B5EF4-FFF2-40B4-BE49-F238E27FC236}">
                <a16:creationId xmlns:a16="http://schemas.microsoft.com/office/drawing/2014/main" id="{6444C7BA-A81D-CDAF-1C5A-7BC86E553619}"/>
              </a:ext>
            </a:extLst>
          </p:cNvPr>
          <p:cNvSpPr txBox="1">
            <a:spLocks noGrp="1"/>
          </p:cNvSpPr>
          <p:nvPr>
            <p:ph sz="quarter" idx="13"/>
          </p:nvPr>
        </p:nvSpPr>
        <p:spPr>
          <a:xfrm>
            <a:off x="6065676" y="417572"/>
            <a:ext cx="5319871" cy="5041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u="none" strike="noStrike" kern="1200" cap="none" spc="0" normalizeH="0" baseline="0" noProof="0" dirty="0">
                <a:ln>
                  <a:noFill/>
                </a:ln>
                <a:solidFill>
                  <a:schemeClr val="bg1"/>
                </a:solidFill>
                <a:effectLst/>
                <a:uLnTx/>
                <a:uFillTx/>
                <a:latin typeface="Prudential Modern SemCond" pitchFamily="2" charset="77"/>
              </a:rPr>
              <a:t>UPON THE DEATH OF THE FIRST SPOUSE:</a:t>
            </a:r>
          </a:p>
        </p:txBody>
      </p:sp>
      <p:sp>
        <p:nvSpPr>
          <p:cNvPr id="58" name="Content Placeholder 10">
            <a:extLst>
              <a:ext uri="{FF2B5EF4-FFF2-40B4-BE49-F238E27FC236}">
                <a16:creationId xmlns:a16="http://schemas.microsoft.com/office/drawing/2014/main" id="{A6062119-BBCA-F105-1A20-E1679DDDCCD6}"/>
              </a:ext>
            </a:extLst>
          </p:cNvPr>
          <p:cNvSpPr txBox="1">
            <a:spLocks noGrp="1"/>
          </p:cNvSpPr>
          <p:nvPr>
            <p:ph sz="quarter" idx="14"/>
          </p:nvPr>
        </p:nvSpPr>
        <p:spPr>
          <a:xfrm>
            <a:off x="6137901" y="1103320"/>
            <a:ext cx="5839968" cy="19200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u="none" strike="noStrike" kern="1200" cap="none" spc="-20" normalizeH="0" noProof="0">
                <a:ln>
                  <a:noFill/>
                </a:ln>
                <a:solidFill>
                  <a:schemeClr val="bg1"/>
                </a:solidFill>
                <a:effectLst/>
                <a:uLnTx/>
                <a:uFillTx/>
                <a:latin typeface="Gilroy" pitchFamily="2" charset="77"/>
              </a:rPr>
              <a:t>One Social Security check stops</a:t>
            </a:r>
          </a:p>
          <a:p>
            <a:pPr marL="285750" marR="0" lvl="0" indent="-2857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u="none" strike="noStrike" kern="1200" cap="none" spc="-20" normalizeH="0" noProof="0">
                <a:ln>
                  <a:noFill/>
                </a:ln>
                <a:solidFill>
                  <a:schemeClr val="bg1"/>
                </a:solidFill>
                <a:effectLst/>
                <a:uLnTx/>
                <a:uFillTx/>
                <a:latin typeface="Gilroy" pitchFamily="2" charset="77"/>
              </a:rPr>
              <a:t>Potential reduction in retirement income</a:t>
            </a:r>
          </a:p>
          <a:p>
            <a:pPr marL="285750" marR="0" lvl="0" indent="-2857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u="none" strike="noStrike" kern="1200" cap="none" spc="-20" normalizeH="0" noProof="0">
                <a:ln>
                  <a:noFill/>
                </a:ln>
                <a:solidFill>
                  <a:schemeClr val="bg1"/>
                </a:solidFill>
                <a:effectLst/>
                <a:uLnTx/>
                <a:uFillTx/>
                <a:latin typeface="Gilroy" pitchFamily="2" charset="77"/>
              </a:rPr>
              <a:t>Goes from joint filer to single filer</a:t>
            </a:r>
          </a:p>
          <a:p>
            <a:pPr marL="285750" marR="0" lvl="0" indent="-2857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u="none" strike="noStrike" kern="1200" cap="none" spc="-20" normalizeH="0" noProof="0">
                <a:ln>
                  <a:noFill/>
                </a:ln>
                <a:solidFill>
                  <a:schemeClr val="bg1"/>
                </a:solidFill>
                <a:effectLst/>
                <a:uLnTx/>
                <a:uFillTx/>
                <a:latin typeface="Gilroy" pitchFamily="2" charset="77"/>
              </a:rPr>
              <a:t>Loses one standard deduction</a:t>
            </a:r>
          </a:p>
          <a:p>
            <a:pPr marL="285750" marR="0" lvl="0" indent="-2857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u="none" strike="noStrike" kern="1200" cap="none" spc="-20" normalizeH="0" noProof="0">
                <a:ln>
                  <a:noFill/>
                </a:ln>
                <a:solidFill>
                  <a:schemeClr val="bg1"/>
                </a:solidFill>
                <a:effectLst/>
                <a:uLnTx/>
                <a:uFillTx/>
                <a:latin typeface="Gilroy" pitchFamily="2" charset="77"/>
              </a:rPr>
              <a:t>Joint to single filer for Medicare premium calculation</a:t>
            </a:r>
            <a:endParaRPr kumimoji="0" lang="en-US" sz="1800" u="none" strike="noStrike" kern="1200" cap="none" spc="-20" normalizeH="0" noProof="0" dirty="0">
              <a:ln>
                <a:noFill/>
              </a:ln>
              <a:solidFill>
                <a:schemeClr val="bg1"/>
              </a:solidFill>
              <a:effectLst/>
              <a:uLnTx/>
              <a:uFillTx/>
              <a:latin typeface="Gilroy" pitchFamily="2" charset="77"/>
            </a:endParaRPr>
          </a:p>
        </p:txBody>
      </p:sp>
      <p:sp>
        <p:nvSpPr>
          <p:cNvPr id="59" name="Content Placeholder 11">
            <a:extLst>
              <a:ext uri="{FF2B5EF4-FFF2-40B4-BE49-F238E27FC236}">
                <a16:creationId xmlns:a16="http://schemas.microsoft.com/office/drawing/2014/main" id="{AB9ABDBD-4E0D-CC6A-32B8-A9988D2BFB7A}"/>
              </a:ext>
            </a:extLst>
          </p:cNvPr>
          <p:cNvSpPr txBox="1">
            <a:spLocks noGrp="1"/>
          </p:cNvSpPr>
          <p:nvPr>
            <p:ph sz="quarter" idx="15"/>
          </p:nvPr>
        </p:nvSpPr>
        <p:spPr>
          <a:xfrm>
            <a:off x="6051388" y="3988027"/>
            <a:ext cx="5404884" cy="5952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u="none" strike="noStrike" kern="1200" cap="none" spc="0" normalizeH="0" baseline="0" noProof="0">
                <a:ln>
                  <a:noFill/>
                </a:ln>
                <a:solidFill>
                  <a:srgbClr val="001F43"/>
                </a:solidFill>
                <a:effectLst/>
                <a:uLnTx/>
                <a:uFillTx/>
                <a:latin typeface="Prudential Modern SemCond" pitchFamily="2" charset="77"/>
              </a:rPr>
              <a:t>INCREASE IN TAXABLE INCOME CAN CAUSE:</a:t>
            </a:r>
            <a:endParaRPr kumimoji="0" lang="en-US" sz="2200" b="1" u="none" strike="noStrike" kern="1200" cap="none" spc="0" normalizeH="0" baseline="0" noProof="0" dirty="0">
              <a:ln>
                <a:noFill/>
              </a:ln>
              <a:solidFill>
                <a:srgbClr val="001F43"/>
              </a:solidFill>
              <a:effectLst/>
              <a:uLnTx/>
              <a:uFillTx/>
              <a:latin typeface="Prudential Modern SemCond" pitchFamily="2" charset="77"/>
            </a:endParaRPr>
          </a:p>
        </p:txBody>
      </p:sp>
      <p:sp>
        <p:nvSpPr>
          <p:cNvPr id="60" name="Content Placeholder 12">
            <a:extLst>
              <a:ext uri="{FF2B5EF4-FFF2-40B4-BE49-F238E27FC236}">
                <a16:creationId xmlns:a16="http://schemas.microsoft.com/office/drawing/2014/main" id="{1D116AB0-8C5B-64AD-760D-61EC8E379964}"/>
              </a:ext>
            </a:extLst>
          </p:cNvPr>
          <p:cNvSpPr txBox="1">
            <a:spLocks noGrp="1"/>
          </p:cNvSpPr>
          <p:nvPr>
            <p:ph sz="quarter" idx="16"/>
          </p:nvPr>
        </p:nvSpPr>
        <p:spPr>
          <a:xfrm>
            <a:off x="6075868" y="4577238"/>
            <a:ext cx="5440305" cy="18094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Gilroy" pitchFamily="2" charset="77"/>
              </a:rPr>
              <a:t>Higher tax liability</a:t>
            </a:r>
          </a:p>
          <a:p>
            <a:pPr marL="285750" marR="0" lvl="0" indent="-2857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Gilroy" pitchFamily="2" charset="77"/>
              </a:rPr>
              <a:t>Increased taxability of Social Security Benefits</a:t>
            </a:r>
          </a:p>
          <a:p>
            <a:pPr marL="285750" marR="0" lvl="0" indent="-2857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Gilroy" pitchFamily="2" charset="77"/>
              </a:rPr>
              <a:t>Increased Medicare Premiums</a:t>
            </a:r>
          </a:p>
          <a:p>
            <a:pPr marL="285750" marR="0" lvl="0" indent="-2857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Gilroy" pitchFamily="2" charset="77"/>
              </a:rPr>
              <a:t>Phase out of deductions and other tax benefits</a:t>
            </a:r>
            <a:endParaRPr kumimoji="0" lang="en-US" sz="2800" u="none" strike="noStrike" kern="1200" cap="none" spc="0" normalizeH="0" baseline="0" noProof="0" dirty="0">
              <a:ln>
                <a:noFill/>
              </a:ln>
              <a:effectLst/>
              <a:uLnTx/>
              <a:uFillTx/>
              <a:latin typeface="Gilroy" pitchFamily="2" charset="77"/>
            </a:endParaRPr>
          </a:p>
        </p:txBody>
      </p:sp>
    </p:spTree>
    <p:extLst>
      <p:ext uri="{BB962C8B-B14F-4D97-AF65-F5344CB8AC3E}">
        <p14:creationId xmlns:p14="http://schemas.microsoft.com/office/powerpoint/2010/main" val="928110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F7FE8BD-9118-E874-F1A8-C2051A771B7C}"/>
              </a:ext>
              <a:ext uri="{C183D7F6-B498-43B3-948B-1728B52AA6E4}">
                <adec:decorative xmlns:adec="http://schemas.microsoft.com/office/drawing/2017/decorative" val="1"/>
              </a:ext>
            </a:extLst>
          </p:cNvPr>
          <p:cNvSpPr/>
          <p:nvPr/>
        </p:nvSpPr>
        <p:spPr>
          <a:xfrm rot="16200000">
            <a:off x="7623501" y="2282326"/>
            <a:ext cx="5370411" cy="3780929"/>
          </a:xfrm>
          <a:prstGeom prst="rect">
            <a:avLst/>
          </a:prstGeom>
          <a:solidFill>
            <a:srgbClr val="E2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51CE2A9-2A39-6193-CFB2-077BC2ADC486}"/>
              </a:ext>
              <a:ext uri="{C183D7F6-B498-43B3-948B-1728B52AA6E4}">
                <adec:decorative xmlns:adec="http://schemas.microsoft.com/office/drawing/2017/decorative" val="1"/>
              </a:ext>
            </a:extLst>
          </p:cNvPr>
          <p:cNvSpPr/>
          <p:nvPr/>
        </p:nvSpPr>
        <p:spPr>
          <a:xfrm>
            <a:off x="-4253" y="11821"/>
            <a:ext cx="12207827"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6E19BF8-F383-3073-3574-50D85D0DE5B5}"/>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6" name="Group 5">
              <a:extLst>
                <a:ext uri="{FF2B5EF4-FFF2-40B4-BE49-F238E27FC236}">
                  <a16:creationId xmlns:a16="http://schemas.microsoft.com/office/drawing/2014/main" id="{8987E001-3198-2818-B508-47DEAACB9D5A}"/>
                </a:ext>
              </a:extLst>
            </p:cNvPr>
            <p:cNvGrpSpPr/>
            <p:nvPr/>
          </p:nvGrpSpPr>
          <p:grpSpPr>
            <a:xfrm>
              <a:off x="8430073" y="6380207"/>
              <a:ext cx="3712966" cy="345783"/>
              <a:chOff x="8430073" y="6380207"/>
              <a:chExt cx="3712966" cy="345783"/>
            </a:xfrm>
          </p:grpSpPr>
          <p:grpSp>
            <p:nvGrpSpPr>
              <p:cNvPr id="27" name="Group 26">
                <a:extLst>
                  <a:ext uri="{FF2B5EF4-FFF2-40B4-BE49-F238E27FC236}">
                    <a16:creationId xmlns:a16="http://schemas.microsoft.com/office/drawing/2014/main" id="{153C83B3-46DD-54F4-7F0C-049D85551AA7}"/>
                  </a:ext>
                </a:extLst>
              </p:cNvPr>
              <p:cNvGrpSpPr/>
              <p:nvPr/>
            </p:nvGrpSpPr>
            <p:grpSpPr>
              <a:xfrm>
                <a:off x="11520739" y="6380207"/>
                <a:ext cx="622300" cy="345783"/>
                <a:chOff x="11517153" y="6380207"/>
                <a:chExt cx="622300" cy="345783"/>
              </a:xfrm>
            </p:grpSpPr>
            <p:sp>
              <p:nvSpPr>
                <p:cNvPr id="33" name="Slide Number Placeholder 5">
                  <a:extLst>
                    <a:ext uri="{FF2B5EF4-FFF2-40B4-BE49-F238E27FC236}">
                      <a16:creationId xmlns:a16="http://schemas.microsoft.com/office/drawing/2014/main" id="{95BFA66D-E46C-B82B-5719-614F7E801BD9}"/>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14</a:t>
                  </a:fld>
                  <a:endParaRPr lang="en-US" sz="1100" b="1" dirty="0">
                    <a:solidFill>
                      <a:srgbClr val="001F43"/>
                    </a:solidFill>
                    <a:latin typeface="PrudentialModern" pitchFamily="2" charset="77"/>
                  </a:endParaRPr>
                </a:p>
              </p:txBody>
            </p:sp>
            <p:cxnSp>
              <p:nvCxnSpPr>
                <p:cNvPr id="34" name="Straight Connector 33">
                  <a:extLst>
                    <a:ext uri="{FF2B5EF4-FFF2-40B4-BE49-F238E27FC236}">
                      <a16:creationId xmlns:a16="http://schemas.microsoft.com/office/drawing/2014/main" id="{BBBDFCC6-2D90-3D1D-BFF4-41C87EBBB1E4}"/>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30" name="Footer Placeholder 4">
                <a:extLst>
                  <a:ext uri="{FF2B5EF4-FFF2-40B4-BE49-F238E27FC236}">
                    <a16:creationId xmlns:a16="http://schemas.microsoft.com/office/drawing/2014/main" id="{D7B0E4AD-C0B3-8F8A-2ACD-6A60A709FE41}"/>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25" name="Picture 24" descr="A blue and black logo&#10;&#10;Description automatically generated">
              <a:extLst>
                <a:ext uri="{FF2B5EF4-FFF2-40B4-BE49-F238E27FC236}">
                  <a16:creationId xmlns:a16="http://schemas.microsoft.com/office/drawing/2014/main" id="{C875FE2B-DAE5-476C-5124-CC1BABCCB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14" name="Oval 13">
            <a:extLst>
              <a:ext uri="{FF2B5EF4-FFF2-40B4-BE49-F238E27FC236}">
                <a16:creationId xmlns:a16="http://schemas.microsoft.com/office/drawing/2014/main" id="{F96E642F-20C3-A20D-76D4-9A3C7404E902}"/>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26F3B-CC8E-B7D3-8290-068E48F67A43}"/>
              </a:ext>
            </a:extLst>
          </p:cNvPr>
          <p:cNvSpPr txBox="1">
            <a:spLocks noGrp="1"/>
          </p:cNvSpPr>
          <p:nvPr>
            <p:ph type="title"/>
          </p:nvPr>
        </p:nvSpPr>
        <p:spPr>
          <a:xfrm>
            <a:off x="1675909" y="517164"/>
            <a:ext cx="5940233" cy="763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latin typeface="PrudentialModern Bold SemiConde" pitchFamily="2" charset="77"/>
                <a:cs typeface="Calibri" panose="020F0502020204030204" pitchFamily="34" charset="0"/>
              </a:rPr>
              <a:t>WOMEN ARE DISPROPORTIONATELY IMPACTED BY HEALTH CARE COSTS</a:t>
            </a:r>
            <a:endParaRPr lang="en-US" sz="3000" b="1" dirty="0">
              <a:solidFill>
                <a:srgbClr val="001F43"/>
              </a:solidFill>
              <a:latin typeface="PrudentialModern Bold SemiConde" pitchFamily="2" charset="77"/>
              <a:cs typeface="Calibri" panose="020F0502020204030204" pitchFamily="34" charset="0"/>
            </a:endParaRPr>
          </a:p>
        </p:txBody>
      </p:sp>
      <p:sp>
        <p:nvSpPr>
          <p:cNvPr id="3" name="Content Placeholder 57">
            <a:extLst>
              <a:ext uri="{FF2B5EF4-FFF2-40B4-BE49-F238E27FC236}">
                <a16:creationId xmlns:a16="http://schemas.microsoft.com/office/drawing/2014/main" id="{1426C3BD-1938-21AC-F17D-DCBD6681844F}"/>
              </a:ext>
            </a:extLst>
          </p:cNvPr>
          <p:cNvSpPr txBox="1">
            <a:spLocks noGrp="1"/>
          </p:cNvSpPr>
          <p:nvPr>
            <p:ph sz="quarter" idx="10"/>
          </p:nvPr>
        </p:nvSpPr>
        <p:spPr>
          <a:xfrm>
            <a:off x="1010937" y="601220"/>
            <a:ext cx="375458" cy="535531"/>
          </a:xfrm>
          <a:prstGeom prst="rect">
            <a:avLst/>
          </a:prstGeom>
          <a:noFill/>
        </p:spPr>
        <p:txBody>
          <a:bodyPr wrap="square" rtlCol="0">
            <a:spAutoFit/>
          </a:bodyPr>
          <a:lstStyle/>
          <a:p>
            <a:r>
              <a:rPr lang="en-US" sz="3200" b="1" dirty="0">
                <a:latin typeface="Gilroy SemiBold" pitchFamily="2" charset="77"/>
                <a:cs typeface="Calibri" panose="020F0502020204030204" pitchFamily="34" charset="0"/>
              </a:rPr>
              <a:t>4</a:t>
            </a:r>
          </a:p>
        </p:txBody>
      </p:sp>
      <p:sp>
        <p:nvSpPr>
          <p:cNvPr id="5" name="Content Placeholder 58">
            <a:extLst>
              <a:ext uri="{FF2B5EF4-FFF2-40B4-BE49-F238E27FC236}">
                <a16:creationId xmlns:a16="http://schemas.microsoft.com/office/drawing/2014/main" id="{02B96A11-ABC1-C5D9-9A89-BCB0DD1CD335}"/>
              </a:ext>
            </a:extLst>
          </p:cNvPr>
          <p:cNvSpPr txBox="1">
            <a:spLocks noGrp="1"/>
          </p:cNvSpPr>
          <p:nvPr>
            <p:ph sz="quarter" idx="11"/>
          </p:nvPr>
        </p:nvSpPr>
        <p:spPr>
          <a:xfrm>
            <a:off x="785952" y="1818000"/>
            <a:ext cx="7673845" cy="854951"/>
          </a:xfrm>
          <a:prstGeom prst="rect">
            <a:avLst/>
          </a:prstGeom>
          <a:noFill/>
        </p:spPr>
        <p:txBody>
          <a:bodyPr wrap="square" rtlCol="0">
            <a:noAutofit/>
          </a:bodyPr>
          <a:lstStyle>
            <a:defPPr>
              <a:defRPr lang="en-US"/>
            </a:defPPr>
            <a:lvl1pPr>
              <a:defRPr sz="2400" b="1">
                <a:solidFill>
                  <a:srgbClr val="0071AE"/>
                </a:solidFill>
                <a:latin typeface="Prudential Modern Cond" pitchFamily="2" charset="77"/>
              </a:defRPr>
            </a:lvl1pPr>
          </a:lstStyle>
          <a:p>
            <a:pPr>
              <a:lnSpc>
                <a:spcPct val="100000"/>
              </a:lnSpc>
              <a:spcBef>
                <a:spcPts val="0"/>
              </a:spcBef>
            </a:pPr>
            <a:r>
              <a:rPr lang="en-US" sz="1800" dirty="0">
                <a:solidFill>
                  <a:srgbClr val="001F43"/>
                </a:solidFill>
                <a:latin typeface="PRUDENTIALMODERN BOLD SEMICONDE" pitchFamily="2" charset="77"/>
                <a:cs typeface="Calibri" panose="020F0502020204030204" pitchFamily="34" charset="0"/>
              </a:rPr>
              <a:t>A 45-YEAR-OLD WOMAN RETIRING AT AGE 65 CAN EXPECT TO SPEND </a:t>
            </a:r>
            <a:br>
              <a:rPr lang="en-US" sz="1800" dirty="0">
                <a:solidFill>
                  <a:srgbClr val="001F43"/>
                </a:solidFill>
                <a:latin typeface="PRUDENTIALMODERN BOLD SEMICONDE" pitchFamily="2" charset="77"/>
                <a:cs typeface="Calibri" panose="020F0502020204030204" pitchFamily="34" charset="0"/>
              </a:rPr>
            </a:br>
            <a:r>
              <a:rPr lang="en-US" sz="2800" dirty="0">
                <a:solidFill>
                  <a:srgbClr val="001F43"/>
                </a:solidFill>
                <a:latin typeface="PRUDENTIALMODERN BOLD SEMICONDE" pitchFamily="2" charset="77"/>
                <a:cs typeface="Calibri" panose="020F0502020204030204" pitchFamily="34" charset="0"/>
              </a:rPr>
              <a:t>$265K </a:t>
            </a:r>
            <a:r>
              <a:rPr lang="en-US" sz="1800" dirty="0">
                <a:solidFill>
                  <a:srgbClr val="001F43"/>
                </a:solidFill>
                <a:latin typeface="PRUDENTIALMODERN BOLD SEMICONDE" pitchFamily="2" charset="77"/>
                <a:cs typeface="Calibri" panose="020F0502020204030204" pitchFamily="34" charset="0"/>
              </a:rPr>
              <a:t>ON OUT-OF-POCKET MEDICAL EXPENSES IN HER RETIREMENT.</a:t>
            </a:r>
            <a:endParaRPr lang="en-US" sz="1800" baseline="30000" dirty="0">
              <a:solidFill>
                <a:srgbClr val="001F43"/>
              </a:solidFill>
              <a:latin typeface="PRUDENTIALMODERN BOLD SEMICONDE" pitchFamily="2" charset="77"/>
              <a:cs typeface="Calibri" panose="020F0502020204030204" pitchFamily="34" charset="0"/>
            </a:endParaRPr>
          </a:p>
        </p:txBody>
      </p:sp>
      <p:sp>
        <p:nvSpPr>
          <p:cNvPr id="7" name="Content Placeholder 59">
            <a:extLst>
              <a:ext uri="{FF2B5EF4-FFF2-40B4-BE49-F238E27FC236}">
                <a16:creationId xmlns:a16="http://schemas.microsoft.com/office/drawing/2014/main" id="{C5CFE90B-F385-B197-124D-70298BC05A79}"/>
              </a:ext>
            </a:extLst>
          </p:cNvPr>
          <p:cNvSpPr txBox="1">
            <a:spLocks noGrp="1"/>
          </p:cNvSpPr>
          <p:nvPr>
            <p:ph sz="quarter" idx="12"/>
          </p:nvPr>
        </p:nvSpPr>
        <p:spPr>
          <a:xfrm>
            <a:off x="740015" y="3407140"/>
            <a:ext cx="1871788" cy="923330"/>
          </a:xfrm>
          <a:prstGeom prst="rect">
            <a:avLst/>
          </a:prstGeom>
          <a:noFill/>
        </p:spPr>
        <p:txBody>
          <a:bodyPr wrap="square" rtlCol="0" anchor="t">
            <a:spAutoFit/>
          </a:bodyPr>
          <a:lstStyle/>
          <a:p>
            <a:r>
              <a:rPr lang="en-US" sz="6000" b="1" dirty="0">
                <a:solidFill>
                  <a:srgbClr val="17D5E0"/>
                </a:solidFill>
                <a:latin typeface="Gilroy SemiBold" pitchFamily="2" charset="77"/>
                <a:cs typeface="Calibri" panose="020F0502020204030204" pitchFamily="34" charset="0"/>
              </a:rPr>
              <a:t>70%</a:t>
            </a:r>
          </a:p>
        </p:txBody>
      </p:sp>
      <p:sp>
        <p:nvSpPr>
          <p:cNvPr id="9" name="Content Placeholder 60">
            <a:extLst>
              <a:ext uri="{FF2B5EF4-FFF2-40B4-BE49-F238E27FC236}">
                <a16:creationId xmlns:a16="http://schemas.microsoft.com/office/drawing/2014/main" id="{A1DEA1A2-A124-6379-4E8F-D11C44F0D858}"/>
              </a:ext>
            </a:extLst>
          </p:cNvPr>
          <p:cNvSpPr txBox="1">
            <a:spLocks noGrp="1"/>
          </p:cNvSpPr>
          <p:nvPr>
            <p:ph sz="quarter" idx="13"/>
          </p:nvPr>
        </p:nvSpPr>
        <p:spPr>
          <a:xfrm>
            <a:off x="785952" y="4174559"/>
            <a:ext cx="1742731" cy="73866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
                <a:srgbClr val="A59379"/>
              </a:buClr>
              <a:buSzTx/>
              <a:tabLst/>
              <a:defRPr/>
            </a:pPr>
            <a:r>
              <a:rPr kumimoji="0" lang="en-US" sz="1400" b="1" u="none" strike="noStrike" kern="1200" cap="none" spc="0" normalizeH="0" baseline="0" noProof="0" dirty="0">
                <a:ln>
                  <a:noFill/>
                </a:ln>
                <a:solidFill>
                  <a:schemeClr val="bg2">
                    <a:lumMod val="25000"/>
                  </a:schemeClr>
                </a:solidFill>
                <a:effectLst/>
                <a:uLnTx/>
                <a:uFillTx/>
                <a:latin typeface="Gilroy SemiBold" pitchFamily="2" charset="77"/>
                <a:cs typeface="Calibri" panose="020F0502020204030204" pitchFamily="34" charset="0"/>
                <a:sym typeface="Calibri" panose="020F0502020204030204" pitchFamily="34" charset="0"/>
              </a:rPr>
              <a:t>of nursing home residents are women.</a:t>
            </a:r>
          </a:p>
        </p:txBody>
      </p:sp>
      <p:sp>
        <p:nvSpPr>
          <p:cNvPr id="17" name="Content Placeholder 66">
            <a:extLst>
              <a:ext uri="{FF2B5EF4-FFF2-40B4-BE49-F238E27FC236}">
                <a16:creationId xmlns:a16="http://schemas.microsoft.com/office/drawing/2014/main" id="{C7B754AA-7B02-CF66-0376-56338E15FE96}"/>
              </a:ext>
            </a:extLst>
          </p:cNvPr>
          <p:cNvSpPr txBox="1">
            <a:spLocks noGrp="1"/>
          </p:cNvSpPr>
          <p:nvPr>
            <p:ph sz="quarter" idx="19"/>
          </p:nvPr>
        </p:nvSpPr>
        <p:spPr>
          <a:xfrm>
            <a:off x="2724180" y="3185406"/>
            <a:ext cx="1714015" cy="31756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
                <a:srgbClr val="A59379"/>
              </a:buClr>
              <a:buSzTx/>
              <a:tabLst/>
              <a:defRPr/>
            </a:pPr>
            <a:r>
              <a:rPr lang="en-US" sz="1400" b="1" dirty="0">
                <a:solidFill>
                  <a:schemeClr val="bg2">
                    <a:lumMod val="25000"/>
                  </a:schemeClr>
                </a:solidFill>
                <a:latin typeface="Gilroy SemiBold" pitchFamily="2" charset="77"/>
                <a:cs typeface="Calibri" panose="020F0502020204030204" pitchFamily="34" charset="0"/>
                <a:sym typeface="Calibri" panose="020F0502020204030204" pitchFamily="34" charset="0"/>
              </a:rPr>
              <a:t>Women spend</a:t>
            </a:r>
            <a:endParaRPr kumimoji="0" lang="en-US" sz="1400" b="1" u="none" strike="noStrike" kern="1200" cap="none" spc="0" normalizeH="0" baseline="0" noProof="0" dirty="0">
              <a:ln>
                <a:noFill/>
              </a:ln>
              <a:solidFill>
                <a:schemeClr val="bg2">
                  <a:lumMod val="25000"/>
                </a:schemeClr>
              </a:solidFill>
              <a:effectLst/>
              <a:uLnTx/>
              <a:uFillTx/>
              <a:latin typeface="Gilroy SemiBold" pitchFamily="2" charset="77"/>
              <a:cs typeface="Calibri" panose="020F0502020204030204" pitchFamily="34" charset="0"/>
              <a:sym typeface="Calibri" panose="020F0502020204030204" pitchFamily="34" charset="0"/>
            </a:endParaRPr>
          </a:p>
        </p:txBody>
      </p:sp>
      <p:sp>
        <p:nvSpPr>
          <p:cNvPr id="11" name="Content Placeholder 62">
            <a:extLst>
              <a:ext uri="{FF2B5EF4-FFF2-40B4-BE49-F238E27FC236}">
                <a16:creationId xmlns:a16="http://schemas.microsoft.com/office/drawing/2014/main" id="{9282583E-7BD2-1A1A-DCBB-850EAD6F1607}"/>
              </a:ext>
            </a:extLst>
          </p:cNvPr>
          <p:cNvSpPr txBox="1">
            <a:spLocks noGrp="1"/>
          </p:cNvSpPr>
          <p:nvPr>
            <p:ph sz="quarter" idx="15"/>
          </p:nvPr>
        </p:nvSpPr>
        <p:spPr>
          <a:xfrm>
            <a:off x="2718250" y="3407140"/>
            <a:ext cx="1123604" cy="923330"/>
          </a:xfrm>
          <a:prstGeom prst="rect">
            <a:avLst/>
          </a:prstGeom>
          <a:noFill/>
        </p:spPr>
        <p:txBody>
          <a:bodyPr wrap="square" rtlCol="0" anchor="t">
            <a:spAutoFit/>
          </a:bodyPr>
          <a:lstStyle/>
          <a:p>
            <a:r>
              <a:rPr lang="en-US" sz="6000" b="1" dirty="0">
                <a:solidFill>
                  <a:srgbClr val="17D5E0"/>
                </a:solidFill>
                <a:latin typeface="Gilroy SemiBold" pitchFamily="2" charset="77"/>
                <a:cs typeface="Calibri" panose="020F0502020204030204" pitchFamily="34" charset="0"/>
              </a:rPr>
              <a:t>2X</a:t>
            </a:r>
          </a:p>
        </p:txBody>
      </p:sp>
      <p:sp>
        <p:nvSpPr>
          <p:cNvPr id="13" name="Content Placeholder 63">
            <a:extLst>
              <a:ext uri="{FF2B5EF4-FFF2-40B4-BE49-F238E27FC236}">
                <a16:creationId xmlns:a16="http://schemas.microsoft.com/office/drawing/2014/main" id="{29A66D9E-B9E0-90B2-3AA3-DD4B1028E276}"/>
              </a:ext>
            </a:extLst>
          </p:cNvPr>
          <p:cNvSpPr txBox="1">
            <a:spLocks noGrp="1"/>
          </p:cNvSpPr>
          <p:nvPr>
            <p:ph sz="quarter" idx="16"/>
          </p:nvPr>
        </p:nvSpPr>
        <p:spPr>
          <a:xfrm>
            <a:off x="2711713" y="4185050"/>
            <a:ext cx="1479105" cy="73866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
                <a:srgbClr val="A59379"/>
              </a:buClr>
              <a:buSzTx/>
              <a:tabLst/>
              <a:defRPr/>
            </a:pPr>
            <a:r>
              <a:rPr lang="en-US" sz="1400" b="1" dirty="0">
                <a:solidFill>
                  <a:schemeClr val="bg2">
                    <a:lumMod val="25000"/>
                  </a:schemeClr>
                </a:solidFill>
                <a:latin typeface="Gilroy SemiBold" pitchFamily="2" charset="77"/>
                <a:cs typeface="Calibri" panose="020F0502020204030204" pitchFamily="34" charset="0"/>
                <a:sym typeface="Calibri" panose="020F0502020204030204" pitchFamily="34" charset="0"/>
              </a:rPr>
              <a:t>as many years in a disabled state as men.</a:t>
            </a:r>
            <a:endParaRPr kumimoji="0" lang="en-US" sz="1400" b="1" u="none" strike="noStrike" kern="1200" cap="none" spc="0" normalizeH="0" baseline="0" noProof="0" dirty="0">
              <a:ln>
                <a:noFill/>
              </a:ln>
              <a:solidFill>
                <a:schemeClr val="bg2">
                  <a:lumMod val="25000"/>
                </a:schemeClr>
              </a:solidFill>
              <a:effectLst/>
              <a:uLnTx/>
              <a:uFillTx/>
              <a:latin typeface="Gilroy SemiBold" pitchFamily="2" charset="77"/>
              <a:cs typeface="Calibri" panose="020F0502020204030204" pitchFamily="34" charset="0"/>
              <a:sym typeface="Calibri" panose="020F0502020204030204" pitchFamily="34" charset="0"/>
            </a:endParaRPr>
          </a:p>
        </p:txBody>
      </p:sp>
      <p:sp>
        <p:nvSpPr>
          <p:cNvPr id="15" name="Content Placeholder 64">
            <a:extLst>
              <a:ext uri="{FF2B5EF4-FFF2-40B4-BE49-F238E27FC236}">
                <a16:creationId xmlns:a16="http://schemas.microsoft.com/office/drawing/2014/main" id="{14BE8903-40D7-2646-49ED-8D7CCA2FD293}"/>
              </a:ext>
            </a:extLst>
          </p:cNvPr>
          <p:cNvSpPr txBox="1">
            <a:spLocks noGrp="1"/>
          </p:cNvSpPr>
          <p:nvPr>
            <p:ph sz="quarter" idx="17"/>
          </p:nvPr>
        </p:nvSpPr>
        <p:spPr>
          <a:xfrm>
            <a:off x="4434824" y="3407140"/>
            <a:ext cx="1593706" cy="923330"/>
          </a:xfrm>
          <a:prstGeom prst="rect">
            <a:avLst/>
          </a:prstGeom>
          <a:noFill/>
        </p:spPr>
        <p:txBody>
          <a:bodyPr wrap="square" rtlCol="0" anchor="t">
            <a:spAutoFit/>
          </a:bodyPr>
          <a:lstStyle/>
          <a:p>
            <a:r>
              <a:rPr lang="en-US" sz="6000" b="1" dirty="0">
                <a:solidFill>
                  <a:srgbClr val="17D5E0"/>
                </a:solidFill>
                <a:latin typeface="Gilroy SemiBold" pitchFamily="2" charset="77"/>
                <a:cs typeface="Calibri" panose="020F0502020204030204" pitchFamily="34" charset="0"/>
              </a:rPr>
              <a:t>76%</a:t>
            </a:r>
          </a:p>
        </p:txBody>
      </p:sp>
      <p:sp>
        <p:nvSpPr>
          <p:cNvPr id="16" name="Content Placeholder 65">
            <a:extLst>
              <a:ext uri="{FF2B5EF4-FFF2-40B4-BE49-F238E27FC236}">
                <a16:creationId xmlns:a16="http://schemas.microsoft.com/office/drawing/2014/main" id="{0A6ADEC7-9C86-0625-0E3A-A1A7AE6388A7}"/>
              </a:ext>
            </a:extLst>
          </p:cNvPr>
          <p:cNvSpPr txBox="1">
            <a:spLocks noGrp="1"/>
          </p:cNvSpPr>
          <p:nvPr>
            <p:ph sz="quarter" idx="18"/>
          </p:nvPr>
        </p:nvSpPr>
        <p:spPr>
          <a:xfrm>
            <a:off x="4454355" y="4165611"/>
            <a:ext cx="1593706" cy="73866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
                <a:srgbClr val="A59379"/>
              </a:buClr>
              <a:buSzTx/>
              <a:tabLst/>
              <a:defRPr/>
            </a:pPr>
            <a:r>
              <a:rPr lang="en-US" sz="1400" b="1" dirty="0">
                <a:solidFill>
                  <a:schemeClr val="bg2">
                    <a:lumMod val="25000"/>
                  </a:schemeClr>
                </a:solidFill>
                <a:latin typeface="Gilroy SemiBold" pitchFamily="2" charset="77"/>
                <a:cs typeface="Calibri" panose="020F0502020204030204" pitchFamily="34" charset="0"/>
                <a:sym typeface="Calibri" panose="020F0502020204030204" pitchFamily="34" charset="0"/>
              </a:rPr>
              <a:t>o</a:t>
            </a:r>
            <a:r>
              <a:rPr kumimoji="0" lang="en-US" sz="1400" b="1" u="none" strike="noStrike" kern="1200" cap="none" spc="0" normalizeH="0" baseline="0" noProof="0" dirty="0">
                <a:ln>
                  <a:noFill/>
                </a:ln>
                <a:solidFill>
                  <a:schemeClr val="bg2">
                    <a:lumMod val="25000"/>
                  </a:schemeClr>
                </a:solidFill>
                <a:effectLst/>
                <a:uLnTx/>
                <a:uFillTx/>
                <a:latin typeface="Gilroy SemiBold" pitchFamily="2" charset="77"/>
                <a:cs typeface="Calibri" panose="020F0502020204030204" pitchFamily="34" charset="0"/>
                <a:sym typeface="Calibri" panose="020F0502020204030204" pitchFamily="34" charset="0"/>
              </a:rPr>
              <a:t>f residents in assisted living are women.</a:t>
            </a:r>
          </a:p>
        </p:txBody>
      </p:sp>
      <p:sp>
        <p:nvSpPr>
          <p:cNvPr id="10" name="Content Placeholder 61">
            <a:extLst>
              <a:ext uri="{FF2B5EF4-FFF2-40B4-BE49-F238E27FC236}">
                <a16:creationId xmlns:a16="http://schemas.microsoft.com/office/drawing/2014/main" id="{18F805F2-F7A7-21A9-5140-5E021AE0F6B6}"/>
              </a:ext>
            </a:extLst>
          </p:cNvPr>
          <p:cNvSpPr txBox="1">
            <a:spLocks noGrp="1"/>
          </p:cNvSpPr>
          <p:nvPr>
            <p:ph sz="quarter" idx="14"/>
          </p:nvPr>
        </p:nvSpPr>
        <p:spPr>
          <a:xfrm>
            <a:off x="6416074" y="3185406"/>
            <a:ext cx="1492601" cy="30777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
                <a:srgbClr val="A59379"/>
              </a:buClr>
              <a:buSzTx/>
              <a:tabLst/>
              <a:defRPr/>
            </a:pPr>
            <a:r>
              <a:rPr lang="en-US" sz="1400" b="1" dirty="0">
                <a:solidFill>
                  <a:schemeClr val="bg2">
                    <a:lumMod val="25000"/>
                  </a:schemeClr>
                </a:solidFill>
                <a:latin typeface="Gilroy SemiBold" pitchFamily="2" charset="77"/>
                <a:cs typeface="Calibri" panose="020F0502020204030204" pitchFamily="34" charset="0"/>
                <a:sym typeface="Calibri" panose="020F0502020204030204" pitchFamily="34" charset="0"/>
              </a:rPr>
              <a:t>Women spend</a:t>
            </a:r>
            <a:endParaRPr kumimoji="0" lang="en-US" sz="1400" b="1" u="none" strike="noStrike" kern="1200" cap="none" spc="0" normalizeH="0" baseline="0" noProof="0" dirty="0">
              <a:ln>
                <a:noFill/>
              </a:ln>
              <a:solidFill>
                <a:schemeClr val="bg2">
                  <a:lumMod val="25000"/>
                </a:schemeClr>
              </a:solidFill>
              <a:effectLst/>
              <a:uLnTx/>
              <a:uFillTx/>
              <a:latin typeface="Gilroy SemiBold" pitchFamily="2" charset="77"/>
              <a:cs typeface="Calibri" panose="020F0502020204030204" pitchFamily="34" charset="0"/>
              <a:sym typeface="Calibri" panose="020F0502020204030204" pitchFamily="34" charset="0"/>
            </a:endParaRPr>
          </a:p>
        </p:txBody>
      </p:sp>
      <p:sp>
        <p:nvSpPr>
          <p:cNvPr id="18" name="Content Placeholder 67">
            <a:extLst>
              <a:ext uri="{FF2B5EF4-FFF2-40B4-BE49-F238E27FC236}">
                <a16:creationId xmlns:a16="http://schemas.microsoft.com/office/drawing/2014/main" id="{91E96D5C-8361-5054-EC94-1952062AFA32}"/>
              </a:ext>
            </a:extLst>
          </p:cNvPr>
          <p:cNvSpPr txBox="1">
            <a:spLocks noGrp="1"/>
          </p:cNvSpPr>
          <p:nvPr>
            <p:ph sz="quarter" idx="20"/>
          </p:nvPr>
        </p:nvSpPr>
        <p:spPr>
          <a:xfrm>
            <a:off x="6416074" y="3407356"/>
            <a:ext cx="1675898" cy="923330"/>
          </a:xfrm>
          <a:prstGeom prst="rect">
            <a:avLst/>
          </a:prstGeom>
          <a:noFill/>
        </p:spPr>
        <p:txBody>
          <a:bodyPr wrap="square" rtlCol="0" anchor="t">
            <a:spAutoFit/>
          </a:bodyPr>
          <a:lstStyle/>
          <a:p>
            <a:r>
              <a:rPr lang="en-US" sz="6000" b="1" dirty="0">
                <a:solidFill>
                  <a:srgbClr val="17D5E0"/>
                </a:solidFill>
                <a:latin typeface="Gilroy SemiBold" pitchFamily="2" charset="77"/>
                <a:cs typeface="Calibri" panose="020F0502020204030204" pitchFamily="34" charset="0"/>
              </a:rPr>
              <a:t>30%</a:t>
            </a:r>
          </a:p>
        </p:txBody>
      </p:sp>
      <p:sp>
        <p:nvSpPr>
          <p:cNvPr id="19" name="Content Placeholder 68">
            <a:extLst>
              <a:ext uri="{FF2B5EF4-FFF2-40B4-BE49-F238E27FC236}">
                <a16:creationId xmlns:a16="http://schemas.microsoft.com/office/drawing/2014/main" id="{59563892-2C4F-801A-DAF2-47E53FC8D050}"/>
              </a:ext>
            </a:extLst>
          </p:cNvPr>
          <p:cNvSpPr txBox="1">
            <a:spLocks noGrp="1"/>
          </p:cNvSpPr>
          <p:nvPr>
            <p:ph sz="quarter" idx="21"/>
          </p:nvPr>
        </p:nvSpPr>
        <p:spPr>
          <a:xfrm>
            <a:off x="6442659" y="4114152"/>
            <a:ext cx="1649313" cy="95410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
                <a:srgbClr val="A59379"/>
              </a:buClr>
              <a:buSzTx/>
              <a:tabLst/>
              <a:defRPr/>
            </a:pPr>
            <a:r>
              <a:rPr lang="en-US" sz="1400" b="1" dirty="0">
                <a:solidFill>
                  <a:schemeClr val="bg2">
                    <a:lumMod val="25000"/>
                  </a:schemeClr>
                </a:solidFill>
                <a:latin typeface="Gilroy SemiBold" pitchFamily="2" charset="77"/>
                <a:cs typeface="Calibri" panose="020F0502020204030204" pitchFamily="34" charset="0"/>
                <a:sym typeface="Calibri" panose="020F0502020204030204" pitchFamily="34" charset="0"/>
              </a:rPr>
              <a:t>more time receiving </a:t>
            </a:r>
            <a:br>
              <a:rPr lang="en-US" sz="1400" b="1" dirty="0">
                <a:solidFill>
                  <a:schemeClr val="bg2">
                    <a:lumMod val="25000"/>
                  </a:schemeClr>
                </a:solidFill>
                <a:latin typeface="Gilroy SemiBold" pitchFamily="2" charset="77"/>
                <a:cs typeface="Calibri" panose="020F0502020204030204" pitchFamily="34" charset="0"/>
                <a:sym typeface="Calibri" panose="020F0502020204030204" pitchFamily="34" charset="0"/>
              </a:rPr>
            </a:br>
            <a:r>
              <a:rPr lang="en-US" sz="1400" b="1" dirty="0">
                <a:solidFill>
                  <a:schemeClr val="bg2">
                    <a:lumMod val="25000"/>
                  </a:schemeClr>
                </a:solidFill>
                <a:latin typeface="Gilroy SemiBold" pitchFamily="2" charset="77"/>
                <a:cs typeface="Calibri" panose="020F0502020204030204" pitchFamily="34" charset="0"/>
                <a:sym typeface="Calibri" panose="020F0502020204030204" pitchFamily="34" charset="0"/>
              </a:rPr>
              <a:t>in-home care than men.</a:t>
            </a:r>
            <a:endParaRPr kumimoji="0" lang="en-US" sz="1400" b="1" u="none" strike="noStrike" kern="1200" cap="none" spc="0" normalizeH="0" baseline="0" noProof="0" dirty="0">
              <a:ln>
                <a:noFill/>
              </a:ln>
              <a:solidFill>
                <a:schemeClr val="bg2">
                  <a:lumMod val="25000"/>
                </a:schemeClr>
              </a:solidFill>
              <a:effectLst/>
              <a:uLnTx/>
              <a:uFillTx/>
              <a:latin typeface="Gilroy SemiBold" pitchFamily="2" charset="77"/>
              <a:cs typeface="Calibri" panose="020F0502020204030204" pitchFamily="34" charset="0"/>
              <a:sym typeface="Calibri" panose="020F0502020204030204" pitchFamily="34" charset="0"/>
            </a:endParaRPr>
          </a:p>
        </p:txBody>
      </p:sp>
      <p:pic>
        <p:nvPicPr>
          <p:cNvPr id="20" name="Content Placeholder 19" descr="Quick Tips">
            <a:extLst>
              <a:ext uri="{FF2B5EF4-FFF2-40B4-BE49-F238E27FC236}">
                <a16:creationId xmlns:a16="http://schemas.microsoft.com/office/drawing/2014/main" id="{BF9E303E-0778-6B4B-8A1A-3D70D7CCB161}"/>
              </a:ext>
              <a:ext uri="{C183D7F6-B498-43B3-948B-1728B52AA6E4}">
                <adec:decorative xmlns:adec="http://schemas.microsoft.com/office/drawing/2017/decorative" val="0"/>
              </a:ext>
            </a:extLst>
          </p:cNvPr>
          <p:cNvPicPr>
            <a:picLocks noGrp="1" noChangeAspect="1"/>
          </p:cNvPicPr>
          <p:nvPr>
            <p:ph sz="quarter" idx="22"/>
          </p:nvPr>
        </p:nvPicPr>
        <p:blipFill rotWithShape="1">
          <a:blip r:embed="rId4">
            <a:extLst>
              <a:ext uri="{BEBA8EAE-BF5A-486C-A8C5-ECC9F3942E4B}">
                <a14:imgProps xmlns:a14="http://schemas.microsoft.com/office/drawing/2010/main">
                  <a14:imgLayer r:embed="rId5">
                    <a14:imgEffect>
                      <a14:backgroundRemoval t="10000" b="90000" l="10000" r="90000">
                        <a14:foregroundMark x1="61001" y1="54986" x2="45458" y2="55188"/>
                        <a14:foregroundMark x1="45458" y1="55188" x2="52846" y2="55713"/>
                        <a14:foregroundMark x1="52846" y1="55713" x2="60476" y2="52483"/>
                        <a14:foregroundMark x1="60476" y1="52483" x2="58417" y2="56601"/>
                        <a14:foregroundMark x1="42996" y1="54017" x2="41825" y2="54017"/>
                      </a14:backgroundRemoval>
                    </a14:imgEffect>
                  </a14:imgLayer>
                </a14:imgProps>
              </a:ext>
              <a:ext uri="{28A0092B-C50C-407E-A947-70E740481C1C}">
                <a14:useLocalDpi xmlns:a14="http://schemas.microsoft.com/office/drawing/2010/main" val="0"/>
              </a:ext>
            </a:extLst>
          </a:blip>
          <a:srcRect t="28086" b="25194"/>
          <a:stretch/>
        </p:blipFill>
        <p:spPr>
          <a:xfrm>
            <a:off x="9180136" y="1905977"/>
            <a:ext cx="2365581" cy="1105200"/>
          </a:xfrm>
          <a:prstGeom prst="rect">
            <a:avLst/>
          </a:prstGeom>
        </p:spPr>
      </p:pic>
      <p:sp>
        <p:nvSpPr>
          <p:cNvPr id="21" name="Content Placeholder 69">
            <a:extLst>
              <a:ext uri="{FF2B5EF4-FFF2-40B4-BE49-F238E27FC236}">
                <a16:creationId xmlns:a16="http://schemas.microsoft.com/office/drawing/2014/main" id="{E75003F4-4339-36DE-9A89-943D63118352}"/>
              </a:ext>
            </a:extLst>
          </p:cNvPr>
          <p:cNvSpPr txBox="1">
            <a:spLocks noGrp="1"/>
          </p:cNvSpPr>
          <p:nvPr>
            <p:ph sz="quarter" idx="23"/>
          </p:nvPr>
        </p:nvSpPr>
        <p:spPr>
          <a:xfrm>
            <a:off x="8921054" y="3326195"/>
            <a:ext cx="2896697" cy="1767215"/>
          </a:xfrm>
          <a:prstGeom prst="rect">
            <a:avLst/>
          </a:prstGeom>
          <a:noFill/>
        </p:spPr>
        <p:txBody>
          <a:bodyPr wrap="square">
            <a:spAutoFit/>
          </a:bodyPr>
          <a:lstStyle/>
          <a:p>
            <a:pPr>
              <a:lnSpc>
                <a:spcPts val="2200"/>
              </a:lnSpc>
            </a:pPr>
            <a:r>
              <a:rPr lang="en-US" sz="1600" b="1" dirty="0">
                <a:solidFill>
                  <a:schemeClr val="bg2">
                    <a:lumMod val="25000"/>
                  </a:schemeClr>
                </a:solidFill>
                <a:effectLst/>
                <a:latin typeface="Gilroy SemiBold" pitchFamily="2" charset="77"/>
                <a:cs typeface="Calibri" panose="020F0502020204030204" pitchFamily="34" charset="0"/>
              </a:rPr>
              <a:t>Be sure your retirement income plan includes a discussion about how you plan to fund long-term-care costs and day-to-day living expenses.</a:t>
            </a:r>
          </a:p>
        </p:txBody>
      </p:sp>
      <p:sp>
        <p:nvSpPr>
          <p:cNvPr id="22" name="Content Placeholder 70">
            <a:extLst>
              <a:ext uri="{FF2B5EF4-FFF2-40B4-BE49-F238E27FC236}">
                <a16:creationId xmlns:a16="http://schemas.microsoft.com/office/drawing/2014/main" id="{129D8818-42F1-05D2-FF95-5D8E6F09795D}"/>
              </a:ext>
            </a:extLst>
          </p:cNvPr>
          <p:cNvSpPr txBox="1">
            <a:spLocks noGrp="1"/>
          </p:cNvSpPr>
          <p:nvPr>
            <p:ph sz="quarter" idx="24"/>
          </p:nvPr>
        </p:nvSpPr>
        <p:spPr>
          <a:xfrm>
            <a:off x="774377" y="5914575"/>
            <a:ext cx="4910138" cy="287337"/>
          </a:xfrm>
          <a:prstGeom prst="rect">
            <a:avLst/>
          </a:prstGeom>
        </p:spPr>
        <p:txBody>
          <a:bodyPr wrap="square">
            <a:spAutoFit/>
          </a:bodyPr>
          <a:lstStyle>
            <a:defPPr>
              <a:defRPr lang="en-US"/>
            </a:defPPr>
            <a:lvl1pPr>
              <a:lnSpc>
                <a:spcPts val="1220"/>
              </a:lnSpc>
              <a:defRPr sz="1100" baseline="30000">
                <a:solidFill>
                  <a:srgbClr val="57585A"/>
                </a:solidFill>
                <a:latin typeface="PRUDENTIALMODERN MEDIUM CONDENS" pitchFamily="2" charset="77"/>
              </a:defRPr>
            </a:lvl1pPr>
          </a:lstStyle>
          <a:p>
            <a:pPr>
              <a:lnSpc>
                <a:spcPts val="1220"/>
              </a:lnSpc>
            </a:pPr>
            <a:r>
              <a:rPr lang="en-US" sz="1050" baseline="0" dirty="0">
                <a:solidFill>
                  <a:schemeClr val="bg1">
                    <a:lumMod val="50000"/>
                  </a:schemeClr>
                </a:solidFill>
              </a:rPr>
              <a:t>Alliance for Lifetime Income: How to Create Financially Fearless Female Investors, Dec 2022 </a:t>
            </a:r>
          </a:p>
        </p:txBody>
      </p:sp>
    </p:spTree>
    <p:extLst>
      <p:ext uri="{BB962C8B-B14F-4D97-AF65-F5344CB8AC3E}">
        <p14:creationId xmlns:p14="http://schemas.microsoft.com/office/powerpoint/2010/main" val="3509818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40D6DB5-7EBA-6C5A-86B2-029FC4572F1C}"/>
              </a:ext>
              <a:ext uri="{C183D7F6-B498-43B3-948B-1728B52AA6E4}">
                <adec:decorative xmlns:adec="http://schemas.microsoft.com/office/drawing/2017/decorative" val="1"/>
              </a:ext>
            </a:extLst>
          </p:cNvPr>
          <p:cNvSpPr/>
          <p:nvPr/>
        </p:nvSpPr>
        <p:spPr>
          <a:xfrm>
            <a:off x="-1" y="0"/>
            <a:ext cx="12523470"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32ED418-17F2-4F17-1BDF-040289C54FA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9454" t="6471" r="10729" b="2918"/>
          <a:stretch/>
        </p:blipFill>
        <p:spPr>
          <a:xfrm>
            <a:off x="1556879" y="1812970"/>
            <a:ext cx="3716029" cy="3752691"/>
          </a:xfrm>
          <a:prstGeom prst="ellipse">
            <a:avLst/>
          </a:prstGeom>
        </p:spPr>
      </p:pic>
      <p:grpSp>
        <p:nvGrpSpPr>
          <p:cNvPr id="3" name="Group 2">
            <a:extLst>
              <a:ext uri="{FF2B5EF4-FFF2-40B4-BE49-F238E27FC236}">
                <a16:creationId xmlns:a16="http://schemas.microsoft.com/office/drawing/2014/main" id="{4977E0A8-97F4-074E-8C25-2E82084C24C4}"/>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6" name="Group 5">
              <a:extLst>
                <a:ext uri="{FF2B5EF4-FFF2-40B4-BE49-F238E27FC236}">
                  <a16:creationId xmlns:a16="http://schemas.microsoft.com/office/drawing/2014/main" id="{4425151D-6B87-72F9-B51D-5960211097A0}"/>
                </a:ext>
              </a:extLst>
            </p:cNvPr>
            <p:cNvGrpSpPr/>
            <p:nvPr/>
          </p:nvGrpSpPr>
          <p:grpSpPr>
            <a:xfrm>
              <a:off x="8430073" y="6380207"/>
              <a:ext cx="3712966" cy="345783"/>
              <a:chOff x="8430073" y="6380207"/>
              <a:chExt cx="3712966" cy="345783"/>
            </a:xfrm>
          </p:grpSpPr>
          <p:grpSp>
            <p:nvGrpSpPr>
              <p:cNvPr id="10" name="Group 9">
                <a:extLst>
                  <a:ext uri="{FF2B5EF4-FFF2-40B4-BE49-F238E27FC236}">
                    <a16:creationId xmlns:a16="http://schemas.microsoft.com/office/drawing/2014/main" id="{26B3B111-D57C-008B-5CBA-A472589E1CFD}"/>
                  </a:ext>
                </a:extLst>
              </p:cNvPr>
              <p:cNvGrpSpPr/>
              <p:nvPr/>
            </p:nvGrpSpPr>
            <p:grpSpPr>
              <a:xfrm>
                <a:off x="11520739" y="6380207"/>
                <a:ext cx="622300" cy="345783"/>
                <a:chOff x="11517153" y="6380207"/>
                <a:chExt cx="622300" cy="345783"/>
              </a:xfrm>
            </p:grpSpPr>
            <p:sp>
              <p:nvSpPr>
                <p:cNvPr id="15" name="Slide Number Placeholder 5">
                  <a:extLst>
                    <a:ext uri="{FF2B5EF4-FFF2-40B4-BE49-F238E27FC236}">
                      <a16:creationId xmlns:a16="http://schemas.microsoft.com/office/drawing/2014/main" id="{6A13A243-95E3-7599-8434-CDBB008833E7}"/>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15</a:t>
                  </a:fld>
                  <a:endParaRPr lang="en-US" sz="1100" b="1" dirty="0">
                    <a:solidFill>
                      <a:srgbClr val="001F43"/>
                    </a:solidFill>
                    <a:latin typeface="PrudentialModern" pitchFamily="2" charset="77"/>
                  </a:endParaRPr>
                </a:p>
              </p:txBody>
            </p:sp>
            <p:cxnSp>
              <p:nvCxnSpPr>
                <p:cNvPr id="16" name="Straight Connector 15">
                  <a:extLst>
                    <a:ext uri="{FF2B5EF4-FFF2-40B4-BE49-F238E27FC236}">
                      <a16:creationId xmlns:a16="http://schemas.microsoft.com/office/drawing/2014/main" id="{01B0BEE3-3DEF-0B3F-0EC6-9E80055E35C8}"/>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3" name="Footer Placeholder 4">
                <a:extLst>
                  <a:ext uri="{FF2B5EF4-FFF2-40B4-BE49-F238E27FC236}">
                    <a16:creationId xmlns:a16="http://schemas.microsoft.com/office/drawing/2014/main" id="{E49D6C7D-576A-7584-CDF8-EC7C69E003B3}"/>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7" name="Picture 6" descr="A blue and black logo&#10;&#10;Description automatically generated">
              <a:extLst>
                <a:ext uri="{FF2B5EF4-FFF2-40B4-BE49-F238E27FC236}">
                  <a16:creationId xmlns:a16="http://schemas.microsoft.com/office/drawing/2014/main" id="{9A70A0D6-D330-69A3-85DC-B1493100D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45" name="Title 1">
            <a:extLst>
              <a:ext uri="{FF2B5EF4-FFF2-40B4-BE49-F238E27FC236}">
                <a16:creationId xmlns:a16="http://schemas.microsoft.com/office/drawing/2014/main" id="{7D05A05C-6FC6-648F-2DC3-2D6E1B039C9F}"/>
              </a:ext>
            </a:extLst>
          </p:cNvPr>
          <p:cNvSpPr>
            <a:spLocks noGrp="1"/>
          </p:cNvSpPr>
          <p:nvPr>
            <p:ph type="title"/>
          </p:nvPr>
        </p:nvSpPr>
        <p:spPr>
          <a:xfrm>
            <a:off x="1653249" y="441546"/>
            <a:ext cx="7500275" cy="763589"/>
          </a:xfrm>
          <a:prstGeom prst="rect">
            <a:avLst/>
          </a:prstGeom>
        </p:spPr>
        <p:txBody>
          <a:bodyPr>
            <a:noAutofit/>
          </a:bodyPr>
          <a:lstStyle/>
          <a:p>
            <a:r>
              <a:rPr lang="en-US" sz="3000" b="1" dirty="0">
                <a:solidFill>
                  <a:srgbClr val="001F43"/>
                </a:solidFill>
                <a:latin typeface="Prudential Modern SemCond" pitchFamily="2" charset="77"/>
              </a:rPr>
              <a:t>YOU CAN PROTECT AND GROW YOUR WEALTH!</a:t>
            </a:r>
          </a:p>
        </p:txBody>
      </p:sp>
      <p:sp>
        <p:nvSpPr>
          <p:cNvPr id="26" name="Oval 25">
            <a:extLst>
              <a:ext uri="{FF2B5EF4-FFF2-40B4-BE49-F238E27FC236}">
                <a16:creationId xmlns:a16="http://schemas.microsoft.com/office/drawing/2014/main" id="{0CE727A5-338C-CB00-A246-8A4BCB788E42}"/>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ontent Placeholder 45">
            <a:extLst>
              <a:ext uri="{FF2B5EF4-FFF2-40B4-BE49-F238E27FC236}">
                <a16:creationId xmlns:a16="http://schemas.microsoft.com/office/drawing/2014/main" id="{23A579E7-7B5D-84D4-A76E-1D0554F9E6F5}"/>
              </a:ext>
            </a:extLst>
          </p:cNvPr>
          <p:cNvSpPr txBox="1">
            <a:spLocks noGrp="1"/>
          </p:cNvSpPr>
          <p:nvPr>
            <p:ph sz="quarter" idx="10"/>
          </p:nvPr>
        </p:nvSpPr>
        <p:spPr>
          <a:xfrm>
            <a:off x="1004234" y="603994"/>
            <a:ext cx="419100" cy="535531"/>
          </a:xfrm>
          <a:prstGeom prst="rect">
            <a:avLst/>
          </a:prstGeom>
          <a:noFill/>
        </p:spPr>
        <p:txBody>
          <a:bodyPr wrap="square" rtlCol="0">
            <a:spAutoFit/>
          </a:bodyPr>
          <a:lstStyle/>
          <a:p>
            <a:r>
              <a:rPr lang="en-US" sz="3200" b="1" dirty="0">
                <a:latin typeface="Gilroy SemiBold" pitchFamily="2" charset="77"/>
              </a:rPr>
              <a:t>4</a:t>
            </a:r>
          </a:p>
        </p:txBody>
      </p:sp>
      <p:sp>
        <p:nvSpPr>
          <p:cNvPr id="47" name="Content Placeholder 46">
            <a:extLst>
              <a:ext uri="{FF2B5EF4-FFF2-40B4-BE49-F238E27FC236}">
                <a16:creationId xmlns:a16="http://schemas.microsoft.com/office/drawing/2014/main" id="{3CDF615D-8CB4-D4F2-0E0D-78C604F84CDB}"/>
              </a:ext>
            </a:extLst>
          </p:cNvPr>
          <p:cNvSpPr txBox="1">
            <a:spLocks noGrp="1"/>
          </p:cNvSpPr>
          <p:nvPr>
            <p:ph sz="quarter" idx="11"/>
          </p:nvPr>
        </p:nvSpPr>
        <p:spPr>
          <a:xfrm>
            <a:off x="6280567" y="1944332"/>
            <a:ext cx="5235606" cy="3870803"/>
          </a:xfrm>
          <a:prstGeom prst="rect">
            <a:avLst/>
          </a:prstGeom>
          <a:noFill/>
        </p:spPr>
        <p:txBody>
          <a:bodyPr wrap="square" numCol="1" spcCol="365760" rtlCol="0">
            <a:spAutoFit/>
          </a:bodyPr>
          <a:lstStyle>
            <a:defPPr>
              <a:defRPr lang="en-US"/>
            </a:defPPr>
            <a:lvl1pPr marL="285750" indent="-285750">
              <a:lnSpc>
                <a:spcPts val="2220"/>
              </a:lnSpc>
              <a:spcAft>
                <a:spcPts val="1200"/>
              </a:spcAft>
              <a:buClr>
                <a:srgbClr val="B45B23"/>
              </a:buClr>
              <a:buFont typeface="Wingdings" pitchFamily="2" charset="2"/>
              <a:buChar char="§"/>
              <a:defRPr sz="2000">
                <a:solidFill>
                  <a:schemeClr val="bg2">
                    <a:lumMod val="25000"/>
                  </a:schemeClr>
                </a:solidFill>
                <a:latin typeface="Prudential Modern Med" pitchFamily="2" charset="77"/>
              </a:defRPr>
            </a:lvl1pPr>
          </a:lstStyle>
          <a:p>
            <a:pPr marL="0" indent="0">
              <a:buNone/>
            </a:pPr>
            <a:r>
              <a:rPr lang="en-US" sz="1800" b="1" dirty="0">
                <a:solidFill>
                  <a:srgbClr val="001F43"/>
                </a:solidFill>
                <a:latin typeface="Prudential Modern SemCond" pitchFamily="2" charset="77"/>
                <a:ea typeface="Calibri" panose="020F0502020204030204" pitchFamily="34" charset="0"/>
              </a:rPr>
              <a:t>A FINANCIAL PROFESSIONAL CAN RECOMMEND STRATEGIES THAT CAN HELP PROTECT AND GROW YOUR WEALTH. </a:t>
            </a:r>
          </a:p>
          <a:p>
            <a:pPr marL="0" lvl="1" indent="0">
              <a:lnSpc>
                <a:spcPct val="100000"/>
              </a:lnSpc>
              <a:spcBef>
                <a:spcPts val="0"/>
              </a:spcBef>
              <a:buNone/>
            </a:pPr>
            <a:r>
              <a:rPr lang="en-US" sz="1600" b="1" dirty="0">
                <a:solidFill>
                  <a:schemeClr val="bg2">
                    <a:lumMod val="25000"/>
                  </a:schemeClr>
                </a:solidFill>
                <a:latin typeface="Gilroy SemiBold" pitchFamily="2" charset="77"/>
              </a:rPr>
              <a:t>Protection Strategies (such as Life Insurance, Annuities, or chronic care protection) ensure that:</a:t>
            </a:r>
          </a:p>
          <a:p>
            <a:pPr marL="0" lvl="1"/>
            <a:endParaRPr lang="en-US" sz="1800" b="1" dirty="0">
              <a:solidFill>
                <a:schemeClr val="bg2">
                  <a:lumMod val="25000"/>
                </a:schemeClr>
              </a:solidFill>
              <a:latin typeface="Gilroy SemiBold" pitchFamily="2" charset="77"/>
            </a:endParaRPr>
          </a:p>
          <a:p>
            <a:pPr marL="465138" lvl="3" indent="-225425">
              <a:spcBef>
                <a:spcPts val="0"/>
              </a:spcBef>
              <a:spcAft>
                <a:spcPts val="600"/>
              </a:spcAft>
              <a:buClr>
                <a:srgbClr val="17D5E0"/>
              </a:buClr>
              <a:buSzPct val="150000"/>
              <a:buFont typeface="Arial" panose="020B0604020202020204" pitchFamily="34" charset="0"/>
              <a:buChar char="•"/>
            </a:pPr>
            <a:r>
              <a:rPr lang="en-US" sz="1600" b="1" dirty="0">
                <a:solidFill>
                  <a:schemeClr val="bg2">
                    <a:lumMod val="25000"/>
                  </a:schemeClr>
                </a:solidFill>
                <a:latin typeface="Gilroy SemiBold" pitchFamily="2" charset="77"/>
                <a:ea typeface="Calibri" panose="020F0502020204030204" pitchFamily="34" charset="0"/>
              </a:rPr>
              <a:t>You can meet your family’s needs and financial goals </a:t>
            </a:r>
          </a:p>
          <a:p>
            <a:pPr marL="465138" lvl="3" indent="-225425">
              <a:lnSpc>
                <a:spcPct val="100000"/>
              </a:lnSpc>
              <a:spcBef>
                <a:spcPts val="0"/>
              </a:spcBef>
              <a:spcAft>
                <a:spcPts val="600"/>
              </a:spcAft>
              <a:buClr>
                <a:srgbClr val="17D5E0"/>
              </a:buClr>
              <a:buSzPct val="150000"/>
              <a:buFont typeface="Arial" panose="020B0604020202020204" pitchFamily="34" charset="0"/>
              <a:buChar char="•"/>
            </a:pPr>
            <a:r>
              <a:rPr lang="en-US" sz="1600" b="1" dirty="0">
                <a:solidFill>
                  <a:schemeClr val="bg2">
                    <a:lumMod val="25000"/>
                  </a:schemeClr>
                </a:solidFill>
                <a:latin typeface="Gilroy SemiBold" pitchFamily="2" charset="77"/>
                <a:ea typeface="Calibri" panose="020F0502020204030204" pitchFamily="34" charset="0"/>
              </a:rPr>
              <a:t>You can help </a:t>
            </a:r>
            <a:r>
              <a:rPr lang="en-US" sz="1600" b="1" dirty="0">
                <a:solidFill>
                  <a:srgbClr val="0079C3"/>
                </a:solidFill>
                <a:latin typeface="Gilroy SemiBold" pitchFamily="2" charset="77"/>
                <a:ea typeface="Calibri" panose="020F0502020204030204" pitchFamily="34" charset="0"/>
              </a:rPr>
              <a:t>protect</a:t>
            </a:r>
            <a:r>
              <a:rPr lang="en-US" sz="1600" b="1" dirty="0">
                <a:solidFill>
                  <a:schemeClr val="bg2">
                    <a:lumMod val="25000"/>
                  </a:schemeClr>
                </a:solidFill>
                <a:latin typeface="Gilroy SemiBold" pitchFamily="2" charset="77"/>
                <a:ea typeface="Calibri" panose="020F0502020204030204" pitchFamily="34" charset="0"/>
              </a:rPr>
              <a:t> and </a:t>
            </a:r>
            <a:r>
              <a:rPr lang="en-US" sz="1600" b="1" dirty="0">
                <a:solidFill>
                  <a:srgbClr val="0079C3"/>
                </a:solidFill>
                <a:latin typeface="Gilroy SemiBold" pitchFamily="2" charset="77"/>
                <a:ea typeface="Calibri" panose="020F0502020204030204" pitchFamily="34" charset="0"/>
              </a:rPr>
              <a:t>grow</a:t>
            </a:r>
            <a:r>
              <a:rPr lang="en-US" sz="1600" b="1" dirty="0">
                <a:solidFill>
                  <a:schemeClr val="bg2">
                    <a:lumMod val="25000"/>
                  </a:schemeClr>
                </a:solidFill>
                <a:latin typeface="Gilroy SemiBold" pitchFamily="2" charset="77"/>
                <a:ea typeface="Calibri" panose="020F0502020204030204" pitchFamily="34" charset="0"/>
              </a:rPr>
              <a:t> your nest egg during key working years.</a:t>
            </a:r>
          </a:p>
          <a:p>
            <a:pPr marL="465138" lvl="3" indent="-225425">
              <a:lnSpc>
                <a:spcPct val="100000"/>
              </a:lnSpc>
              <a:spcBef>
                <a:spcPts val="0"/>
              </a:spcBef>
              <a:spcAft>
                <a:spcPts val="600"/>
              </a:spcAft>
              <a:buClr>
                <a:srgbClr val="17D5E0"/>
              </a:buClr>
              <a:buSzPct val="150000"/>
              <a:buFont typeface="Arial" panose="020B0604020202020204" pitchFamily="34" charset="0"/>
              <a:buChar char="•"/>
            </a:pPr>
            <a:r>
              <a:rPr lang="en-US" sz="1600" b="1" dirty="0">
                <a:solidFill>
                  <a:schemeClr val="bg2">
                    <a:lumMod val="25000"/>
                  </a:schemeClr>
                </a:solidFill>
                <a:latin typeface="Gilroy SemiBold" pitchFamily="2" charset="77"/>
              </a:rPr>
              <a:t>Your nest egg can help provide for you and your family during retirement. </a:t>
            </a:r>
          </a:p>
          <a:p>
            <a:pPr marL="465138" lvl="3" indent="-225425">
              <a:spcAft>
                <a:spcPts val="600"/>
              </a:spcAft>
              <a:buFont typeface="Arial" panose="020B0604020202020204" pitchFamily="34" charset="0"/>
              <a:buChar char="•"/>
            </a:pPr>
            <a:endParaRPr lang="en-US" sz="1800" dirty="0">
              <a:solidFill>
                <a:schemeClr val="bg2">
                  <a:lumMod val="25000"/>
                </a:schemeClr>
              </a:solidFill>
              <a:latin typeface="PrudentialModern Medium" pitchFamily="2" charset="77"/>
            </a:endParaRPr>
          </a:p>
        </p:txBody>
      </p:sp>
      <p:sp>
        <p:nvSpPr>
          <p:cNvPr id="48" name="Content Placeholder 47">
            <a:extLst>
              <a:ext uri="{FF2B5EF4-FFF2-40B4-BE49-F238E27FC236}">
                <a16:creationId xmlns:a16="http://schemas.microsoft.com/office/drawing/2014/main" id="{1BFA7F08-518C-D10A-41C1-57D47735C27C}"/>
              </a:ext>
            </a:extLst>
          </p:cNvPr>
          <p:cNvSpPr>
            <a:spLocks noGrp="1"/>
          </p:cNvSpPr>
          <p:nvPr>
            <p:ph sz="quarter" idx="12"/>
          </p:nvPr>
        </p:nvSpPr>
        <p:spPr>
          <a:xfrm>
            <a:off x="788366" y="5923883"/>
            <a:ext cx="4910138" cy="287337"/>
          </a:xfrm>
          <a:prstGeom prst="rect">
            <a:avLst/>
          </a:prstGeom>
        </p:spPr>
        <p:txBody>
          <a:bodyPr wrap="none">
            <a:spAutoFit/>
          </a:bodyPr>
          <a:lstStyle/>
          <a:p>
            <a:pPr>
              <a:lnSpc>
                <a:spcPts val="1220"/>
              </a:lnSpc>
            </a:pPr>
            <a:r>
              <a:rPr lang="en-US" sz="1050">
                <a:solidFill>
                  <a:schemeClr val="bg1">
                    <a:lumMod val="50000"/>
                  </a:schemeClr>
                </a:solidFill>
                <a:latin typeface="PRUDENTIALMODERN MEDIUM CONDENS" pitchFamily="2" charset="77"/>
              </a:rPr>
              <a:t>Source: Alliance for Lifetime Income: Are You Really Serving Female Investors April 2023</a:t>
            </a:r>
            <a:endParaRPr lang="en-US" sz="1050" dirty="0">
              <a:solidFill>
                <a:schemeClr val="bg1">
                  <a:lumMod val="50000"/>
                </a:schemeClr>
              </a:solidFill>
              <a:latin typeface="PRUDENTIALMODERN MEDIUM CONDENS" pitchFamily="2" charset="77"/>
            </a:endParaRPr>
          </a:p>
        </p:txBody>
      </p:sp>
    </p:spTree>
    <p:extLst>
      <p:ext uri="{BB962C8B-B14F-4D97-AF65-F5344CB8AC3E}">
        <p14:creationId xmlns:p14="http://schemas.microsoft.com/office/powerpoint/2010/main" val="1050936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DF0358-9BCB-7DBF-879D-BFB27A212B60}"/>
              </a:ext>
              <a:ext uri="{C183D7F6-B498-43B3-948B-1728B52AA6E4}">
                <adec:decorative xmlns:adec="http://schemas.microsoft.com/office/drawing/2017/decorative" val="1"/>
              </a:ext>
            </a:extLst>
          </p:cNvPr>
          <p:cNvSpPr/>
          <p:nvPr/>
        </p:nvSpPr>
        <p:spPr>
          <a:xfrm>
            <a:off x="0" y="0"/>
            <a:ext cx="12192000"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CCA8247-4833-FD4C-203F-546C67D46F8E}"/>
              </a:ext>
              <a:ext uri="{C183D7F6-B498-43B3-948B-1728B52AA6E4}">
                <adec:decorative xmlns:adec="http://schemas.microsoft.com/office/drawing/2017/decorative" val="1"/>
              </a:ext>
            </a:extLst>
          </p:cNvPr>
          <p:cNvGrpSpPr/>
          <p:nvPr/>
        </p:nvGrpSpPr>
        <p:grpSpPr>
          <a:xfrm>
            <a:off x="8716718" y="2280388"/>
            <a:ext cx="2932930" cy="2932930"/>
            <a:chOff x="2658605" y="2798429"/>
            <a:chExt cx="1525937" cy="1525937"/>
          </a:xfrm>
        </p:grpSpPr>
        <p:sp>
          <p:nvSpPr>
            <p:cNvPr id="12" name="Oval 11">
              <a:extLst>
                <a:ext uri="{FF2B5EF4-FFF2-40B4-BE49-F238E27FC236}">
                  <a16:creationId xmlns:a16="http://schemas.microsoft.com/office/drawing/2014/main" id="{189FF82E-FB1D-C7C7-8023-E02BFF015687}"/>
                </a:ext>
              </a:extLst>
            </p:cNvPr>
            <p:cNvSpPr/>
            <p:nvPr/>
          </p:nvSpPr>
          <p:spPr>
            <a:xfrm>
              <a:off x="2658605" y="2798429"/>
              <a:ext cx="1525937" cy="1525937"/>
            </a:xfrm>
            <a:prstGeom prst="ellipse">
              <a:avLst/>
            </a:prstGeom>
            <a:solidFill>
              <a:srgbClr val="0079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9C3"/>
                </a:solidFill>
              </a:endParaRPr>
            </a:p>
          </p:txBody>
        </p:sp>
        <p:pic>
          <p:nvPicPr>
            <p:cNvPr id="11" name="Picture 10">
              <a:extLst>
                <a:ext uri="{FF2B5EF4-FFF2-40B4-BE49-F238E27FC236}">
                  <a16:creationId xmlns:a16="http://schemas.microsoft.com/office/drawing/2014/main" id="{6BC82A72-8D0C-BF2B-4693-EA175F961539}"/>
                </a:ext>
              </a:extLst>
            </p:cNvPr>
            <p:cNvPicPr>
              <a:picLocks noChangeAspect="1"/>
            </p:cNvPicPr>
            <p:nvPr/>
          </p:nvPicPr>
          <p:blipFill>
            <a:blip r:embed="rId3"/>
            <a:stretch>
              <a:fillRect/>
            </a:stretch>
          </p:blipFill>
          <p:spPr>
            <a:xfrm>
              <a:off x="3001505" y="3124200"/>
              <a:ext cx="880819" cy="853633"/>
            </a:xfrm>
            <a:prstGeom prst="rect">
              <a:avLst/>
            </a:prstGeom>
          </p:spPr>
        </p:pic>
      </p:grpSp>
      <p:sp>
        <p:nvSpPr>
          <p:cNvPr id="3" name="Rounded Rectangle 2">
            <a:extLst>
              <a:ext uri="{FF2B5EF4-FFF2-40B4-BE49-F238E27FC236}">
                <a16:creationId xmlns:a16="http://schemas.microsoft.com/office/drawing/2014/main" id="{C2DCADE6-B6B8-854D-E361-5022712ACB63}"/>
              </a:ext>
              <a:ext uri="{C183D7F6-B498-43B3-948B-1728B52AA6E4}">
                <adec:decorative xmlns:adec="http://schemas.microsoft.com/office/drawing/2017/decorative" val="1"/>
              </a:ext>
            </a:extLst>
          </p:cNvPr>
          <p:cNvSpPr/>
          <p:nvPr/>
        </p:nvSpPr>
        <p:spPr>
          <a:xfrm>
            <a:off x="848331" y="2853637"/>
            <a:ext cx="1109137" cy="384867"/>
          </a:xfrm>
          <a:prstGeom prst="roundRect">
            <a:avLst>
              <a:gd name="adj" fmla="val 50000"/>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001F43"/>
              </a:solidFill>
            </a:endParaRPr>
          </a:p>
        </p:txBody>
      </p:sp>
      <p:grpSp>
        <p:nvGrpSpPr>
          <p:cNvPr id="7" name="Group 6">
            <a:extLst>
              <a:ext uri="{FF2B5EF4-FFF2-40B4-BE49-F238E27FC236}">
                <a16:creationId xmlns:a16="http://schemas.microsoft.com/office/drawing/2014/main" id="{4DE2F038-2577-6FCC-E62E-E9402C87DB8C}"/>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8" name="Group 7">
              <a:extLst>
                <a:ext uri="{FF2B5EF4-FFF2-40B4-BE49-F238E27FC236}">
                  <a16:creationId xmlns:a16="http://schemas.microsoft.com/office/drawing/2014/main" id="{6B3EB7F5-5D9A-7DB5-7A0D-D2FFEAEA4B3D}"/>
                </a:ext>
              </a:extLst>
            </p:cNvPr>
            <p:cNvGrpSpPr/>
            <p:nvPr/>
          </p:nvGrpSpPr>
          <p:grpSpPr>
            <a:xfrm>
              <a:off x="8430073" y="6380207"/>
              <a:ext cx="3712966" cy="345783"/>
              <a:chOff x="8430073" y="6380207"/>
              <a:chExt cx="3712966" cy="345783"/>
            </a:xfrm>
          </p:grpSpPr>
          <p:grpSp>
            <p:nvGrpSpPr>
              <p:cNvPr id="22" name="Group 21">
                <a:extLst>
                  <a:ext uri="{FF2B5EF4-FFF2-40B4-BE49-F238E27FC236}">
                    <a16:creationId xmlns:a16="http://schemas.microsoft.com/office/drawing/2014/main" id="{6CE01752-264A-DE12-B0D3-3220D7FDEB55}"/>
                  </a:ext>
                </a:extLst>
              </p:cNvPr>
              <p:cNvGrpSpPr/>
              <p:nvPr/>
            </p:nvGrpSpPr>
            <p:grpSpPr>
              <a:xfrm>
                <a:off x="11520739" y="6380207"/>
                <a:ext cx="622300" cy="345783"/>
                <a:chOff x="11517153" y="6380207"/>
                <a:chExt cx="622300" cy="345783"/>
              </a:xfrm>
            </p:grpSpPr>
            <p:sp>
              <p:nvSpPr>
                <p:cNvPr id="24" name="Slide Number Placeholder 5">
                  <a:extLst>
                    <a:ext uri="{FF2B5EF4-FFF2-40B4-BE49-F238E27FC236}">
                      <a16:creationId xmlns:a16="http://schemas.microsoft.com/office/drawing/2014/main" id="{5E16269E-CA96-3DD7-88A7-8D789EA460ED}"/>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16</a:t>
                  </a:fld>
                  <a:endParaRPr lang="en-US" sz="1100" b="1" dirty="0">
                    <a:solidFill>
                      <a:srgbClr val="001F43"/>
                    </a:solidFill>
                    <a:latin typeface="PrudentialModern" pitchFamily="2" charset="77"/>
                  </a:endParaRPr>
                </a:p>
              </p:txBody>
            </p:sp>
            <p:cxnSp>
              <p:nvCxnSpPr>
                <p:cNvPr id="27" name="Straight Connector 26">
                  <a:extLst>
                    <a:ext uri="{FF2B5EF4-FFF2-40B4-BE49-F238E27FC236}">
                      <a16:creationId xmlns:a16="http://schemas.microsoft.com/office/drawing/2014/main" id="{88BF0FF9-53CB-E691-7F03-0F849C28A279}"/>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23" name="Footer Placeholder 4">
                <a:extLst>
                  <a:ext uri="{FF2B5EF4-FFF2-40B4-BE49-F238E27FC236}">
                    <a16:creationId xmlns:a16="http://schemas.microsoft.com/office/drawing/2014/main" id="{67EF5B8A-F3B1-18D6-CF94-057B5FB47E27}"/>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21" name="Picture 20" descr="A blue and black logo&#10;&#10;Description automatically generated">
              <a:extLst>
                <a:ext uri="{FF2B5EF4-FFF2-40B4-BE49-F238E27FC236}">
                  <a16:creationId xmlns:a16="http://schemas.microsoft.com/office/drawing/2014/main" id="{746FD9FC-2A4D-0EA0-25BC-DB43D617C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51" name="Title 4">
            <a:extLst>
              <a:ext uri="{FF2B5EF4-FFF2-40B4-BE49-F238E27FC236}">
                <a16:creationId xmlns:a16="http://schemas.microsoft.com/office/drawing/2014/main" id="{EAB73BDC-8978-6677-3439-C0E0E899F7AA}"/>
              </a:ext>
            </a:extLst>
          </p:cNvPr>
          <p:cNvSpPr txBox="1">
            <a:spLocks noGrp="1"/>
          </p:cNvSpPr>
          <p:nvPr>
            <p:ph type="title"/>
          </p:nvPr>
        </p:nvSpPr>
        <p:spPr>
          <a:xfrm>
            <a:off x="1703761" y="328013"/>
            <a:ext cx="7602579" cy="99509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r>
              <a:rPr kumimoji="0" lang="en-US" sz="3000" u="none" strike="noStrike" kern="1200" cap="none" spc="0" normalizeH="0" baseline="0" noProof="0">
                <a:ln>
                  <a:noFill/>
                </a:ln>
                <a:solidFill>
                  <a:srgbClr val="002247"/>
                </a:solidFill>
                <a:effectLst/>
                <a:uLnTx/>
                <a:uFillTx/>
                <a:latin typeface="Prudential Modern SemCond" pitchFamily="2" charset="77"/>
              </a:rPr>
              <a:t>WOMEN HAVE A CONFIDENCE </a:t>
            </a:r>
            <a:r>
              <a:rPr lang="en-US" sz="3000">
                <a:solidFill>
                  <a:srgbClr val="002247"/>
                </a:solidFill>
                <a:latin typeface="Prudential Modern SemCond" pitchFamily="2" charset="77"/>
              </a:rPr>
              <a:t>G</a:t>
            </a:r>
            <a:r>
              <a:rPr kumimoji="0" lang="en-US" sz="3000" u="none" strike="noStrike" kern="1200" cap="none" spc="0" normalizeH="0" baseline="0" noProof="0">
                <a:ln>
                  <a:noFill/>
                </a:ln>
                <a:solidFill>
                  <a:srgbClr val="002247"/>
                </a:solidFill>
                <a:effectLst/>
                <a:uLnTx/>
                <a:uFillTx/>
                <a:latin typeface="Prudential Modern SemCond" pitchFamily="2" charset="77"/>
              </a:rPr>
              <a:t>AP </a:t>
            </a:r>
            <a:r>
              <a:rPr lang="en-US" sz="3000">
                <a:solidFill>
                  <a:srgbClr val="002247"/>
                </a:solidFill>
                <a:latin typeface="Prudential Modern SemCond" pitchFamily="2" charset="77"/>
              </a:rPr>
              <a:t>W</a:t>
            </a:r>
            <a:r>
              <a:rPr kumimoji="0" lang="en-US" sz="3000" u="none" strike="noStrike" kern="1200" cap="none" spc="0" normalizeH="0" baseline="0" noProof="0">
                <a:ln>
                  <a:noFill/>
                </a:ln>
                <a:solidFill>
                  <a:srgbClr val="002247"/>
                </a:solidFill>
                <a:effectLst/>
                <a:uLnTx/>
                <a:uFillTx/>
                <a:latin typeface="Prudential Modern SemCond" pitchFamily="2" charset="77"/>
              </a:rPr>
              <a:t>HEN </a:t>
            </a:r>
            <a:r>
              <a:rPr lang="en-US" sz="3000">
                <a:solidFill>
                  <a:srgbClr val="002247"/>
                </a:solidFill>
                <a:latin typeface="Prudential Modern SemCond" pitchFamily="2" charset="77"/>
              </a:rPr>
              <a:t>I</a:t>
            </a:r>
            <a:r>
              <a:rPr kumimoji="0" lang="en-US" sz="3000" u="none" strike="noStrike" kern="1200" cap="none" spc="0" normalizeH="0" baseline="0" noProof="0">
                <a:ln>
                  <a:noFill/>
                </a:ln>
                <a:solidFill>
                  <a:srgbClr val="002247"/>
                </a:solidFill>
                <a:effectLst/>
                <a:uLnTx/>
                <a:uFillTx/>
                <a:latin typeface="Prudential Modern SemCond" pitchFamily="2" charset="77"/>
              </a:rPr>
              <a:t>T </a:t>
            </a:r>
            <a:r>
              <a:rPr lang="en-US" sz="3000">
                <a:solidFill>
                  <a:srgbClr val="002247"/>
                </a:solidFill>
                <a:latin typeface="Prudential Modern SemCond" pitchFamily="2" charset="77"/>
              </a:rPr>
              <a:t>C</a:t>
            </a:r>
            <a:r>
              <a:rPr kumimoji="0" lang="en-US" sz="3000" u="none" strike="noStrike" kern="1200" cap="none" spc="0" normalizeH="0" baseline="0" noProof="0">
                <a:ln>
                  <a:noFill/>
                </a:ln>
                <a:solidFill>
                  <a:srgbClr val="002247"/>
                </a:solidFill>
                <a:effectLst/>
                <a:uLnTx/>
                <a:uFillTx/>
                <a:latin typeface="Prudential Modern SemCond" pitchFamily="2" charset="77"/>
              </a:rPr>
              <a:t>OMES TO INVESTING AND </a:t>
            </a:r>
            <a:r>
              <a:rPr lang="en-US" sz="3000">
                <a:solidFill>
                  <a:srgbClr val="002247"/>
                </a:solidFill>
                <a:latin typeface="Prudential Modern SemCond" pitchFamily="2" charset="77"/>
              </a:rPr>
              <a:t>M</a:t>
            </a:r>
            <a:r>
              <a:rPr kumimoji="0" lang="en-US" sz="3000" u="none" strike="noStrike" kern="1200" cap="none" spc="0" normalizeH="0" baseline="0" noProof="0">
                <a:ln>
                  <a:noFill/>
                </a:ln>
                <a:solidFill>
                  <a:srgbClr val="002247"/>
                </a:solidFill>
                <a:effectLst/>
                <a:uLnTx/>
                <a:uFillTx/>
                <a:latin typeface="Prudential Modern SemCond" pitchFamily="2" charset="77"/>
              </a:rPr>
              <a:t>ANAGING MONEY</a:t>
            </a:r>
            <a:endParaRPr lang="en-US" sz="1600" dirty="0">
              <a:latin typeface="Prudential Modern SemCond" pitchFamily="2" charset="77"/>
            </a:endParaRPr>
          </a:p>
        </p:txBody>
      </p:sp>
      <p:sp>
        <p:nvSpPr>
          <p:cNvPr id="17" name="Oval 16">
            <a:extLst>
              <a:ext uri="{FF2B5EF4-FFF2-40B4-BE49-F238E27FC236}">
                <a16:creationId xmlns:a16="http://schemas.microsoft.com/office/drawing/2014/main" id="{36291407-1D79-4576-A614-649FB45E5876}"/>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ontent Placeholder 51">
            <a:extLst>
              <a:ext uri="{FF2B5EF4-FFF2-40B4-BE49-F238E27FC236}">
                <a16:creationId xmlns:a16="http://schemas.microsoft.com/office/drawing/2014/main" id="{DC213281-D19F-A746-B4B9-84B7A1F13895}"/>
              </a:ext>
            </a:extLst>
          </p:cNvPr>
          <p:cNvSpPr txBox="1">
            <a:spLocks noGrp="1"/>
          </p:cNvSpPr>
          <p:nvPr>
            <p:ph sz="quarter" idx="10"/>
          </p:nvPr>
        </p:nvSpPr>
        <p:spPr>
          <a:xfrm>
            <a:off x="1014184" y="601422"/>
            <a:ext cx="435015" cy="535531"/>
          </a:xfrm>
          <a:prstGeom prst="rect">
            <a:avLst/>
          </a:prstGeom>
          <a:noFill/>
        </p:spPr>
        <p:txBody>
          <a:bodyPr wrap="square" rtlCol="0">
            <a:spAutoFit/>
          </a:bodyPr>
          <a:lstStyle/>
          <a:p>
            <a:r>
              <a:rPr lang="en-US" sz="3200" b="1" dirty="0">
                <a:latin typeface="Gilroy SemiBold" pitchFamily="2" charset="77"/>
              </a:rPr>
              <a:t>5</a:t>
            </a:r>
          </a:p>
        </p:txBody>
      </p:sp>
      <p:sp>
        <p:nvSpPr>
          <p:cNvPr id="53" name="Content Placeholder 1">
            <a:extLst>
              <a:ext uri="{FF2B5EF4-FFF2-40B4-BE49-F238E27FC236}">
                <a16:creationId xmlns:a16="http://schemas.microsoft.com/office/drawing/2014/main" id="{BEFBF828-9D1A-7034-8E9D-BC23A1938C87}"/>
              </a:ext>
            </a:extLst>
          </p:cNvPr>
          <p:cNvSpPr>
            <a:spLocks noGrp="1"/>
          </p:cNvSpPr>
          <p:nvPr>
            <p:ph sz="quarter" idx="11"/>
          </p:nvPr>
        </p:nvSpPr>
        <p:spPr>
          <a:xfrm>
            <a:off x="795229" y="1668419"/>
            <a:ext cx="1307940" cy="266657"/>
          </a:xfrm>
          <a:prstGeom prst="rect">
            <a:avLst/>
          </a:prstGeom>
        </p:spPr>
        <p:txBody>
          <a:bodyPr anchor="t">
            <a:noAutofit/>
          </a:bodyPr>
          <a:lstStyle/>
          <a:p>
            <a:r>
              <a:rPr lang="en-US" sz="1800" b="1" dirty="0">
                <a:solidFill>
                  <a:srgbClr val="17D5E0"/>
                </a:solidFill>
                <a:latin typeface="Prudential Modern SemCond" pitchFamily="2" charset="77"/>
              </a:rPr>
              <a:t>QUICK POLL</a:t>
            </a:r>
          </a:p>
        </p:txBody>
      </p:sp>
      <p:sp>
        <p:nvSpPr>
          <p:cNvPr id="54" name="Content Placeholder 8">
            <a:extLst>
              <a:ext uri="{FF2B5EF4-FFF2-40B4-BE49-F238E27FC236}">
                <a16:creationId xmlns:a16="http://schemas.microsoft.com/office/drawing/2014/main" id="{19523B1C-A2E8-2467-058A-EDBADE9D7052}"/>
              </a:ext>
            </a:extLst>
          </p:cNvPr>
          <p:cNvSpPr>
            <a:spLocks noGrp="1"/>
          </p:cNvSpPr>
          <p:nvPr>
            <p:ph sz="quarter" idx="12"/>
          </p:nvPr>
        </p:nvSpPr>
        <p:spPr>
          <a:xfrm>
            <a:off x="795229" y="1958804"/>
            <a:ext cx="6103282" cy="681388"/>
          </a:xfrm>
          <a:prstGeom prst="rect">
            <a:avLst/>
          </a:prstGeom>
        </p:spPr>
        <p:txBody>
          <a:bodyPr>
            <a:noAutofit/>
          </a:bodyPr>
          <a:lstStyle/>
          <a:p>
            <a:pPr marL="0" indent="0">
              <a:lnSpc>
                <a:spcPct val="100000"/>
              </a:lnSpc>
              <a:spcBef>
                <a:spcPts val="0"/>
              </a:spcBef>
              <a:buNone/>
            </a:pPr>
            <a:r>
              <a:rPr lang="en-US" sz="2200" b="1">
                <a:solidFill>
                  <a:srgbClr val="001F43"/>
                </a:solidFill>
                <a:latin typeface="Prudential Modern SemCond" pitchFamily="2" charset="77"/>
              </a:rPr>
              <a:t>HOW DOES WOMEN'S INVESTMENT PERFORMANCE COMPARE TO MEN'S?</a:t>
            </a:r>
            <a:endParaRPr lang="en-US" sz="2200" b="1" dirty="0">
              <a:solidFill>
                <a:srgbClr val="001F43"/>
              </a:solidFill>
              <a:latin typeface="Prudential Modern SemCond" pitchFamily="2" charset="77"/>
            </a:endParaRPr>
          </a:p>
        </p:txBody>
      </p:sp>
      <p:sp>
        <p:nvSpPr>
          <p:cNvPr id="20" name="Content Placeholder 19">
            <a:extLst>
              <a:ext uri="{FF2B5EF4-FFF2-40B4-BE49-F238E27FC236}">
                <a16:creationId xmlns:a16="http://schemas.microsoft.com/office/drawing/2014/main" id="{2363AC5A-4694-8ACD-117A-B2C569764F5D}"/>
              </a:ext>
            </a:extLst>
          </p:cNvPr>
          <p:cNvSpPr>
            <a:spLocks noGrp="1"/>
          </p:cNvSpPr>
          <p:nvPr>
            <p:ph sz="quarter" idx="13"/>
          </p:nvPr>
        </p:nvSpPr>
        <p:spPr>
          <a:xfrm>
            <a:off x="848330" y="2913124"/>
            <a:ext cx="1109137" cy="266657"/>
          </a:xfrm>
        </p:spPr>
        <p:txBody>
          <a:bodyPr/>
          <a:lstStyle/>
          <a:p>
            <a:pPr algn="ctr"/>
            <a:r>
              <a:rPr lang="en-US" sz="1600" b="1" dirty="0">
                <a:solidFill>
                  <a:srgbClr val="001F43"/>
                </a:solidFill>
              </a:rPr>
              <a:t>Answer</a:t>
            </a:r>
          </a:p>
        </p:txBody>
      </p:sp>
      <p:sp>
        <p:nvSpPr>
          <p:cNvPr id="55" name="Content Placeholder 54">
            <a:extLst>
              <a:ext uri="{FF2B5EF4-FFF2-40B4-BE49-F238E27FC236}">
                <a16:creationId xmlns:a16="http://schemas.microsoft.com/office/drawing/2014/main" id="{795F2451-D529-B31D-8F3A-0750542C2968}"/>
              </a:ext>
            </a:extLst>
          </p:cNvPr>
          <p:cNvSpPr>
            <a:spLocks noGrp="1"/>
          </p:cNvSpPr>
          <p:nvPr>
            <p:ph sz="quarter" idx="14"/>
          </p:nvPr>
        </p:nvSpPr>
        <p:spPr>
          <a:xfrm>
            <a:off x="599117" y="3561132"/>
            <a:ext cx="6774614" cy="2012859"/>
          </a:xfrm>
          <a:prstGeom prst="rect">
            <a:avLst/>
          </a:prstGeom>
        </p:spPr>
        <p:txBody>
          <a:bodyPr wrap="square">
            <a:spAutoFit/>
          </a:bodyPr>
          <a:lstStyle/>
          <a:p>
            <a:pPr marL="550350" indent="-370350">
              <a:spcBef>
                <a:spcPts val="0"/>
              </a:spcBef>
              <a:buFont typeface="+mj-lt"/>
              <a:buAutoNum type="alphaUcPeriod"/>
            </a:pPr>
            <a:r>
              <a:rPr lang="en-US" sz="1800" b="1">
                <a:solidFill>
                  <a:schemeClr val="bg2">
                    <a:lumMod val="25000"/>
                  </a:schemeClr>
                </a:solidFill>
                <a:latin typeface="Gilroy SemiBold" pitchFamily="2" charset="77"/>
              </a:rPr>
              <a:t>Men outperform women by 6%</a:t>
            </a:r>
          </a:p>
          <a:p>
            <a:pPr marL="550350" indent="-370350">
              <a:spcBef>
                <a:spcPts val="2400"/>
              </a:spcBef>
              <a:buFont typeface="+mj-lt"/>
              <a:buAutoNum type="alphaUcPeriod"/>
            </a:pPr>
            <a:r>
              <a:rPr lang="en-US" sz="1800" b="1">
                <a:solidFill>
                  <a:schemeClr val="bg2">
                    <a:lumMod val="25000"/>
                  </a:schemeClr>
                </a:solidFill>
                <a:latin typeface="Gilroy SemiBold" pitchFamily="2" charset="77"/>
              </a:rPr>
              <a:t>Women outperform men by 1.8%</a:t>
            </a:r>
          </a:p>
          <a:p>
            <a:pPr marL="550350" indent="-370350">
              <a:spcBef>
                <a:spcPts val="2400"/>
              </a:spcBef>
              <a:buFont typeface="+mj-lt"/>
              <a:buAutoNum type="alphaUcPeriod"/>
            </a:pPr>
            <a:r>
              <a:rPr lang="en-US" sz="1800" b="1">
                <a:solidFill>
                  <a:schemeClr val="bg2">
                    <a:lumMod val="25000"/>
                  </a:schemeClr>
                </a:solidFill>
                <a:latin typeface="Gilroy SemiBold" pitchFamily="2" charset="77"/>
              </a:rPr>
              <a:t>Men outperform women by 1.8%</a:t>
            </a:r>
          </a:p>
          <a:p>
            <a:pPr marL="550350" indent="-370350">
              <a:spcBef>
                <a:spcPts val="2400"/>
              </a:spcBef>
              <a:buFont typeface="+mj-lt"/>
              <a:buAutoNum type="alphaUcPeriod"/>
            </a:pPr>
            <a:r>
              <a:rPr lang="en-US" sz="1800" b="1">
                <a:solidFill>
                  <a:schemeClr val="bg2">
                    <a:lumMod val="25000"/>
                  </a:schemeClr>
                </a:solidFill>
                <a:latin typeface="Gilroy SemiBold" pitchFamily="2" charset="77"/>
              </a:rPr>
              <a:t>Women and men have equal investment performance</a:t>
            </a:r>
            <a:endParaRPr lang="en-US" sz="1800" b="1" dirty="0">
              <a:solidFill>
                <a:schemeClr val="bg2">
                  <a:lumMod val="25000"/>
                </a:schemeClr>
              </a:solidFill>
              <a:latin typeface="Gilroy SemiBold" pitchFamily="2" charset="77"/>
            </a:endParaRPr>
          </a:p>
        </p:txBody>
      </p:sp>
      <p:sp>
        <p:nvSpPr>
          <p:cNvPr id="56" name="Content Placeholder 55">
            <a:extLst>
              <a:ext uri="{FF2B5EF4-FFF2-40B4-BE49-F238E27FC236}">
                <a16:creationId xmlns:a16="http://schemas.microsoft.com/office/drawing/2014/main" id="{A9CCC3ED-B915-3675-05A7-B97D6B0B6A8E}"/>
              </a:ext>
            </a:extLst>
          </p:cNvPr>
          <p:cNvSpPr>
            <a:spLocks noGrp="1"/>
          </p:cNvSpPr>
          <p:nvPr>
            <p:ph sz="quarter" idx="15"/>
          </p:nvPr>
        </p:nvSpPr>
        <p:spPr>
          <a:xfrm>
            <a:off x="795229" y="5906779"/>
            <a:ext cx="2163417" cy="241797"/>
          </a:xfrm>
          <a:prstGeom prst="rect">
            <a:avLst/>
          </a:prstGeom>
        </p:spPr>
        <p:txBody>
          <a:bodyPr wrap="square">
            <a:spAutoFit/>
          </a:bodyPr>
          <a:lstStyle/>
          <a:p>
            <a:r>
              <a:rPr lang="en-US" sz="1050" dirty="0">
                <a:solidFill>
                  <a:schemeClr val="bg1">
                    <a:lumMod val="50000"/>
                  </a:schemeClr>
                </a:solidFill>
                <a:latin typeface="PRUDENTIALMODERN MEDIUM CONDENS" pitchFamily="2" charset="77"/>
              </a:rPr>
              <a:t>Source: Warwick Business School UK</a:t>
            </a:r>
          </a:p>
        </p:txBody>
      </p:sp>
    </p:spTree>
    <p:extLst>
      <p:ext uri="{BB962C8B-B14F-4D97-AF65-F5344CB8AC3E}">
        <p14:creationId xmlns:p14="http://schemas.microsoft.com/office/powerpoint/2010/main" val="1011432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CA7971-C678-B958-FA0D-98A0F1E9AFB9}"/>
              </a:ext>
              <a:ext uri="{C183D7F6-B498-43B3-948B-1728B52AA6E4}">
                <adec:decorative xmlns:adec="http://schemas.microsoft.com/office/drawing/2017/decorative" val="1"/>
              </a:ext>
            </a:extLst>
          </p:cNvPr>
          <p:cNvSpPr/>
          <p:nvPr/>
        </p:nvSpPr>
        <p:spPr>
          <a:xfrm>
            <a:off x="11191" y="2688"/>
            <a:ext cx="6790944" cy="62428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6020D77-1D96-34CD-BF7F-0598C5227594}"/>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4" name="Group 3">
              <a:extLst>
                <a:ext uri="{FF2B5EF4-FFF2-40B4-BE49-F238E27FC236}">
                  <a16:creationId xmlns:a16="http://schemas.microsoft.com/office/drawing/2014/main" id="{FAF20A96-57FA-5276-C915-30CFE40CF48B}"/>
                </a:ext>
              </a:extLst>
            </p:cNvPr>
            <p:cNvGrpSpPr/>
            <p:nvPr/>
          </p:nvGrpSpPr>
          <p:grpSpPr>
            <a:xfrm>
              <a:off x="8430073" y="6380207"/>
              <a:ext cx="3712966" cy="345783"/>
              <a:chOff x="8430073" y="6380207"/>
              <a:chExt cx="3712966" cy="345783"/>
            </a:xfrm>
          </p:grpSpPr>
          <p:grpSp>
            <p:nvGrpSpPr>
              <p:cNvPr id="20" name="Group 19">
                <a:extLst>
                  <a:ext uri="{FF2B5EF4-FFF2-40B4-BE49-F238E27FC236}">
                    <a16:creationId xmlns:a16="http://schemas.microsoft.com/office/drawing/2014/main" id="{235D342D-3E83-76DF-4FE9-D1F1F768CE19}"/>
                  </a:ext>
                </a:extLst>
              </p:cNvPr>
              <p:cNvGrpSpPr/>
              <p:nvPr/>
            </p:nvGrpSpPr>
            <p:grpSpPr>
              <a:xfrm>
                <a:off x="11520739" y="6380207"/>
                <a:ext cx="622300" cy="345783"/>
                <a:chOff x="11517153" y="6380207"/>
                <a:chExt cx="622300" cy="345783"/>
              </a:xfrm>
            </p:grpSpPr>
            <p:sp>
              <p:nvSpPr>
                <p:cNvPr id="23" name="Slide Number Placeholder 5">
                  <a:extLst>
                    <a:ext uri="{FF2B5EF4-FFF2-40B4-BE49-F238E27FC236}">
                      <a16:creationId xmlns:a16="http://schemas.microsoft.com/office/drawing/2014/main" id="{A90A9DF4-9376-3926-548F-A8587A8D7162}"/>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17</a:t>
                  </a:fld>
                  <a:endParaRPr lang="en-US" sz="1100" b="1" dirty="0">
                    <a:solidFill>
                      <a:srgbClr val="001F43"/>
                    </a:solidFill>
                    <a:latin typeface="PrudentialModern" pitchFamily="2" charset="77"/>
                  </a:endParaRPr>
                </a:p>
              </p:txBody>
            </p:sp>
            <p:cxnSp>
              <p:nvCxnSpPr>
                <p:cNvPr id="25" name="Straight Connector 24">
                  <a:extLst>
                    <a:ext uri="{FF2B5EF4-FFF2-40B4-BE49-F238E27FC236}">
                      <a16:creationId xmlns:a16="http://schemas.microsoft.com/office/drawing/2014/main" id="{54849F47-076B-0614-7C6B-7FE7CA4C2C5A}"/>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22" name="Footer Placeholder 4">
                <a:extLst>
                  <a:ext uri="{FF2B5EF4-FFF2-40B4-BE49-F238E27FC236}">
                    <a16:creationId xmlns:a16="http://schemas.microsoft.com/office/drawing/2014/main" id="{00F1443C-83B7-A5F3-9D70-0252B62EB4D1}"/>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19" name="Picture 18" descr="A blue and black logo&#10;&#10;Description automatically generated">
              <a:extLst>
                <a:ext uri="{FF2B5EF4-FFF2-40B4-BE49-F238E27FC236}">
                  <a16:creationId xmlns:a16="http://schemas.microsoft.com/office/drawing/2014/main" id="{6F3DEF5A-FD53-08B6-81EA-F7A2AC35F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49" name="Title 4">
            <a:extLst>
              <a:ext uri="{FF2B5EF4-FFF2-40B4-BE49-F238E27FC236}">
                <a16:creationId xmlns:a16="http://schemas.microsoft.com/office/drawing/2014/main" id="{4D1D3A70-7071-E755-A216-1693BEEDEDD6}"/>
              </a:ext>
            </a:extLst>
          </p:cNvPr>
          <p:cNvSpPr txBox="1">
            <a:spLocks noGrp="1"/>
          </p:cNvSpPr>
          <p:nvPr>
            <p:ph type="title"/>
          </p:nvPr>
        </p:nvSpPr>
        <p:spPr>
          <a:xfrm>
            <a:off x="1706177" y="529683"/>
            <a:ext cx="4681924" cy="7878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r>
              <a:rPr kumimoji="0" lang="en-US" sz="3000" u="none" strike="noStrike" kern="1200" cap="none" spc="0" normalizeH="0" baseline="0" noProof="0" dirty="0">
                <a:ln>
                  <a:noFill/>
                </a:ln>
                <a:solidFill>
                  <a:srgbClr val="002247"/>
                </a:solidFill>
                <a:effectLst/>
                <a:uLnTx/>
                <a:uFillTx/>
                <a:latin typeface="Prudential Modern SemCond" pitchFamily="2" charset="77"/>
              </a:rPr>
              <a:t>WOMEN ARE BETTER INVESTORS</a:t>
            </a:r>
            <a:endParaRPr lang="en-US" sz="1600" dirty="0">
              <a:latin typeface="Prudential Modern SemCond" pitchFamily="2" charset="77"/>
            </a:endParaRPr>
          </a:p>
        </p:txBody>
      </p:sp>
      <p:sp>
        <p:nvSpPr>
          <p:cNvPr id="14" name="Oval 13">
            <a:extLst>
              <a:ext uri="{FF2B5EF4-FFF2-40B4-BE49-F238E27FC236}">
                <a16:creationId xmlns:a16="http://schemas.microsoft.com/office/drawing/2014/main" id="{25C537BE-32F5-3A68-CFE9-A7441EABEEFA}"/>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ontent Placeholder 49">
            <a:extLst>
              <a:ext uri="{FF2B5EF4-FFF2-40B4-BE49-F238E27FC236}">
                <a16:creationId xmlns:a16="http://schemas.microsoft.com/office/drawing/2014/main" id="{1BC60B61-F937-EB6D-2BB5-A7B9B5D6DA15}"/>
              </a:ext>
            </a:extLst>
          </p:cNvPr>
          <p:cNvSpPr txBox="1">
            <a:spLocks noGrp="1"/>
          </p:cNvSpPr>
          <p:nvPr>
            <p:ph sz="quarter" idx="10"/>
          </p:nvPr>
        </p:nvSpPr>
        <p:spPr>
          <a:xfrm>
            <a:off x="1010740" y="608035"/>
            <a:ext cx="539187" cy="546448"/>
          </a:xfrm>
          <a:prstGeom prst="rect">
            <a:avLst/>
          </a:prstGeom>
          <a:noFill/>
        </p:spPr>
        <p:txBody>
          <a:bodyPr wrap="square" rtlCol="0">
            <a:spAutoFit/>
          </a:bodyPr>
          <a:lstStyle/>
          <a:p>
            <a:r>
              <a:rPr lang="en-US" sz="3200" b="1" dirty="0">
                <a:latin typeface="Gilroy SemiBold" pitchFamily="2" charset="77"/>
              </a:rPr>
              <a:t>5</a:t>
            </a:r>
          </a:p>
        </p:txBody>
      </p:sp>
      <p:sp>
        <p:nvSpPr>
          <p:cNvPr id="51" name="Content Placeholder 50">
            <a:extLst>
              <a:ext uri="{FF2B5EF4-FFF2-40B4-BE49-F238E27FC236}">
                <a16:creationId xmlns:a16="http://schemas.microsoft.com/office/drawing/2014/main" id="{B8F9210C-2629-896E-2C55-DE8A1B326E75}"/>
              </a:ext>
            </a:extLst>
          </p:cNvPr>
          <p:cNvSpPr txBox="1">
            <a:spLocks noGrp="1"/>
          </p:cNvSpPr>
          <p:nvPr>
            <p:ph sz="quarter" idx="11"/>
          </p:nvPr>
        </p:nvSpPr>
        <p:spPr>
          <a:xfrm>
            <a:off x="790305" y="1667085"/>
            <a:ext cx="2524395" cy="341632"/>
          </a:xfrm>
          <a:prstGeom prst="rect">
            <a:avLst/>
          </a:prstGeom>
          <a:noFill/>
        </p:spPr>
        <p:txBody>
          <a:bodyPr wrap="square" rtlCol="0">
            <a:spAutoFit/>
          </a:bodyPr>
          <a:lstStyle/>
          <a:p>
            <a:r>
              <a:rPr lang="en-US" sz="1800" b="1" dirty="0">
                <a:solidFill>
                  <a:srgbClr val="001F43"/>
                </a:solidFill>
                <a:latin typeface="Prudential Modern SemCond" pitchFamily="2" charset="77"/>
              </a:rPr>
              <a:t>HOW WOMEN INVEST:</a:t>
            </a:r>
          </a:p>
        </p:txBody>
      </p:sp>
      <p:sp>
        <p:nvSpPr>
          <p:cNvPr id="52" name="Content Placeholder 51">
            <a:extLst>
              <a:ext uri="{FF2B5EF4-FFF2-40B4-BE49-F238E27FC236}">
                <a16:creationId xmlns:a16="http://schemas.microsoft.com/office/drawing/2014/main" id="{7CB0D75C-BD16-553A-4845-644E2720B446}"/>
              </a:ext>
            </a:extLst>
          </p:cNvPr>
          <p:cNvSpPr>
            <a:spLocks noGrp="1"/>
          </p:cNvSpPr>
          <p:nvPr>
            <p:ph sz="quarter" idx="12"/>
          </p:nvPr>
        </p:nvSpPr>
        <p:spPr>
          <a:xfrm>
            <a:off x="12700" y="2144682"/>
            <a:ext cx="5664200" cy="1055674"/>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301752" tIns="0" rIns="365760" bIns="0" rtlCol="0" anchor="t" anchorCtr="0">
            <a:spAutoFit/>
          </a:bodyPr>
          <a:lstStyle/>
          <a:p>
            <a:pPr marL="912813" marR="0" lvl="1" indent="-342900" algn="l" defTabSz="914400" rtl="0" eaLnBrk="1" fontAlgn="auto" latinLnBrk="0" hangingPunct="1">
              <a:lnSpc>
                <a:spcPct val="90000"/>
              </a:lnSpc>
              <a:spcBef>
                <a:spcPts val="600"/>
              </a:spcBef>
              <a:spcAft>
                <a:spcPts val="600"/>
              </a:spcAft>
              <a:buClr>
                <a:srgbClr val="17D5E0"/>
              </a:buClr>
              <a:buSzPct val="150000"/>
              <a:buFont typeface="Arial" panose="020B0604020202020204" pitchFamily="34" charset="0"/>
              <a:buChar char="•"/>
              <a:tabLst/>
              <a:defRPr/>
            </a:pPr>
            <a:r>
              <a:rPr lang="en-US" sz="1800">
                <a:solidFill>
                  <a:schemeClr val="bg2">
                    <a:lumMod val="25000"/>
                  </a:schemeClr>
                </a:solidFill>
                <a:latin typeface="Gilroy" pitchFamily="2" charset="77"/>
              </a:rPr>
              <a:t>Women outperformed men by 1.8%</a:t>
            </a:r>
          </a:p>
          <a:p>
            <a:pPr marL="912813" lvl="1" indent="-342900">
              <a:lnSpc>
                <a:spcPct val="90000"/>
              </a:lnSpc>
              <a:spcBef>
                <a:spcPts val="600"/>
              </a:spcBef>
              <a:spcAft>
                <a:spcPts val="600"/>
              </a:spcAft>
              <a:buClr>
                <a:srgbClr val="17D5E0"/>
              </a:buClr>
              <a:buSzPct val="150000"/>
              <a:buFont typeface="Arial" panose="020B0604020202020204" pitchFamily="34" charset="0"/>
              <a:buChar char="•"/>
            </a:pPr>
            <a:r>
              <a:rPr lang="en-US" sz="1800">
                <a:solidFill>
                  <a:schemeClr val="bg2">
                    <a:lumMod val="25000"/>
                  </a:schemeClr>
                </a:solidFill>
                <a:latin typeface="Gilroy" pitchFamily="2" charset="77"/>
              </a:rPr>
              <a:t>Women’s average excess return: 1.94%</a:t>
            </a:r>
          </a:p>
          <a:p>
            <a:pPr marL="912813" lvl="1" indent="-342900">
              <a:lnSpc>
                <a:spcPct val="90000"/>
              </a:lnSpc>
              <a:spcBef>
                <a:spcPts val="600"/>
              </a:spcBef>
              <a:spcAft>
                <a:spcPts val="600"/>
              </a:spcAft>
              <a:buClr>
                <a:srgbClr val="17D5E0"/>
              </a:buClr>
              <a:buSzPct val="150000"/>
              <a:buFont typeface="Arial" panose="020B0604020202020204" pitchFamily="34" charset="0"/>
              <a:buChar char="•"/>
            </a:pPr>
            <a:r>
              <a:rPr lang="en-US" sz="1800">
                <a:solidFill>
                  <a:schemeClr val="bg2">
                    <a:lumMod val="25000"/>
                  </a:schemeClr>
                </a:solidFill>
                <a:latin typeface="Gilroy" pitchFamily="2" charset="77"/>
              </a:rPr>
              <a:t>Men’s average excess return: 0.14%</a:t>
            </a:r>
            <a:endParaRPr lang="en-US" sz="1800" dirty="0">
              <a:solidFill>
                <a:schemeClr val="bg2">
                  <a:lumMod val="25000"/>
                </a:schemeClr>
              </a:solidFill>
              <a:latin typeface="Gilroy" pitchFamily="2" charset="77"/>
            </a:endParaRPr>
          </a:p>
        </p:txBody>
      </p:sp>
      <p:sp>
        <p:nvSpPr>
          <p:cNvPr id="53" name="Content Placeholder 52">
            <a:extLst>
              <a:ext uri="{FF2B5EF4-FFF2-40B4-BE49-F238E27FC236}">
                <a16:creationId xmlns:a16="http://schemas.microsoft.com/office/drawing/2014/main" id="{BB52EE2A-6202-35D6-4BAA-DBF36DC94EF4}"/>
              </a:ext>
            </a:extLst>
          </p:cNvPr>
          <p:cNvSpPr txBox="1">
            <a:spLocks noGrp="1"/>
          </p:cNvSpPr>
          <p:nvPr>
            <p:ph sz="quarter" idx="13"/>
          </p:nvPr>
        </p:nvSpPr>
        <p:spPr>
          <a:xfrm>
            <a:off x="481423" y="3548591"/>
            <a:ext cx="2213208" cy="341632"/>
          </a:xfrm>
          <a:prstGeom prst="rect">
            <a:avLst/>
          </a:prstGeom>
          <a:noFill/>
        </p:spPr>
        <p:txBody>
          <a:bodyPr wrap="square">
            <a:spAutoFit/>
          </a:bodyPr>
          <a:lstStyle/>
          <a:p>
            <a:pPr marL="303212" marR="0" lvl="0" algn="l" defTabSz="914400" rtl="0" eaLnBrk="1" fontAlgn="auto" latinLnBrk="0" hangingPunct="1">
              <a:lnSpc>
                <a:spcPct val="90000"/>
              </a:lnSpc>
              <a:spcBef>
                <a:spcPts val="1800"/>
              </a:spcBef>
              <a:spcAft>
                <a:spcPts val="0"/>
              </a:spcAft>
              <a:buClr>
                <a:srgbClr val="17D5E0"/>
              </a:buClr>
              <a:buSzPct val="150000"/>
              <a:tabLst/>
              <a:defRPr/>
            </a:pPr>
            <a:r>
              <a:rPr kumimoji="0" lang="en-US" sz="1800" b="1" u="none" strike="noStrike" kern="0" cap="none" spc="0" normalizeH="0" baseline="0" noProof="0" dirty="0">
                <a:ln>
                  <a:noFill/>
                </a:ln>
                <a:solidFill>
                  <a:srgbClr val="001F43"/>
                </a:solidFill>
                <a:effectLst/>
                <a:uLnTx/>
                <a:uFillTx/>
                <a:latin typeface="Prudential Modern SemCond" pitchFamily="2" charset="77"/>
              </a:rPr>
              <a:t>REASONS GIVEN:</a:t>
            </a:r>
          </a:p>
        </p:txBody>
      </p:sp>
      <p:sp>
        <p:nvSpPr>
          <p:cNvPr id="54" name="Content Placeholder 53">
            <a:extLst>
              <a:ext uri="{FF2B5EF4-FFF2-40B4-BE49-F238E27FC236}">
                <a16:creationId xmlns:a16="http://schemas.microsoft.com/office/drawing/2014/main" id="{DB934BAE-8085-E3D9-5980-A1B0A14F2207}"/>
              </a:ext>
            </a:extLst>
          </p:cNvPr>
          <p:cNvSpPr txBox="1">
            <a:spLocks noGrp="1"/>
          </p:cNvSpPr>
          <p:nvPr>
            <p:ph sz="quarter" idx="14"/>
          </p:nvPr>
        </p:nvSpPr>
        <p:spPr>
          <a:xfrm>
            <a:off x="219181" y="3916122"/>
            <a:ext cx="6302188" cy="1397306"/>
          </a:xfrm>
          <a:prstGeom prst="rect">
            <a:avLst/>
          </a:prstGeom>
          <a:noFill/>
        </p:spPr>
        <p:txBody>
          <a:bodyPr wrap="square">
            <a:spAutoFit/>
          </a:bodyPr>
          <a:lstStyle/>
          <a:p>
            <a:pPr marL="912813" marR="0" lvl="1" indent="-342900" fontAlgn="auto">
              <a:lnSpc>
                <a:spcPct val="90000"/>
              </a:lnSpc>
              <a:spcBef>
                <a:spcPts val="600"/>
              </a:spcBef>
              <a:spcAft>
                <a:spcPts val="600"/>
              </a:spcAft>
              <a:buClr>
                <a:srgbClr val="17D5E0"/>
              </a:buClr>
              <a:buSzPct val="150000"/>
              <a:buFont typeface="Arial" panose="020B0604020202020204" pitchFamily="34" charset="0"/>
              <a:buChar char="•"/>
              <a:tabLst/>
              <a:defRPr/>
            </a:pPr>
            <a:r>
              <a:rPr lang="en-US" sz="1800" dirty="0">
                <a:solidFill>
                  <a:schemeClr val="bg2">
                    <a:lumMod val="25000"/>
                  </a:schemeClr>
                </a:solidFill>
                <a:latin typeface="Gilroy" pitchFamily="2" charset="77"/>
              </a:rPr>
              <a:t>Women traded less frequently (9x vs</a:t>
            </a:r>
            <a:r>
              <a:rPr lang="en-US" sz="1800" spc="-150" dirty="0">
                <a:solidFill>
                  <a:schemeClr val="bg2">
                    <a:lumMod val="25000"/>
                  </a:schemeClr>
                </a:solidFill>
                <a:latin typeface="Gilroy" pitchFamily="2" charset="77"/>
              </a:rPr>
              <a:t>. 1</a:t>
            </a:r>
            <a:r>
              <a:rPr lang="en-US" sz="1800" dirty="0">
                <a:solidFill>
                  <a:schemeClr val="bg2">
                    <a:lumMod val="25000"/>
                  </a:schemeClr>
                </a:solidFill>
                <a:latin typeface="Gilroy" pitchFamily="2" charset="77"/>
              </a:rPr>
              <a:t>3x for men)</a:t>
            </a:r>
          </a:p>
          <a:p>
            <a:pPr marL="912813" marR="0" lvl="1" indent="-342900" fontAlgn="auto">
              <a:lnSpc>
                <a:spcPct val="90000"/>
              </a:lnSpc>
              <a:spcBef>
                <a:spcPts val="600"/>
              </a:spcBef>
              <a:spcAft>
                <a:spcPts val="600"/>
              </a:spcAft>
              <a:buClr>
                <a:srgbClr val="17D5E0"/>
              </a:buClr>
              <a:buSzPct val="150000"/>
              <a:buFont typeface="Arial" panose="020B0604020202020204" pitchFamily="34" charset="0"/>
              <a:buChar char="•"/>
              <a:tabLst/>
              <a:defRPr/>
            </a:pPr>
            <a:r>
              <a:rPr lang="en-US" sz="1800" dirty="0">
                <a:solidFill>
                  <a:schemeClr val="bg2">
                    <a:lumMod val="25000"/>
                  </a:schemeClr>
                </a:solidFill>
                <a:latin typeface="Gilroy" pitchFamily="2" charset="77"/>
              </a:rPr>
              <a:t>Women chose less speculative investments </a:t>
            </a:r>
            <a:br>
              <a:rPr lang="en-US" sz="1800" dirty="0">
                <a:solidFill>
                  <a:schemeClr val="bg2">
                    <a:lumMod val="25000"/>
                  </a:schemeClr>
                </a:solidFill>
                <a:latin typeface="Gilroy" pitchFamily="2" charset="77"/>
              </a:rPr>
            </a:br>
            <a:r>
              <a:rPr lang="en-US" sz="1800" dirty="0">
                <a:solidFill>
                  <a:schemeClr val="bg2">
                    <a:lumMod val="25000"/>
                  </a:schemeClr>
                </a:solidFill>
                <a:latin typeface="Gilroy" pitchFamily="2" charset="77"/>
              </a:rPr>
              <a:t>(more diversified funds vs. stocks)</a:t>
            </a:r>
          </a:p>
          <a:p>
            <a:pPr marL="912813" marR="0" lvl="1" indent="-342900" fontAlgn="auto">
              <a:lnSpc>
                <a:spcPct val="90000"/>
              </a:lnSpc>
              <a:spcBef>
                <a:spcPts val="600"/>
              </a:spcBef>
              <a:spcAft>
                <a:spcPts val="600"/>
              </a:spcAft>
              <a:buClr>
                <a:srgbClr val="17D5E0"/>
              </a:buClr>
              <a:buSzPct val="150000"/>
              <a:buFont typeface="Arial" panose="020B0604020202020204" pitchFamily="34" charset="0"/>
              <a:buChar char="•"/>
              <a:tabLst/>
              <a:defRPr/>
            </a:pPr>
            <a:r>
              <a:rPr lang="en-US" sz="1800" dirty="0">
                <a:solidFill>
                  <a:schemeClr val="bg2">
                    <a:lumMod val="25000"/>
                  </a:schemeClr>
                </a:solidFill>
                <a:latin typeface="Gilroy" pitchFamily="2" charset="77"/>
              </a:rPr>
              <a:t>Women took a more long-term perspective</a:t>
            </a:r>
          </a:p>
        </p:txBody>
      </p:sp>
      <p:sp>
        <p:nvSpPr>
          <p:cNvPr id="55" name="Content Placeholder 54">
            <a:extLst>
              <a:ext uri="{FF2B5EF4-FFF2-40B4-BE49-F238E27FC236}">
                <a16:creationId xmlns:a16="http://schemas.microsoft.com/office/drawing/2014/main" id="{4FD5F000-C42D-B5D9-3BF9-1E184950579C}"/>
              </a:ext>
            </a:extLst>
          </p:cNvPr>
          <p:cNvSpPr txBox="1">
            <a:spLocks noGrp="1"/>
          </p:cNvSpPr>
          <p:nvPr>
            <p:ph sz="quarter" idx="15"/>
          </p:nvPr>
        </p:nvSpPr>
        <p:spPr>
          <a:xfrm>
            <a:off x="7748488" y="533661"/>
            <a:ext cx="3352549" cy="369332"/>
          </a:xfrm>
          <a:prstGeom prst="rect">
            <a:avLst/>
          </a:prstGeom>
          <a:noFill/>
        </p:spPr>
        <p:txBody>
          <a:bodyPr wrap="square">
            <a:spAutoFit/>
          </a:bodyPr>
          <a:lstStyle/>
          <a:p>
            <a:pPr algn="ctr" rtl="0">
              <a:defRPr sz="2400" b="0" i="0" u="none" strike="noStrike" kern="1200" spc="0" baseline="0">
                <a:solidFill>
                  <a:prstClr val="black"/>
                </a:solidFill>
                <a:latin typeface="+mj-lt"/>
                <a:ea typeface="+mn-ea"/>
                <a:cs typeface="+mn-cs"/>
              </a:defRPr>
            </a:pPr>
            <a:r>
              <a:rPr lang="en-US" sz="2000" b="1" baseline="0" dirty="0">
                <a:solidFill>
                  <a:srgbClr val="001F43"/>
                </a:solidFill>
                <a:effectLst/>
                <a:latin typeface="Prudential Modern SemCond" pitchFamily="2" charset="77"/>
              </a:rPr>
              <a:t>WOMEN OUTPERFORMED MEN</a:t>
            </a:r>
            <a:endParaRPr lang="en-US" sz="2000" b="1" dirty="0">
              <a:solidFill>
                <a:srgbClr val="001F43"/>
              </a:solidFill>
              <a:effectLst/>
              <a:latin typeface="Prudential Modern SemCond" pitchFamily="2" charset="77"/>
            </a:endParaRPr>
          </a:p>
        </p:txBody>
      </p:sp>
      <p:graphicFrame>
        <p:nvGraphicFramePr>
          <p:cNvPr id="57" name="Content Placeholder 56" descr="3 - Year Excess Returns above FTSE 100 Index:&#10;1. Men - 0.14%&#10;2. Women - 1.94%">
            <a:extLst>
              <a:ext uri="{FF2B5EF4-FFF2-40B4-BE49-F238E27FC236}">
                <a16:creationId xmlns:a16="http://schemas.microsoft.com/office/drawing/2014/main" id="{33985DC5-2682-4475-9739-FE6F5029EE59}"/>
              </a:ext>
            </a:extLst>
          </p:cNvPr>
          <p:cNvGraphicFramePr>
            <a:graphicFrameLocks noGrp="1"/>
          </p:cNvGraphicFramePr>
          <p:nvPr>
            <p:ph sz="quarter" idx="16"/>
            <p:extLst>
              <p:ext uri="{D42A27DB-BD31-4B8C-83A1-F6EECF244321}">
                <p14:modId xmlns:p14="http://schemas.microsoft.com/office/powerpoint/2010/main" val="344328662"/>
              </p:ext>
            </p:extLst>
          </p:nvPr>
        </p:nvGraphicFramePr>
        <p:xfrm>
          <a:off x="7423485" y="888602"/>
          <a:ext cx="4226400" cy="4982400"/>
        </p:xfrm>
        <a:graphic>
          <a:graphicData uri="http://schemas.openxmlformats.org/drawingml/2006/chart">
            <c:chart xmlns:c="http://schemas.openxmlformats.org/drawingml/2006/chart" xmlns:r="http://schemas.openxmlformats.org/officeDocument/2006/relationships" r:id="rId4"/>
          </a:graphicData>
        </a:graphic>
      </p:graphicFrame>
      <p:sp>
        <p:nvSpPr>
          <p:cNvPr id="58" name="Content Placeholder 57">
            <a:extLst>
              <a:ext uri="{FF2B5EF4-FFF2-40B4-BE49-F238E27FC236}">
                <a16:creationId xmlns:a16="http://schemas.microsoft.com/office/drawing/2014/main" id="{6E40E4C5-0B85-8C4D-5EB6-1211D36163D7}"/>
              </a:ext>
            </a:extLst>
          </p:cNvPr>
          <p:cNvSpPr>
            <a:spLocks noGrp="1"/>
          </p:cNvSpPr>
          <p:nvPr>
            <p:ph sz="quarter" idx="17"/>
          </p:nvPr>
        </p:nvSpPr>
        <p:spPr>
          <a:xfrm>
            <a:off x="792162" y="5898225"/>
            <a:ext cx="4910138" cy="287337"/>
          </a:xfrm>
          <a:prstGeom prst="rect">
            <a:avLst/>
          </a:prstGeom>
        </p:spPr>
        <p:txBody>
          <a:bodyPr wrap="none">
            <a:spAutoFit/>
          </a:bodyPr>
          <a:lstStyle/>
          <a:p>
            <a:pPr>
              <a:lnSpc>
                <a:spcPts val="1220"/>
              </a:lnSpc>
            </a:pPr>
            <a:r>
              <a:rPr lang="en-US" sz="1050" dirty="0">
                <a:solidFill>
                  <a:schemeClr val="bg1">
                    <a:lumMod val="50000"/>
                  </a:schemeClr>
                </a:solidFill>
                <a:latin typeface="PRUDENTIALMODERN MEDIUM CONDENS" pitchFamily="2" charset="77"/>
              </a:rPr>
              <a:t>Source: Alliance for Lifetime Income: Are You Really Serving Female Investors April 2023</a:t>
            </a:r>
          </a:p>
        </p:txBody>
      </p:sp>
    </p:spTree>
    <p:extLst>
      <p:ext uri="{BB962C8B-B14F-4D97-AF65-F5344CB8AC3E}">
        <p14:creationId xmlns:p14="http://schemas.microsoft.com/office/powerpoint/2010/main" val="667378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CADD7202-E26A-4B0A-D069-24E6145E477D}"/>
              </a:ext>
              <a:ext uri="{C183D7F6-B498-43B3-948B-1728B52AA6E4}">
                <adec:decorative xmlns:adec="http://schemas.microsoft.com/office/drawing/2017/decorative" val="1"/>
              </a:ext>
            </a:extLst>
          </p:cNvPr>
          <p:cNvCxnSpPr>
            <a:cxnSpLocks/>
          </p:cNvCxnSpPr>
          <p:nvPr/>
        </p:nvCxnSpPr>
        <p:spPr>
          <a:xfrm>
            <a:off x="4096835" y="2065464"/>
            <a:ext cx="0" cy="2726656"/>
          </a:xfrm>
          <a:prstGeom prst="line">
            <a:avLst/>
          </a:prstGeom>
          <a:ln w="57150">
            <a:solidFill>
              <a:srgbClr val="17D5E0"/>
            </a:solidFill>
            <a:prstDash val="soli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149D16A-E6B7-D6AF-621E-88F258B413EF}"/>
              </a:ext>
              <a:ext uri="{C183D7F6-B498-43B3-948B-1728B52AA6E4}">
                <adec:decorative xmlns:adec="http://schemas.microsoft.com/office/drawing/2017/decorative" val="1"/>
              </a:ext>
            </a:extLst>
          </p:cNvPr>
          <p:cNvSpPr/>
          <p:nvPr/>
        </p:nvSpPr>
        <p:spPr>
          <a:xfrm>
            <a:off x="0" y="0"/>
            <a:ext cx="12192000"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FDAB936-170E-AEC9-77D4-365F06CA6200}"/>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4" name="Group 3">
              <a:extLst>
                <a:ext uri="{FF2B5EF4-FFF2-40B4-BE49-F238E27FC236}">
                  <a16:creationId xmlns:a16="http://schemas.microsoft.com/office/drawing/2014/main" id="{447BDCA1-E1BA-E642-ECE9-A204B395A6FF}"/>
                </a:ext>
              </a:extLst>
            </p:cNvPr>
            <p:cNvGrpSpPr/>
            <p:nvPr/>
          </p:nvGrpSpPr>
          <p:grpSpPr>
            <a:xfrm>
              <a:off x="8430073" y="6380207"/>
              <a:ext cx="3712966" cy="345783"/>
              <a:chOff x="8430073" y="6380207"/>
              <a:chExt cx="3712966" cy="345783"/>
            </a:xfrm>
          </p:grpSpPr>
          <p:grpSp>
            <p:nvGrpSpPr>
              <p:cNvPr id="15" name="Group 14">
                <a:extLst>
                  <a:ext uri="{FF2B5EF4-FFF2-40B4-BE49-F238E27FC236}">
                    <a16:creationId xmlns:a16="http://schemas.microsoft.com/office/drawing/2014/main" id="{C4657851-CE3A-11D5-39EA-8E98C090B264}"/>
                  </a:ext>
                </a:extLst>
              </p:cNvPr>
              <p:cNvGrpSpPr/>
              <p:nvPr/>
            </p:nvGrpSpPr>
            <p:grpSpPr>
              <a:xfrm>
                <a:off x="11520739" y="6380207"/>
                <a:ext cx="622300" cy="345783"/>
                <a:chOff x="11517153" y="6380207"/>
                <a:chExt cx="622300" cy="345783"/>
              </a:xfrm>
            </p:grpSpPr>
            <p:sp>
              <p:nvSpPr>
                <p:cNvPr id="17" name="Slide Number Placeholder 5">
                  <a:extLst>
                    <a:ext uri="{FF2B5EF4-FFF2-40B4-BE49-F238E27FC236}">
                      <a16:creationId xmlns:a16="http://schemas.microsoft.com/office/drawing/2014/main" id="{AFCCD385-18D3-138E-D980-F9C457A4B627}"/>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18</a:t>
                  </a:fld>
                  <a:endParaRPr lang="en-US" sz="1100" b="1" dirty="0">
                    <a:solidFill>
                      <a:srgbClr val="001F43"/>
                    </a:solidFill>
                    <a:latin typeface="PrudentialModern" pitchFamily="2" charset="77"/>
                  </a:endParaRPr>
                </a:p>
              </p:txBody>
            </p:sp>
            <p:cxnSp>
              <p:nvCxnSpPr>
                <p:cNvPr id="18" name="Straight Connector 17">
                  <a:extLst>
                    <a:ext uri="{FF2B5EF4-FFF2-40B4-BE49-F238E27FC236}">
                      <a16:creationId xmlns:a16="http://schemas.microsoft.com/office/drawing/2014/main" id="{6A5CDC49-F037-8A16-3C1C-B025940E9FCB}"/>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6" name="Footer Placeholder 4">
                <a:extLst>
                  <a:ext uri="{FF2B5EF4-FFF2-40B4-BE49-F238E27FC236}">
                    <a16:creationId xmlns:a16="http://schemas.microsoft.com/office/drawing/2014/main" id="{820D7E3C-7F95-D696-DC10-89C36A1F8A04}"/>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14" name="Picture 13" descr="A blue and black logo&#10;&#10;Description automatically generated">
              <a:extLst>
                <a:ext uri="{FF2B5EF4-FFF2-40B4-BE49-F238E27FC236}">
                  <a16:creationId xmlns:a16="http://schemas.microsoft.com/office/drawing/2014/main" id="{D9E2FAB2-297A-F10D-1950-B380E2507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50" name="Title 4">
            <a:extLst>
              <a:ext uri="{FF2B5EF4-FFF2-40B4-BE49-F238E27FC236}">
                <a16:creationId xmlns:a16="http://schemas.microsoft.com/office/drawing/2014/main" id="{AABD16AC-F645-718B-F8E1-4BA1B4C4D4FC}"/>
              </a:ext>
            </a:extLst>
          </p:cNvPr>
          <p:cNvSpPr txBox="1">
            <a:spLocks noGrp="1"/>
          </p:cNvSpPr>
          <p:nvPr>
            <p:ph type="title"/>
          </p:nvPr>
        </p:nvSpPr>
        <p:spPr>
          <a:xfrm>
            <a:off x="1714499" y="545158"/>
            <a:ext cx="7505699" cy="76358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r>
              <a:rPr kumimoji="0" lang="en-US" sz="3000" u="none" strike="noStrike" kern="1200" cap="none" spc="0" normalizeH="0" baseline="0" noProof="0">
                <a:ln>
                  <a:noFill/>
                </a:ln>
                <a:solidFill>
                  <a:srgbClr val="002247"/>
                </a:solidFill>
                <a:effectLst/>
                <a:uLnTx/>
                <a:uFillTx/>
                <a:latin typeface="Prudential Modern SemCond" pitchFamily="2" charset="77"/>
              </a:rPr>
              <a:t>WOMEN UNDERESTIMATE THEIR INVESTMENT CAPABILITIES</a:t>
            </a:r>
            <a:endParaRPr lang="en-US" sz="1600" dirty="0">
              <a:latin typeface="Prudential Modern SemCond" pitchFamily="2" charset="77"/>
            </a:endParaRPr>
          </a:p>
        </p:txBody>
      </p:sp>
      <p:sp>
        <p:nvSpPr>
          <p:cNvPr id="7" name="Oval 6">
            <a:extLst>
              <a:ext uri="{FF2B5EF4-FFF2-40B4-BE49-F238E27FC236}">
                <a16:creationId xmlns:a16="http://schemas.microsoft.com/office/drawing/2014/main" id="{D18FCE5C-6542-3BEC-2882-8BBB8ECF68C1}"/>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ontent Placeholder 50">
            <a:extLst>
              <a:ext uri="{FF2B5EF4-FFF2-40B4-BE49-F238E27FC236}">
                <a16:creationId xmlns:a16="http://schemas.microsoft.com/office/drawing/2014/main" id="{12B47555-3521-48F3-3747-D07FDAB4A531}"/>
              </a:ext>
            </a:extLst>
          </p:cNvPr>
          <p:cNvSpPr txBox="1">
            <a:spLocks noGrp="1"/>
          </p:cNvSpPr>
          <p:nvPr>
            <p:ph sz="quarter" idx="10"/>
          </p:nvPr>
        </p:nvSpPr>
        <p:spPr>
          <a:xfrm>
            <a:off x="1010022" y="607422"/>
            <a:ext cx="431800" cy="535531"/>
          </a:xfrm>
          <a:prstGeom prst="rect">
            <a:avLst/>
          </a:prstGeom>
          <a:noFill/>
        </p:spPr>
        <p:txBody>
          <a:bodyPr wrap="square" rtlCol="0">
            <a:spAutoFit/>
          </a:bodyPr>
          <a:lstStyle/>
          <a:p>
            <a:r>
              <a:rPr lang="en-US" sz="3200" b="1">
                <a:latin typeface="Gilroy SemiBold" pitchFamily="2" charset="77"/>
              </a:rPr>
              <a:t>5</a:t>
            </a:r>
            <a:endParaRPr lang="en-US" sz="3200" b="1" dirty="0">
              <a:latin typeface="Gilroy SemiBold" pitchFamily="2" charset="77"/>
            </a:endParaRPr>
          </a:p>
        </p:txBody>
      </p:sp>
      <p:sp>
        <p:nvSpPr>
          <p:cNvPr id="52" name="Content Placeholder 51">
            <a:extLst>
              <a:ext uri="{FF2B5EF4-FFF2-40B4-BE49-F238E27FC236}">
                <a16:creationId xmlns:a16="http://schemas.microsoft.com/office/drawing/2014/main" id="{9B3EBBE8-811D-64C1-7023-32B68E524207}"/>
              </a:ext>
            </a:extLst>
          </p:cNvPr>
          <p:cNvSpPr txBox="1">
            <a:spLocks noGrp="1"/>
          </p:cNvSpPr>
          <p:nvPr>
            <p:ph sz="quarter" idx="11"/>
          </p:nvPr>
        </p:nvSpPr>
        <p:spPr>
          <a:xfrm>
            <a:off x="1245344" y="2032095"/>
            <a:ext cx="1117599" cy="715581"/>
          </a:xfrm>
          <a:prstGeom prst="rect">
            <a:avLst/>
          </a:prstGeom>
          <a:noFill/>
        </p:spPr>
        <p:txBody>
          <a:bodyPr wrap="square">
            <a:spAutoFit/>
          </a:bodyPr>
          <a:lstStyle/>
          <a:p>
            <a:r>
              <a:rPr lang="en-US" sz="4500" b="1" u="none" strike="noStrike" baseline="0">
                <a:solidFill>
                  <a:srgbClr val="17D5E0"/>
                </a:solidFill>
                <a:latin typeface="Gilroy SemiBold" pitchFamily="2" charset="77"/>
              </a:rPr>
              <a:t>71% </a:t>
            </a:r>
            <a:endParaRPr lang="en-US" sz="4500" b="1" dirty="0">
              <a:solidFill>
                <a:srgbClr val="17D5E0"/>
              </a:solidFill>
              <a:latin typeface="Gilroy SemiBold" pitchFamily="2" charset="77"/>
            </a:endParaRPr>
          </a:p>
        </p:txBody>
      </p:sp>
      <p:sp>
        <p:nvSpPr>
          <p:cNvPr id="53" name="Content Placeholder 52">
            <a:extLst>
              <a:ext uri="{FF2B5EF4-FFF2-40B4-BE49-F238E27FC236}">
                <a16:creationId xmlns:a16="http://schemas.microsoft.com/office/drawing/2014/main" id="{4AEFF390-0079-0013-3966-9F220C8C07BD}"/>
              </a:ext>
            </a:extLst>
          </p:cNvPr>
          <p:cNvSpPr txBox="1">
            <a:spLocks noGrp="1"/>
          </p:cNvSpPr>
          <p:nvPr>
            <p:ph sz="quarter" idx="12"/>
          </p:nvPr>
        </p:nvSpPr>
        <p:spPr>
          <a:xfrm>
            <a:off x="1250477" y="2599550"/>
            <a:ext cx="2546817" cy="830997"/>
          </a:xfrm>
          <a:prstGeom prst="rect">
            <a:avLst/>
          </a:prstGeom>
          <a:noFill/>
        </p:spPr>
        <p:txBody>
          <a:bodyPr wrap="square">
            <a:spAutoFit/>
          </a:bodyPr>
          <a:lstStyle/>
          <a:p>
            <a:pPr algn="l">
              <a:lnSpc>
                <a:spcPct val="100000"/>
              </a:lnSpc>
              <a:spcBef>
                <a:spcPts val="0"/>
              </a:spcBef>
            </a:pPr>
            <a:r>
              <a:rPr lang="en-US" sz="1600" b="1" u="none" strike="noStrike" baseline="0">
                <a:solidFill>
                  <a:schemeClr val="bg2">
                    <a:lumMod val="25000"/>
                  </a:schemeClr>
                </a:solidFill>
                <a:latin typeface="Gilroy SemiBold" pitchFamily="2" charset="77"/>
              </a:rPr>
              <a:t>of men report having a high level of investment knowledge</a:t>
            </a:r>
            <a:endParaRPr lang="en-US" sz="1600" b="1" u="none" strike="noStrike" baseline="0" dirty="0">
              <a:solidFill>
                <a:schemeClr val="bg2">
                  <a:lumMod val="25000"/>
                </a:schemeClr>
              </a:solidFill>
              <a:latin typeface="Gilroy SemiBold" pitchFamily="2" charset="77"/>
            </a:endParaRPr>
          </a:p>
        </p:txBody>
      </p:sp>
      <p:sp>
        <p:nvSpPr>
          <p:cNvPr id="54" name="Content Placeholder 53">
            <a:extLst>
              <a:ext uri="{FF2B5EF4-FFF2-40B4-BE49-F238E27FC236}">
                <a16:creationId xmlns:a16="http://schemas.microsoft.com/office/drawing/2014/main" id="{0927AF37-1A1E-8B23-BFA3-670F301EFE6E}"/>
              </a:ext>
            </a:extLst>
          </p:cNvPr>
          <p:cNvSpPr txBox="1">
            <a:spLocks noGrp="1"/>
          </p:cNvSpPr>
          <p:nvPr>
            <p:ph sz="quarter" idx="13"/>
          </p:nvPr>
        </p:nvSpPr>
        <p:spPr>
          <a:xfrm>
            <a:off x="1258044" y="3360407"/>
            <a:ext cx="758478" cy="577081"/>
          </a:xfrm>
          <a:prstGeom prst="rect">
            <a:avLst/>
          </a:prstGeom>
          <a:noFill/>
        </p:spPr>
        <p:txBody>
          <a:bodyPr wrap="square" rtlCol="0">
            <a:spAutoFit/>
          </a:bodyPr>
          <a:lstStyle/>
          <a:p>
            <a:r>
              <a:rPr lang="en-US" sz="3500" b="1">
                <a:solidFill>
                  <a:schemeClr val="bg2">
                    <a:lumMod val="25000"/>
                  </a:schemeClr>
                </a:solidFill>
                <a:latin typeface="Gilroy SemiBold" pitchFamily="2" charset="77"/>
              </a:rPr>
              <a:t>vs.</a:t>
            </a:r>
            <a:endParaRPr lang="en-US" sz="3500" b="1" dirty="0">
              <a:solidFill>
                <a:schemeClr val="bg2">
                  <a:lumMod val="25000"/>
                </a:schemeClr>
              </a:solidFill>
              <a:latin typeface="Gilroy SemiBold" pitchFamily="2" charset="77"/>
            </a:endParaRPr>
          </a:p>
        </p:txBody>
      </p:sp>
      <p:sp>
        <p:nvSpPr>
          <p:cNvPr id="55" name="Content Placeholder 54">
            <a:extLst>
              <a:ext uri="{FF2B5EF4-FFF2-40B4-BE49-F238E27FC236}">
                <a16:creationId xmlns:a16="http://schemas.microsoft.com/office/drawing/2014/main" id="{ECEFC897-CB02-745A-8F71-4228DA63A2A9}"/>
              </a:ext>
            </a:extLst>
          </p:cNvPr>
          <p:cNvSpPr txBox="1">
            <a:spLocks noGrp="1"/>
          </p:cNvSpPr>
          <p:nvPr>
            <p:ph sz="quarter" idx="14"/>
          </p:nvPr>
        </p:nvSpPr>
        <p:spPr>
          <a:xfrm>
            <a:off x="1245344" y="3899267"/>
            <a:ext cx="1371599" cy="715581"/>
          </a:xfrm>
          <a:prstGeom prst="rect">
            <a:avLst/>
          </a:prstGeom>
          <a:noFill/>
        </p:spPr>
        <p:txBody>
          <a:bodyPr wrap="square">
            <a:spAutoFit/>
          </a:bodyPr>
          <a:lstStyle>
            <a:defPPr>
              <a:defRPr lang="en-US"/>
            </a:defPPr>
            <a:lvl1pPr>
              <a:defRPr sz="6000" b="1" i="0" u="none" strike="noStrike" baseline="0">
                <a:solidFill>
                  <a:schemeClr val="accent2"/>
                </a:solidFill>
                <a:latin typeface="BarlowSemiCondensed-Light"/>
              </a:defRPr>
            </a:lvl1pPr>
          </a:lstStyle>
          <a:p>
            <a:r>
              <a:rPr lang="en-US" sz="4500">
                <a:solidFill>
                  <a:srgbClr val="17D5E0"/>
                </a:solidFill>
                <a:latin typeface="Gilroy SemiBold" pitchFamily="2" charset="77"/>
              </a:rPr>
              <a:t>54% </a:t>
            </a:r>
            <a:endParaRPr lang="en-US" sz="4500" dirty="0">
              <a:solidFill>
                <a:srgbClr val="17D5E0"/>
              </a:solidFill>
              <a:latin typeface="Gilroy SemiBold" pitchFamily="2" charset="77"/>
            </a:endParaRPr>
          </a:p>
        </p:txBody>
      </p:sp>
      <p:sp>
        <p:nvSpPr>
          <p:cNvPr id="56" name="Content Placeholder 55">
            <a:extLst>
              <a:ext uri="{FF2B5EF4-FFF2-40B4-BE49-F238E27FC236}">
                <a16:creationId xmlns:a16="http://schemas.microsoft.com/office/drawing/2014/main" id="{CB6D6957-23F4-3CEE-4B3C-CD1C63010FD4}"/>
              </a:ext>
            </a:extLst>
          </p:cNvPr>
          <p:cNvSpPr txBox="1">
            <a:spLocks noGrp="1"/>
          </p:cNvSpPr>
          <p:nvPr>
            <p:ph sz="quarter" idx="15"/>
          </p:nvPr>
        </p:nvSpPr>
        <p:spPr>
          <a:xfrm>
            <a:off x="1266353" y="4450488"/>
            <a:ext cx="1511296" cy="341632"/>
          </a:xfrm>
          <a:prstGeom prst="rect">
            <a:avLst/>
          </a:prstGeom>
          <a:noFill/>
        </p:spPr>
        <p:txBody>
          <a:bodyPr wrap="square">
            <a:spAutoFit/>
          </a:bodyPr>
          <a:lstStyle/>
          <a:p>
            <a:r>
              <a:rPr lang="en-US" sz="1800" b="1" u="none" strike="noStrike" baseline="0">
                <a:solidFill>
                  <a:schemeClr val="bg2">
                    <a:lumMod val="25000"/>
                  </a:schemeClr>
                </a:solidFill>
                <a:latin typeface="Gilroy SemiBold" pitchFamily="2" charset="77"/>
              </a:rPr>
              <a:t>of women. </a:t>
            </a:r>
            <a:endParaRPr lang="en-US" b="1" dirty="0">
              <a:solidFill>
                <a:schemeClr val="bg2">
                  <a:lumMod val="25000"/>
                </a:schemeClr>
              </a:solidFill>
              <a:latin typeface="Gilroy SemiBold" pitchFamily="2" charset="77"/>
            </a:endParaRPr>
          </a:p>
        </p:txBody>
      </p:sp>
      <p:sp>
        <p:nvSpPr>
          <p:cNvPr id="57" name="Content Placeholder 56">
            <a:extLst>
              <a:ext uri="{FF2B5EF4-FFF2-40B4-BE49-F238E27FC236}">
                <a16:creationId xmlns:a16="http://schemas.microsoft.com/office/drawing/2014/main" id="{482618AC-DD21-CCC4-D7D5-147575C544B2}"/>
              </a:ext>
            </a:extLst>
          </p:cNvPr>
          <p:cNvSpPr txBox="1">
            <a:spLocks noGrp="1"/>
          </p:cNvSpPr>
          <p:nvPr>
            <p:ph sz="quarter" idx="16"/>
          </p:nvPr>
        </p:nvSpPr>
        <p:spPr>
          <a:xfrm>
            <a:off x="4773456" y="2248954"/>
            <a:ext cx="6401989" cy="2911566"/>
          </a:xfrm>
          <a:prstGeom prst="rect">
            <a:avLst/>
          </a:prstGeom>
          <a:noFill/>
        </p:spPr>
        <p:txBody>
          <a:bodyPr wrap="square">
            <a:spAutoFit/>
          </a:bodyPr>
          <a:lstStyle/>
          <a:p>
            <a:pPr algn="l">
              <a:lnSpc>
                <a:spcPct val="100000"/>
              </a:lnSpc>
              <a:spcBef>
                <a:spcPts val="600"/>
              </a:spcBef>
              <a:spcAft>
                <a:spcPts val="600"/>
              </a:spcAft>
            </a:pPr>
            <a:r>
              <a:rPr lang="en-US" sz="1800" b="1" u="none" strike="noStrike" baseline="0">
                <a:solidFill>
                  <a:schemeClr val="bg2">
                    <a:lumMod val="25000"/>
                  </a:schemeClr>
                </a:solidFill>
                <a:latin typeface="Gilroy SemiBold" pitchFamily="2" charset="77"/>
              </a:rPr>
              <a:t>However, there was a marginal difference in investment knowledge between men and women </a:t>
            </a:r>
            <a:r>
              <a:rPr lang="en-US" sz="1800" b="1" u="none" baseline="0">
                <a:solidFill>
                  <a:schemeClr val="bg2">
                    <a:lumMod val="25000"/>
                  </a:schemeClr>
                </a:solidFill>
                <a:latin typeface="Gilroy SemiBold" pitchFamily="2" charset="77"/>
              </a:rPr>
              <a:t>when their investment knowledge </a:t>
            </a:r>
            <a:r>
              <a:rPr lang="en-US" sz="1800" b="1">
                <a:solidFill>
                  <a:schemeClr val="bg2">
                    <a:lumMod val="25000"/>
                  </a:schemeClr>
                </a:solidFill>
                <a:latin typeface="Gilroy SemiBold" pitchFamily="2" charset="77"/>
              </a:rPr>
              <a:t>wa</a:t>
            </a:r>
            <a:r>
              <a:rPr lang="en-US" sz="1800" b="1" u="none" baseline="0">
                <a:solidFill>
                  <a:schemeClr val="bg2">
                    <a:lumMod val="25000"/>
                  </a:schemeClr>
                </a:solidFill>
                <a:latin typeface="Gilroy SemiBold" pitchFamily="2" charset="77"/>
              </a:rPr>
              <a:t>s assessed:</a:t>
            </a:r>
            <a:endParaRPr lang="en-US" sz="1800" b="1">
              <a:solidFill>
                <a:schemeClr val="bg2">
                  <a:lumMod val="25000"/>
                </a:schemeClr>
              </a:solidFill>
              <a:latin typeface="Gilroy SemiBold" pitchFamily="2" charset="77"/>
            </a:endParaRPr>
          </a:p>
          <a:p>
            <a:pPr marL="285750" indent="-285750" algn="l">
              <a:lnSpc>
                <a:spcPct val="100000"/>
              </a:lnSpc>
              <a:spcBef>
                <a:spcPts val="600"/>
              </a:spcBef>
              <a:spcAft>
                <a:spcPts val="600"/>
              </a:spcAft>
              <a:buFont typeface="Wingdings" panose="05000000000000000000" pitchFamily="2" charset="2"/>
              <a:buChar char="§"/>
            </a:pPr>
            <a:r>
              <a:rPr lang="en-US" sz="1600" u="none" strike="noStrike" baseline="0">
                <a:solidFill>
                  <a:schemeClr val="bg2">
                    <a:lumMod val="25000"/>
                  </a:schemeClr>
                </a:solidFill>
                <a:latin typeface="Gilroy" pitchFamily="2" charset="77"/>
              </a:rPr>
              <a:t>Women had </a:t>
            </a:r>
            <a:r>
              <a:rPr lang="en-US" sz="1600" b="1" u="none" strike="noStrike" baseline="0">
                <a:solidFill>
                  <a:srgbClr val="0079C3"/>
                </a:solidFill>
                <a:latin typeface="Gilroy SemiBold" pitchFamily="2" charset="77"/>
              </a:rPr>
              <a:t>2.7/6</a:t>
            </a:r>
            <a:r>
              <a:rPr lang="en-US" sz="1600" b="1" u="none" strike="noStrike" baseline="0">
                <a:solidFill>
                  <a:srgbClr val="17D5E0"/>
                </a:solidFill>
                <a:latin typeface="Gilroy SemiBold" pitchFamily="2" charset="77"/>
              </a:rPr>
              <a:t> </a:t>
            </a:r>
            <a:r>
              <a:rPr lang="en-US" sz="1600" u="none" strike="noStrike" baseline="0">
                <a:solidFill>
                  <a:schemeClr val="bg2">
                    <a:lumMod val="25000"/>
                  </a:schemeClr>
                </a:solidFill>
                <a:latin typeface="Gilroy" pitchFamily="2" charset="77"/>
              </a:rPr>
              <a:t>correct answers, while men had </a:t>
            </a:r>
            <a:r>
              <a:rPr lang="en-US" sz="1600" b="1" u="none" strike="noStrike" baseline="0">
                <a:solidFill>
                  <a:srgbClr val="007BC3"/>
                </a:solidFill>
                <a:latin typeface="Gilroy SemiBold" pitchFamily="2" charset="77"/>
              </a:rPr>
              <a:t>3.3/6</a:t>
            </a:r>
            <a:r>
              <a:rPr lang="en-US" sz="1600" b="1" u="none" strike="noStrike" baseline="0">
                <a:solidFill>
                  <a:srgbClr val="001F43"/>
                </a:solidFill>
                <a:latin typeface="Gilroy SemiBold" pitchFamily="2" charset="77"/>
              </a:rPr>
              <a:t>.</a:t>
            </a:r>
            <a:r>
              <a:rPr lang="en-US" sz="1600" b="1" u="none" strike="noStrike" baseline="0">
                <a:solidFill>
                  <a:srgbClr val="000000"/>
                </a:solidFill>
                <a:latin typeface="Gilroy SemiBold" pitchFamily="2" charset="77"/>
              </a:rPr>
              <a:t> </a:t>
            </a:r>
          </a:p>
          <a:p>
            <a:pPr marL="285750" indent="-285750" algn="l">
              <a:lnSpc>
                <a:spcPct val="100000"/>
              </a:lnSpc>
              <a:spcBef>
                <a:spcPts val="600"/>
              </a:spcBef>
              <a:spcAft>
                <a:spcPts val="600"/>
              </a:spcAft>
              <a:buFont typeface="Wingdings" panose="05000000000000000000" pitchFamily="2" charset="2"/>
              <a:buChar char="§"/>
            </a:pPr>
            <a:r>
              <a:rPr lang="en-US" sz="1600" u="none" strike="noStrike" baseline="0">
                <a:solidFill>
                  <a:schemeClr val="bg2">
                    <a:lumMod val="25000"/>
                  </a:schemeClr>
                </a:solidFill>
                <a:latin typeface="Gilroy" pitchFamily="2" charset="77"/>
              </a:rPr>
              <a:t>Women had </a:t>
            </a:r>
            <a:r>
              <a:rPr lang="en-US" sz="1600" b="1" u="none" strike="noStrike" baseline="0">
                <a:solidFill>
                  <a:srgbClr val="0079C3"/>
                </a:solidFill>
                <a:latin typeface="Gilroy SemiBold" pitchFamily="2" charset="77"/>
              </a:rPr>
              <a:t>1.3 </a:t>
            </a:r>
            <a:r>
              <a:rPr lang="en-US" sz="1600" u="none" strike="noStrike" baseline="0">
                <a:solidFill>
                  <a:schemeClr val="bg2">
                    <a:lumMod val="25000"/>
                  </a:schemeClr>
                </a:solidFill>
                <a:latin typeface="Gilroy" pitchFamily="2" charset="77"/>
              </a:rPr>
              <a:t>incorrect answers, while men had </a:t>
            </a:r>
            <a:r>
              <a:rPr lang="en-US" sz="1600" b="1" u="none" strike="noStrike" baseline="0">
                <a:solidFill>
                  <a:srgbClr val="0079C3"/>
                </a:solidFill>
                <a:latin typeface="Gilroy SemiBold" pitchFamily="2" charset="77"/>
              </a:rPr>
              <a:t>1.4</a:t>
            </a:r>
            <a:r>
              <a:rPr lang="en-US" sz="1600" b="1" u="none" strike="noStrike" baseline="0">
                <a:solidFill>
                  <a:srgbClr val="000000"/>
                </a:solidFill>
                <a:latin typeface="Gilroy SemiBold" pitchFamily="2" charset="77"/>
              </a:rPr>
              <a:t>. </a:t>
            </a:r>
            <a:endParaRPr lang="en-US" sz="1600" b="1">
              <a:solidFill>
                <a:srgbClr val="000000"/>
              </a:solidFill>
              <a:latin typeface="Gilroy SemiBold" pitchFamily="2" charset="77"/>
            </a:endParaRPr>
          </a:p>
          <a:p>
            <a:pPr marL="285750" indent="-285750" algn="l">
              <a:lnSpc>
                <a:spcPct val="100000"/>
              </a:lnSpc>
              <a:spcBef>
                <a:spcPts val="600"/>
              </a:spcBef>
              <a:spcAft>
                <a:spcPts val="600"/>
              </a:spcAft>
              <a:buFont typeface="Wingdings" panose="05000000000000000000" pitchFamily="2" charset="2"/>
              <a:buChar char="§"/>
            </a:pPr>
            <a:r>
              <a:rPr lang="en-US" sz="1600">
                <a:solidFill>
                  <a:schemeClr val="bg2">
                    <a:lumMod val="25000"/>
                  </a:schemeClr>
                </a:solidFill>
                <a:latin typeface="Gilroy" pitchFamily="2" charset="77"/>
              </a:rPr>
              <a:t>Yet w</a:t>
            </a:r>
            <a:r>
              <a:rPr lang="en-US" sz="1600" u="none" strike="noStrike" baseline="0">
                <a:solidFill>
                  <a:schemeClr val="bg2">
                    <a:lumMod val="25000"/>
                  </a:schemeClr>
                </a:solidFill>
                <a:latin typeface="Gilroy" pitchFamily="2" charset="77"/>
              </a:rPr>
              <a:t>omen answered </a:t>
            </a:r>
            <a:r>
              <a:rPr lang="en-US" sz="1600" b="1" u="none" strike="noStrike" baseline="0">
                <a:solidFill>
                  <a:srgbClr val="0079C3"/>
                </a:solidFill>
                <a:latin typeface="Gilroy SemiBold" pitchFamily="2" charset="77"/>
              </a:rPr>
              <a:t>“I don’t know” </a:t>
            </a:r>
            <a:r>
              <a:rPr lang="en-US" sz="1600" u="none" strike="noStrike" baseline="0">
                <a:solidFill>
                  <a:schemeClr val="bg2">
                    <a:lumMod val="25000"/>
                  </a:schemeClr>
                </a:solidFill>
                <a:latin typeface="Gilroy" pitchFamily="2" charset="77"/>
              </a:rPr>
              <a:t>almost </a:t>
            </a:r>
            <a:r>
              <a:rPr lang="en-US" sz="1600" b="1" u="none" baseline="0">
                <a:solidFill>
                  <a:srgbClr val="D53943"/>
                </a:solidFill>
                <a:latin typeface="Gilroy SemiBold" pitchFamily="2" charset="77"/>
              </a:rPr>
              <a:t>2x </a:t>
            </a:r>
            <a:r>
              <a:rPr lang="en-US" sz="1600" b="1" u="none" baseline="0">
                <a:solidFill>
                  <a:srgbClr val="0079C3"/>
                </a:solidFill>
                <a:latin typeface="Gilroy SemiBold" pitchFamily="2" charset="77"/>
              </a:rPr>
              <a:t>as much </a:t>
            </a:r>
            <a:r>
              <a:rPr lang="en-US" sz="1600" u="none" strike="noStrike" baseline="0">
                <a:solidFill>
                  <a:schemeClr val="bg2">
                    <a:lumMod val="25000"/>
                  </a:schemeClr>
                </a:solidFill>
                <a:latin typeface="Gilroy" pitchFamily="2" charset="77"/>
              </a:rPr>
              <a:t>as men. </a:t>
            </a:r>
          </a:p>
          <a:p>
            <a:pPr algn="l">
              <a:spcBef>
                <a:spcPts val="600"/>
              </a:spcBef>
              <a:spcAft>
                <a:spcPts val="600"/>
              </a:spcAft>
            </a:pPr>
            <a:endParaRPr lang="en-US" b="1" dirty="0">
              <a:solidFill>
                <a:srgbClr val="000000"/>
              </a:solidFill>
              <a:latin typeface="Gilroy SemiBold" pitchFamily="2" charset="77"/>
            </a:endParaRPr>
          </a:p>
        </p:txBody>
      </p:sp>
      <p:sp>
        <p:nvSpPr>
          <p:cNvPr id="58" name="Content Placeholder 1">
            <a:extLst>
              <a:ext uri="{FF2B5EF4-FFF2-40B4-BE49-F238E27FC236}">
                <a16:creationId xmlns:a16="http://schemas.microsoft.com/office/drawing/2014/main" id="{999C9140-5D32-42A7-5DF6-F4836D11C307}"/>
              </a:ext>
            </a:extLst>
          </p:cNvPr>
          <p:cNvSpPr txBox="1">
            <a:spLocks noGrp="1"/>
          </p:cNvSpPr>
          <p:nvPr>
            <p:ph sz="quarter" idx="17"/>
          </p:nvPr>
        </p:nvSpPr>
        <p:spPr>
          <a:xfrm>
            <a:off x="795883" y="5919139"/>
            <a:ext cx="4910138" cy="287337"/>
          </a:xfrm>
          <a:prstGeom prst="rect">
            <a:avLst/>
          </a:prstGeom>
          <a:effectLst/>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1050">
                <a:ln w="0"/>
                <a:solidFill>
                  <a:schemeClr val="bg1">
                    <a:lumMod val="50000"/>
                  </a:schemeClr>
                </a:solidFill>
                <a:latin typeface="PRUDENTIALMODERN MEDIUM CONDENS" pitchFamily="2" charset="77"/>
              </a:rPr>
              <a:t>Source: Alliance for Lifetime Income, Women’s Financial Wellness. Suzanne Norman November 2021</a:t>
            </a:r>
            <a:endParaRPr lang="en-US" sz="1050" dirty="0">
              <a:ln w="0"/>
              <a:solidFill>
                <a:schemeClr val="bg1">
                  <a:lumMod val="50000"/>
                </a:schemeClr>
              </a:solidFill>
              <a:latin typeface="PRUDENTIALMODERN MEDIUM CONDENS" pitchFamily="2" charset="77"/>
            </a:endParaRPr>
          </a:p>
        </p:txBody>
      </p:sp>
    </p:spTree>
    <p:extLst>
      <p:ext uri="{BB962C8B-B14F-4D97-AF65-F5344CB8AC3E}">
        <p14:creationId xmlns:p14="http://schemas.microsoft.com/office/powerpoint/2010/main" val="2276633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D7124E0-D7CE-A4DD-C2AB-4B677196BC86}"/>
              </a:ext>
              <a:ext uri="{C183D7F6-B498-43B3-948B-1728B52AA6E4}">
                <adec:decorative xmlns:adec="http://schemas.microsoft.com/office/drawing/2017/decorative" val="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rot="10800000">
            <a:off x="9455103" y="4534524"/>
            <a:ext cx="3721193" cy="2323476"/>
          </a:xfrm>
          <a:prstGeom prst="rect">
            <a:avLst/>
          </a:prstGeom>
        </p:spPr>
      </p:pic>
      <p:pic>
        <p:nvPicPr>
          <p:cNvPr id="11" name="Picture 10">
            <a:extLst>
              <a:ext uri="{FF2B5EF4-FFF2-40B4-BE49-F238E27FC236}">
                <a16:creationId xmlns:a16="http://schemas.microsoft.com/office/drawing/2014/main" id="{EFA9703A-98DD-6CB1-AD4E-50895A160F68}"/>
              </a:ext>
              <a:ext uri="{C183D7F6-B498-43B3-948B-1728B52AA6E4}">
                <adec:decorative xmlns:adec="http://schemas.microsoft.com/office/drawing/2017/decorative" val="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278698" y="913170"/>
            <a:ext cx="3721193" cy="2323476"/>
          </a:xfrm>
          <a:prstGeom prst="rect">
            <a:avLst/>
          </a:prstGeom>
        </p:spPr>
      </p:pic>
      <p:sp>
        <p:nvSpPr>
          <p:cNvPr id="5" name="Rectangle 4">
            <a:extLst>
              <a:ext uri="{FF2B5EF4-FFF2-40B4-BE49-F238E27FC236}">
                <a16:creationId xmlns:a16="http://schemas.microsoft.com/office/drawing/2014/main" id="{14C8FF33-0D57-4AEE-7FD5-26B1CDBEBF1B}"/>
              </a:ext>
              <a:ext uri="{C183D7F6-B498-43B3-948B-1728B52AA6E4}">
                <adec:decorative xmlns:adec="http://schemas.microsoft.com/office/drawing/2017/decorative" val="1"/>
              </a:ext>
            </a:extLst>
          </p:cNvPr>
          <p:cNvSpPr/>
          <p:nvPr/>
        </p:nvSpPr>
        <p:spPr>
          <a:xfrm>
            <a:off x="0" y="0"/>
            <a:ext cx="12192000"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BFD2065-2440-6169-AC6B-67E250E2FEE8}"/>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6" name="Group 5">
              <a:extLst>
                <a:ext uri="{FF2B5EF4-FFF2-40B4-BE49-F238E27FC236}">
                  <a16:creationId xmlns:a16="http://schemas.microsoft.com/office/drawing/2014/main" id="{21660B5E-856D-432A-75BB-203401BC5E59}"/>
                </a:ext>
              </a:extLst>
            </p:cNvPr>
            <p:cNvGrpSpPr/>
            <p:nvPr/>
          </p:nvGrpSpPr>
          <p:grpSpPr>
            <a:xfrm>
              <a:off x="8430073" y="6380207"/>
              <a:ext cx="3712966" cy="345783"/>
              <a:chOff x="8430073" y="6380207"/>
              <a:chExt cx="3712966" cy="345783"/>
            </a:xfrm>
          </p:grpSpPr>
          <p:grpSp>
            <p:nvGrpSpPr>
              <p:cNvPr id="15" name="Group 14">
                <a:extLst>
                  <a:ext uri="{FF2B5EF4-FFF2-40B4-BE49-F238E27FC236}">
                    <a16:creationId xmlns:a16="http://schemas.microsoft.com/office/drawing/2014/main" id="{920B85EE-7458-FD34-8637-6AEEDCE8048E}"/>
                  </a:ext>
                </a:extLst>
              </p:cNvPr>
              <p:cNvGrpSpPr/>
              <p:nvPr/>
            </p:nvGrpSpPr>
            <p:grpSpPr>
              <a:xfrm>
                <a:off x="11520739" y="6380207"/>
                <a:ext cx="622300" cy="345783"/>
                <a:chOff x="11517153" y="6380207"/>
                <a:chExt cx="622300" cy="345783"/>
              </a:xfrm>
            </p:grpSpPr>
            <p:sp>
              <p:nvSpPr>
                <p:cNvPr id="20" name="Slide Number Placeholder 5">
                  <a:extLst>
                    <a:ext uri="{FF2B5EF4-FFF2-40B4-BE49-F238E27FC236}">
                      <a16:creationId xmlns:a16="http://schemas.microsoft.com/office/drawing/2014/main" id="{2666CCC9-84AB-95A9-21FF-66D0D06E465F}"/>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19</a:t>
                  </a:fld>
                  <a:endParaRPr lang="en-US" sz="1100" b="1" dirty="0">
                    <a:solidFill>
                      <a:srgbClr val="001F43"/>
                    </a:solidFill>
                    <a:latin typeface="PrudentialModern" pitchFamily="2" charset="77"/>
                  </a:endParaRPr>
                </a:p>
              </p:txBody>
            </p:sp>
            <p:cxnSp>
              <p:nvCxnSpPr>
                <p:cNvPr id="21" name="Straight Connector 20">
                  <a:extLst>
                    <a:ext uri="{FF2B5EF4-FFF2-40B4-BE49-F238E27FC236}">
                      <a16:creationId xmlns:a16="http://schemas.microsoft.com/office/drawing/2014/main" id="{FB7CFA84-F93C-F858-22CE-5D9BF440C3CD}"/>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7" name="Footer Placeholder 4">
                <a:extLst>
                  <a:ext uri="{FF2B5EF4-FFF2-40B4-BE49-F238E27FC236}">
                    <a16:creationId xmlns:a16="http://schemas.microsoft.com/office/drawing/2014/main" id="{10FCAD4C-C671-00FE-3D40-9B5C1F4E19D8}"/>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14" name="Picture 13" descr="A blue and black logo&#10;&#10;Description automatically generated">
              <a:extLst>
                <a:ext uri="{FF2B5EF4-FFF2-40B4-BE49-F238E27FC236}">
                  <a16:creationId xmlns:a16="http://schemas.microsoft.com/office/drawing/2014/main" id="{0F554549-35E3-9944-1DB0-DF1D05228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48" name="Title 4">
            <a:extLst>
              <a:ext uri="{FF2B5EF4-FFF2-40B4-BE49-F238E27FC236}">
                <a16:creationId xmlns:a16="http://schemas.microsoft.com/office/drawing/2014/main" id="{9F38D338-B3B3-8438-DE25-931D48BE9062}"/>
              </a:ext>
            </a:extLst>
          </p:cNvPr>
          <p:cNvSpPr txBox="1">
            <a:spLocks noGrp="1"/>
          </p:cNvSpPr>
          <p:nvPr>
            <p:ph type="title"/>
          </p:nvPr>
        </p:nvSpPr>
        <p:spPr>
          <a:xfrm>
            <a:off x="1678565" y="360678"/>
            <a:ext cx="5601943" cy="9501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r>
              <a:rPr lang="en-US" sz="3000">
                <a:solidFill>
                  <a:srgbClr val="001F43"/>
                </a:solidFill>
                <a:latin typeface="Prudential Modern SemCond" pitchFamily="2" charset="77"/>
              </a:rPr>
              <a:t>WOMEN CAN BUILD CONFIDENCE WITH MORE EXPERIENCE</a:t>
            </a:r>
            <a:endParaRPr lang="en-US" sz="1600" dirty="0">
              <a:solidFill>
                <a:srgbClr val="001F43"/>
              </a:solidFill>
              <a:latin typeface="Prudential Modern SemCond" pitchFamily="2" charset="77"/>
            </a:endParaRPr>
          </a:p>
        </p:txBody>
      </p:sp>
      <p:sp>
        <p:nvSpPr>
          <p:cNvPr id="8" name="Oval 7">
            <a:extLst>
              <a:ext uri="{FF2B5EF4-FFF2-40B4-BE49-F238E27FC236}">
                <a16:creationId xmlns:a16="http://schemas.microsoft.com/office/drawing/2014/main" id="{CB24B053-5D87-A54B-677B-FB1CB8FEEAE5}"/>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ontent Placeholder 48">
            <a:extLst>
              <a:ext uri="{FF2B5EF4-FFF2-40B4-BE49-F238E27FC236}">
                <a16:creationId xmlns:a16="http://schemas.microsoft.com/office/drawing/2014/main" id="{E1F21739-B68A-20BF-83C1-544210310063}"/>
              </a:ext>
            </a:extLst>
          </p:cNvPr>
          <p:cNvSpPr txBox="1">
            <a:spLocks noGrp="1"/>
          </p:cNvSpPr>
          <p:nvPr>
            <p:ph sz="quarter" idx="10"/>
          </p:nvPr>
        </p:nvSpPr>
        <p:spPr>
          <a:xfrm>
            <a:off x="1009650" y="593378"/>
            <a:ext cx="342900" cy="535531"/>
          </a:xfrm>
          <a:prstGeom prst="rect">
            <a:avLst/>
          </a:prstGeom>
          <a:noFill/>
        </p:spPr>
        <p:txBody>
          <a:bodyPr wrap="square" rtlCol="0">
            <a:spAutoFit/>
          </a:bodyPr>
          <a:lstStyle/>
          <a:p>
            <a:r>
              <a:rPr lang="en-US" sz="3200" b="1">
                <a:latin typeface="Gilroy SemiBold" pitchFamily="2" charset="77"/>
              </a:rPr>
              <a:t>5</a:t>
            </a:r>
            <a:endParaRPr lang="en-US" sz="3200" b="1" dirty="0">
              <a:latin typeface="Gilroy SemiBold" pitchFamily="2" charset="77"/>
            </a:endParaRPr>
          </a:p>
        </p:txBody>
      </p:sp>
      <p:sp>
        <p:nvSpPr>
          <p:cNvPr id="50" name="Content Placeholder 49">
            <a:extLst>
              <a:ext uri="{FF2B5EF4-FFF2-40B4-BE49-F238E27FC236}">
                <a16:creationId xmlns:a16="http://schemas.microsoft.com/office/drawing/2014/main" id="{12082C57-23E8-942E-0955-4B14A5EE016E}"/>
              </a:ext>
            </a:extLst>
          </p:cNvPr>
          <p:cNvSpPr txBox="1">
            <a:spLocks noGrp="1"/>
          </p:cNvSpPr>
          <p:nvPr>
            <p:ph sz="quarter" idx="11"/>
          </p:nvPr>
        </p:nvSpPr>
        <p:spPr>
          <a:xfrm>
            <a:off x="1653165" y="2136883"/>
            <a:ext cx="4072808" cy="2408416"/>
          </a:xfrm>
          <a:prstGeom prst="rect">
            <a:avLst/>
          </a:prstGeom>
          <a:noFill/>
        </p:spPr>
        <p:txBody>
          <a:bodyPr wrap="square">
            <a:spAutoFit/>
          </a:bodyPr>
          <a:lstStyle/>
          <a:p>
            <a:pPr algn="l">
              <a:lnSpc>
                <a:spcPts val="2200"/>
              </a:lnSpc>
              <a:spcBef>
                <a:spcPts val="300"/>
              </a:spcBef>
              <a:spcAft>
                <a:spcPts val="300"/>
              </a:spcAft>
            </a:pPr>
            <a:r>
              <a:rPr lang="en-US" sz="1600" u="none" baseline="0">
                <a:solidFill>
                  <a:srgbClr val="0079C3"/>
                </a:solidFill>
                <a:latin typeface="Gilroy" pitchFamily="2" charset="77"/>
              </a:rPr>
              <a:t>“Women might take more time to make an investment decision, but this is because most women are meticulous about doing their homework. Once they have delved into the details to their satisfaction, they will take calculated risks and invest.” </a:t>
            </a:r>
          </a:p>
          <a:p>
            <a:pPr algn="r">
              <a:lnSpc>
                <a:spcPts val="2200"/>
              </a:lnSpc>
              <a:spcBef>
                <a:spcPts val="300"/>
              </a:spcBef>
              <a:spcAft>
                <a:spcPts val="300"/>
              </a:spcAft>
            </a:pPr>
            <a:r>
              <a:rPr lang="en-US" sz="1600" b="1">
                <a:solidFill>
                  <a:srgbClr val="0079C3"/>
                </a:solidFill>
                <a:latin typeface="Gilroy SemiBold" pitchFamily="2" charset="77"/>
              </a:rPr>
              <a:t>Barbara Norman, CFA</a:t>
            </a:r>
            <a:endParaRPr lang="en-US" sz="1600" b="1" dirty="0">
              <a:solidFill>
                <a:srgbClr val="0079C3"/>
              </a:solidFill>
              <a:latin typeface="Gilroy SemiBold" pitchFamily="2" charset="77"/>
            </a:endParaRPr>
          </a:p>
        </p:txBody>
      </p:sp>
      <p:sp>
        <p:nvSpPr>
          <p:cNvPr id="51" name="Content Placeholder 50">
            <a:extLst>
              <a:ext uri="{FF2B5EF4-FFF2-40B4-BE49-F238E27FC236}">
                <a16:creationId xmlns:a16="http://schemas.microsoft.com/office/drawing/2014/main" id="{C3BD79A4-3922-E0CB-D286-B3ABB47EA154}"/>
              </a:ext>
            </a:extLst>
          </p:cNvPr>
          <p:cNvSpPr txBox="1">
            <a:spLocks noGrp="1"/>
          </p:cNvSpPr>
          <p:nvPr>
            <p:ph sz="quarter" idx="12"/>
          </p:nvPr>
        </p:nvSpPr>
        <p:spPr>
          <a:xfrm>
            <a:off x="6710269" y="3021261"/>
            <a:ext cx="4110132" cy="2408416"/>
          </a:xfrm>
          <a:prstGeom prst="rect">
            <a:avLst/>
          </a:prstGeom>
          <a:noFill/>
        </p:spPr>
        <p:txBody>
          <a:bodyPr wrap="square">
            <a:spAutoFit/>
          </a:bodyPr>
          <a:lstStyle/>
          <a:p>
            <a:pPr algn="l">
              <a:lnSpc>
                <a:spcPts val="2200"/>
              </a:lnSpc>
              <a:spcBef>
                <a:spcPts val="300"/>
              </a:spcBef>
              <a:spcAft>
                <a:spcPts val="300"/>
              </a:spcAft>
            </a:pPr>
            <a:r>
              <a:rPr lang="en-US" sz="1600" u="none" strike="noStrike" baseline="0">
                <a:solidFill>
                  <a:srgbClr val="001F43"/>
                </a:solidFill>
                <a:latin typeface="Gilroy" pitchFamily="2" charset="77"/>
              </a:rPr>
              <a:t>“ This… may not be so much an ingrained tendency, but rather related to women’s lack of experience in the financial realm. An investor who has endured a number of bad markets, gains, and losses is going to be a lot more comfortable with risk than someone who has not.”</a:t>
            </a:r>
          </a:p>
          <a:p>
            <a:pPr algn="r">
              <a:lnSpc>
                <a:spcPts val="2200"/>
              </a:lnSpc>
              <a:spcBef>
                <a:spcPts val="300"/>
              </a:spcBef>
              <a:spcAft>
                <a:spcPts val="300"/>
              </a:spcAft>
            </a:pPr>
            <a:r>
              <a:rPr lang="en-US" sz="1600" b="1">
                <a:solidFill>
                  <a:srgbClr val="001F43"/>
                </a:solidFill>
                <a:latin typeface="Gilroy SemiBold" pitchFamily="2" charset="77"/>
              </a:rPr>
              <a:t>Michael Finke, PhD</a:t>
            </a:r>
            <a:endParaRPr lang="en-US" sz="1600" b="1" u="none" strike="noStrike" baseline="0" dirty="0">
              <a:solidFill>
                <a:srgbClr val="001F43"/>
              </a:solidFill>
              <a:latin typeface="Gilroy SemiBold" pitchFamily="2" charset="77"/>
            </a:endParaRPr>
          </a:p>
        </p:txBody>
      </p:sp>
      <p:sp>
        <p:nvSpPr>
          <p:cNvPr id="52" name="Content Placeholder 1">
            <a:extLst>
              <a:ext uri="{FF2B5EF4-FFF2-40B4-BE49-F238E27FC236}">
                <a16:creationId xmlns:a16="http://schemas.microsoft.com/office/drawing/2014/main" id="{4F20B1A8-6415-8A29-F18E-DBF29C409DBA}"/>
              </a:ext>
            </a:extLst>
          </p:cNvPr>
          <p:cNvSpPr txBox="1">
            <a:spLocks noGrp="1"/>
          </p:cNvSpPr>
          <p:nvPr>
            <p:ph sz="quarter" idx="13"/>
          </p:nvPr>
        </p:nvSpPr>
        <p:spPr>
          <a:xfrm>
            <a:off x="799465" y="5924610"/>
            <a:ext cx="4910138" cy="287337"/>
          </a:xfrm>
          <a:prstGeom prst="rect">
            <a:avLst/>
          </a:prstGeom>
          <a:effectLst/>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1050" dirty="0">
                <a:ln w="0"/>
                <a:solidFill>
                  <a:schemeClr val="bg1">
                    <a:lumMod val="50000"/>
                  </a:schemeClr>
                </a:solidFill>
                <a:latin typeface="PRUDENTIALMODERN MEDIUM CONDENS" pitchFamily="2" charset="77"/>
              </a:rPr>
              <a:t>Source: Alliance for Lifetime Income, Women’s Financial Wellness. Suzanne Norman November 2021</a:t>
            </a:r>
          </a:p>
        </p:txBody>
      </p:sp>
    </p:spTree>
    <p:extLst>
      <p:ext uri="{BB962C8B-B14F-4D97-AF65-F5344CB8AC3E}">
        <p14:creationId xmlns:p14="http://schemas.microsoft.com/office/powerpoint/2010/main" val="3032139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3BF823B-2AD7-33FF-B96F-361D298C7859}"/>
              </a:ext>
              <a:ext uri="{C183D7F6-B498-43B3-948B-1728B52AA6E4}">
                <adec:decorative xmlns:adec="http://schemas.microsoft.com/office/drawing/2017/decorative" val="1"/>
              </a:ext>
            </a:extLst>
          </p:cNvPr>
          <p:cNvGrpSpPr/>
          <p:nvPr/>
        </p:nvGrpSpPr>
        <p:grpSpPr>
          <a:xfrm>
            <a:off x="1" y="0"/>
            <a:ext cx="12197866" cy="6858000"/>
            <a:chOff x="8073" y="0"/>
            <a:chExt cx="12197866" cy="6858000"/>
          </a:xfrm>
        </p:grpSpPr>
        <p:sp>
          <p:nvSpPr>
            <p:cNvPr id="24" name="Rectangle 23">
              <a:extLst>
                <a:ext uri="{FF2B5EF4-FFF2-40B4-BE49-F238E27FC236}">
                  <a16:creationId xmlns:a16="http://schemas.microsoft.com/office/drawing/2014/main" id="{60EA1D0E-E3F8-D5EE-BD82-6BE99097245C}"/>
                </a:ext>
              </a:extLst>
            </p:cNvPr>
            <p:cNvSpPr/>
            <p:nvPr/>
          </p:nvSpPr>
          <p:spPr>
            <a:xfrm>
              <a:off x="8136859" y="0"/>
              <a:ext cx="4069080" cy="6858000"/>
            </a:xfrm>
            <a:prstGeom prst="rect">
              <a:avLst/>
            </a:prstGeom>
            <a:solidFill>
              <a:srgbClr val="E5E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53336C0-419B-1BD7-5639-1DE8744E1160}"/>
                </a:ext>
              </a:extLst>
            </p:cNvPr>
            <p:cNvSpPr/>
            <p:nvPr/>
          </p:nvSpPr>
          <p:spPr>
            <a:xfrm>
              <a:off x="3838847" y="0"/>
              <a:ext cx="4650385" cy="6858000"/>
            </a:xfrm>
            <a:prstGeom prst="rect">
              <a:avLst/>
            </a:prstGeom>
            <a:solidFill>
              <a:srgbClr val="0079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2E0781A-848D-5820-D299-23DFCCB01F1C}"/>
                </a:ext>
              </a:extLst>
            </p:cNvPr>
            <p:cNvSpPr/>
            <p:nvPr/>
          </p:nvSpPr>
          <p:spPr>
            <a:xfrm>
              <a:off x="8073" y="0"/>
              <a:ext cx="3923180" cy="6858000"/>
            </a:xfrm>
            <a:prstGeom prst="rect">
              <a:avLst/>
            </a:prstGeom>
            <a:solidFill>
              <a:srgbClr val="001F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Title 7">
            <a:extLst>
              <a:ext uri="{FF2B5EF4-FFF2-40B4-BE49-F238E27FC236}">
                <a16:creationId xmlns:a16="http://schemas.microsoft.com/office/drawing/2014/main" id="{60334487-BE1F-D4EC-ADCC-411D1FDD2A4B}"/>
              </a:ext>
            </a:extLst>
          </p:cNvPr>
          <p:cNvSpPr>
            <a:spLocks noGrp="1"/>
          </p:cNvSpPr>
          <p:nvPr>
            <p:ph type="title"/>
          </p:nvPr>
        </p:nvSpPr>
        <p:spPr>
          <a:xfrm>
            <a:off x="541390" y="2662162"/>
            <a:ext cx="3107533" cy="1069192"/>
          </a:xfrm>
          <a:prstGeom prst="rect">
            <a:avLst/>
          </a:prstGeom>
          <a:noFill/>
          <a:ln>
            <a:noFill/>
          </a:ln>
        </p:spPr>
        <p:txBody>
          <a:bodyPr anchor="t">
            <a:noAutofit/>
          </a:bodyPr>
          <a:lstStyle/>
          <a:p>
            <a:r>
              <a:rPr lang="en-US" sz="4000" b="1" dirty="0">
                <a:solidFill>
                  <a:schemeClr val="bg1"/>
                </a:solidFill>
                <a:latin typeface="Prudential Modern SemCond" pitchFamily="2" charset="77"/>
                <a:ea typeface="+mn-ea"/>
                <a:cs typeface="Arial" panose="020B0604020202020204" pitchFamily="34" charset="0"/>
              </a:rPr>
              <a:t>DISCUSSION </a:t>
            </a:r>
            <a:r>
              <a:rPr lang="en-US" sz="4000" b="1" dirty="0">
                <a:solidFill>
                  <a:schemeClr val="bg1"/>
                </a:solidFill>
                <a:latin typeface="PrudentialModern Bold SemiConde" pitchFamily="2" charset="77"/>
                <a:ea typeface="+mn-ea"/>
                <a:cs typeface="Arial" panose="020B0604020202020204" pitchFamily="34" charset="0"/>
              </a:rPr>
              <a:t>TOPICS</a:t>
            </a:r>
          </a:p>
        </p:txBody>
      </p:sp>
      <p:sp>
        <p:nvSpPr>
          <p:cNvPr id="48" name="Content Placeholder 7">
            <a:extLst>
              <a:ext uri="{FF2B5EF4-FFF2-40B4-BE49-F238E27FC236}">
                <a16:creationId xmlns:a16="http://schemas.microsoft.com/office/drawing/2014/main" id="{FFD80557-B28E-0187-FE2F-46F414EFBE48}"/>
              </a:ext>
            </a:extLst>
          </p:cNvPr>
          <p:cNvSpPr txBox="1">
            <a:spLocks noGrp="1"/>
          </p:cNvSpPr>
          <p:nvPr>
            <p:ph sz="quarter" idx="10"/>
          </p:nvPr>
        </p:nvSpPr>
        <p:spPr>
          <a:xfrm>
            <a:off x="4298217" y="1696134"/>
            <a:ext cx="3775326" cy="3859715"/>
          </a:xfrm>
          <a:prstGeom prst="rect">
            <a:avLst/>
          </a:prstGeom>
        </p:spPr>
        <p:txBody>
          <a:bodyPr anchor="t">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pPr marL="457200" indent="-457200">
              <a:lnSpc>
                <a:spcPct val="100000"/>
              </a:lnSpc>
              <a:spcBef>
                <a:spcPts val="1200"/>
              </a:spcBef>
              <a:spcAft>
                <a:spcPts val="1200"/>
              </a:spcAft>
              <a:buClr>
                <a:schemeClr val="bg1"/>
              </a:buClr>
              <a:buSzPct val="150000"/>
              <a:buFont typeface="Arial" panose="020B0604020202020204" pitchFamily="34" charset="0"/>
              <a:buChar char="•"/>
            </a:pPr>
            <a:r>
              <a:rPr lang="en-US" sz="2200">
                <a:solidFill>
                  <a:schemeClr val="bg1"/>
                </a:solidFill>
                <a:latin typeface="Gilroy SemiBold" pitchFamily="2" charset="77"/>
                <a:cs typeface="Calibri" panose="020F0502020204030204" pitchFamily="34" charset="0"/>
              </a:rPr>
              <a:t>Women’s retirement landscape</a:t>
            </a:r>
          </a:p>
          <a:p>
            <a:pPr marL="457200" indent="-457200">
              <a:lnSpc>
                <a:spcPct val="100000"/>
              </a:lnSpc>
              <a:spcBef>
                <a:spcPts val="1200"/>
              </a:spcBef>
              <a:spcAft>
                <a:spcPts val="1200"/>
              </a:spcAft>
              <a:buClr>
                <a:schemeClr val="bg1"/>
              </a:buClr>
              <a:buSzPct val="150000"/>
              <a:buFont typeface="Arial" panose="020B0604020202020204" pitchFamily="34" charset="0"/>
              <a:buChar char="•"/>
            </a:pPr>
            <a:r>
              <a:rPr lang="en-US" sz="2200">
                <a:solidFill>
                  <a:schemeClr val="bg1"/>
                </a:solidFill>
                <a:latin typeface="Gilroy SemiBold" pitchFamily="2" charset="77"/>
                <a:cs typeface="Calibri" panose="020F0502020204030204" pitchFamily="34" charset="0"/>
              </a:rPr>
              <a:t>Women’s unique financial challenges</a:t>
            </a:r>
          </a:p>
          <a:p>
            <a:pPr marL="457200" indent="-457200">
              <a:lnSpc>
                <a:spcPct val="100000"/>
              </a:lnSpc>
              <a:spcBef>
                <a:spcPts val="1200"/>
              </a:spcBef>
              <a:spcAft>
                <a:spcPts val="1200"/>
              </a:spcAft>
              <a:buClr>
                <a:schemeClr val="bg1"/>
              </a:buClr>
              <a:buSzPct val="150000"/>
              <a:buFont typeface="Arial" panose="020B0604020202020204" pitchFamily="34" charset="0"/>
              <a:buChar char="•"/>
            </a:pPr>
            <a:r>
              <a:rPr lang="en-US" sz="2200">
                <a:solidFill>
                  <a:schemeClr val="bg1"/>
                </a:solidFill>
                <a:latin typeface="Gilroy SemiBold" pitchFamily="2" charset="77"/>
                <a:cs typeface="Calibri" panose="020F0502020204030204" pitchFamily="34" charset="0"/>
              </a:rPr>
              <a:t>Social Security strategies for women</a:t>
            </a:r>
          </a:p>
          <a:p>
            <a:pPr marL="457200" indent="-457200">
              <a:lnSpc>
                <a:spcPct val="100000"/>
              </a:lnSpc>
              <a:spcBef>
                <a:spcPts val="1200"/>
              </a:spcBef>
              <a:spcAft>
                <a:spcPts val="1200"/>
              </a:spcAft>
              <a:buClr>
                <a:schemeClr val="bg1"/>
              </a:buClr>
              <a:buSzPct val="150000"/>
              <a:buFont typeface="Arial" panose="020B0604020202020204" pitchFamily="34" charset="0"/>
              <a:buChar char="•"/>
            </a:pPr>
            <a:r>
              <a:rPr lang="en-US" sz="2200">
                <a:solidFill>
                  <a:schemeClr val="bg1"/>
                </a:solidFill>
                <a:latin typeface="Gilroy SemiBold" pitchFamily="2" charset="77"/>
                <a:cs typeface="Calibri" panose="020F0502020204030204" pitchFamily="34" charset="0"/>
              </a:rPr>
              <a:t>Taking control at any stage</a:t>
            </a:r>
            <a:endParaRPr lang="en-US" sz="2200" dirty="0">
              <a:solidFill>
                <a:schemeClr val="bg1"/>
              </a:solidFill>
              <a:latin typeface="Gilroy SemiBold" pitchFamily="2" charset="77"/>
              <a:cs typeface="Calibri" panose="020F0502020204030204" pitchFamily="34" charset="0"/>
            </a:endParaRPr>
          </a:p>
        </p:txBody>
      </p:sp>
      <p:grpSp>
        <p:nvGrpSpPr>
          <p:cNvPr id="10" name="Group 9">
            <a:extLst>
              <a:ext uri="{FF2B5EF4-FFF2-40B4-BE49-F238E27FC236}">
                <a16:creationId xmlns:a16="http://schemas.microsoft.com/office/drawing/2014/main" id="{2FB37237-ACCE-4D73-018C-B786834EF6CE}"/>
              </a:ext>
              <a:ext uri="{C183D7F6-B498-43B3-948B-1728B52AA6E4}">
                <adec:decorative xmlns:adec="http://schemas.microsoft.com/office/drawing/2017/decorative" val="1"/>
              </a:ext>
            </a:extLst>
          </p:cNvPr>
          <p:cNvGrpSpPr/>
          <p:nvPr/>
        </p:nvGrpSpPr>
        <p:grpSpPr>
          <a:xfrm>
            <a:off x="9175047" y="1776334"/>
            <a:ext cx="2515643" cy="2516691"/>
            <a:chOff x="7870785" y="2974694"/>
            <a:chExt cx="2905245" cy="2905245"/>
          </a:xfrm>
        </p:grpSpPr>
        <p:sp>
          <p:nvSpPr>
            <p:cNvPr id="8" name="Oval 7">
              <a:extLst>
                <a:ext uri="{FF2B5EF4-FFF2-40B4-BE49-F238E27FC236}">
                  <a16:creationId xmlns:a16="http://schemas.microsoft.com/office/drawing/2014/main" id="{771ADDDF-6B0F-0150-FE81-D88695BB15F7}"/>
                </a:ext>
              </a:extLst>
            </p:cNvPr>
            <p:cNvSpPr/>
            <p:nvPr/>
          </p:nvSpPr>
          <p:spPr>
            <a:xfrm>
              <a:off x="7870785" y="2974694"/>
              <a:ext cx="2905245" cy="2905245"/>
            </a:xfrm>
            <a:prstGeom prst="ellipse">
              <a:avLst/>
            </a:prstGeom>
            <a:solidFill>
              <a:srgbClr val="0079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holding a tablet&#10;&#10;Description automatically generated">
              <a:extLst>
                <a:ext uri="{FF2B5EF4-FFF2-40B4-BE49-F238E27FC236}">
                  <a16:creationId xmlns:a16="http://schemas.microsoft.com/office/drawing/2014/main" id="{31FAE4A8-3A77-FA04-42C1-98A7E8BE6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3801" y="3131763"/>
              <a:ext cx="2061339" cy="2461300"/>
            </a:xfrm>
            <a:prstGeom prst="rect">
              <a:avLst/>
            </a:prstGeom>
          </p:spPr>
        </p:pic>
      </p:grpSp>
      <p:grpSp>
        <p:nvGrpSpPr>
          <p:cNvPr id="38" name="Group 37">
            <a:extLst>
              <a:ext uri="{FF2B5EF4-FFF2-40B4-BE49-F238E27FC236}">
                <a16:creationId xmlns:a16="http://schemas.microsoft.com/office/drawing/2014/main" id="{5ABAE3FA-37EF-096D-C1D6-6B86F5AB5739}"/>
              </a:ext>
              <a:ext uri="{C183D7F6-B498-43B3-948B-1728B52AA6E4}">
                <adec:decorative xmlns:adec="http://schemas.microsoft.com/office/drawing/2017/decorative" val="1"/>
              </a:ext>
            </a:extLst>
          </p:cNvPr>
          <p:cNvGrpSpPr/>
          <p:nvPr/>
        </p:nvGrpSpPr>
        <p:grpSpPr>
          <a:xfrm>
            <a:off x="286964" y="6380207"/>
            <a:ext cx="11856075" cy="345783"/>
            <a:chOff x="286964" y="6380207"/>
            <a:chExt cx="11856075" cy="345783"/>
          </a:xfrm>
        </p:grpSpPr>
        <p:pic>
          <p:nvPicPr>
            <p:cNvPr id="6" name="Graphic 5">
              <a:extLst>
                <a:ext uri="{FF2B5EF4-FFF2-40B4-BE49-F238E27FC236}">
                  <a16:creationId xmlns:a16="http://schemas.microsoft.com/office/drawing/2014/main" id="{0C523DDE-5C44-59F8-7BFF-4EB8AC61CBCB}"/>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18202"/>
            <a:stretch/>
          </p:blipFill>
          <p:spPr>
            <a:xfrm>
              <a:off x="286964" y="6393515"/>
              <a:ext cx="361960" cy="326442"/>
            </a:xfrm>
            <a:prstGeom prst="rect">
              <a:avLst/>
            </a:prstGeom>
          </p:spPr>
        </p:pic>
        <p:grpSp>
          <p:nvGrpSpPr>
            <p:cNvPr id="32" name="Group 31">
              <a:extLst>
                <a:ext uri="{FF2B5EF4-FFF2-40B4-BE49-F238E27FC236}">
                  <a16:creationId xmlns:a16="http://schemas.microsoft.com/office/drawing/2014/main" id="{749DE32A-D11C-C4F9-2587-50BD2BA471ED}"/>
                </a:ext>
              </a:extLst>
            </p:cNvPr>
            <p:cNvGrpSpPr/>
            <p:nvPr/>
          </p:nvGrpSpPr>
          <p:grpSpPr>
            <a:xfrm>
              <a:off x="8430073" y="6380207"/>
              <a:ext cx="3712966" cy="345783"/>
              <a:chOff x="8430073" y="6380207"/>
              <a:chExt cx="3712966" cy="345783"/>
            </a:xfrm>
          </p:grpSpPr>
          <p:grpSp>
            <p:nvGrpSpPr>
              <p:cNvPr id="34" name="Group 33">
                <a:extLst>
                  <a:ext uri="{FF2B5EF4-FFF2-40B4-BE49-F238E27FC236}">
                    <a16:creationId xmlns:a16="http://schemas.microsoft.com/office/drawing/2014/main" id="{7035F4EA-24DD-B5CC-F30E-D30F399D9BAE}"/>
                  </a:ext>
                </a:extLst>
              </p:cNvPr>
              <p:cNvGrpSpPr/>
              <p:nvPr/>
            </p:nvGrpSpPr>
            <p:grpSpPr>
              <a:xfrm>
                <a:off x="11520739" y="6380207"/>
                <a:ext cx="622300" cy="345783"/>
                <a:chOff x="11517153" y="6380207"/>
                <a:chExt cx="622300" cy="345783"/>
              </a:xfrm>
            </p:grpSpPr>
            <p:sp>
              <p:nvSpPr>
                <p:cNvPr id="36" name="Slide Number Placeholder 5">
                  <a:extLst>
                    <a:ext uri="{FF2B5EF4-FFF2-40B4-BE49-F238E27FC236}">
                      <a16:creationId xmlns:a16="http://schemas.microsoft.com/office/drawing/2014/main" id="{1BC81C21-7B74-22D8-642F-D4581C1989CC}"/>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2</a:t>
                  </a:fld>
                  <a:endParaRPr lang="en-US" sz="1100" b="1" dirty="0">
                    <a:solidFill>
                      <a:srgbClr val="001F43"/>
                    </a:solidFill>
                    <a:latin typeface="PrudentialModern" pitchFamily="2" charset="77"/>
                  </a:endParaRPr>
                </a:p>
              </p:txBody>
            </p:sp>
            <p:cxnSp>
              <p:nvCxnSpPr>
                <p:cNvPr id="37" name="Straight Connector 36">
                  <a:extLst>
                    <a:ext uri="{FF2B5EF4-FFF2-40B4-BE49-F238E27FC236}">
                      <a16:creationId xmlns:a16="http://schemas.microsoft.com/office/drawing/2014/main" id="{219E6625-77FE-18BD-EDBD-05536F6DDE04}"/>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35" name="Footer Placeholder 4">
                <a:extLst>
                  <a:ext uri="{FF2B5EF4-FFF2-40B4-BE49-F238E27FC236}">
                    <a16:creationId xmlns:a16="http://schemas.microsoft.com/office/drawing/2014/main" id="{7FF7D844-5795-E32B-B8DA-85493A9E09E0}"/>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grpSp>
    </p:spTree>
    <p:extLst>
      <p:ext uri="{BB962C8B-B14F-4D97-AF65-F5344CB8AC3E}">
        <p14:creationId xmlns:p14="http://schemas.microsoft.com/office/powerpoint/2010/main" val="684461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D0C630-A71A-908F-3536-DA84A4848C11}"/>
              </a:ext>
              <a:ext uri="{C183D7F6-B498-43B3-948B-1728B52AA6E4}">
                <adec:decorative xmlns:adec="http://schemas.microsoft.com/office/drawing/2017/decorative" val="1"/>
              </a:ext>
            </a:extLst>
          </p:cNvPr>
          <p:cNvSpPr/>
          <p:nvPr/>
        </p:nvSpPr>
        <p:spPr>
          <a:xfrm>
            <a:off x="7281570" y="983633"/>
            <a:ext cx="4910430" cy="5874367"/>
          </a:xfrm>
          <a:prstGeom prst="rect">
            <a:avLst/>
          </a:prstGeom>
          <a:solidFill>
            <a:srgbClr val="E2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38CB22D-62F7-0D4B-4953-C235547A068E}"/>
              </a:ext>
              <a:ext uri="{C183D7F6-B498-43B3-948B-1728B52AA6E4}">
                <adec:decorative xmlns:adec="http://schemas.microsoft.com/office/drawing/2017/decorative" val="1"/>
              </a:ext>
            </a:extLst>
          </p:cNvPr>
          <p:cNvSpPr/>
          <p:nvPr/>
        </p:nvSpPr>
        <p:spPr>
          <a:xfrm>
            <a:off x="0" y="0"/>
            <a:ext cx="12192000"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0A5D02B-E350-98F6-B2B9-4196B51CB6E9}"/>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10" name="Group 9">
              <a:extLst>
                <a:ext uri="{FF2B5EF4-FFF2-40B4-BE49-F238E27FC236}">
                  <a16:creationId xmlns:a16="http://schemas.microsoft.com/office/drawing/2014/main" id="{2F0BC1A0-895F-FEA1-CA39-AAE2FF66F1BB}"/>
                </a:ext>
              </a:extLst>
            </p:cNvPr>
            <p:cNvGrpSpPr/>
            <p:nvPr/>
          </p:nvGrpSpPr>
          <p:grpSpPr>
            <a:xfrm>
              <a:off x="8430073" y="6380207"/>
              <a:ext cx="3712966" cy="345783"/>
              <a:chOff x="8430073" y="6380207"/>
              <a:chExt cx="3712966" cy="345783"/>
            </a:xfrm>
          </p:grpSpPr>
          <p:grpSp>
            <p:nvGrpSpPr>
              <p:cNvPr id="18" name="Group 17">
                <a:extLst>
                  <a:ext uri="{FF2B5EF4-FFF2-40B4-BE49-F238E27FC236}">
                    <a16:creationId xmlns:a16="http://schemas.microsoft.com/office/drawing/2014/main" id="{5A9BD73F-5B55-1AEE-6B38-8FDE3BFC6FF3}"/>
                  </a:ext>
                </a:extLst>
              </p:cNvPr>
              <p:cNvGrpSpPr/>
              <p:nvPr/>
            </p:nvGrpSpPr>
            <p:grpSpPr>
              <a:xfrm>
                <a:off x="11520739" y="6380207"/>
                <a:ext cx="622300" cy="345783"/>
                <a:chOff x="11517153" y="6380207"/>
                <a:chExt cx="622300" cy="345783"/>
              </a:xfrm>
            </p:grpSpPr>
            <p:sp>
              <p:nvSpPr>
                <p:cNvPr id="20" name="Slide Number Placeholder 5">
                  <a:extLst>
                    <a:ext uri="{FF2B5EF4-FFF2-40B4-BE49-F238E27FC236}">
                      <a16:creationId xmlns:a16="http://schemas.microsoft.com/office/drawing/2014/main" id="{A2C910AB-2460-B45E-D5E4-BE665BA8A0EC}"/>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20</a:t>
                  </a:fld>
                  <a:endParaRPr lang="en-US" sz="1100" b="1" dirty="0">
                    <a:solidFill>
                      <a:srgbClr val="001F43"/>
                    </a:solidFill>
                    <a:latin typeface="PrudentialModern" pitchFamily="2" charset="77"/>
                  </a:endParaRPr>
                </a:p>
              </p:txBody>
            </p:sp>
            <p:cxnSp>
              <p:nvCxnSpPr>
                <p:cNvPr id="21" name="Straight Connector 20">
                  <a:extLst>
                    <a:ext uri="{FF2B5EF4-FFF2-40B4-BE49-F238E27FC236}">
                      <a16:creationId xmlns:a16="http://schemas.microsoft.com/office/drawing/2014/main" id="{0D605C3F-7635-CF33-2B23-CA14B8EF01D8}"/>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9" name="Footer Placeholder 4">
                <a:extLst>
                  <a:ext uri="{FF2B5EF4-FFF2-40B4-BE49-F238E27FC236}">
                    <a16:creationId xmlns:a16="http://schemas.microsoft.com/office/drawing/2014/main" id="{65AC22C3-011F-DFB2-4070-0B0161A6DEFE}"/>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17" name="Picture 16" descr="A blue and black logo&#10;&#10;Description automatically generated">
              <a:extLst>
                <a:ext uri="{FF2B5EF4-FFF2-40B4-BE49-F238E27FC236}">
                  <a16:creationId xmlns:a16="http://schemas.microsoft.com/office/drawing/2014/main" id="{3295EF8F-E7EF-9164-F53A-A8C48FD3E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14" name="Oval 13">
            <a:extLst>
              <a:ext uri="{FF2B5EF4-FFF2-40B4-BE49-F238E27FC236}">
                <a16:creationId xmlns:a16="http://schemas.microsoft.com/office/drawing/2014/main" id="{0CB0606E-01F2-3F63-A978-ABCEEAA84367}"/>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4">
            <a:extLst>
              <a:ext uri="{FF2B5EF4-FFF2-40B4-BE49-F238E27FC236}">
                <a16:creationId xmlns:a16="http://schemas.microsoft.com/office/drawing/2014/main" id="{A5362F70-D7DB-9625-A336-985BDCACFD30}"/>
              </a:ext>
            </a:extLst>
          </p:cNvPr>
          <p:cNvSpPr txBox="1">
            <a:spLocks noGrp="1"/>
          </p:cNvSpPr>
          <p:nvPr>
            <p:ph type="title"/>
          </p:nvPr>
        </p:nvSpPr>
        <p:spPr>
          <a:xfrm>
            <a:off x="1651043" y="554249"/>
            <a:ext cx="6485450" cy="76358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r>
              <a:rPr lang="en-US" sz="3000" dirty="0">
                <a:solidFill>
                  <a:srgbClr val="001F43"/>
                </a:solidFill>
                <a:latin typeface="PRUDENTIALMODERN BOLD SEMICONDE" pitchFamily="2" charset="77"/>
                <a:cs typeface="Calibri" panose="020F0502020204030204" pitchFamily="34" charset="0"/>
              </a:rPr>
              <a:t>INVESTING CAN BECOME SECOND NATURE TO WOMEN</a:t>
            </a:r>
          </a:p>
        </p:txBody>
      </p:sp>
      <p:sp>
        <p:nvSpPr>
          <p:cNvPr id="64" name="Content Placeholder 49">
            <a:extLst>
              <a:ext uri="{FF2B5EF4-FFF2-40B4-BE49-F238E27FC236}">
                <a16:creationId xmlns:a16="http://schemas.microsoft.com/office/drawing/2014/main" id="{E2F52153-F92A-991A-1128-1722385BF924}"/>
              </a:ext>
            </a:extLst>
          </p:cNvPr>
          <p:cNvSpPr txBox="1">
            <a:spLocks noGrp="1"/>
          </p:cNvSpPr>
          <p:nvPr>
            <p:ph sz="quarter" idx="10"/>
          </p:nvPr>
        </p:nvSpPr>
        <p:spPr>
          <a:xfrm>
            <a:off x="1010095" y="593183"/>
            <a:ext cx="377142" cy="535531"/>
          </a:xfrm>
          <a:prstGeom prst="rect">
            <a:avLst/>
          </a:prstGeom>
          <a:noFill/>
        </p:spPr>
        <p:txBody>
          <a:bodyPr wrap="square" rtlCol="0">
            <a:spAutoFit/>
          </a:bodyPr>
          <a:lstStyle/>
          <a:p>
            <a:r>
              <a:rPr lang="en-US" sz="3200" b="1" dirty="0">
                <a:latin typeface="Gilroy SemiBold" pitchFamily="2" charset="77"/>
                <a:cs typeface="Calibri" panose="020F0502020204030204" pitchFamily="34" charset="0"/>
              </a:rPr>
              <a:t>5</a:t>
            </a:r>
          </a:p>
        </p:txBody>
      </p:sp>
      <p:sp>
        <p:nvSpPr>
          <p:cNvPr id="65" name="Content Placeholder 50">
            <a:extLst>
              <a:ext uri="{FF2B5EF4-FFF2-40B4-BE49-F238E27FC236}">
                <a16:creationId xmlns:a16="http://schemas.microsoft.com/office/drawing/2014/main" id="{CFB2E756-B5BE-FCC0-527D-6CB84A1E8102}"/>
              </a:ext>
            </a:extLst>
          </p:cNvPr>
          <p:cNvSpPr txBox="1">
            <a:spLocks noGrp="1"/>
          </p:cNvSpPr>
          <p:nvPr>
            <p:ph sz="quarter" idx="11"/>
          </p:nvPr>
        </p:nvSpPr>
        <p:spPr>
          <a:xfrm>
            <a:off x="797254" y="1721897"/>
            <a:ext cx="4976487" cy="822990"/>
          </a:xfrm>
          <a:prstGeom prst="rect">
            <a:avLst/>
          </a:prstGeom>
          <a:noFill/>
        </p:spPr>
        <p:txBody>
          <a:bodyPr wrap="square">
            <a:noAutofit/>
          </a:bodyPr>
          <a:lstStyle/>
          <a:p>
            <a:pPr marR="0" lvl="0" algn="l" defTabSz="914400" rtl="0" eaLnBrk="1" fontAlgn="auto" latinLnBrk="0" hangingPunct="1">
              <a:lnSpc>
                <a:spcPct val="110000"/>
              </a:lnSpc>
              <a:spcAft>
                <a:spcPts val="1200"/>
              </a:spcAft>
              <a:buClr>
                <a:srgbClr val="A59379"/>
              </a:buClr>
              <a:buSzTx/>
              <a:tabLst/>
              <a:defRPr/>
            </a:pPr>
            <a:r>
              <a:rPr kumimoji="0" lang="en-US" sz="1800" b="1" u="none" strike="noStrike" kern="1200" cap="none" spc="0" normalizeH="0" baseline="0" noProof="0" dirty="0">
                <a:ln>
                  <a:noFill/>
                </a:ln>
                <a:solidFill>
                  <a:srgbClr val="001F43"/>
                </a:solidFill>
                <a:effectLst/>
                <a:uLnTx/>
                <a:uFillTx/>
                <a:latin typeface="PrudentialModern Bold SemiConde" pitchFamily="2" charset="77"/>
                <a:cs typeface="Calibri" panose="020F0502020204030204" pitchFamily="34" charset="0"/>
                <a:sym typeface="Calibri" panose="020F0502020204030204" pitchFamily="34" charset="0"/>
              </a:rPr>
              <a:t>WOMEN ARE RESPONSIBLE FOR $31.8 TRILLION IN CONSUMER SPENDING.</a:t>
            </a:r>
            <a:r>
              <a:rPr kumimoji="0" lang="en-US" sz="1800" b="1" u="none" strike="noStrike" kern="1200" cap="none" spc="0" normalizeH="0" baseline="30000" noProof="0" dirty="0">
                <a:ln>
                  <a:noFill/>
                </a:ln>
                <a:solidFill>
                  <a:srgbClr val="001F43"/>
                </a:solidFill>
                <a:effectLst/>
                <a:uLnTx/>
                <a:uFillTx/>
                <a:latin typeface="PrudentialModern Bold SemiConde" pitchFamily="2" charset="77"/>
                <a:cs typeface="Calibri" panose="020F0502020204030204" pitchFamily="34" charset="0"/>
                <a:sym typeface="Calibri" panose="020F0502020204030204" pitchFamily="34" charset="0"/>
              </a:rPr>
              <a:t>1</a:t>
            </a:r>
            <a:endParaRPr kumimoji="0" lang="en-US" sz="1800" b="1" u="none" strike="noStrike" kern="1200" cap="none" spc="0" normalizeH="0" baseline="0" noProof="0" dirty="0">
              <a:ln>
                <a:noFill/>
              </a:ln>
              <a:solidFill>
                <a:srgbClr val="001F43"/>
              </a:solidFill>
              <a:effectLst/>
              <a:uLnTx/>
              <a:uFillTx/>
              <a:latin typeface="PrudentialModern Bold SemiConde" pitchFamily="2" charset="77"/>
              <a:cs typeface="Calibri" panose="020F0502020204030204" pitchFamily="34" charset="0"/>
              <a:sym typeface="Calibri" panose="020F0502020204030204" pitchFamily="34" charset="0"/>
            </a:endParaRPr>
          </a:p>
        </p:txBody>
      </p:sp>
      <p:sp>
        <p:nvSpPr>
          <p:cNvPr id="66" name="Content Placeholder 51">
            <a:extLst>
              <a:ext uri="{FF2B5EF4-FFF2-40B4-BE49-F238E27FC236}">
                <a16:creationId xmlns:a16="http://schemas.microsoft.com/office/drawing/2014/main" id="{B8F95BEE-73CB-6A7A-77E2-DD2404DE422E}"/>
              </a:ext>
            </a:extLst>
          </p:cNvPr>
          <p:cNvSpPr txBox="1">
            <a:spLocks noGrp="1"/>
          </p:cNvSpPr>
          <p:nvPr>
            <p:ph sz="quarter" idx="12"/>
          </p:nvPr>
        </p:nvSpPr>
        <p:spPr>
          <a:xfrm>
            <a:off x="785679" y="2440983"/>
            <a:ext cx="5846615" cy="2941246"/>
          </a:xfrm>
          <a:prstGeom prst="rect">
            <a:avLst/>
          </a:prstGeom>
          <a:noFill/>
        </p:spPr>
        <p:txBody>
          <a:bodyPr wrap="square">
            <a:spAutoFit/>
          </a:bodyPr>
          <a:lstStyle/>
          <a:p>
            <a:pPr algn="l">
              <a:lnSpc>
                <a:spcPct val="100000"/>
              </a:lnSpc>
              <a:spcBef>
                <a:spcPts val="0"/>
              </a:spcBef>
            </a:pPr>
            <a:r>
              <a:rPr lang="en-US" sz="1600" b="1" dirty="0">
                <a:solidFill>
                  <a:schemeClr val="bg2">
                    <a:lumMod val="25000"/>
                  </a:schemeClr>
                </a:solidFill>
                <a:latin typeface="Gilroy SemiBold" pitchFamily="2" charset="77"/>
                <a:cs typeface="Calibri" panose="020F0502020204030204" pitchFamily="34" charset="0"/>
              </a:rPr>
              <a:t>You can gain confidence in investing by </a:t>
            </a:r>
            <a:r>
              <a:rPr lang="en-US" sz="1600" b="1" u="none" strike="noStrike" dirty="0">
                <a:solidFill>
                  <a:srgbClr val="222222"/>
                </a:solidFill>
                <a:effectLst/>
                <a:latin typeface="Gilroy SemiBold" pitchFamily="2" charset="77"/>
                <a:cs typeface="Calibri" panose="020F0502020204030204" pitchFamily="34" charset="0"/>
              </a:rPr>
              <a:t>changing your perspective. Investments are a lot like any other consumable product</a:t>
            </a:r>
            <a:r>
              <a:rPr lang="en-US" sz="1600" b="1" u="none" strike="noStrike" dirty="0">
                <a:solidFill>
                  <a:schemeClr val="bg2">
                    <a:lumMod val="25000"/>
                  </a:schemeClr>
                </a:solidFill>
                <a:effectLst/>
                <a:latin typeface="Gilroy SemiBold" pitchFamily="2" charset="77"/>
                <a:cs typeface="Calibri" panose="020F0502020204030204" pitchFamily="34" charset="0"/>
              </a:rPr>
              <a:t>.</a:t>
            </a:r>
          </a:p>
          <a:p>
            <a:pPr algn="l"/>
            <a:endParaRPr lang="en-US" sz="1600" b="1" u="none" strike="noStrike" dirty="0">
              <a:solidFill>
                <a:schemeClr val="bg2">
                  <a:lumMod val="25000"/>
                </a:schemeClr>
              </a:solidFill>
              <a:effectLst/>
              <a:latin typeface="Gilroy SemiBold" pitchFamily="2" charset="77"/>
              <a:cs typeface="Calibri" panose="020F0502020204030204" pitchFamily="34" charset="0"/>
            </a:endParaRPr>
          </a:p>
          <a:p>
            <a:pPr algn="l">
              <a:lnSpc>
                <a:spcPct val="100000"/>
              </a:lnSpc>
              <a:spcBef>
                <a:spcPts val="0"/>
              </a:spcBef>
            </a:pPr>
            <a:r>
              <a:rPr lang="en-US" sz="1600" b="1" u="none" strike="noStrike" dirty="0">
                <a:solidFill>
                  <a:srgbClr val="222222"/>
                </a:solidFill>
                <a:effectLst/>
                <a:latin typeface="Gilroy SemiBold" pitchFamily="2" charset="77"/>
                <a:cs typeface="Calibri" panose="020F0502020204030204" pitchFamily="34" charset="0"/>
              </a:rPr>
              <a:t>To make an informed decision:</a:t>
            </a:r>
            <a:endParaRPr lang="en-US" sz="1600" b="1" u="none" strike="noStrike" baseline="0" dirty="0">
              <a:solidFill>
                <a:schemeClr val="bg2">
                  <a:lumMod val="25000"/>
                </a:schemeClr>
              </a:solidFill>
              <a:latin typeface="Gilroy SemiBold" pitchFamily="2" charset="77"/>
              <a:cs typeface="Calibri" panose="020F0502020204030204" pitchFamily="34" charset="0"/>
            </a:endParaRPr>
          </a:p>
          <a:p>
            <a:pPr marL="285750" indent="-285750" algn="l">
              <a:lnSpc>
                <a:spcPct val="150000"/>
              </a:lnSpc>
              <a:spcBef>
                <a:spcPts val="0"/>
              </a:spcBef>
              <a:buClr>
                <a:srgbClr val="17D5E0"/>
              </a:buClr>
              <a:buFont typeface="Arial" panose="020B0604020202020204" pitchFamily="34" charset="0"/>
              <a:buChar char="•"/>
            </a:pPr>
            <a:r>
              <a:rPr lang="en-US" sz="1600" dirty="0">
                <a:solidFill>
                  <a:srgbClr val="222222"/>
                </a:solidFill>
                <a:latin typeface="Gilroy" pitchFamily="2" charset="77"/>
                <a:cs typeface="Calibri" panose="020F0502020204030204" pitchFamily="34" charset="0"/>
              </a:rPr>
              <a:t>H</a:t>
            </a:r>
            <a:r>
              <a:rPr lang="en-US" sz="1600" u="none" strike="noStrike" dirty="0">
                <a:solidFill>
                  <a:srgbClr val="222222"/>
                </a:solidFill>
                <a:effectLst/>
                <a:latin typeface="Gilroy" pitchFamily="2" charset="77"/>
                <a:cs typeface="Calibri" panose="020F0502020204030204" pitchFamily="34" charset="0"/>
              </a:rPr>
              <a:t>ave a basic understanding of the investment vehicle</a:t>
            </a:r>
          </a:p>
          <a:p>
            <a:pPr marL="285750" indent="-285750" algn="l">
              <a:lnSpc>
                <a:spcPct val="150000"/>
              </a:lnSpc>
              <a:spcBef>
                <a:spcPts val="0"/>
              </a:spcBef>
              <a:buClr>
                <a:srgbClr val="17D5E0"/>
              </a:buClr>
              <a:buFont typeface="Arial" panose="020B0604020202020204" pitchFamily="34" charset="0"/>
              <a:buChar char="•"/>
            </a:pPr>
            <a:r>
              <a:rPr lang="en-US" sz="1600" u="none" strike="noStrike" baseline="0" dirty="0">
                <a:solidFill>
                  <a:schemeClr val="bg2">
                    <a:lumMod val="25000"/>
                  </a:schemeClr>
                </a:solidFill>
                <a:latin typeface="Gilroy" pitchFamily="2" charset="77"/>
                <a:cs typeface="Calibri" panose="020F0502020204030204" pitchFamily="34" charset="0"/>
              </a:rPr>
              <a:t>K</a:t>
            </a:r>
            <a:r>
              <a:rPr lang="en-US" sz="1600" u="none" strike="noStrike" dirty="0">
                <a:solidFill>
                  <a:srgbClr val="222222"/>
                </a:solidFill>
                <a:effectLst/>
                <a:latin typeface="Gilroy" pitchFamily="2" charset="77"/>
                <a:cs typeface="Calibri" panose="020F0502020204030204" pitchFamily="34" charset="0"/>
              </a:rPr>
              <a:t>now what it can do for you</a:t>
            </a:r>
            <a:endParaRPr lang="en-US" sz="1600" u="none" strike="noStrike" baseline="0" dirty="0">
              <a:solidFill>
                <a:schemeClr val="bg2">
                  <a:lumMod val="25000"/>
                </a:schemeClr>
              </a:solidFill>
              <a:latin typeface="Gilroy" pitchFamily="2" charset="77"/>
              <a:cs typeface="Calibri" panose="020F0502020204030204" pitchFamily="34" charset="0"/>
            </a:endParaRPr>
          </a:p>
          <a:p>
            <a:pPr marL="285750" indent="-285750" algn="l">
              <a:lnSpc>
                <a:spcPct val="150000"/>
              </a:lnSpc>
              <a:spcBef>
                <a:spcPts val="0"/>
              </a:spcBef>
              <a:buClr>
                <a:srgbClr val="17D5E0"/>
              </a:buClr>
              <a:buFont typeface="Arial" panose="020B0604020202020204" pitchFamily="34" charset="0"/>
              <a:buChar char="•"/>
            </a:pPr>
            <a:r>
              <a:rPr lang="en-US" sz="1600" dirty="0">
                <a:solidFill>
                  <a:schemeClr val="bg2">
                    <a:lumMod val="25000"/>
                  </a:schemeClr>
                </a:solidFill>
                <a:latin typeface="Gilroy" pitchFamily="2" charset="77"/>
                <a:cs typeface="Calibri" panose="020F0502020204030204" pitchFamily="34" charset="0"/>
              </a:rPr>
              <a:t>Know how much it costs to invest</a:t>
            </a:r>
          </a:p>
          <a:p>
            <a:pPr algn="l">
              <a:lnSpc>
                <a:spcPct val="150000"/>
              </a:lnSpc>
              <a:spcBef>
                <a:spcPts val="0"/>
              </a:spcBef>
            </a:pPr>
            <a:r>
              <a:rPr lang="en-US" sz="1600" b="1" u="none" strike="noStrike" baseline="0" dirty="0">
                <a:solidFill>
                  <a:schemeClr val="bg2">
                    <a:lumMod val="25000"/>
                  </a:schemeClr>
                </a:solidFill>
                <a:latin typeface="Gilroy SemiBold" pitchFamily="2" charset="77"/>
                <a:cs typeface="Calibri" panose="020F0502020204030204" pitchFamily="34" charset="0"/>
              </a:rPr>
              <a:t>Then, you can d</a:t>
            </a:r>
            <a:r>
              <a:rPr lang="en-US" sz="1600" b="1" u="none" baseline="0" dirty="0">
                <a:solidFill>
                  <a:schemeClr val="bg2">
                    <a:lumMod val="25000"/>
                  </a:schemeClr>
                </a:solidFill>
                <a:latin typeface="Gilroy SemiBold" pitchFamily="2" charset="77"/>
                <a:cs typeface="Calibri" panose="020F0502020204030204" pitchFamily="34" charset="0"/>
              </a:rPr>
              <a:t>etermine </a:t>
            </a:r>
            <a:r>
              <a:rPr lang="en-US" sz="1600" b="1" u="none" strike="noStrike" baseline="0" dirty="0">
                <a:solidFill>
                  <a:schemeClr val="bg2">
                    <a:lumMod val="25000"/>
                  </a:schemeClr>
                </a:solidFill>
                <a:latin typeface="Gilroy SemiBold" pitchFamily="2" charset="77"/>
                <a:cs typeface="Calibri" panose="020F0502020204030204" pitchFamily="34" charset="0"/>
              </a:rPr>
              <a:t>how </a:t>
            </a:r>
            <a:r>
              <a:rPr lang="en-US" sz="1600" b="1" dirty="0">
                <a:solidFill>
                  <a:schemeClr val="bg2">
                    <a:lumMod val="25000"/>
                  </a:schemeClr>
                </a:solidFill>
                <a:latin typeface="Gilroy SemiBold" pitchFamily="2" charset="77"/>
                <a:cs typeface="Calibri" panose="020F0502020204030204" pitchFamily="34" charset="0"/>
              </a:rPr>
              <a:t>to</a:t>
            </a:r>
            <a:r>
              <a:rPr lang="en-US" sz="1600" b="1" u="none" strike="noStrike" baseline="0" dirty="0">
                <a:solidFill>
                  <a:schemeClr val="bg2">
                    <a:lumMod val="25000"/>
                  </a:schemeClr>
                </a:solidFill>
                <a:latin typeface="Gilroy SemiBold" pitchFamily="2" charset="77"/>
                <a:cs typeface="Calibri" panose="020F0502020204030204" pitchFamily="34" charset="0"/>
              </a:rPr>
              <a:t> put your goals into action.</a:t>
            </a:r>
            <a:endParaRPr lang="en-US" sz="1600" b="1" dirty="0">
              <a:solidFill>
                <a:schemeClr val="bg2">
                  <a:lumMod val="25000"/>
                </a:schemeClr>
              </a:solidFill>
              <a:latin typeface="Gilroy SemiBold" pitchFamily="2" charset="77"/>
              <a:cs typeface="Calibri" panose="020F0502020204030204" pitchFamily="34" charset="0"/>
            </a:endParaRPr>
          </a:p>
        </p:txBody>
      </p:sp>
      <p:pic>
        <p:nvPicPr>
          <p:cNvPr id="67" name="Content Placeholder 66" descr="Quick Tips">
            <a:extLst>
              <a:ext uri="{FF2B5EF4-FFF2-40B4-BE49-F238E27FC236}">
                <a16:creationId xmlns:a16="http://schemas.microsoft.com/office/drawing/2014/main" id="{8F07381E-0E5F-EA99-EEC7-7AF41B1B46BD}"/>
              </a:ext>
            </a:extLst>
          </p:cNvPr>
          <p:cNvPicPr>
            <a:picLocks noGrp="1" noChangeAspect="1"/>
          </p:cNvPicPr>
          <p:nvPr>
            <p:ph sz="quarter" idx="13"/>
          </p:nvPr>
        </p:nvPicPr>
        <p:blipFill rotWithShape="1">
          <a:blip r:embed="rId4">
            <a:extLst>
              <a:ext uri="{BEBA8EAE-BF5A-486C-A8C5-ECC9F3942E4B}">
                <a14:imgProps xmlns:a14="http://schemas.microsoft.com/office/drawing/2010/main">
                  <a14:imgLayer r:embed="rId5">
                    <a14:imgEffect>
                      <a14:backgroundRemoval t="10000" b="90000" l="10000" r="90000">
                        <a14:foregroundMark x1="61001" y1="54986" x2="45458" y2="55188"/>
                        <a14:foregroundMark x1="45458" y1="55188" x2="52846" y2="55713"/>
                        <a14:foregroundMark x1="52846" y1="55713" x2="60476" y2="52483"/>
                        <a14:foregroundMark x1="60476" y1="52483" x2="58417" y2="56601"/>
                        <a14:foregroundMark x1="42996" y1="54017" x2="41825" y2="54017"/>
                      </a14:backgroundRemoval>
                    </a14:imgEffect>
                  </a14:imgLayer>
                </a14:imgProps>
              </a:ext>
              <a:ext uri="{28A0092B-C50C-407E-A947-70E740481C1C}">
                <a14:useLocalDpi xmlns:a14="http://schemas.microsoft.com/office/drawing/2010/main" val="0"/>
              </a:ext>
            </a:extLst>
          </a:blip>
          <a:srcRect t="28086" b="25194"/>
          <a:stretch/>
        </p:blipFill>
        <p:spPr>
          <a:xfrm>
            <a:off x="8430073" y="1639074"/>
            <a:ext cx="2365581" cy="1105200"/>
          </a:xfrm>
          <a:prstGeom prst="rect">
            <a:avLst/>
          </a:prstGeom>
        </p:spPr>
      </p:pic>
      <p:sp>
        <p:nvSpPr>
          <p:cNvPr id="68" name="Content Placeholder 52">
            <a:extLst>
              <a:ext uri="{FF2B5EF4-FFF2-40B4-BE49-F238E27FC236}">
                <a16:creationId xmlns:a16="http://schemas.microsoft.com/office/drawing/2014/main" id="{582A7185-00C1-04DC-6386-CD5C6FE6D7D5}"/>
              </a:ext>
            </a:extLst>
          </p:cNvPr>
          <p:cNvSpPr txBox="1">
            <a:spLocks noGrp="1"/>
          </p:cNvSpPr>
          <p:nvPr>
            <p:ph sz="quarter" idx="14"/>
          </p:nvPr>
        </p:nvSpPr>
        <p:spPr>
          <a:xfrm>
            <a:off x="7976343" y="2917225"/>
            <a:ext cx="3418403" cy="923330"/>
          </a:xfrm>
          <a:prstGeom prst="rect">
            <a:avLst/>
          </a:prstGeom>
          <a:noFill/>
        </p:spPr>
        <p:txBody>
          <a:bodyPr wrap="square">
            <a:spAutoFit/>
          </a:bodyPr>
          <a:lstStyle/>
          <a:p>
            <a:pPr>
              <a:lnSpc>
                <a:spcPct val="100000"/>
              </a:lnSpc>
              <a:spcAft>
                <a:spcPts val="1200"/>
              </a:spcAft>
            </a:pPr>
            <a:r>
              <a:rPr lang="en-US" sz="1800" b="1" dirty="0">
                <a:solidFill>
                  <a:srgbClr val="001F43"/>
                </a:solidFill>
                <a:latin typeface="PrudentialModern Bold SemiConde" pitchFamily="2" charset="77"/>
                <a:cs typeface="Calibri" panose="020F0502020204030204" pitchFamily="34" charset="0"/>
              </a:rPr>
              <a:t>USE MEETINGS WITH YOUR FINANCIAL PROFESSIONAL TO BUILD YOUR CONFIDENCE:</a:t>
            </a:r>
          </a:p>
        </p:txBody>
      </p:sp>
      <p:sp>
        <p:nvSpPr>
          <p:cNvPr id="69" name="Content Placeholder 53">
            <a:extLst>
              <a:ext uri="{FF2B5EF4-FFF2-40B4-BE49-F238E27FC236}">
                <a16:creationId xmlns:a16="http://schemas.microsoft.com/office/drawing/2014/main" id="{F12C7F6D-B970-A0A9-7F83-F46A5D0E6BD2}"/>
              </a:ext>
            </a:extLst>
          </p:cNvPr>
          <p:cNvSpPr txBox="1">
            <a:spLocks noGrp="1"/>
          </p:cNvSpPr>
          <p:nvPr>
            <p:ph sz="quarter" idx="15"/>
          </p:nvPr>
        </p:nvSpPr>
        <p:spPr>
          <a:xfrm>
            <a:off x="7976343" y="3911606"/>
            <a:ext cx="3627249" cy="1754326"/>
          </a:xfrm>
          <a:prstGeom prst="rect">
            <a:avLst/>
          </a:prstGeom>
          <a:noFill/>
        </p:spPr>
        <p:txBody>
          <a:bodyPr wrap="square">
            <a:spAutoFit/>
          </a:bodyPr>
          <a:lstStyle/>
          <a:p>
            <a:pPr marL="288925" indent="-285750">
              <a:lnSpc>
                <a:spcPct val="100000"/>
              </a:lnSpc>
              <a:spcBef>
                <a:spcPts val="0"/>
              </a:spcBef>
              <a:spcAft>
                <a:spcPts val="1200"/>
              </a:spcAft>
              <a:buClr>
                <a:srgbClr val="17D5E0"/>
              </a:buClr>
              <a:buSzPct val="150000"/>
              <a:buFont typeface="Arial" panose="020B0604020202020204" pitchFamily="34" charset="0"/>
              <a:buChar char="•"/>
            </a:pPr>
            <a:r>
              <a:rPr lang="en-US" sz="1400" b="1" spc="-30" dirty="0">
                <a:solidFill>
                  <a:schemeClr val="bg2">
                    <a:lumMod val="25000"/>
                  </a:schemeClr>
                </a:solidFill>
                <a:latin typeface="Gilroy SemiBold" pitchFamily="2" charset="77"/>
                <a:cs typeface="Calibri" panose="020F0502020204030204" pitchFamily="34" charset="0"/>
              </a:rPr>
              <a:t>Come prepared with a list of questions and topics for meetings.</a:t>
            </a:r>
          </a:p>
          <a:p>
            <a:pPr marL="288925" indent="-285750">
              <a:lnSpc>
                <a:spcPct val="100000"/>
              </a:lnSpc>
              <a:spcBef>
                <a:spcPts val="0"/>
              </a:spcBef>
              <a:spcAft>
                <a:spcPts val="1200"/>
              </a:spcAft>
              <a:buClr>
                <a:srgbClr val="17D5E0"/>
              </a:buClr>
              <a:buSzPct val="150000"/>
              <a:buFont typeface="Arial" panose="020B0604020202020204" pitchFamily="34" charset="0"/>
              <a:buChar char="•"/>
            </a:pPr>
            <a:r>
              <a:rPr lang="en-US" sz="1400" b="1" spc="-30" dirty="0">
                <a:solidFill>
                  <a:schemeClr val="bg2">
                    <a:lumMod val="25000"/>
                  </a:schemeClr>
                </a:solidFill>
                <a:latin typeface="Gilroy SemiBold" pitchFamily="2" charset="77"/>
                <a:cs typeface="Calibri" panose="020F0502020204030204" pitchFamily="34" charset="0"/>
              </a:rPr>
              <a:t>In addition to meeting with your financial professional as a couple, take advantage of individual appointments to address your unique financial concerns and experiences. </a:t>
            </a:r>
          </a:p>
        </p:txBody>
      </p:sp>
      <p:sp>
        <p:nvSpPr>
          <p:cNvPr id="70" name="Content Placeholder 54">
            <a:extLst>
              <a:ext uri="{FF2B5EF4-FFF2-40B4-BE49-F238E27FC236}">
                <a16:creationId xmlns:a16="http://schemas.microsoft.com/office/drawing/2014/main" id="{6F30542D-4B53-5ABC-EFE2-BD392EE5E26F}"/>
              </a:ext>
            </a:extLst>
          </p:cNvPr>
          <p:cNvSpPr>
            <a:spLocks noGrp="1"/>
          </p:cNvSpPr>
          <p:nvPr>
            <p:ph sz="quarter" idx="16"/>
          </p:nvPr>
        </p:nvSpPr>
        <p:spPr>
          <a:xfrm>
            <a:off x="785679" y="5740633"/>
            <a:ext cx="4910138" cy="450732"/>
          </a:xfrm>
          <a:prstGeom prst="rect">
            <a:avLst/>
          </a:prstGeom>
        </p:spPr>
        <p:txBody>
          <a:bodyPr wrap="square">
            <a:noAutofit/>
          </a:bodyPr>
          <a:lstStyle/>
          <a:p>
            <a:pPr>
              <a:lnSpc>
                <a:spcPct val="100000"/>
              </a:lnSpc>
              <a:spcBef>
                <a:spcPts val="0"/>
              </a:spcBef>
            </a:pPr>
            <a:r>
              <a:rPr lang="en-US" sz="1050" baseline="30000" dirty="0">
                <a:solidFill>
                  <a:schemeClr val="bg1">
                    <a:lumMod val="50000"/>
                  </a:schemeClr>
                </a:solidFill>
                <a:latin typeface="PRUDENTIALMODERN MEDIUM CONDENS" pitchFamily="2" charset="77"/>
              </a:rPr>
              <a:t>1</a:t>
            </a:r>
            <a:r>
              <a:rPr lang="en-US" sz="1050" dirty="0">
                <a:solidFill>
                  <a:schemeClr val="bg1">
                    <a:lumMod val="50000"/>
                  </a:schemeClr>
                </a:solidFill>
                <a:latin typeface="PRUDENTIALMODERN MEDIUM CONDENS" pitchFamily="2" charset="77"/>
              </a:rPr>
              <a:t>Allliance For Lifetime Income: Are You Really Serving Female Investors April 2023</a:t>
            </a:r>
          </a:p>
          <a:p>
            <a:pPr>
              <a:lnSpc>
                <a:spcPct val="100000"/>
              </a:lnSpc>
              <a:spcBef>
                <a:spcPts val="0"/>
              </a:spcBef>
            </a:pPr>
            <a:r>
              <a:rPr lang="en-US" sz="1050" baseline="30000" dirty="0">
                <a:solidFill>
                  <a:schemeClr val="bg1">
                    <a:lumMod val="50000"/>
                  </a:schemeClr>
                </a:solidFill>
                <a:latin typeface="PRUDENTIALMODERN MEDIUM CONDENS" pitchFamily="2" charset="77"/>
              </a:rPr>
              <a:t>2</a:t>
            </a:r>
            <a:r>
              <a:rPr lang="en-US" sz="1050" dirty="0">
                <a:ln w="0"/>
                <a:solidFill>
                  <a:schemeClr val="bg1">
                    <a:lumMod val="50000"/>
                  </a:schemeClr>
                </a:solidFill>
                <a:latin typeface="PRUDENTIALMODERN MEDIUM CONDENS" pitchFamily="2" charset="77"/>
              </a:rPr>
              <a:t>Alliance For Lifetime Income, Women’s Financial Wellness. Suzanne Norman November 2021</a:t>
            </a:r>
          </a:p>
          <a:p>
            <a:pPr>
              <a:lnSpc>
                <a:spcPts val="1220"/>
              </a:lnSpc>
            </a:pPr>
            <a:endParaRPr lang="en-US" sz="1050" dirty="0">
              <a:solidFill>
                <a:schemeClr val="bg1">
                  <a:lumMod val="50000"/>
                </a:schemeClr>
              </a:solidFill>
              <a:latin typeface="PRUDENTIALMODERN MEDIUM CONDENS" pitchFamily="2" charset="77"/>
            </a:endParaRPr>
          </a:p>
        </p:txBody>
      </p:sp>
    </p:spTree>
    <p:extLst>
      <p:ext uri="{BB962C8B-B14F-4D97-AF65-F5344CB8AC3E}">
        <p14:creationId xmlns:p14="http://schemas.microsoft.com/office/powerpoint/2010/main" val="3998601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DAF23C0-6B9F-7206-F2D2-65664B443903}"/>
              </a:ext>
              <a:ext uri="{C183D7F6-B498-43B3-948B-1728B52AA6E4}">
                <adec:decorative xmlns:adec="http://schemas.microsoft.com/office/drawing/2017/decorative" val="1"/>
              </a:ext>
            </a:extLst>
          </p:cNvPr>
          <p:cNvSpPr/>
          <p:nvPr/>
        </p:nvSpPr>
        <p:spPr>
          <a:xfrm>
            <a:off x="0" y="0"/>
            <a:ext cx="12192000"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05EC4AE-2447-089B-1438-464A25F284F0}"/>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4" name="Group 3">
              <a:extLst>
                <a:ext uri="{FF2B5EF4-FFF2-40B4-BE49-F238E27FC236}">
                  <a16:creationId xmlns:a16="http://schemas.microsoft.com/office/drawing/2014/main" id="{E4C5F7E7-786C-175C-5833-11BC7D65BD25}"/>
                </a:ext>
              </a:extLst>
            </p:cNvPr>
            <p:cNvGrpSpPr/>
            <p:nvPr/>
          </p:nvGrpSpPr>
          <p:grpSpPr>
            <a:xfrm>
              <a:off x="8430073" y="6380207"/>
              <a:ext cx="3712966" cy="345783"/>
              <a:chOff x="8430073" y="6380207"/>
              <a:chExt cx="3712966" cy="345783"/>
            </a:xfrm>
          </p:grpSpPr>
          <p:grpSp>
            <p:nvGrpSpPr>
              <p:cNvPr id="14" name="Group 13">
                <a:extLst>
                  <a:ext uri="{FF2B5EF4-FFF2-40B4-BE49-F238E27FC236}">
                    <a16:creationId xmlns:a16="http://schemas.microsoft.com/office/drawing/2014/main" id="{75EA0588-2683-F746-9B2D-D16EC3F2FEE1}"/>
                  </a:ext>
                </a:extLst>
              </p:cNvPr>
              <p:cNvGrpSpPr/>
              <p:nvPr/>
            </p:nvGrpSpPr>
            <p:grpSpPr>
              <a:xfrm>
                <a:off x="11520739" y="6380207"/>
                <a:ext cx="622300" cy="345783"/>
                <a:chOff x="11517153" y="6380207"/>
                <a:chExt cx="622300" cy="345783"/>
              </a:xfrm>
            </p:grpSpPr>
            <p:sp>
              <p:nvSpPr>
                <p:cNvPr id="20" name="Slide Number Placeholder 5">
                  <a:extLst>
                    <a:ext uri="{FF2B5EF4-FFF2-40B4-BE49-F238E27FC236}">
                      <a16:creationId xmlns:a16="http://schemas.microsoft.com/office/drawing/2014/main" id="{06C95EBE-393A-26D1-9DEF-68D0E4725D8A}"/>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21</a:t>
                  </a:fld>
                  <a:endParaRPr lang="en-US" sz="1100" b="1" dirty="0">
                    <a:solidFill>
                      <a:srgbClr val="001F43"/>
                    </a:solidFill>
                    <a:latin typeface="PrudentialModern" pitchFamily="2" charset="77"/>
                  </a:endParaRPr>
                </a:p>
              </p:txBody>
            </p:sp>
            <p:cxnSp>
              <p:nvCxnSpPr>
                <p:cNvPr id="21" name="Straight Connector 20">
                  <a:extLst>
                    <a:ext uri="{FF2B5EF4-FFF2-40B4-BE49-F238E27FC236}">
                      <a16:creationId xmlns:a16="http://schemas.microsoft.com/office/drawing/2014/main" id="{BE098118-98EF-D17D-883E-E69C89C2AE64}"/>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5" name="Footer Placeholder 4">
                <a:extLst>
                  <a:ext uri="{FF2B5EF4-FFF2-40B4-BE49-F238E27FC236}">
                    <a16:creationId xmlns:a16="http://schemas.microsoft.com/office/drawing/2014/main" id="{17948F12-94EE-C71B-A3AB-1D1A2B31C248}"/>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11" name="Picture 10" descr="A blue and black logo&#10;&#10;Description automatically generated">
              <a:extLst>
                <a:ext uri="{FF2B5EF4-FFF2-40B4-BE49-F238E27FC236}">
                  <a16:creationId xmlns:a16="http://schemas.microsoft.com/office/drawing/2014/main" id="{40A88BB2-3449-C74D-7BE9-29E4AC5EB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47" name="Title 4">
            <a:extLst>
              <a:ext uri="{FF2B5EF4-FFF2-40B4-BE49-F238E27FC236}">
                <a16:creationId xmlns:a16="http://schemas.microsoft.com/office/drawing/2014/main" id="{15F757D4-1E82-99AB-868D-E56FBA51EBD2}"/>
              </a:ext>
            </a:extLst>
          </p:cNvPr>
          <p:cNvSpPr txBox="1">
            <a:spLocks noGrp="1"/>
          </p:cNvSpPr>
          <p:nvPr>
            <p:ph type="title"/>
          </p:nvPr>
        </p:nvSpPr>
        <p:spPr>
          <a:xfrm>
            <a:off x="1676400" y="326076"/>
            <a:ext cx="5422900" cy="99653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r>
              <a:rPr lang="en-US" sz="3000">
                <a:solidFill>
                  <a:srgbClr val="001F43"/>
                </a:solidFill>
                <a:latin typeface="Prudential Modern SemCond" pitchFamily="2" charset="77"/>
              </a:rPr>
              <a:t>WOMEN LET THE FEAR OF RISK SLOW THEIR MONEY GROWTH </a:t>
            </a:r>
            <a:endParaRPr lang="en-US" sz="3000" dirty="0">
              <a:solidFill>
                <a:srgbClr val="001F43"/>
              </a:solidFill>
              <a:latin typeface="Prudential Modern SemCond" pitchFamily="2" charset="77"/>
            </a:endParaRPr>
          </a:p>
        </p:txBody>
      </p:sp>
      <p:sp>
        <p:nvSpPr>
          <p:cNvPr id="18" name="Oval 17">
            <a:extLst>
              <a:ext uri="{FF2B5EF4-FFF2-40B4-BE49-F238E27FC236}">
                <a16:creationId xmlns:a16="http://schemas.microsoft.com/office/drawing/2014/main" id="{AFC670CC-F444-A7AE-CB44-599E6AB3B096}"/>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ontent Placeholder 47">
            <a:extLst>
              <a:ext uri="{FF2B5EF4-FFF2-40B4-BE49-F238E27FC236}">
                <a16:creationId xmlns:a16="http://schemas.microsoft.com/office/drawing/2014/main" id="{8D99D4AB-32D6-CC1A-C757-1D52DFB60133}"/>
              </a:ext>
            </a:extLst>
          </p:cNvPr>
          <p:cNvSpPr txBox="1">
            <a:spLocks noGrp="1"/>
          </p:cNvSpPr>
          <p:nvPr>
            <p:ph sz="quarter" idx="10"/>
          </p:nvPr>
        </p:nvSpPr>
        <p:spPr>
          <a:xfrm>
            <a:off x="1007248" y="611478"/>
            <a:ext cx="368300" cy="535531"/>
          </a:xfrm>
          <a:prstGeom prst="rect">
            <a:avLst/>
          </a:prstGeom>
          <a:noFill/>
        </p:spPr>
        <p:txBody>
          <a:bodyPr wrap="square" rtlCol="0">
            <a:spAutoFit/>
          </a:bodyPr>
          <a:lstStyle/>
          <a:p>
            <a:r>
              <a:rPr lang="en-US" sz="3200" b="1">
                <a:latin typeface="Gilroy SemiBold" pitchFamily="2" charset="77"/>
              </a:rPr>
              <a:t>6</a:t>
            </a:r>
            <a:endParaRPr lang="en-US" sz="3200" b="1" dirty="0">
              <a:latin typeface="Gilroy SemiBold" pitchFamily="2" charset="77"/>
            </a:endParaRPr>
          </a:p>
        </p:txBody>
      </p:sp>
      <p:sp>
        <p:nvSpPr>
          <p:cNvPr id="49" name="Content Placeholder 48">
            <a:extLst>
              <a:ext uri="{FF2B5EF4-FFF2-40B4-BE49-F238E27FC236}">
                <a16:creationId xmlns:a16="http://schemas.microsoft.com/office/drawing/2014/main" id="{BFFF5520-176C-E9CB-63DC-5E5B8922579B}"/>
              </a:ext>
            </a:extLst>
          </p:cNvPr>
          <p:cNvSpPr txBox="1">
            <a:spLocks noGrp="1"/>
          </p:cNvSpPr>
          <p:nvPr>
            <p:ph sz="quarter" idx="11"/>
          </p:nvPr>
        </p:nvSpPr>
        <p:spPr>
          <a:xfrm>
            <a:off x="796692" y="2017125"/>
            <a:ext cx="4910138" cy="341632"/>
          </a:xfrm>
          <a:prstGeom prst="rect">
            <a:avLst/>
          </a:prstGeom>
          <a:noFill/>
        </p:spPr>
        <p:txBody>
          <a:bodyPr wrap="square" rtlCol="0">
            <a:spAutoFit/>
          </a:bodyPr>
          <a:lstStyle/>
          <a:p>
            <a:r>
              <a:rPr lang="en-US" sz="1800">
                <a:latin typeface="Gilroy" pitchFamily="2" charset="77"/>
              </a:rPr>
              <a:t>The </a:t>
            </a:r>
            <a:r>
              <a:rPr lang="en-US" sz="1800" b="1">
                <a:solidFill>
                  <a:srgbClr val="00B050"/>
                </a:solidFill>
                <a:latin typeface="Gilroy SemiBold" pitchFamily="2" charset="77"/>
              </a:rPr>
              <a:t>good news </a:t>
            </a:r>
            <a:r>
              <a:rPr lang="en-US" sz="1800">
                <a:latin typeface="Gilroy" pitchFamily="2" charset="77"/>
              </a:rPr>
              <a:t>is that women:</a:t>
            </a:r>
            <a:endParaRPr lang="en-US" sz="1800" dirty="0">
              <a:latin typeface="Gilroy" pitchFamily="2" charset="77"/>
            </a:endParaRPr>
          </a:p>
        </p:txBody>
      </p:sp>
      <p:sp>
        <p:nvSpPr>
          <p:cNvPr id="50" name="Content Placeholder 49">
            <a:extLst>
              <a:ext uri="{FF2B5EF4-FFF2-40B4-BE49-F238E27FC236}">
                <a16:creationId xmlns:a16="http://schemas.microsoft.com/office/drawing/2014/main" id="{0DCD6059-8532-6409-CCC2-047F34AB1B25}"/>
              </a:ext>
            </a:extLst>
          </p:cNvPr>
          <p:cNvSpPr txBox="1">
            <a:spLocks noGrp="1"/>
          </p:cNvSpPr>
          <p:nvPr>
            <p:ph sz="quarter" idx="12"/>
          </p:nvPr>
        </p:nvSpPr>
        <p:spPr>
          <a:xfrm>
            <a:off x="1211262" y="2613821"/>
            <a:ext cx="4355868" cy="252376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900"/>
              </a:spcBef>
              <a:spcAft>
                <a:spcPts val="900"/>
              </a:spcAft>
              <a:buClr>
                <a:srgbClr val="00B050"/>
              </a:buClr>
              <a:buSzPct val="150000"/>
              <a:buFont typeface="Arial" panose="020B0604020202020204" pitchFamily="34" charset="0"/>
              <a:buChar char="•"/>
              <a:tabLst/>
              <a:defRPr/>
            </a:pPr>
            <a:r>
              <a:rPr kumimoji="0" lang="en-US" sz="1600" b="1" u="none" strike="noStrike" kern="1200" cap="none" spc="0" normalizeH="0" baseline="0" noProof="0">
                <a:ln>
                  <a:noFill/>
                </a:ln>
                <a:solidFill>
                  <a:schemeClr val="bg2">
                    <a:lumMod val="25000"/>
                  </a:schemeClr>
                </a:solidFill>
                <a:effectLst/>
                <a:uLnTx/>
                <a:uFillTx/>
                <a:latin typeface="Gilroy SemiBold" pitchFamily="2" charset="77"/>
                <a:sym typeface="Calibri" panose="020F0502020204030204" pitchFamily="34" charset="0"/>
              </a:rPr>
              <a:t>Saved more than men:</a:t>
            </a:r>
            <a:r>
              <a:rPr kumimoji="0" lang="en-US" sz="1600" u="none" strike="noStrike" kern="1200" cap="none" spc="0" normalizeH="0" baseline="0" noProof="0">
                <a:ln>
                  <a:noFill/>
                </a:ln>
                <a:solidFill>
                  <a:schemeClr val="bg2">
                    <a:lumMod val="25000"/>
                  </a:schemeClr>
                </a:solidFill>
                <a:effectLst/>
                <a:uLnTx/>
                <a:uFillTx/>
                <a:latin typeface="Gilroy" pitchFamily="2" charset="77"/>
                <a:sym typeface="Calibri" panose="020F0502020204030204" pitchFamily="34" charset="0"/>
              </a:rPr>
              <a:t> Annual average of 9% of their pay checks vs. 8.6%.</a:t>
            </a:r>
          </a:p>
          <a:p>
            <a:pPr marL="285750" marR="0" lvl="0" indent="-285750" algn="l" defTabSz="914400" rtl="0" eaLnBrk="1" fontAlgn="auto" latinLnBrk="0" hangingPunct="1">
              <a:lnSpc>
                <a:spcPct val="100000"/>
              </a:lnSpc>
              <a:spcBef>
                <a:spcPts val="900"/>
              </a:spcBef>
              <a:spcAft>
                <a:spcPts val="900"/>
              </a:spcAft>
              <a:buClr>
                <a:srgbClr val="00B050"/>
              </a:buClr>
              <a:buSzPct val="150000"/>
              <a:buFont typeface="Arial" panose="020B0604020202020204" pitchFamily="34" charset="0"/>
              <a:buChar char="•"/>
              <a:tabLst/>
              <a:defRPr/>
            </a:pPr>
            <a:r>
              <a:rPr kumimoji="0" lang="en-US" sz="1600" b="1" u="none" strike="noStrike" kern="1200" cap="none" spc="0" normalizeH="0" baseline="0" noProof="0">
                <a:ln>
                  <a:noFill/>
                </a:ln>
                <a:solidFill>
                  <a:schemeClr val="bg2">
                    <a:lumMod val="25000"/>
                  </a:schemeClr>
                </a:solidFill>
                <a:effectLst/>
                <a:uLnTx/>
                <a:uFillTx/>
                <a:latin typeface="Gilroy SemiBold" pitchFamily="2" charset="77"/>
                <a:sym typeface="Calibri" panose="020F0502020204030204" pitchFamily="34" charset="0"/>
              </a:rPr>
              <a:t>Added more to their savings: </a:t>
            </a:r>
            <a:r>
              <a:rPr kumimoji="0" lang="en-US" sz="1600" u="none" strike="noStrike" kern="1200" cap="none" spc="0" normalizeH="0" baseline="0" noProof="0">
                <a:ln>
                  <a:noFill/>
                </a:ln>
                <a:solidFill>
                  <a:schemeClr val="bg2">
                    <a:lumMod val="25000"/>
                  </a:schemeClr>
                </a:solidFill>
                <a:effectLst/>
                <a:uLnTx/>
                <a:uFillTx/>
                <a:latin typeface="Gilroy" pitchFamily="2" charset="77"/>
                <a:sym typeface="Calibri" panose="020F0502020204030204" pitchFamily="34" charset="0"/>
              </a:rPr>
              <a:t>Average of 12.4% to their account balance (IRA, brokerage) vs. 11.6%.</a:t>
            </a:r>
          </a:p>
          <a:p>
            <a:pPr marL="285750" marR="0" lvl="0" indent="-285750" algn="l" defTabSz="914400" rtl="0" eaLnBrk="1" fontAlgn="auto" latinLnBrk="0" hangingPunct="1">
              <a:lnSpc>
                <a:spcPct val="100000"/>
              </a:lnSpc>
              <a:spcBef>
                <a:spcPts val="900"/>
              </a:spcBef>
              <a:spcAft>
                <a:spcPts val="900"/>
              </a:spcAft>
              <a:buClr>
                <a:srgbClr val="00B050"/>
              </a:buClr>
              <a:buSzPct val="150000"/>
              <a:buFont typeface="Arial" panose="020B0604020202020204" pitchFamily="34" charset="0"/>
              <a:buChar char="•"/>
              <a:tabLst/>
              <a:defRPr/>
            </a:pPr>
            <a:r>
              <a:rPr lang="en-US" sz="1600" b="1">
                <a:solidFill>
                  <a:schemeClr val="bg2">
                    <a:lumMod val="25000"/>
                  </a:schemeClr>
                </a:solidFill>
                <a:latin typeface="Gilroy SemiBold" pitchFamily="2" charset="77"/>
                <a:sym typeface="Calibri" panose="020F0502020204030204" pitchFamily="34" charset="0"/>
              </a:rPr>
              <a:t>Took control of financial decisions: </a:t>
            </a:r>
            <a:r>
              <a:rPr lang="en-US" sz="1600">
                <a:solidFill>
                  <a:schemeClr val="bg2">
                    <a:lumMod val="25000"/>
                  </a:schemeClr>
                </a:solidFill>
                <a:latin typeface="Gilroy" pitchFamily="2" charset="77"/>
                <a:sym typeface="Calibri" panose="020F0502020204030204" pitchFamily="34" charset="0"/>
              </a:rPr>
              <a:t>80% prefer making decisions vs. deferring to partner.</a:t>
            </a:r>
            <a:endParaRPr kumimoji="0" lang="en-US" sz="1600" u="none" strike="noStrike" kern="1200" cap="none" spc="0" normalizeH="0" baseline="0" noProof="0" dirty="0">
              <a:ln>
                <a:noFill/>
              </a:ln>
              <a:solidFill>
                <a:schemeClr val="bg2">
                  <a:lumMod val="25000"/>
                </a:schemeClr>
              </a:solidFill>
              <a:effectLst/>
              <a:uLnTx/>
              <a:uFillTx/>
              <a:latin typeface="Gilroy" pitchFamily="2" charset="77"/>
              <a:sym typeface="Calibri" panose="020F0502020204030204" pitchFamily="34" charset="0"/>
            </a:endParaRPr>
          </a:p>
        </p:txBody>
      </p:sp>
      <p:sp>
        <p:nvSpPr>
          <p:cNvPr id="51" name="Content Placeholder 50">
            <a:extLst>
              <a:ext uri="{FF2B5EF4-FFF2-40B4-BE49-F238E27FC236}">
                <a16:creationId xmlns:a16="http://schemas.microsoft.com/office/drawing/2014/main" id="{82E87F91-6794-C94F-8ED4-23DAEF57B093}"/>
              </a:ext>
            </a:extLst>
          </p:cNvPr>
          <p:cNvSpPr txBox="1">
            <a:spLocks noGrp="1"/>
          </p:cNvSpPr>
          <p:nvPr>
            <p:ph sz="quarter" idx="13"/>
          </p:nvPr>
        </p:nvSpPr>
        <p:spPr>
          <a:xfrm>
            <a:off x="6260286" y="1940028"/>
            <a:ext cx="4910138" cy="341632"/>
          </a:xfrm>
          <a:prstGeom prst="rect">
            <a:avLst/>
          </a:prstGeom>
          <a:noFill/>
        </p:spPr>
        <p:txBody>
          <a:bodyPr wrap="square" rtlCol="0">
            <a:spAutoFit/>
          </a:bodyPr>
          <a:lstStyle/>
          <a:p>
            <a:r>
              <a:rPr lang="en-US" sz="1800">
                <a:latin typeface="Gilroy" pitchFamily="2" charset="77"/>
              </a:rPr>
              <a:t>The </a:t>
            </a:r>
            <a:r>
              <a:rPr lang="en-US" sz="1800" b="1">
                <a:solidFill>
                  <a:srgbClr val="C00000"/>
                </a:solidFill>
                <a:latin typeface="Gilroy SemiBold" pitchFamily="2" charset="77"/>
              </a:rPr>
              <a:t>bad news </a:t>
            </a:r>
            <a:r>
              <a:rPr lang="en-US" sz="1800">
                <a:latin typeface="Gilroy" pitchFamily="2" charset="77"/>
              </a:rPr>
              <a:t>is that women:</a:t>
            </a:r>
            <a:endParaRPr lang="en-US" sz="1800" dirty="0">
              <a:latin typeface="Gilroy" pitchFamily="2" charset="77"/>
            </a:endParaRPr>
          </a:p>
        </p:txBody>
      </p:sp>
      <p:sp>
        <p:nvSpPr>
          <p:cNvPr id="52" name="Content Placeholder 51">
            <a:extLst>
              <a:ext uri="{FF2B5EF4-FFF2-40B4-BE49-F238E27FC236}">
                <a16:creationId xmlns:a16="http://schemas.microsoft.com/office/drawing/2014/main" id="{BC3B7F0B-C518-8A66-83E7-1B9149EAA3A2}"/>
              </a:ext>
            </a:extLst>
          </p:cNvPr>
          <p:cNvSpPr txBox="1">
            <a:spLocks noGrp="1"/>
          </p:cNvSpPr>
          <p:nvPr>
            <p:ph sz="quarter" idx="14"/>
          </p:nvPr>
        </p:nvSpPr>
        <p:spPr>
          <a:xfrm>
            <a:off x="6689492" y="2613821"/>
            <a:ext cx="3749908" cy="199131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900"/>
              </a:spcBef>
              <a:spcAft>
                <a:spcPts val="900"/>
              </a:spcAft>
              <a:buClr>
                <a:srgbClr val="C00000"/>
              </a:buClr>
              <a:buSzPct val="150000"/>
              <a:buFont typeface="Arial" panose="020B0604020202020204" pitchFamily="34" charset="0"/>
              <a:buChar char="•"/>
              <a:tabLst/>
              <a:defRPr/>
            </a:pPr>
            <a:r>
              <a:rPr kumimoji="0" lang="en-US" sz="1600" u="none" strike="noStrike" kern="1200" cap="none" spc="0" normalizeH="0" baseline="0" noProof="0">
                <a:ln>
                  <a:noFill/>
                </a:ln>
                <a:solidFill>
                  <a:schemeClr val="bg2">
                    <a:lumMod val="25000"/>
                  </a:schemeClr>
                </a:solidFill>
                <a:effectLst/>
                <a:uLnTx/>
                <a:uFillTx/>
                <a:latin typeface="Gilroy" pitchFamily="2" charset="77"/>
                <a:sym typeface="Calibri" panose="020F0502020204030204" pitchFamily="34" charset="0"/>
              </a:rPr>
              <a:t>Invest less.</a:t>
            </a:r>
          </a:p>
          <a:p>
            <a:pPr marL="285750" marR="0" lvl="0" indent="-285750" algn="l" defTabSz="914400" rtl="0" eaLnBrk="1" fontAlgn="auto" latinLnBrk="0" hangingPunct="1">
              <a:lnSpc>
                <a:spcPct val="100000"/>
              </a:lnSpc>
              <a:spcBef>
                <a:spcPts val="900"/>
              </a:spcBef>
              <a:spcAft>
                <a:spcPts val="900"/>
              </a:spcAft>
              <a:buClr>
                <a:srgbClr val="C00000"/>
              </a:buClr>
              <a:buSzPct val="150000"/>
              <a:buFont typeface="Arial" panose="020B0604020202020204" pitchFamily="34" charset="0"/>
              <a:buChar char="•"/>
              <a:tabLst/>
              <a:defRPr/>
            </a:pPr>
            <a:r>
              <a:rPr lang="en-US" sz="1600">
                <a:solidFill>
                  <a:srgbClr val="222222"/>
                </a:solidFill>
                <a:latin typeface="Gilroy" pitchFamily="2" charset="77"/>
              </a:rPr>
              <a:t>T</a:t>
            </a:r>
            <a:r>
              <a:rPr lang="en-US" sz="1600">
                <a:solidFill>
                  <a:srgbClr val="222222"/>
                </a:solidFill>
                <a:effectLst/>
                <a:latin typeface="Gilroy" pitchFamily="2" charset="77"/>
              </a:rPr>
              <a:t>end to invest more conservatively compared to men.</a:t>
            </a:r>
          </a:p>
          <a:p>
            <a:pPr marL="285750" marR="0" lvl="0" indent="-285750" algn="l" defTabSz="914400" rtl="0" eaLnBrk="1" fontAlgn="auto" latinLnBrk="0" hangingPunct="1">
              <a:lnSpc>
                <a:spcPct val="100000"/>
              </a:lnSpc>
              <a:spcBef>
                <a:spcPts val="900"/>
              </a:spcBef>
              <a:spcAft>
                <a:spcPts val="900"/>
              </a:spcAft>
              <a:buClr>
                <a:srgbClr val="C00000"/>
              </a:buClr>
              <a:buSzPct val="150000"/>
              <a:buFont typeface="Arial" panose="020B0604020202020204" pitchFamily="34" charset="0"/>
              <a:buChar char="•"/>
              <a:tabLst/>
              <a:defRPr/>
            </a:pPr>
            <a:r>
              <a:rPr lang="en-US" sz="1600">
                <a:solidFill>
                  <a:schemeClr val="bg2">
                    <a:lumMod val="25000"/>
                  </a:schemeClr>
                </a:solidFill>
                <a:latin typeface="Gilroy" pitchFamily="2" charset="77"/>
              </a:rPr>
              <a:t>70% of women's wealth is in cash.</a:t>
            </a:r>
            <a:endParaRPr lang="en-US" sz="1600">
              <a:solidFill>
                <a:schemeClr val="bg2">
                  <a:lumMod val="25000"/>
                </a:schemeClr>
              </a:solidFill>
              <a:latin typeface="Gilroy" pitchFamily="2" charset="77"/>
              <a:sym typeface="Calibri" panose="020F0502020204030204" pitchFamily="34" charset="0"/>
            </a:endParaRPr>
          </a:p>
          <a:p>
            <a:pPr marL="285750" marR="0" lvl="0" indent="-285750" algn="l" defTabSz="914400" rtl="0" eaLnBrk="1" fontAlgn="auto" latinLnBrk="0" hangingPunct="1">
              <a:spcBef>
                <a:spcPts val="900"/>
              </a:spcBef>
              <a:spcAft>
                <a:spcPts val="900"/>
              </a:spcAft>
              <a:buClr>
                <a:srgbClr val="C00000"/>
              </a:buClr>
              <a:buSzPct val="150000"/>
              <a:buFont typeface="Arial" panose="020B0604020202020204" pitchFamily="34" charset="0"/>
              <a:buChar char="•"/>
              <a:tabLst/>
              <a:defRPr/>
            </a:pPr>
            <a:endParaRPr kumimoji="0" lang="en-US" sz="1600" u="none" strike="noStrike" kern="1200" cap="none" spc="0" normalizeH="0" baseline="0" noProof="0" dirty="0">
              <a:ln>
                <a:noFill/>
              </a:ln>
              <a:solidFill>
                <a:schemeClr val="bg2">
                  <a:lumMod val="25000"/>
                </a:schemeClr>
              </a:solidFill>
              <a:effectLst/>
              <a:uLnTx/>
              <a:uFillTx/>
              <a:latin typeface="Gilroy" pitchFamily="2" charset="77"/>
              <a:sym typeface="Calibri" panose="020F0502020204030204" pitchFamily="34" charset="0"/>
            </a:endParaRPr>
          </a:p>
        </p:txBody>
      </p:sp>
      <p:sp>
        <p:nvSpPr>
          <p:cNvPr id="53" name="Content Placeholder 52">
            <a:extLst>
              <a:ext uri="{FF2B5EF4-FFF2-40B4-BE49-F238E27FC236}">
                <a16:creationId xmlns:a16="http://schemas.microsoft.com/office/drawing/2014/main" id="{D768001C-218F-8D16-52EA-F8CFA6098AF6}"/>
              </a:ext>
            </a:extLst>
          </p:cNvPr>
          <p:cNvSpPr>
            <a:spLocks noGrp="1"/>
          </p:cNvSpPr>
          <p:nvPr>
            <p:ph sz="quarter" idx="15"/>
          </p:nvPr>
        </p:nvSpPr>
        <p:spPr>
          <a:xfrm>
            <a:off x="758592" y="5863733"/>
            <a:ext cx="4910138" cy="287337"/>
          </a:xfrm>
          <a:prstGeom prst="rect">
            <a:avLst/>
          </a:prstGeom>
        </p:spPr>
        <p:txBody>
          <a:bodyPr wrap="square">
            <a:spAutoFit/>
          </a:bodyPr>
          <a:lstStyle/>
          <a:p>
            <a:r>
              <a:rPr lang="en-US" sz="1050">
                <a:ln w="0"/>
                <a:solidFill>
                  <a:schemeClr val="bg1">
                    <a:lumMod val="50000"/>
                  </a:schemeClr>
                </a:solidFill>
                <a:latin typeface="PRUDENTIALMODERN MEDIUM CONDENS" pitchFamily="2" charset="77"/>
              </a:rPr>
              <a:t>Source: Alliance for Lifetime Income, Women’s Financial Wellness. Suzanne Norman November 2021</a:t>
            </a:r>
            <a:endParaRPr lang="en-US" sz="1050" dirty="0">
              <a:ln w="0"/>
              <a:solidFill>
                <a:schemeClr val="bg1">
                  <a:lumMod val="50000"/>
                </a:schemeClr>
              </a:solidFill>
              <a:latin typeface="PRUDENTIALMODERN MEDIUM CONDENS" pitchFamily="2" charset="77"/>
            </a:endParaRPr>
          </a:p>
        </p:txBody>
      </p:sp>
    </p:spTree>
    <p:extLst>
      <p:ext uri="{BB962C8B-B14F-4D97-AF65-F5344CB8AC3E}">
        <p14:creationId xmlns:p14="http://schemas.microsoft.com/office/powerpoint/2010/main" val="4099686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975FE0-0596-397E-A36E-50005709E7EE}"/>
              </a:ext>
              <a:ext uri="{C183D7F6-B498-43B3-948B-1728B52AA6E4}">
                <adec:decorative xmlns:adec="http://schemas.microsoft.com/office/drawing/2017/decorative" val="1"/>
              </a:ext>
            </a:extLst>
          </p:cNvPr>
          <p:cNvSpPr/>
          <p:nvPr/>
        </p:nvSpPr>
        <p:spPr>
          <a:xfrm>
            <a:off x="7606144" y="1339396"/>
            <a:ext cx="4585855" cy="5520279"/>
          </a:xfrm>
          <a:prstGeom prst="rect">
            <a:avLst/>
          </a:prstGeom>
          <a:solidFill>
            <a:srgbClr val="E2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AF23C0-6B9F-7206-F2D2-65664B443903}"/>
              </a:ext>
              <a:ext uri="{C183D7F6-B498-43B3-948B-1728B52AA6E4}">
                <adec:decorative xmlns:adec="http://schemas.microsoft.com/office/drawing/2017/decorative" val="1"/>
              </a:ext>
            </a:extLst>
          </p:cNvPr>
          <p:cNvSpPr/>
          <p:nvPr/>
        </p:nvSpPr>
        <p:spPr>
          <a:xfrm>
            <a:off x="0" y="0"/>
            <a:ext cx="12192000"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699E1D6-51EA-94FA-AE38-56402230AE65}"/>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9" name="Group 8">
              <a:extLst>
                <a:ext uri="{FF2B5EF4-FFF2-40B4-BE49-F238E27FC236}">
                  <a16:creationId xmlns:a16="http://schemas.microsoft.com/office/drawing/2014/main" id="{3955A315-8E7B-5349-45CB-A34FFDA61AB4}"/>
                </a:ext>
              </a:extLst>
            </p:cNvPr>
            <p:cNvGrpSpPr/>
            <p:nvPr/>
          </p:nvGrpSpPr>
          <p:grpSpPr>
            <a:xfrm>
              <a:off x="8430073" y="6380207"/>
              <a:ext cx="3712966" cy="345783"/>
              <a:chOff x="8430073" y="6380207"/>
              <a:chExt cx="3712966" cy="345783"/>
            </a:xfrm>
          </p:grpSpPr>
          <p:grpSp>
            <p:nvGrpSpPr>
              <p:cNvPr id="11" name="Group 10">
                <a:extLst>
                  <a:ext uri="{FF2B5EF4-FFF2-40B4-BE49-F238E27FC236}">
                    <a16:creationId xmlns:a16="http://schemas.microsoft.com/office/drawing/2014/main" id="{1742C87B-1558-42BD-C410-C626E5EDD1CD}"/>
                  </a:ext>
                </a:extLst>
              </p:cNvPr>
              <p:cNvGrpSpPr/>
              <p:nvPr/>
            </p:nvGrpSpPr>
            <p:grpSpPr>
              <a:xfrm>
                <a:off x="11520739" y="6380207"/>
                <a:ext cx="622300" cy="345783"/>
                <a:chOff x="11517153" y="6380207"/>
                <a:chExt cx="622300" cy="345783"/>
              </a:xfrm>
            </p:grpSpPr>
            <p:sp>
              <p:nvSpPr>
                <p:cNvPr id="20" name="Slide Number Placeholder 5">
                  <a:extLst>
                    <a:ext uri="{FF2B5EF4-FFF2-40B4-BE49-F238E27FC236}">
                      <a16:creationId xmlns:a16="http://schemas.microsoft.com/office/drawing/2014/main" id="{6934E0EE-55FE-B97F-7D4D-49DF8D61D265}"/>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22</a:t>
                  </a:fld>
                  <a:endParaRPr lang="en-US" sz="1100" b="1" dirty="0">
                    <a:solidFill>
                      <a:srgbClr val="001F43"/>
                    </a:solidFill>
                    <a:latin typeface="PrudentialModern" pitchFamily="2" charset="77"/>
                  </a:endParaRPr>
                </a:p>
              </p:txBody>
            </p:sp>
            <p:cxnSp>
              <p:nvCxnSpPr>
                <p:cNvPr id="21" name="Straight Connector 20">
                  <a:extLst>
                    <a:ext uri="{FF2B5EF4-FFF2-40B4-BE49-F238E27FC236}">
                      <a16:creationId xmlns:a16="http://schemas.microsoft.com/office/drawing/2014/main" id="{AC9C0031-2C75-97EB-66D6-23DC24134FF1}"/>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2" name="Footer Placeholder 4">
                <a:extLst>
                  <a:ext uri="{FF2B5EF4-FFF2-40B4-BE49-F238E27FC236}">
                    <a16:creationId xmlns:a16="http://schemas.microsoft.com/office/drawing/2014/main" id="{1B723E62-CEA7-A904-8A55-A8D9F2802193}"/>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10" name="Picture 9" descr="A blue and black logo&#10;&#10;Description automatically generated">
              <a:extLst>
                <a:ext uri="{FF2B5EF4-FFF2-40B4-BE49-F238E27FC236}">
                  <a16:creationId xmlns:a16="http://schemas.microsoft.com/office/drawing/2014/main" id="{CF0A63AF-F674-F705-DC49-596DEBFE3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18" name="Oval 17">
            <a:extLst>
              <a:ext uri="{FF2B5EF4-FFF2-40B4-BE49-F238E27FC236}">
                <a16:creationId xmlns:a16="http://schemas.microsoft.com/office/drawing/2014/main" id="{AFC670CC-F444-A7AE-CB44-599E6AB3B096}"/>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5854AB0-C0D6-07DC-D418-CC073A4F0767}"/>
              </a:ext>
              <a:ext uri="{C183D7F6-B498-43B3-948B-1728B52AA6E4}">
                <adec:decorative xmlns:adec="http://schemas.microsoft.com/office/drawing/2017/decorative" val="1"/>
              </a:ext>
            </a:extLst>
          </p:cNvPr>
          <p:cNvSpPr>
            <a:spLocks noChangeAspect="1"/>
          </p:cNvSpPr>
          <p:nvPr/>
        </p:nvSpPr>
        <p:spPr>
          <a:xfrm>
            <a:off x="1988833" y="1705813"/>
            <a:ext cx="3835895" cy="3835895"/>
          </a:xfrm>
          <a:prstGeom prst="ellipse">
            <a:avLst/>
          </a:prstGeom>
          <a:solidFill>
            <a:srgbClr val="0079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le 4">
            <a:extLst>
              <a:ext uri="{FF2B5EF4-FFF2-40B4-BE49-F238E27FC236}">
                <a16:creationId xmlns:a16="http://schemas.microsoft.com/office/drawing/2014/main" id="{F92543EA-FDA5-A3DF-BC55-85147F27683D}"/>
              </a:ext>
            </a:extLst>
          </p:cNvPr>
          <p:cNvSpPr txBox="1">
            <a:spLocks noGrp="1"/>
          </p:cNvSpPr>
          <p:nvPr>
            <p:ph type="title"/>
          </p:nvPr>
        </p:nvSpPr>
        <p:spPr>
          <a:xfrm>
            <a:off x="1669294" y="437110"/>
            <a:ext cx="5529072" cy="8856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r>
              <a:rPr lang="en-US" sz="3000" dirty="0">
                <a:solidFill>
                  <a:srgbClr val="001F43"/>
                </a:solidFill>
                <a:latin typeface="Prudential Modern SemCond" pitchFamily="2" charset="77"/>
              </a:rPr>
              <a:t>WOMEN LET THE FEAR OF RISK SLOW THEIR MONEY GROWTH  </a:t>
            </a:r>
          </a:p>
        </p:txBody>
      </p:sp>
      <p:sp>
        <p:nvSpPr>
          <p:cNvPr id="59" name="Content Placeholder 48">
            <a:extLst>
              <a:ext uri="{FF2B5EF4-FFF2-40B4-BE49-F238E27FC236}">
                <a16:creationId xmlns:a16="http://schemas.microsoft.com/office/drawing/2014/main" id="{7C3EF059-BE96-BCE0-0A27-A06A0F456359}"/>
              </a:ext>
            </a:extLst>
          </p:cNvPr>
          <p:cNvSpPr txBox="1">
            <a:spLocks noGrp="1"/>
          </p:cNvSpPr>
          <p:nvPr>
            <p:ph sz="quarter" idx="10"/>
          </p:nvPr>
        </p:nvSpPr>
        <p:spPr>
          <a:xfrm>
            <a:off x="1015552" y="612997"/>
            <a:ext cx="458828" cy="535531"/>
          </a:xfrm>
          <a:prstGeom prst="rect">
            <a:avLst/>
          </a:prstGeom>
          <a:noFill/>
        </p:spPr>
        <p:txBody>
          <a:bodyPr wrap="square" rtlCol="0">
            <a:spAutoFit/>
          </a:bodyPr>
          <a:lstStyle/>
          <a:p>
            <a:r>
              <a:rPr lang="en-US" sz="3200" b="1" dirty="0">
                <a:latin typeface="Gilroy SemiBold" pitchFamily="2" charset="77"/>
              </a:rPr>
              <a:t>6</a:t>
            </a:r>
          </a:p>
        </p:txBody>
      </p:sp>
      <p:sp>
        <p:nvSpPr>
          <p:cNvPr id="60" name="Content Placeholder 49">
            <a:extLst>
              <a:ext uri="{FF2B5EF4-FFF2-40B4-BE49-F238E27FC236}">
                <a16:creationId xmlns:a16="http://schemas.microsoft.com/office/drawing/2014/main" id="{27797557-2DA6-BDE4-5B87-67877D82D62D}"/>
              </a:ext>
            </a:extLst>
          </p:cNvPr>
          <p:cNvSpPr txBox="1">
            <a:spLocks noGrp="1"/>
          </p:cNvSpPr>
          <p:nvPr>
            <p:ph sz="quarter" idx="11"/>
          </p:nvPr>
        </p:nvSpPr>
        <p:spPr>
          <a:xfrm>
            <a:off x="2304492" y="2682945"/>
            <a:ext cx="3297655" cy="1980414"/>
          </a:xfrm>
          <a:prstGeom prst="rect">
            <a:avLst/>
          </a:prstGeom>
          <a:noFill/>
        </p:spPr>
        <p:txBody>
          <a:bodyPr wrap="square" rtlCol="0">
            <a:spAutoFit/>
          </a:bodyPr>
          <a:lstStyle>
            <a:defPPr>
              <a:defRPr lang="en-US"/>
            </a:defPPr>
            <a:lvl1pPr>
              <a:defRPr sz="2400" b="1">
                <a:solidFill>
                  <a:srgbClr val="0071AE"/>
                </a:solidFill>
                <a:latin typeface="Prudential Modern Cond" pitchFamily="2" charset="77"/>
              </a:defRPr>
            </a:lvl1pPr>
          </a:lstStyle>
          <a:p>
            <a:pPr>
              <a:lnSpc>
                <a:spcPts val="3000"/>
              </a:lnSpc>
            </a:pPr>
            <a:r>
              <a:rPr lang="en-US" sz="2200" dirty="0">
                <a:solidFill>
                  <a:schemeClr val="bg1"/>
                </a:solidFill>
                <a:latin typeface="Prudential Modern SemCond" pitchFamily="2" charset="77"/>
              </a:rPr>
              <a:t>L</a:t>
            </a:r>
            <a:r>
              <a:rPr lang="en-US" sz="2200" u="none" strike="noStrike" dirty="0">
                <a:solidFill>
                  <a:schemeClr val="bg1"/>
                </a:solidFill>
                <a:effectLst/>
                <a:latin typeface="Prudential Modern SemCond" pitchFamily="2" charset="77"/>
              </a:rPr>
              <a:t>ESS SAVINGS ALLOCATED TO INVESTMENTS COULD COST WOMEN MORE IN THE LONG RUN THAN THE GENDER PAY GAP.</a:t>
            </a:r>
            <a:r>
              <a:rPr lang="en-US" sz="2200" u="none" strike="noStrike" baseline="30000" dirty="0">
                <a:solidFill>
                  <a:schemeClr val="bg1"/>
                </a:solidFill>
                <a:effectLst/>
                <a:latin typeface="Prudential Modern SemCond" pitchFamily="2" charset="77"/>
              </a:rPr>
              <a:t>1</a:t>
            </a:r>
            <a:endParaRPr lang="en-US" sz="2200" baseline="30000" dirty="0">
              <a:solidFill>
                <a:schemeClr val="bg1"/>
              </a:solidFill>
              <a:highlight>
                <a:srgbClr val="FFFF00"/>
              </a:highlight>
              <a:latin typeface="Prudential Modern SemCond" pitchFamily="2" charset="77"/>
            </a:endParaRPr>
          </a:p>
        </p:txBody>
      </p:sp>
      <p:pic>
        <p:nvPicPr>
          <p:cNvPr id="61" name="Content Placeholder 60" descr="Quick Tips">
            <a:extLst>
              <a:ext uri="{FF2B5EF4-FFF2-40B4-BE49-F238E27FC236}">
                <a16:creationId xmlns:a16="http://schemas.microsoft.com/office/drawing/2014/main" id="{F551D39E-7DFA-E502-6C97-E581143582A7}"/>
              </a:ext>
            </a:extLst>
          </p:cNvPr>
          <p:cNvPicPr>
            <a:picLocks noGrp="1" noChangeAspect="1"/>
          </p:cNvPicPr>
          <p:nvPr>
            <p:ph sz="quarter" idx="12"/>
          </p:nvPr>
        </p:nvPicPr>
        <p:blipFill rotWithShape="1">
          <a:blip r:embed="rId4">
            <a:extLst>
              <a:ext uri="{BEBA8EAE-BF5A-486C-A8C5-ECC9F3942E4B}">
                <a14:imgProps xmlns:a14="http://schemas.microsoft.com/office/drawing/2010/main">
                  <a14:imgLayer r:embed="rId5">
                    <a14:imgEffect>
                      <a14:backgroundRemoval t="10000" b="90000" l="10000" r="90000">
                        <a14:foregroundMark x1="61001" y1="54986" x2="45458" y2="55188"/>
                        <a14:foregroundMark x1="45458" y1="55188" x2="52846" y2="55713"/>
                        <a14:foregroundMark x1="52846" y1="55713" x2="60476" y2="52483"/>
                        <a14:foregroundMark x1="60476" y1="52483" x2="58417" y2="56601"/>
                        <a14:foregroundMark x1="42996" y1="54017" x2="41825" y2="54017"/>
                      </a14:backgroundRemoval>
                    </a14:imgEffect>
                  </a14:imgLayer>
                </a14:imgProps>
              </a:ext>
              <a:ext uri="{28A0092B-C50C-407E-A947-70E740481C1C}">
                <a14:useLocalDpi xmlns:a14="http://schemas.microsoft.com/office/drawing/2010/main" val="0"/>
              </a:ext>
            </a:extLst>
          </a:blip>
          <a:srcRect t="28086" b="25194"/>
          <a:stretch/>
        </p:blipFill>
        <p:spPr>
          <a:xfrm>
            <a:off x="8876305" y="1967565"/>
            <a:ext cx="2111301" cy="986400"/>
          </a:xfrm>
          <a:prstGeom prst="rect">
            <a:avLst/>
          </a:prstGeom>
        </p:spPr>
      </p:pic>
      <p:sp>
        <p:nvSpPr>
          <p:cNvPr id="62" name="Content Placeholder 50">
            <a:extLst>
              <a:ext uri="{FF2B5EF4-FFF2-40B4-BE49-F238E27FC236}">
                <a16:creationId xmlns:a16="http://schemas.microsoft.com/office/drawing/2014/main" id="{D32EEF67-95A8-0B35-4E60-784CC305A65C}"/>
              </a:ext>
            </a:extLst>
          </p:cNvPr>
          <p:cNvSpPr>
            <a:spLocks noGrp="1"/>
          </p:cNvSpPr>
          <p:nvPr>
            <p:ph sz="quarter" idx="13"/>
          </p:nvPr>
        </p:nvSpPr>
        <p:spPr>
          <a:xfrm>
            <a:off x="8827223" y="3061156"/>
            <a:ext cx="2776370" cy="2222468"/>
          </a:xfrm>
          <a:prstGeom prst="rect">
            <a:avLst/>
          </a:prstGeom>
        </p:spPr>
        <p:txBody>
          <a:bodyPr wrap="square" anchor="ctr">
            <a:spAutoFit/>
          </a:bodyPr>
          <a:lstStyle/>
          <a:p>
            <a:pPr>
              <a:lnSpc>
                <a:spcPts val="2400"/>
              </a:lnSpc>
            </a:pPr>
            <a:r>
              <a:rPr lang="en-US" sz="1600" b="1" dirty="0">
                <a:solidFill>
                  <a:schemeClr val="bg2">
                    <a:lumMod val="25000"/>
                  </a:schemeClr>
                </a:solidFill>
                <a:latin typeface="Gilroy SemiBold" pitchFamily="2" charset="77"/>
              </a:rPr>
              <a:t>Ask your financial professional to explain how protected accumulation solutions with downside protection can help you feel more confident with investing.</a:t>
            </a:r>
          </a:p>
        </p:txBody>
      </p:sp>
      <p:sp>
        <p:nvSpPr>
          <p:cNvPr id="63" name="Content Placeholder 51">
            <a:extLst>
              <a:ext uri="{FF2B5EF4-FFF2-40B4-BE49-F238E27FC236}">
                <a16:creationId xmlns:a16="http://schemas.microsoft.com/office/drawing/2014/main" id="{C97044BD-8B3F-3E0E-78C5-FB2B81917C55}"/>
              </a:ext>
            </a:extLst>
          </p:cNvPr>
          <p:cNvSpPr txBox="1">
            <a:spLocks noGrp="1"/>
          </p:cNvSpPr>
          <p:nvPr>
            <p:ph sz="quarter" idx="14"/>
          </p:nvPr>
        </p:nvSpPr>
        <p:spPr>
          <a:xfrm>
            <a:off x="772739" y="5914224"/>
            <a:ext cx="5232396" cy="241797"/>
          </a:xfrm>
          <a:prstGeom prst="rect">
            <a:avLst/>
          </a:prstGeom>
          <a:noFill/>
        </p:spPr>
        <p:txBody>
          <a:bodyPr wrap="square">
            <a:spAutoFit/>
          </a:bodyPr>
          <a:lstStyle/>
          <a:p>
            <a:r>
              <a:rPr lang="en-US" sz="1050" baseline="30000" dirty="0">
                <a:solidFill>
                  <a:schemeClr val="bg1">
                    <a:lumMod val="50000"/>
                  </a:schemeClr>
                </a:solidFill>
                <a:latin typeface="PRUDENTIALMODERN MEDIUM CONDENS" pitchFamily="2" charset="77"/>
              </a:rPr>
              <a:t>1</a:t>
            </a:r>
            <a:r>
              <a:rPr lang="en-US" sz="1050" dirty="0">
                <a:solidFill>
                  <a:schemeClr val="bg1">
                    <a:lumMod val="50000"/>
                  </a:schemeClr>
                </a:solidFill>
                <a:latin typeface="PRUDENTIALMODERN MEDIUM CONDENS" pitchFamily="2" charset="77"/>
              </a:rPr>
              <a:t>InvestmentNews, “Gender Investing Gap Costs Women in the Long Run, </a:t>
            </a:r>
            <a:r>
              <a:rPr lang="en-US" sz="1050" dirty="0" err="1">
                <a:solidFill>
                  <a:schemeClr val="bg1">
                    <a:lumMod val="50000"/>
                  </a:schemeClr>
                </a:solidFill>
                <a:latin typeface="PRUDENTIALMODERN MEDIUM CONDENS" pitchFamily="2" charset="77"/>
              </a:rPr>
              <a:t>Krawcheck</a:t>
            </a:r>
            <a:r>
              <a:rPr lang="en-US" sz="1050" dirty="0">
                <a:solidFill>
                  <a:schemeClr val="bg1">
                    <a:lumMod val="50000"/>
                  </a:schemeClr>
                </a:solidFill>
                <a:latin typeface="PRUDENTIALMODERN MEDIUM CONDENS" pitchFamily="2" charset="77"/>
              </a:rPr>
              <a:t> Says,” Nov. 19, 2019.</a:t>
            </a:r>
          </a:p>
        </p:txBody>
      </p:sp>
    </p:spTree>
    <p:extLst>
      <p:ext uri="{BB962C8B-B14F-4D97-AF65-F5344CB8AC3E}">
        <p14:creationId xmlns:p14="http://schemas.microsoft.com/office/powerpoint/2010/main" val="1269677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DAF23C0-6B9F-7206-F2D2-65664B443903}"/>
              </a:ext>
              <a:ext uri="{C183D7F6-B498-43B3-948B-1728B52AA6E4}">
                <adec:decorative xmlns:adec="http://schemas.microsoft.com/office/drawing/2017/decorative" val="1"/>
              </a:ext>
            </a:extLst>
          </p:cNvPr>
          <p:cNvSpPr/>
          <p:nvPr/>
        </p:nvSpPr>
        <p:spPr>
          <a:xfrm>
            <a:off x="0" y="0"/>
            <a:ext cx="12192000"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279A29D-2C54-FD0C-C0CF-F146943A6E17}"/>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5" name="Group 4">
              <a:extLst>
                <a:ext uri="{FF2B5EF4-FFF2-40B4-BE49-F238E27FC236}">
                  <a16:creationId xmlns:a16="http://schemas.microsoft.com/office/drawing/2014/main" id="{DAF51DA5-0915-C3F1-7664-2E59AB36027E}"/>
                </a:ext>
              </a:extLst>
            </p:cNvPr>
            <p:cNvGrpSpPr/>
            <p:nvPr/>
          </p:nvGrpSpPr>
          <p:grpSpPr>
            <a:xfrm>
              <a:off x="8430073" y="6380207"/>
              <a:ext cx="3712966" cy="345783"/>
              <a:chOff x="8430073" y="6380207"/>
              <a:chExt cx="3712966" cy="345783"/>
            </a:xfrm>
          </p:grpSpPr>
          <p:grpSp>
            <p:nvGrpSpPr>
              <p:cNvPr id="9" name="Group 8">
                <a:extLst>
                  <a:ext uri="{FF2B5EF4-FFF2-40B4-BE49-F238E27FC236}">
                    <a16:creationId xmlns:a16="http://schemas.microsoft.com/office/drawing/2014/main" id="{931E8922-C533-D638-F18B-503462420785}"/>
                  </a:ext>
                </a:extLst>
              </p:cNvPr>
              <p:cNvGrpSpPr/>
              <p:nvPr/>
            </p:nvGrpSpPr>
            <p:grpSpPr>
              <a:xfrm>
                <a:off x="11520739" y="6380207"/>
                <a:ext cx="622300" cy="345783"/>
                <a:chOff x="11517153" y="6380207"/>
                <a:chExt cx="622300" cy="345783"/>
              </a:xfrm>
            </p:grpSpPr>
            <p:sp>
              <p:nvSpPr>
                <p:cNvPr id="11" name="Slide Number Placeholder 5">
                  <a:extLst>
                    <a:ext uri="{FF2B5EF4-FFF2-40B4-BE49-F238E27FC236}">
                      <a16:creationId xmlns:a16="http://schemas.microsoft.com/office/drawing/2014/main" id="{AD5C2F58-6BD4-DF38-C058-C4B064805B91}"/>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23</a:t>
                  </a:fld>
                  <a:endParaRPr lang="en-US" sz="1100" b="1" dirty="0">
                    <a:solidFill>
                      <a:srgbClr val="001F43"/>
                    </a:solidFill>
                    <a:latin typeface="PrudentialModern" pitchFamily="2" charset="77"/>
                  </a:endParaRPr>
                </a:p>
              </p:txBody>
            </p:sp>
            <p:cxnSp>
              <p:nvCxnSpPr>
                <p:cNvPr id="12" name="Straight Connector 11">
                  <a:extLst>
                    <a:ext uri="{FF2B5EF4-FFF2-40B4-BE49-F238E27FC236}">
                      <a16:creationId xmlns:a16="http://schemas.microsoft.com/office/drawing/2014/main" id="{0D48B525-A1DE-EA7C-D645-A190ABF0B781}"/>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0" name="Footer Placeholder 4">
                <a:extLst>
                  <a:ext uri="{FF2B5EF4-FFF2-40B4-BE49-F238E27FC236}">
                    <a16:creationId xmlns:a16="http://schemas.microsoft.com/office/drawing/2014/main" id="{87D571CD-A121-9EF7-3F7E-B7C3E185B65B}"/>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6" name="Picture 5" descr="A blue and black logo&#10;&#10;Description automatically generated">
              <a:extLst>
                <a:ext uri="{FF2B5EF4-FFF2-40B4-BE49-F238E27FC236}">
                  <a16:creationId xmlns:a16="http://schemas.microsoft.com/office/drawing/2014/main" id="{2A4A48B2-F191-4CE5-9E61-DF67C2388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46" name="Title 4">
            <a:extLst>
              <a:ext uri="{FF2B5EF4-FFF2-40B4-BE49-F238E27FC236}">
                <a16:creationId xmlns:a16="http://schemas.microsoft.com/office/drawing/2014/main" id="{18B02A61-2541-0611-D6AD-7CFA4E94243B}"/>
              </a:ext>
            </a:extLst>
          </p:cNvPr>
          <p:cNvSpPr txBox="1">
            <a:spLocks noGrp="1"/>
          </p:cNvSpPr>
          <p:nvPr>
            <p:ph type="title"/>
          </p:nvPr>
        </p:nvSpPr>
        <p:spPr>
          <a:xfrm>
            <a:off x="1644650" y="429444"/>
            <a:ext cx="5378450" cy="8840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r>
              <a:rPr lang="en-US" sz="3000">
                <a:solidFill>
                  <a:srgbClr val="001F43"/>
                </a:solidFill>
                <a:latin typeface="Prudential Modern SemCond" pitchFamily="2" charset="77"/>
              </a:rPr>
              <a:t>TURN A SAVER MINDSET INTO AN INVESTOR OUTLOOK</a:t>
            </a:r>
            <a:endParaRPr lang="en-US" sz="3000" dirty="0">
              <a:solidFill>
                <a:srgbClr val="001F43"/>
              </a:solidFill>
              <a:latin typeface="Prudential Modern SemCond" pitchFamily="2" charset="77"/>
            </a:endParaRPr>
          </a:p>
        </p:txBody>
      </p:sp>
      <p:sp>
        <p:nvSpPr>
          <p:cNvPr id="18" name="Oval 17">
            <a:extLst>
              <a:ext uri="{FF2B5EF4-FFF2-40B4-BE49-F238E27FC236}">
                <a16:creationId xmlns:a16="http://schemas.microsoft.com/office/drawing/2014/main" id="{AFC670CC-F444-A7AE-CB44-599E6AB3B096}"/>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46">
            <a:extLst>
              <a:ext uri="{FF2B5EF4-FFF2-40B4-BE49-F238E27FC236}">
                <a16:creationId xmlns:a16="http://schemas.microsoft.com/office/drawing/2014/main" id="{C4434894-1CBB-D9E5-1B69-A3FCAAC791F9}"/>
              </a:ext>
            </a:extLst>
          </p:cNvPr>
          <p:cNvSpPr txBox="1">
            <a:spLocks noGrp="1"/>
          </p:cNvSpPr>
          <p:nvPr>
            <p:ph sz="quarter" idx="10"/>
          </p:nvPr>
        </p:nvSpPr>
        <p:spPr>
          <a:xfrm>
            <a:off x="1018380" y="603710"/>
            <a:ext cx="457200" cy="535531"/>
          </a:xfrm>
          <a:prstGeom prst="rect">
            <a:avLst/>
          </a:prstGeom>
          <a:noFill/>
        </p:spPr>
        <p:txBody>
          <a:bodyPr wrap="square" rtlCol="0">
            <a:spAutoFit/>
          </a:bodyPr>
          <a:lstStyle/>
          <a:p>
            <a:r>
              <a:rPr lang="en-US" sz="3200" b="1">
                <a:latin typeface="Gilroy SemiBold" pitchFamily="2" charset="77"/>
              </a:rPr>
              <a:t>6</a:t>
            </a:r>
            <a:endParaRPr lang="en-US" sz="3200" b="1" dirty="0">
              <a:latin typeface="Gilroy SemiBold" pitchFamily="2" charset="77"/>
            </a:endParaRPr>
          </a:p>
        </p:txBody>
      </p:sp>
      <p:sp>
        <p:nvSpPr>
          <p:cNvPr id="48" name="Content Placeholder 47">
            <a:extLst>
              <a:ext uri="{FF2B5EF4-FFF2-40B4-BE49-F238E27FC236}">
                <a16:creationId xmlns:a16="http://schemas.microsoft.com/office/drawing/2014/main" id="{41EC97D1-34E2-ABBA-4E5D-B06D78CD310F}"/>
              </a:ext>
            </a:extLst>
          </p:cNvPr>
          <p:cNvSpPr txBox="1">
            <a:spLocks noGrp="1"/>
          </p:cNvSpPr>
          <p:nvPr>
            <p:ph sz="quarter" idx="11"/>
          </p:nvPr>
        </p:nvSpPr>
        <p:spPr>
          <a:xfrm>
            <a:off x="787400" y="2079969"/>
            <a:ext cx="5156200" cy="341632"/>
          </a:xfrm>
          <a:prstGeom prst="rect">
            <a:avLst/>
          </a:prstGeom>
          <a:noFill/>
        </p:spPr>
        <p:txBody>
          <a:bodyPr wrap="square" rtlCol="0">
            <a:spAutoFit/>
          </a:bodyPr>
          <a:lstStyle/>
          <a:p>
            <a:r>
              <a:rPr lang="en-US" sz="1800" b="1">
                <a:solidFill>
                  <a:srgbClr val="001F43"/>
                </a:solidFill>
                <a:latin typeface="Prudential Modern SemCond" pitchFamily="2" charset="77"/>
              </a:rPr>
              <a:t>WORK WITH A FINANCIAL PROFESSIONAL WHO CAN:</a:t>
            </a:r>
            <a:endParaRPr lang="en-US" sz="1800" b="1" strike="sngStrike" dirty="0">
              <a:solidFill>
                <a:srgbClr val="001F43"/>
              </a:solidFill>
              <a:latin typeface="Prudential Modern SemCond" pitchFamily="2" charset="77"/>
            </a:endParaRPr>
          </a:p>
        </p:txBody>
      </p:sp>
      <p:sp>
        <p:nvSpPr>
          <p:cNvPr id="49" name="Content Placeholder 48">
            <a:extLst>
              <a:ext uri="{FF2B5EF4-FFF2-40B4-BE49-F238E27FC236}">
                <a16:creationId xmlns:a16="http://schemas.microsoft.com/office/drawing/2014/main" id="{C71FEDB9-C8C4-D8B2-6080-40A680A53988}"/>
              </a:ext>
            </a:extLst>
          </p:cNvPr>
          <p:cNvSpPr txBox="1">
            <a:spLocks noGrp="1"/>
          </p:cNvSpPr>
          <p:nvPr>
            <p:ph sz="quarter" idx="12"/>
          </p:nvPr>
        </p:nvSpPr>
        <p:spPr>
          <a:xfrm>
            <a:off x="788590" y="2919165"/>
            <a:ext cx="7047310" cy="1634294"/>
          </a:xfrm>
          <a:prstGeom prst="rect">
            <a:avLst/>
          </a:prstGeom>
          <a:noFill/>
        </p:spPr>
        <p:txBody>
          <a:bodyPr wrap="square" numCol="1" spcCol="365760" rtlCol="0">
            <a:spAutoFit/>
          </a:bodyPr>
          <a:lstStyle/>
          <a:p>
            <a:pPr marL="342900" indent="-342900">
              <a:spcAft>
                <a:spcPts val="1200"/>
              </a:spcAft>
              <a:buClr>
                <a:srgbClr val="17D5E0"/>
              </a:buClr>
              <a:buSzPct val="150000"/>
              <a:buFont typeface="Arial" panose="020B0604020202020204" pitchFamily="34" charset="0"/>
              <a:buChar char="•"/>
            </a:pPr>
            <a:r>
              <a:rPr lang="en-US" sz="1800" dirty="0">
                <a:solidFill>
                  <a:schemeClr val="bg2">
                    <a:lumMod val="25000"/>
                  </a:schemeClr>
                </a:solidFill>
                <a:latin typeface="Gilroy" pitchFamily="2" charset="77"/>
              </a:rPr>
              <a:t>Expand your knowledge of investing to boost your confidence </a:t>
            </a:r>
          </a:p>
          <a:p>
            <a:pPr marL="342900" indent="-342900">
              <a:lnSpc>
                <a:spcPct val="100000"/>
              </a:lnSpc>
              <a:spcBef>
                <a:spcPts val="0"/>
              </a:spcBef>
              <a:spcAft>
                <a:spcPts val="1200"/>
              </a:spcAft>
              <a:buClr>
                <a:srgbClr val="17D5E0"/>
              </a:buClr>
              <a:buSzPct val="150000"/>
              <a:buFont typeface="Arial" panose="020B0604020202020204" pitchFamily="34" charset="0"/>
              <a:buChar char="•"/>
            </a:pPr>
            <a:r>
              <a:rPr lang="en-US" sz="1800" dirty="0">
                <a:solidFill>
                  <a:schemeClr val="bg2">
                    <a:lumMod val="25000"/>
                  </a:schemeClr>
                </a:solidFill>
                <a:latin typeface="Gilroy" pitchFamily="2" charset="77"/>
              </a:rPr>
              <a:t>Educate you on the investment options available</a:t>
            </a:r>
          </a:p>
          <a:p>
            <a:pPr marL="342900" indent="-342900">
              <a:lnSpc>
                <a:spcPct val="100000"/>
              </a:lnSpc>
              <a:spcBef>
                <a:spcPts val="0"/>
              </a:spcBef>
              <a:spcAft>
                <a:spcPts val="1200"/>
              </a:spcAft>
              <a:buClr>
                <a:srgbClr val="17D5E0"/>
              </a:buClr>
              <a:buSzPct val="150000"/>
              <a:buFont typeface="Arial" panose="020B0604020202020204" pitchFamily="34" charset="0"/>
              <a:buChar char="•"/>
            </a:pPr>
            <a:r>
              <a:rPr lang="en-US" sz="1800" dirty="0">
                <a:solidFill>
                  <a:schemeClr val="bg2">
                    <a:lumMod val="25000"/>
                  </a:schemeClr>
                </a:solidFill>
                <a:latin typeface="Gilroy" pitchFamily="2" charset="77"/>
              </a:rPr>
              <a:t>Personalize recommendations for you</a:t>
            </a:r>
          </a:p>
          <a:p>
            <a:pPr marL="342900" indent="-342900">
              <a:lnSpc>
                <a:spcPct val="100000"/>
              </a:lnSpc>
              <a:spcBef>
                <a:spcPts val="0"/>
              </a:spcBef>
              <a:spcAft>
                <a:spcPts val="1200"/>
              </a:spcAft>
              <a:buClr>
                <a:srgbClr val="17D5E0"/>
              </a:buClr>
              <a:buSzPct val="150000"/>
              <a:buFont typeface="Arial" panose="020B0604020202020204" pitchFamily="34" charset="0"/>
              <a:buChar char="•"/>
            </a:pPr>
            <a:r>
              <a:rPr lang="en-US" sz="1800" dirty="0">
                <a:solidFill>
                  <a:schemeClr val="bg2">
                    <a:lumMod val="25000"/>
                  </a:schemeClr>
                </a:solidFill>
                <a:latin typeface="Gilroy" pitchFamily="2" charset="77"/>
              </a:rPr>
              <a:t>Discuss protection strategies to see if they are appropriate</a:t>
            </a:r>
          </a:p>
        </p:txBody>
      </p:sp>
      <p:pic>
        <p:nvPicPr>
          <p:cNvPr id="21" name="Picture 20">
            <a:extLst>
              <a:ext uri="{FF2B5EF4-FFF2-40B4-BE49-F238E27FC236}">
                <a16:creationId xmlns:a16="http://schemas.microsoft.com/office/drawing/2014/main" id="{315E5C2D-F36F-3015-8646-69466030CD3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45331" t="4227" r="-138" b="10846"/>
          <a:stretch/>
        </p:blipFill>
        <p:spPr>
          <a:xfrm>
            <a:off x="7918893" y="1786769"/>
            <a:ext cx="3681832" cy="3802051"/>
          </a:xfrm>
          <a:prstGeom prst="ellipse">
            <a:avLst/>
          </a:prstGeom>
        </p:spPr>
      </p:pic>
      <p:sp>
        <p:nvSpPr>
          <p:cNvPr id="50" name="Content Placeholder 49">
            <a:extLst>
              <a:ext uri="{FF2B5EF4-FFF2-40B4-BE49-F238E27FC236}">
                <a16:creationId xmlns:a16="http://schemas.microsoft.com/office/drawing/2014/main" id="{C3CA41F4-B4F0-6E9C-5B35-B321944BAB36}"/>
              </a:ext>
            </a:extLst>
          </p:cNvPr>
          <p:cNvSpPr txBox="1">
            <a:spLocks noGrp="1"/>
          </p:cNvSpPr>
          <p:nvPr>
            <p:ph sz="quarter" idx="13"/>
          </p:nvPr>
        </p:nvSpPr>
        <p:spPr>
          <a:xfrm>
            <a:off x="774700" y="5917318"/>
            <a:ext cx="5461000" cy="241797"/>
          </a:xfrm>
          <a:prstGeom prst="rect">
            <a:avLst/>
          </a:prstGeom>
          <a:noFill/>
        </p:spPr>
        <p:txBody>
          <a:bodyPr wrap="square">
            <a:spAutoFit/>
          </a:bodyPr>
          <a:lstStyle/>
          <a:p>
            <a:r>
              <a:rPr lang="en-US" sz="1050" baseline="30000">
                <a:solidFill>
                  <a:schemeClr val="bg1">
                    <a:lumMod val="50000"/>
                  </a:schemeClr>
                </a:solidFill>
                <a:latin typeface="PRUDENTIALMODERN MEDIUM CONDENS" pitchFamily="2" charset="77"/>
              </a:rPr>
              <a:t>1</a:t>
            </a:r>
            <a:r>
              <a:rPr lang="en-US" sz="1050">
                <a:solidFill>
                  <a:schemeClr val="bg1">
                    <a:lumMod val="50000"/>
                  </a:schemeClr>
                </a:solidFill>
                <a:latin typeface="PRUDENTIALMODERN MEDIUM CONDENS" pitchFamily="2" charset="77"/>
              </a:rPr>
              <a:t>InvestmentNews, “Gender Investing Gap Costs Women in the Long Run, Krawcheck Says,” Nov. 19, 2019.</a:t>
            </a:r>
            <a:endParaRPr lang="en-US" sz="1050" dirty="0">
              <a:solidFill>
                <a:schemeClr val="bg1">
                  <a:lumMod val="50000"/>
                </a:schemeClr>
              </a:solidFill>
              <a:latin typeface="PRUDENTIALMODERN MEDIUM CONDENS" pitchFamily="2" charset="77"/>
            </a:endParaRPr>
          </a:p>
        </p:txBody>
      </p:sp>
    </p:spTree>
    <p:extLst>
      <p:ext uri="{BB962C8B-B14F-4D97-AF65-F5344CB8AC3E}">
        <p14:creationId xmlns:p14="http://schemas.microsoft.com/office/powerpoint/2010/main" val="858076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1F43"/>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E76A65-B56B-5F2C-A3FE-3D9D2CCBE0D8}"/>
              </a:ext>
              <a:ext uri="{C183D7F6-B498-43B3-948B-1728B52AA6E4}">
                <adec:decorative xmlns:adec="http://schemas.microsoft.com/office/drawing/2017/decorative" val="1"/>
              </a:ext>
            </a:extLst>
          </p:cNvPr>
          <p:cNvGrpSpPr/>
          <p:nvPr/>
        </p:nvGrpSpPr>
        <p:grpSpPr>
          <a:xfrm>
            <a:off x="-1035050" y="-30012"/>
            <a:ext cx="17716500" cy="6824512"/>
            <a:chOff x="-5524500" y="33488"/>
            <a:chExt cx="17716500" cy="6824512"/>
          </a:xfrm>
        </p:grpSpPr>
        <p:pic>
          <p:nvPicPr>
            <p:cNvPr id="5" name="Picture 4">
              <a:extLst>
                <a:ext uri="{FF2B5EF4-FFF2-40B4-BE49-F238E27FC236}">
                  <a16:creationId xmlns:a16="http://schemas.microsoft.com/office/drawing/2014/main" id="{20BD526B-42C3-2D31-2966-8FF36FEBADA0}"/>
                </a:ext>
              </a:extLst>
            </p:cNvPr>
            <p:cNvPicPr>
              <a:picLocks noChangeAspect="1"/>
            </p:cNvPicPr>
            <p:nvPr/>
          </p:nvPicPr>
          <p:blipFill>
            <a:blip r:embed="rId3">
              <a:alphaModFix amt="5000"/>
            </a:blip>
            <a:stretch>
              <a:fillRect/>
            </a:stretch>
          </p:blipFill>
          <p:spPr>
            <a:xfrm>
              <a:off x="3365500" y="33488"/>
              <a:ext cx="8826500" cy="6824512"/>
            </a:xfrm>
            <a:prstGeom prst="rect">
              <a:avLst/>
            </a:prstGeom>
          </p:spPr>
        </p:pic>
        <p:pic>
          <p:nvPicPr>
            <p:cNvPr id="7" name="Picture 6">
              <a:extLst>
                <a:ext uri="{FF2B5EF4-FFF2-40B4-BE49-F238E27FC236}">
                  <a16:creationId xmlns:a16="http://schemas.microsoft.com/office/drawing/2014/main" id="{38C337EB-7763-FF04-7BB6-932EDE93DCD8}"/>
                </a:ext>
              </a:extLst>
            </p:cNvPr>
            <p:cNvPicPr>
              <a:picLocks noChangeAspect="1"/>
            </p:cNvPicPr>
            <p:nvPr/>
          </p:nvPicPr>
          <p:blipFill>
            <a:blip r:embed="rId3">
              <a:alphaModFix amt="5000"/>
            </a:blip>
            <a:stretch>
              <a:fillRect/>
            </a:stretch>
          </p:blipFill>
          <p:spPr>
            <a:xfrm>
              <a:off x="-5524500" y="33488"/>
              <a:ext cx="8826500" cy="6824512"/>
            </a:xfrm>
            <a:prstGeom prst="rect">
              <a:avLst/>
            </a:prstGeom>
          </p:spPr>
        </p:pic>
      </p:grpSp>
      <p:sp>
        <p:nvSpPr>
          <p:cNvPr id="36" name="Title 1">
            <a:extLst>
              <a:ext uri="{FF2B5EF4-FFF2-40B4-BE49-F238E27FC236}">
                <a16:creationId xmlns:a16="http://schemas.microsoft.com/office/drawing/2014/main" id="{42830F9F-D9EB-1D38-32CE-9638C7797A93}"/>
              </a:ext>
            </a:extLst>
          </p:cNvPr>
          <p:cNvSpPr>
            <a:spLocks noGrp="1"/>
          </p:cNvSpPr>
          <p:nvPr>
            <p:ph type="title"/>
          </p:nvPr>
        </p:nvSpPr>
        <p:spPr>
          <a:xfrm>
            <a:off x="601812" y="1012825"/>
            <a:ext cx="4013200" cy="1576849"/>
          </a:xfrm>
          <a:prstGeom prst="rect">
            <a:avLst/>
          </a:prstGeom>
          <a:noFill/>
        </p:spPr>
        <p:txBody>
          <a:bodyPr>
            <a:noAutofit/>
          </a:bodyPr>
          <a:lstStyle/>
          <a:p>
            <a:r>
              <a:rPr lang="en-US" sz="3800" b="1">
                <a:solidFill>
                  <a:srgbClr val="0079C3"/>
                </a:solidFill>
                <a:latin typeface="Prudential Modern SemCond" pitchFamily="2" charset="77"/>
              </a:rPr>
              <a:t>SOCIAL SECURITY STRATEGIES FOR WOMEN</a:t>
            </a:r>
            <a:endParaRPr lang="en-US" sz="3800" b="1" dirty="0">
              <a:solidFill>
                <a:srgbClr val="0079C3"/>
              </a:solidFill>
              <a:latin typeface="Prudential Modern SemCond" pitchFamily="2" charset="77"/>
            </a:endParaRPr>
          </a:p>
        </p:txBody>
      </p:sp>
      <p:pic>
        <p:nvPicPr>
          <p:cNvPr id="10" name="Picture 9">
            <a:extLst>
              <a:ext uri="{FF2B5EF4-FFF2-40B4-BE49-F238E27FC236}">
                <a16:creationId xmlns:a16="http://schemas.microsoft.com/office/drawing/2014/main" id="{54E5531A-699F-6A29-79E6-9AF0F4B1768F}"/>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10819" b="22463"/>
          <a:stretch/>
        </p:blipFill>
        <p:spPr>
          <a:xfrm>
            <a:off x="6539062" y="1941974"/>
            <a:ext cx="5652938" cy="4914901"/>
          </a:xfrm>
          <a:prstGeom prst="rect">
            <a:avLst/>
          </a:prstGeom>
        </p:spPr>
      </p:pic>
    </p:spTree>
    <p:extLst>
      <p:ext uri="{BB962C8B-B14F-4D97-AF65-F5344CB8AC3E}">
        <p14:creationId xmlns:p14="http://schemas.microsoft.com/office/powerpoint/2010/main" val="940247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1D0FA7D4-F809-3063-6A2D-EA28590D1216}"/>
              </a:ext>
            </a:extLst>
          </p:cNvPr>
          <p:cNvSpPr txBox="1">
            <a:spLocks noGrp="1"/>
          </p:cNvSpPr>
          <p:nvPr>
            <p:ph type="title"/>
          </p:nvPr>
        </p:nvSpPr>
        <p:spPr>
          <a:xfrm>
            <a:off x="778454" y="447395"/>
            <a:ext cx="5431677" cy="1288308"/>
          </a:xfrm>
          <a:prstGeom prst="rect">
            <a:avLst/>
          </a:prstGeom>
        </p:spPr>
        <p:txBody>
          <a:bodyPr anchor="b">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000">
                <a:solidFill>
                  <a:srgbClr val="001F43"/>
                </a:solidFill>
                <a:latin typeface="PRUDENTIALMODERN BOLD SEMICONDE" pitchFamily="2" charset="77"/>
                <a:cs typeface="Calibri" panose="020F0502020204030204" pitchFamily="34" charset="0"/>
              </a:rPr>
              <a:t>SOCIAL SECURITY CLAIMING STRATEGIES CAN HELP MAXIMIZE RETIREMENT INCOME</a:t>
            </a:r>
            <a:endParaRPr kumimoji="0" lang="en-US" sz="3000" u="none" strike="noStrike" kern="1200" cap="none" spc="0" normalizeH="0" baseline="0" noProof="0" dirty="0">
              <a:ln>
                <a:noFill/>
              </a:ln>
              <a:solidFill>
                <a:srgbClr val="001F43"/>
              </a:solidFill>
              <a:effectLst/>
              <a:uLnTx/>
              <a:uFillTx/>
              <a:latin typeface="PRUDENTIALMODERN BOLD SEMICONDE" pitchFamily="2" charset="77"/>
              <a:cs typeface="Calibri" panose="020F0502020204030204" pitchFamily="34" charset="0"/>
            </a:endParaRPr>
          </a:p>
        </p:txBody>
      </p:sp>
      <p:sp>
        <p:nvSpPr>
          <p:cNvPr id="73" name="Content Placeholder 72">
            <a:extLst>
              <a:ext uri="{FF2B5EF4-FFF2-40B4-BE49-F238E27FC236}">
                <a16:creationId xmlns:a16="http://schemas.microsoft.com/office/drawing/2014/main" id="{C3D30971-E12E-9BBC-420E-09F39C92CE3B}"/>
              </a:ext>
            </a:extLst>
          </p:cNvPr>
          <p:cNvSpPr txBox="1">
            <a:spLocks noGrp="1"/>
          </p:cNvSpPr>
          <p:nvPr>
            <p:ph sz="quarter" idx="10"/>
          </p:nvPr>
        </p:nvSpPr>
        <p:spPr>
          <a:xfrm>
            <a:off x="785664" y="2165315"/>
            <a:ext cx="4116535" cy="590931"/>
          </a:xfrm>
          <a:prstGeom prst="rect">
            <a:avLst/>
          </a:prstGeom>
          <a:noFill/>
        </p:spPr>
        <p:txBody>
          <a:bodyPr wrap="square">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800" b="1" u="none" strike="noStrike" kern="1200" cap="none" spc="0" normalizeH="0" baseline="0" noProof="0" dirty="0">
                <a:ln>
                  <a:noFill/>
                </a:ln>
                <a:solidFill>
                  <a:srgbClr val="002247"/>
                </a:solidFill>
                <a:effectLst/>
                <a:uLnTx/>
                <a:uFillTx/>
                <a:latin typeface="PrudentialModern Bold SemiConde" pitchFamily="2" charset="77"/>
                <a:ea typeface="+mj-ea"/>
                <a:cs typeface="Calibri" panose="020F0502020204030204" pitchFamily="34" charset="0"/>
              </a:rPr>
              <a:t>WHEN IS THE RIGHT </a:t>
            </a:r>
            <a:r>
              <a:rPr lang="en-US" sz="1800" b="1" dirty="0">
                <a:solidFill>
                  <a:srgbClr val="002247"/>
                </a:solidFill>
                <a:latin typeface="PrudentialModern Bold SemiConde" pitchFamily="2" charset="77"/>
                <a:ea typeface="+mj-ea"/>
                <a:cs typeface="Calibri" panose="020F0502020204030204" pitchFamily="34" charset="0"/>
              </a:rPr>
              <a:t>T</a:t>
            </a:r>
            <a:r>
              <a:rPr kumimoji="0" lang="en-US" sz="1800" b="1" u="none" strike="noStrike" kern="1200" cap="none" spc="0" normalizeH="0" baseline="0" noProof="0" dirty="0">
                <a:ln>
                  <a:noFill/>
                </a:ln>
                <a:solidFill>
                  <a:srgbClr val="002247"/>
                </a:solidFill>
                <a:effectLst/>
                <a:uLnTx/>
                <a:uFillTx/>
                <a:latin typeface="PrudentialModern Bold SemiConde" pitchFamily="2" charset="77"/>
                <a:ea typeface="+mj-ea"/>
                <a:cs typeface="Calibri" panose="020F0502020204030204" pitchFamily="34" charset="0"/>
              </a:rPr>
              <a:t>IME TO BEGIN </a:t>
            </a:r>
            <a:r>
              <a:rPr lang="en-US" sz="1800" b="1" dirty="0">
                <a:solidFill>
                  <a:srgbClr val="002247"/>
                </a:solidFill>
                <a:latin typeface="PrudentialModern Bold SemiConde" pitchFamily="2" charset="77"/>
                <a:ea typeface="+mj-ea"/>
                <a:cs typeface="Calibri" panose="020F0502020204030204" pitchFamily="34" charset="0"/>
              </a:rPr>
              <a:t>T</a:t>
            </a:r>
            <a:r>
              <a:rPr kumimoji="0" lang="en-US" sz="1800" b="1" u="none" strike="noStrike" kern="1200" cap="none" spc="0" normalizeH="0" baseline="0" noProof="0" dirty="0">
                <a:ln>
                  <a:noFill/>
                </a:ln>
                <a:solidFill>
                  <a:srgbClr val="002247"/>
                </a:solidFill>
                <a:effectLst/>
                <a:uLnTx/>
                <a:uFillTx/>
                <a:latin typeface="PrudentialModern Bold SemiConde" pitchFamily="2" charset="77"/>
                <a:ea typeface="+mj-ea"/>
                <a:cs typeface="Calibri" panose="020F0502020204030204" pitchFamily="34" charset="0"/>
              </a:rPr>
              <a:t>AKING SOCIAL SECURITY BENEFITS?</a:t>
            </a:r>
          </a:p>
        </p:txBody>
      </p:sp>
      <p:sp>
        <p:nvSpPr>
          <p:cNvPr id="17" name="Rectangle 16">
            <a:extLst>
              <a:ext uri="{FF2B5EF4-FFF2-40B4-BE49-F238E27FC236}">
                <a16:creationId xmlns:a16="http://schemas.microsoft.com/office/drawing/2014/main" id="{1BD65E98-D2F7-6305-7ADE-BE7B10A770D4}"/>
              </a:ext>
              <a:ext uri="{C183D7F6-B498-43B3-948B-1728B52AA6E4}">
                <adec:decorative xmlns:adec="http://schemas.microsoft.com/office/drawing/2017/decorative" val="1"/>
              </a:ext>
            </a:extLst>
          </p:cNvPr>
          <p:cNvSpPr/>
          <p:nvPr/>
        </p:nvSpPr>
        <p:spPr>
          <a:xfrm>
            <a:off x="0" y="3427190"/>
            <a:ext cx="5336850" cy="2172840"/>
          </a:xfrm>
          <a:prstGeom prst="rect">
            <a:avLst/>
          </a:prstGeom>
          <a:solidFill>
            <a:srgbClr val="E2F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ontent Placeholder 73">
            <a:extLst>
              <a:ext uri="{FF2B5EF4-FFF2-40B4-BE49-F238E27FC236}">
                <a16:creationId xmlns:a16="http://schemas.microsoft.com/office/drawing/2014/main" id="{63C30BC1-D08F-1994-E2E4-0C3D47C7D295}"/>
              </a:ext>
            </a:extLst>
          </p:cNvPr>
          <p:cNvSpPr txBox="1">
            <a:spLocks noGrp="1"/>
          </p:cNvSpPr>
          <p:nvPr>
            <p:ph sz="quarter" idx="11"/>
          </p:nvPr>
        </p:nvSpPr>
        <p:spPr>
          <a:xfrm>
            <a:off x="772638" y="3577690"/>
            <a:ext cx="4129562" cy="5845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Gilroy SemiBold" pitchFamily="2" charset="77"/>
                <a:cs typeface="Calibri" panose="020F0502020204030204" pitchFamily="34" charset="0"/>
              </a:rPr>
              <a:t>Ask your financial professional to explain how individual benefits impact:</a:t>
            </a:r>
          </a:p>
        </p:txBody>
      </p:sp>
      <p:sp>
        <p:nvSpPr>
          <p:cNvPr id="75" name="Content Placeholder 74">
            <a:extLst>
              <a:ext uri="{FF2B5EF4-FFF2-40B4-BE49-F238E27FC236}">
                <a16:creationId xmlns:a16="http://schemas.microsoft.com/office/drawing/2014/main" id="{2C0A8B4A-8ECB-BEB7-B17D-D3EA190D0369}"/>
              </a:ext>
            </a:extLst>
          </p:cNvPr>
          <p:cNvSpPr>
            <a:spLocks noGrp="1"/>
          </p:cNvSpPr>
          <p:nvPr>
            <p:ph sz="quarter" idx="12"/>
          </p:nvPr>
        </p:nvSpPr>
        <p:spPr>
          <a:xfrm>
            <a:off x="763187" y="4189134"/>
            <a:ext cx="2170876" cy="811563"/>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Tx/>
              <a:buBlip>
                <a:blip r:embed="rId3"/>
              </a:buBlip>
              <a:tabLst/>
              <a:defRPr/>
            </a:pPr>
            <a:r>
              <a:rPr kumimoji="0" lang="en-US" sz="1600" b="1" u="none" strike="noStrike" kern="1200" cap="none" spc="0" normalizeH="0" baseline="0" noProof="0" dirty="0">
                <a:ln>
                  <a:noFill/>
                </a:ln>
                <a:solidFill>
                  <a:srgbClr val="00AEE6"/>
                </a:solidFill>
                <a:effectLst/>
                <a:uLnTx/>
                <a:uFillTx/>
                <a:latin typeface="Gilroy SemiBold" pitchFamily="2" charset="77"/>
                <a:cs typeface="Calibri" panose="020F0502020204030204" pitchFamily="34" charset="0"/>
              </a:rPr>
              <a:t>Spousal benefits</a:t>
            </a:r>
          </a:p>
          <a:p>
            <a:pPr marL="285750" marR="0" lvl="0" indent="-285750" algn="l" defTabSz="914400" rtl="0" eaLnBrk="1" fontAlgn="auto" latinLnBrk="0" hangingPunct="1">
              <a:lnSpc>
                <a:spcPct val="150000"/>
              </a:lnSpc>
              <a:spcBef>
                <a:spcPts val="0"/>
              </a:spcBef>
              <a:spcAft>
                <a:spcPts val="0"/>
              </a:spcAft>
              <a:buClrTx/>
              <a:buSzTx/>
              <a:buFontTx/>
              <a:buBlip>
                <a:blip r:embed="rId3"/>
              </a:buBlip>
              <a:tabLst/>
              <a:defRPr/>
            </a:pPr>
            <a:r>
              <a:rPr kumimoji="0" lang="en-US" sz="1600" b="1" u="none" strike="noStrike" kern="1200" cap="none" spc="0" normalizeH="0" baseline="0" noProof="0" dirty="0">
                <a:ln>
                  <a:noFill/>
                </a:ln>
                <a:solidFill>
                  <a:srgbClr val="00AEE6"/>
                </a:solidFill>
                <a:effectLst/>
                <a:uLnTx/>
                <a:uFillTx/>
                <a:latin typeface="Gilroy SemiBold" pitchFamily="2" charset="77"/>
                <a:cs typeface="Calibri" panose="020F0502020204030204" pitchFamily="34" charset="0"/>
              </a:rPr>
              <a:t>Survivor benefits</a:t>
            </a:r>
          </a:p>
        </p:txBody>
      </p:sp>
      <p:graphicFrame>
        <p:nvGraphicFramePr>
          <p:cNvPr id="76" name="Content Placeholder 75">
            <a:extLst>
              <a:ext uri="{FF2B5EF4-FFF2-40B4-BE49-F238E27FC236}">
                <a16:creationId xmlns:a16="http://schemas.microsoft.com/office/drawing/2014/main" id="{EAB5D313-E1A3-D3D7-94CF-57F18EF8AE59}"/>
              </a:ext>
            </a:extLst>
          </p:cNvPr>
          <p:cNvGraphicFramePr>
            <a:graphicFrameLocks noGrp="1"/>
          </p:cNvGraphicFramePr>
          <p:nvPr>
            <p:ph sz="quarter" idx="13"/>
            <p:extLst>
              <p:ext uri="{D42A27DB-BD31-4B8C-83A1-F6EECF244321}">
                <p14:modId xmlns:p14="http://schemas.microsoft.com/office/powerpoint/2010/main" val="488420101"/>
              </p:ext>
            </p:extLst>
          </p:nvPr>
        </p:nvGraphicFramePr>
        <p:xfrm>
          <a:off x="7348475" y="3146572"/>
          <a:ext cx="2719631" cy="1112520"/>
        </p:xfrm>
        <a:graphic>
          <a:graphicData uri="http://schemas.openxmlformats.org/drawingml/2006/table">
            <a:tbl>
              <a:tblPr firstRow="1" bandRow="1">
                <a:tableStyleId>{5C22544A-7EE6-4342-B048-85BDC9FD1C3A}</a:tableStyleId>
              </a:tblPr>
              <a:tblGrid>
                <a:gridCol w="1424231">
                  <a:extLst>
                    <a:ext uri="{9D8B030D-6E8A-4147-A177-3AD203B41FA5}">
                      <a16:colId xmlns:a16="http://schemas.microsoft.com/office/drawing/2014/main" val="4129304584"/>
                    </a:ext>
                  </a:extLst>
                </a:gridCol>
                <a:gridCol w="838200">
                  <a:extLst>
                    <a:ext uri="{9D8B030D-6E8A-4147-A177-3AD203B41FA5}">
                      <a16:colId xmlns:a16="http://schemas.microsoft.com/office/drawing/2014/main" val="1805441097"/>
                    </a:ext>
                  </a:extLst>
                </a:gridCol>
                <a:gridCol w="457200">
                  <a:extLst>
                    <a:ext uri="{9D8B030D-6E8A-4147-A177-3AD203B41FA5}">
                      <a16:colId xmlns:a16="http://schemas.microsoft.com/office/drawing/2014/main" val="1497473201"/>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u="none" strike="noStrike" kern="1200" cap="none" spc="0" normalizeH="0" baseline="0" noProof="0" dirty="0">
                          <a:ln>
                            <a:noFill/>
                          </a:ln>
                          <a:solidFill>
                            <a:schemeClr val="bg1"/>
                          </a:solidFill>
                          <a:effectLst/>
                          <a:uLnTx/>
                          <a:uFillTx/>
                          <a:latin typeface="PrudentialModern Bold SemiConde" pitchFamily="2" charset="77"/>
                          <a:cs typeface="Calibri" panose="020F0502020204030204" pitchFamily="34" charset="0"/>
                        </a:rPr>
                        <a:t>EARLY RETIREMENT</a:t>
                      </a:r>
                    </a:p>
                  </a:txBody>
                  <a:tcPr>
                    <a:solidFill>
                      <a:schemeClr val="tx1"/>
                    </a:solidFill>
                  </a:tcPr>
                </a:tc>
                <a:tc>
                  <a:txBody>
                    <a:bodyPr/>
                    <a:lstStyle/>
                    <a:p>
                      <a:pPr algn="ctr"/>
                      <a:r>
                        <a:rPr lang="en-US" sz="800" dirty="0"/>
                        <a:t>$1,400 per month</a:t>
                      </a:r>
                    </a:p>
                  </a:txBody>
                  <a:tcPr>
                    <a:solidFill>
                      <a:schemeClr val="tx1"/>
                    </a:solidFill>
                  </a:tcPr>
                </a:tc>
                <a:tc>
                  <a:txBody>
                    <a:bodyPr/>
                    <a:lstStyle/>
                    <a:p>
                      <a:pPr algn="ctr"/>
                      <a:r>
                        <a:rPr lang="en-US" sz="800" dirty="0"/>
                        <a:t>70%</a:t>
                      </a:r>
                    </a:p>
                  </a:txBody>
                  <a:tcPr>
                    <a:solidFill>
                      <a:schemeClr val="tx1"/>
                    </a:solidFill>
                  </a:tcPr>
                </a:tc>
                <a:extLst>
                  <a:ext uri="{0D108BD9-81ED-4DB2-BD59-A6C34878D82A}">
                    <a16:rowId xmlns:a16="http://schemas.microsoft.com/office/drawing/2014/main" val="266770710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u="none" strike="noStrike" kern="1200" cap="none" spc="0" normalizeH="0" baseline="0" noProof="0" dirty="0">
                          <a:ln>
                            <a:noFill/>
                          </a:ln>
                          <a:solidFill>
                            <a:schemeClr val="bg1"/>
                          </a:solidFill>
                          <a:effectLst/>
                          <a:uLnTx/>
                          <a:uFillTx/>
                          <a:latin typeface="PrudentialModern Bold SemiConde" pitchFamily="2" charset="77"/>
                          <a:cs typeface="Calibri" panose="020F0502020204030204" pitchFamily="34" charset="0"/>
                        </a:rPr>
                        <a:t>FULL RETIREMENT AGE (FRA)</a:t>
                      </a:r>
                    </a:p>
                  </a:txBody>
                  <a:tcPr>
                    <a:solidFill>
                      <a:schemeClr val="tx1"/>
                    </a:solidFill>
                  </a:tcPr>
                </a:tc>
                <a:tc>
                  <a:txBody>
                    <a:bodyPr/>
                    <a:lstStyle/>
                    <a:p>
                      <a:pPr algn="ctr"/>
                      <a:r>
                        <a:rPr lang="en-US" sz="800" b="1" dirty="0">
                          <a:solidFill>
                            <a:schemeClr val="bg1"/>
                          </a:solidFill>
                        </a:rPr>
                        <a:t>$2,000 per month</a:t>
                      </a:r>
                    </a:p>
                  </a:txBody>
                  <a:tcPr>
                    <a:solidFill>
                      <a:schemeClr val="tx1"/>
                    </a:solidFill>
                  </a:tcPr>
                </a:tc>
                <a:tc>
                  <a:txBody>
                    <a:bodyPr/>
                    <a:lstStyle/>
                    <a:p>
                      <a:pPr algn="ctr"/>
                      <a:r>
                        <a:rPr lang="en-US" sz="800" b="1" dirty="0">
                          <a:solidFill>
                            <a:schemeClr val="bg1"/>
                          </a:solidFill>
                        </a:rPr>
                        <a:t>100%</a:t>
                      </a:r>
                    </a:p>
                  </a:txBody>
                  <a:tcPr>
                    <a:solidFill>
                      <a:schemeClr val="tx1"/>
                    </a:solidFill>
                  </a:tcPr>
                </a:tc>
                <a:extLst>
                  <a:ext uri="{0D108BD9-81ED-4DB2-BD59-A6C34878D82A}">
                    <a16:rowId xmlns:a16="http://schemas.microsoft.com/office/drawing/2014/main" val="46582201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u="none" strike="noStrike" kern="1200" cap="none" spc="0" normalizeH="0" baseline="0" noProof="0" dirty="0">
                          <a:ln>
                            <a:noFill/>
                          </a:ln>
                          <a:solidFill>
                            <a:schemeClr val="bg1"/>
                          </a:solidFill>
                          <a:effectLst/>
                          <a:uLnTx/>
                          <a:uFillTx/>
                          <a:latin typeface="PrudentialModern Bold SemiConde" pitchFamily="2" charset="77"/>
                          <a:cs typeface="Calibri" panose="020F0502020204030204" pitchFamily="34" charset="0"/>
                        </a:rPr>
                        <a:t>DELAYED RETIREMENT CREDITS</a:t>
                      </a:r>
                    </a:p>
                  </a:txBody>
                  <a:tcPr>
                    <a:solidFill>
                      <a:schemeClr val="tx1"/>
                    </a:solidFill>
                  </a:tcPr>
                </a:tc>
                <a:tc>
                  <a:txBody>
                    <a:bodyPr/>
                    <a:lstStyle/>
                    <a:p>
                      <a:pPr algn="ctr"/>
                      <a:r>
                        <a:rPr lang="en-US" sz="800" b="1" dirty="0">
                          <a:solidFill>
                            <a:schemeClr val="bg1"/>
                          </a:solidFill>
                        </a:rPr>
                        <a:t>$2,640 per month</a:t>
                      </a:r>
                    </a:p>
                  </a:txBody>
                  <a:tcPr>
                    <a:solidFill>
                      <a:schemeClr val="tx1"/>
                    </a:solidFill>
                  </a:tcPr>
                </a:tc>
                <a:tc>
                  <a:txBody>
                    <a:bodyPr/>
                    <a:lstStyle/>
                    <a:p>
                      <a:pPr algn="ctr"/>
                      <a:r>
                        <a:rPr lang="en-US" sz="800" b="1" dirty="0">
                          <a:solidFill>
                            <a:schemeClr val="bg1"/>
                          </a:solidFill>
                        </a:rPr>
                        <a:t>132%</a:t>
                      </a:r>
                    </a:p>
                  </a:txBody>
                  <a:tcPr>
                    <a:solidFill>
                      <a:schemeClr val="tx1"/>
                    </a:solidFill>
                  </a:tcPr>
                </a:tc>
                <a:extLst>
                  <a:ext uri="{0D108BD9-81ED-4DB2-BD59-A6C34878D82A}">
                    <a16:rowId xmlns:a16="http://schemas.microsoft.com/office/drawing/2014/main" val="822214531"/>
                  </a:ext>
                </a:extLst>
              </a:tr>
            </a:tbl>
          </a:graphicData>
        </a:graphic>
      </p:graphicFrame>
      <p:sp>
        <p:nvSpPr>
          <p:cNvPr id="20" name="TextBox 19">
            <a:extLst>
              <a:ext uri="{FF2B5EF4-FFF2-40B4-BE49-F238E27FC236}">
                <a16:creationId xmlns:a16="http://schemas.microsoft.com/office/drawing/2014/main" id="{D1FF5B99-607D-BA33-2A6C-1C7DF015F8F6}"/>
              </a:ext>
              <a:ext uri="{C183D7F6-B498-43B3-948B-1728B52AA6E4}">
                <adec:decorative xmlns:adec="http://schemas.microsoft.com/office/drawing/2017/decorative" val="1"/>
              </a:ext>
            </a:extLst>
          </p:cNvPr>
          <p:cNvSpPr txBox="1"/>
          <p:nvPr/>
        </p:nvSpPr>
        <p:spPr>
          <a:xfrm>
            <a:off x="7306156" y="3064630"/>
            <a:ext cx="2959100" cy="1355957"/>
          </a:xfrm>
          <a:prstGeom prst="rect">
            <a:avLst/>
          </a:prstGeom>
          <a:solidFill>
            <a:schemeClr val="bg1"/>
          </a:solidFill>
        </p:spPr>
        <p:txBody>
          <a:bodyPr wrap="square" rtlCol="0">
            <a:spAutoFit/>
          </a:bodyPr>
          <a:lstStyle/>
          <a:p>
            <a:endParaRPr lang="en-US" dirty="0"/>
          </a:p>
        </p:txBody>
      </p:sp>
      <p:sp>
        <p:nvSpPr>
          <p:cNvPr id="78" name="Content Placeholder 4">
            <a:extLst>
              <a:ext uri="{FF2B5EF4-FFF2-40B4-BE49-F238E27FC236}">
                <a16:creationId xmlns:a16="http://schemas.microsoft.com/office/drawing/2014/main" id="{78251BA7-8837-15FC-03A6-20E11DD08220}"/>
              </a:ext>
            </a:extLst>
          </p:cNvPr>
          <p:cNvSpPr txBox="1">
            <a:spLocks noGrp="1"/>
          </p:cNvSpPr>
          <p:nvPr>
            <p:ph sz="quarter" idx="15"/>
          </p:nvPr>
        </p:nvSpPr>
        <p:spPr>
          <a:xfrm>
            <a:off x="787399" y="5890612"/>
            <a:ext cx="4114800" cy="253917"/>
          </a:xfrm>
          <a:prstGeom prst="rect">
            <a:avLst/>
          </a:prstGeom>
        </p:spPr>
        <p:txBody>
          <a:bodyPr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bg1">
                    <a:lumMod val="50000"/>
                  </a:schemeClr>
                </a:solidFill>
                <a:effectLst/>
                <a:uLnTx/>
                <a:uFillTx/>
                <a:latin typeface="PRUDENTIALMODERN MEDIUM CONDENS" pitchFamily="2" charset="77"/>
                <a:cs typeface="Calibri" panose="020F0502020204030204" pitchFamily="34" charset="0"/>
              </a:rPr>
              <a:t>Hypothetical example.  Actual benefit may be higher or lower.</a:t>
            </a:r>
          </a:p>
        </p:txBody>
      </p:sp>
      <p:sp>
        <p:nvSpPr>
          <p:cNvPr id="77" name="Content Placeholder 76">
            <a:extLst>
              <a:ext uri="{FF2B5EF4-FFF2-40B4-BE49-F238E27FC236}">
                <a16:creationId xmlns:a16="http://schemas.microsoft.com/office/drawing/2014/main" id="{82C1DA34-7A63-1318-A688-7E9DE57A7996}"/>
              </a:ext>
            </a:extLst>
          </p:cNvPr>
          <p:cNvSpPr txBox="1">
            <a:spLocks noGrp="1"/>
          </p:cNvSpPr>
          <p:nvPr>
            <p:ph sz="quarter" idx="14"/>
          </p:nvPr>
        </p:nvSpPr>
        <p:spPr>
          <a:xfrm>
            <a:off x="880016" y="6397206"/>
            <a:ext cx="1147603"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u="none" strike="noStrike" kern="1200" cap="none" spc="0" normalizeH="0" baseline="0" noProof="0">
                <a:ln>
                  <a:noFill/>
                </a:ln>
                <a:solidFill>
                  <a:srgbClr val="001F43"/>
                </a:solidFill>
                <a:effectLst/>
                <a:uLnTx/>
                <a:uFillTx/>
                <a:latin typeface="PRUDENTIALMODERN MEDIUM CONDENS" pitchFamily="2" charset="77"/>
              </a:rPr>
              <a:t>SL 0015  10/2018</a:t>
            </a:r>
            <a:endParaRPr kumimoji="0" lang="en-US" sz="1050" u="none" strike="noStrike" kern="1200" cap="none" spc="0" normalizeH="0" baseline="0" noProof="0" dirty="0">
              <a:ln>
                <a:noFill/>
              </a:ln>
              <a:solidFill>
                <a:srgbClr val="001F43"/>
              </a:solidFill>
              <a:effectLst/>
              <a:uLnTx/>
              <a:uFillTx/>
              <a:latin typeface="PRUDENTIALMODERN MEDIUM CONDENS" pitchFamily="2" charset="77"/>
            </a:endParaRPr>
          </a:p>
        </p:txBody>
      </p:sp>
      <p:grpSp>
        <p:nvGrpSpPr>
          <p:cNvPr id="8" name="Group 7">
            <a:extLst>
              <a:ext uri="{FF2B5EF4-FFF2-40B4-BE49-F238E27FC236}">
                <a16:creationId xmlns:a16="http://schemas.microsoft.com/office/drawing/2014/main" id="{984289A0-C9DD-D2DA-1548-4FAF2C8723BE}"/>
              </a:ext>
              <a:ext uri="{C183D7F6-B498-43B3-948B-1728B52AA6E4}">
                <adec:decorative xmlns:adec="http://schemas.microsoft.com/office/drawing/2017/decorative" val="1"/>
              </a:ext>
            </a:extLst>
          </p:cNvPr>
          <p:cNvGrpSpPr/>
          <p:nvPr/>
        </p:nvGrpSpPr>
        <p:grpSpPr>
          <a:xfrm>
            <a:off x="8507488" y="2413545"/>
            <a:ext cx="931940" cy="2602081"/>
            <a:chOff x="8507488" y="2253521"/>
            <a:chExt cx="931940" cy="2602081"/>
          </a:xfrm>
        </p:grpSpPr>
        <p:sp>
          <p:nvSpPr>
            <p:cNvPr id="51" name="Rectangle: Rounded Corners 5">
              <a:extLst>
                <a:ext uri="{FF2B5EF4-FFF2-40B4-BE49-F238E27FC236}">
                  <a16:creationId xmlns:a16="http://schemas.microsoft.com/office/drawing/2014/main" id="{7A5ED40D-B302-1F4D-9C81-72B37CDDF02D}"/>
                </a:ext>
              </a:extLst>
            </p:cNvPr>
            <p:cNvSpPr/>
            <p:nvPr/>
          </p:nvSpPr>
          <p:spPr>
            <a:xfrm>
              <a:off x="8552151" y="2253521"/>
              <a:ext cx="842615" cy="2602081"/>
            </a:xfrm>
            <a:prstGeom prst="roundRect">
              <a:avLst>
                <a:gd name="adj" fmla="val 0"/>
              </a:avLst>
            </a:prstGeom>
            <a:solidFill>
              <a:srgbClr val="002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0081BB"/>
                </a:solidFill>
                <a:effectLst/>
                <a:uLnTx/>
                <a:uFillTx/>
                <a:latin typeface="PrudentialModern Bold Condensed" pitchFamily="2" charset="77"/>
                <a:ea typeface="+mn-ea"/>
                <a:cs typeface="+mn-cs"/>
              </a:endParaRPr>
            </a:p>
          </p:txBody>
        </p:sp>
        <p:sp>
          <p:nvSpPr>
            <p:cNvPr id="52" name="TextBox 51">
              <a:extLst>
                <a:ext uri="{FF2B5EF4-FFF2-40B4-BE49-F238E27FC236}">
                  <a16:creationId xmlns:a16="http://schemas.microsoft.com/office/drawing/2014/main" id="{006881A0-F2F9-5B40-B93D-D2C2FF0815D3}"/>
                </a:ext>
              </a:extLst>
            </p:cNvPr>
            <p:cNvSpPr txBox="1"/>
            <p:nvPr/>
          </p:nvSpPr>
          <p:spPr>
            <a:xfrm>
              <a:off x="8507488" y="3548156"/>
              <a:ext cx="931940" cy="425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PRUDENTIALMODERN MEDIUM CONDENS" pitchFamily="2" charset="77"/>
                  <a:ea typeface="+mn-ea"/>
                  <a:cs typeface="+mn-cs"/>
                </a:rPr>
                <a:t>$2,000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aseline="30000" dirty="0">
                  <a:solidFill>
                    <a:prstClr val="white"/>
                  </a:solidFill>
                  <a:latin typeface="PRUDENTIALMODERN MEDIUM CONDENS" pitchFamily="2" charset="77"/>
                </a:rPr>
                <a:t>per </a:t>
              </a:r>
              <a:r>
                <a:rPr kumimoji="0" lang="en-US" sz="1300" b="0" i="0" u="none" strike="noStrike" kern="1200" cap="none" spc="0" normalizeH="0" baseline="30000" noProof="0" dirty="0">
                  <a:ln>
                    <a:noFill/>
                  </a:ln>
                  <a:solidFill>
                    <a:prstClr val="white"/>
                  </a:solidFill>
                  <a:effectLst/>
                  <a:uLnTx/>
                  <a:uFillTx/>
                  <a:latin typeface="PRUDENTIALMODERN MEDIUM CONDENS" pitchFamily="2" charset="77"/>
                  <a:ea typeface="+mn-ea"/>
                  <a:cs typeface="+mn-cs"/>
                </a:rPr>
                <a:t>month</a:t>
              </a:r>
            </a:p>
          </p:txBody>
        </p:sp>
      </p:grpSp>
      <p:sp>
        <p:nvSpPr>
          <p:cNvPr id="53" name="TextBox 52">
            <a:extLst>
              <a:ext uri="{FF2B5EF4-FFF2-40B4-BE49-F238E27FC236}">
                <a16:creationId xmlns:a16="http://schemas.microsoft.com/office/drawing/2014/main" id="{90EB1595-4D5F-C449-977F-70B46BF190B5}"/>
              </a:ext>
              <a:ext uri="{C183D7F6-B498-43B3-948B-1728B52AA6E4}">
                <adec:decorative xmlns:adec="http://schemas.microsoft.com/office/drawing/2017/decorative" val="1"/>
              </a:ext>
            </a:extLst>
          </p:cNvPr>
          <p:cNvSpPr txBox="1"/>
          <p:nvPr/>
        </p:nvSpPr>
        <p:spPr>
          <a:xfrm>
            <a:off x="8600500" y="1999480"/>
            <a:ext cx="89832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81BB"/>
                </a:solidFill>
                <a:effectLst/>
                <a:uLnTx/>
                <a:uFillTx/>
                <a:latin typeface="Gilroy SemiBold" pitchFamily="2" charset="77"/>
                <a:cs typeface="Calibri" panose="020F0502020204030204" pitchFamily="34" charset="0"/>
              </a:rPr>
              <a:t>100%</a:t>
            </a:r>
            <a:endParaRPr kumimoji="0" lang="en-US" sz="1600" b="1" u="none" strike="noStrike" kern="1200" cap="none" spc="0" normalizeH="0" baseline="30000" noProof="0" dirty="0">
              <a:ln>
                <a:noFill/>
              </a:ln>
              <a:solidFill>
                <a:srgbClr val="0081BB"/>
              </a:solidFill>
              <a:effectLst/>
              <a:uLnTx/>
              <a:uFillTx/>
              <a:latin typeface="Gilroy SemiBold" pitchFamily="2" charset="77"/>
              <a:cs typeface="Calibri" panose="020F0502020204030204" pitchFamily="34" charset="0"/>
            </a:endParaRPr>
          </a:p>
        </p:txBody>
      </p:sp>
      <p:grpSp>
        <p:nvGrpSpPr>
          <p:cNvPr id="3" name="Group 2">
            <a:extLst>
              <a:ext uri="{FF2B5EF4-FFF2-40B4-BE49-F238E27FC236}">
                <a16:creationId xmlns:a16="http://schemas.microsoft.com/office/drawing/2014/main" id="{1C5F0F40-23CC-82D1-BF58-323A00CE6489}"/>
              </a:ext>
              <a:ext uri="{C183D7F6-B498-43B3-948B-1728B52AA6E4}">
                <adec:decorative xmlns:adec="http://schemas.microsoft.com/office/drawing/2017/decorative" val="1"/>
              </a:ext>
            </a:extLst>
          </p:cNvPr>
          <p:cNvGrpSpPr/>
          <p:nvPr/>
        </p:nvGrpSpPr>
        <p:grpSpPr>
          <a:xfrm>
            <a:off x="6855151" y="2413545"/>
            <a:ext cx="931941" cy="2602082"/>
            <a:chOff x="6855151" y="2253521"/>
            <a:chExt cx="931941" cy="2602082"/>
          </a:xfrm>
        </p:grpSpPr>
        <p:sp>
          <p:nvSpPr>
            <p:cNvPr id="35" name="Rectangle: Rounded Corners 5">
              <a:extLst>
                <a:ext uri="{FF2B5EF4-FFF2-40B4-BE49-F238E27FC236}">
                  <a16:creationId xmlns:a16="http://schemas.microsoft.com/office/drawing/2014/main" id="{06A0BB23-4DEA-1141-A142-CA99C9B18804}"/>
                </a:ext>
              </a:extLst>
            </p:cNvPr>
            <p:cNvSpPr/>
            <p:nvPr/>
          </p:nvSpPr>
          <p:spPr>
            <a:xfrm>
              <a:off x="6899816" y="2253521"/>
              <a:ext cx="842616" cy="740399"/>
            </a:xfrm>
            <a:prstGeom prst="roundRect">
              <a:avLst>
                <a:gd name="adj" fmla="val 0"/>
              </a:avLst>
            </a:prstGeom>
            <a:solidFill>
              <a:srgbClr val="008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0081BB"/>
                </a:solidFill>
                <a:effectLst/>
                <a:uLnTx/>
                <a:uFillTx/>
                <a:latin typeface="PrudentialModern Bold Condensed" pitchFamily="2" charset="77"/>
                <a:ea typeface="+mn-ea"/>
                <a:cs typeface="+mn-cs"/>
              </a:endParaRPr>
            </a:p>
          </p:txBody>
        </p:sp>
        <p:sp>
          <p:nvSpPr>
            <p:cNvPr id="36" name="Rectangle: Rounded Corners 5">
              <a:extLst>
                <a:ext uri="{FF2B5EF4-FFF2-40B4-BE49-F238E27FC236}">
                  <a16:creationId xmlns:a16="http://schemas.microsoft.com/office/drawing/2014/main" id="{7E3FD0F8-E0DD-A04A-8219-27C07A619CD5}"/>
                </a:ext>
              </a:extLst>
            </p:cNvPr>
            <p:cNvSpPr/>
            <p:nvPr/>
          </p:nvSpPr>
          <p:spPr>
            <a:xfrm>
              <a:off x="6899815" y="2993922"/>
              <a:ext cx="842616" cy="1861681"/>
            </a:xfrm>
            <a:prstGeom prst="roundRect">
              <a:avLst>
                <a:gd name="adj" fmla="val 0"/>
              </a:avLst>
            </a:prstGeom>
            <a:solidFill>
              <a:srgbClr val="002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a:ln>
                  <a:noFill/>
                </a:ln>
                <a:solidFill>
                  <a:srgbClr val="0081BB"/>
                </a:solidFill>
                <a:effectLst/>
                <a:uLnTx/>
                <a:uFillTx/>
                <a:latin typeface="PrudentialModern Bold Condensed" pitchFamily="2" charset="77"/>
                <a:ea typeface="+mn-ea"/>
                <a:cs typeface="+mn-cs"/>
              </a:endParaRPr>
            </a:p>
          </p:txBody>
        </p:sp>
        <p:sp>
          <p:nvSpPr>
            <p:cNvPr id="38" name="TextBox 37">
              <a:extLst>
                <a:ext uri="{FF2B5EF4-FFF2-40B4-BE49-F238E27FC236}">
                  <a16:creationId xmlns:a16="http://schemas.microsoft.com/office/drawing/2014/main" id="{255055CD-C3C9-B74E-A37D-BDDECA391478}"/>
                </a:ext>
              </a:extLst>
            </p:cNvPr>
            <p:cNvSpPr txBox="1"/>
            <p:nvPr/>
          </p:nvSpPr>
          <p:spPr>
            <a:xfrm>
              <a:off x="6855151" y="3548158"/>
              <a:ext cx="931941" cy="425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PRUDENTIALMODERN MEDIUM CONDENS" pitchFamily="2" charset="77"/>
                  <a:ea typeface="+mn-ea"/>
                  <a:cs typeface="+mn-cs"/>
                </a:rPr>
                <a:t>$1,400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aseline="30000" dirty="0">
                  <a:solidFill>
                    <a:prstClr val="white"/>
                  </a:solidFill>
                  <a:latin typeface="PRUDENTIALMODERN MEDIUM CONDENS" pitchFamily="2" charset="77"/>
                </a:rPr>
                <a:t>per</a:t>
              </a:r>
              <a:r>
                <a:rPr kumimoji="0" lang="en-US" sz="1300" b="0" i="0" u="none" strike="noStrike" kern="1200" cap="none" spc="0" normalizeH="0" baseline="30000" noProof="0" dirty="0">
                  <a:ln>
                    <a:noFill/>
                  </a:ln>
                  <a:solidFill>
                    <a:prstClr val="white"/>
                  </a:solidFill>
                  <a:effectLst/>
                  <a:uLnTx/>
                  <a:uFillTx/>
                  <a:latin typeface="PRUDENTIALMODERN MEDIUM CONDENS" pitchFamily="2" charset="77"/>
                  <a:ea typeface="+mn-ea"/>
                  <a:cs typeface="+mn-cs"/>
                </a:rPr>
                <a:t> month</a:t>
              </a:r>
            </a:p>
          </p:txBody>
        </p:sp>
      </p:grpSp>
      <p:sp>
        <p:nvSpPr>
          <p:cNvPr id="39" name="TextBox 38">
            <a:extLst>
              <a:ext uri="{FF2B5EF4-FFF2-40B4-BE49-F238E27FC236}">
                <a16:creationId xmlns:a16="http://schemas.microsoft.com/office/drawing/2014/main" id="{12E72DF2-571A-4541-9EF4-6E9E0125B606}"/>
              </a:ext>
              <a:ext uri="{C183D7F6-B498-43B3-948B-1728B52AA6E4}">
                <adec:decorative xmlns:adec="http://schemas.microsoft.com/office/drawing/2017/decorative" val="1"/>
              </a:ext>
            </a:extLst>
          </p:cNvPr>
          <p:cNvSpPr txBox="1"/>
          <p:nvPr/>
        </p:nvSpPr>
        <p:spPr>
          <a:xfrm>
            <a:off x="6869490" y="1999480"/>
            <a:ext cx="8983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81BB"/>
                </a:solidFill>
                <a:effectLst/>
                <a:uLnTx/>
                <a:uFillTx/>
                <a:latin typeface="Gilroy SemiBold" pitchFamily="2" charset="77"/>
                <a:cs typeface="Calibri" panose="020F0502020204030204" pitchFamily="34" charset="0"/>
              </a:rPr>
              <a:t>70%</a:t>
            </a:r>
            <a:endParaRPr kumimoji="0" lang="en-US" sz="1600" b="1" u="none" strike="noStrike" kern="1200" cap="none" spc="0" normalizeH="0" baseline="30000" noProof="0" dirty="0">
              <a:ln>
                <a:noFill/>
              </a:ln>
              <a:solidFill>
                <a:srgbClr val="0081BB"/>
              </a:solidFill>
              <a:effectLst/>
              <a:uLnTx/>
              <a:uFillTx/>
              <a:latin typeface="Gilroy SemiBold" pitchFamily="2" charset="77"/>
              <a:cs typeface="Calibri" panose="020F0502020204030204" pitchFamily="34" charset="0"/>
            </a:endParaRPr>
          </a:p>
        </p:txBody>
      </p:sp>
      <p:grpSp>
        <p:nvGrpSpPr>
          <p:cNvPr id="13" name="Group 12">
            <a:extLst>
              <a:ext uri="{FF2B5EF4-FFF2-40B4-BE49-F238E27FC236}">
                <a16:creationId xmlns:a16="http://schemas.microsoft.com/office/drawing/2014/main" id="{70BA1F02-5BF9-82FF-280B-881AF14F08D2}"/>
              </a:ext>
              <a:ext uri="{C183D7F6-B498-43B3-948B-1728B52AA6E4}">
                <adec:decorative xmlns:adec="http://schemas.microsoft.com/office/drawing/2017/decorative" val="1"/>
              </a:ext>
            </a:extLst>
          </p:cNvPr>
          <p:cNvGrpSpPr/>
          <p:nvPr/>
        </p:nvGrpSpPr>
        <p:grpSpPr>
          <a:xfrm>
            <a:off x="10125693" y="1719602"/>
            <a:ext cx="931941" cy="3304882"/>
            <a:chOff x="10125693" y="1559578"/>
            <a:chExt cx="931941" cy="3304882"/>
          </a:xfrm>
        </p:grpSpPr>
        <p:sp>
          <p:nvSpPr>
            <p:cNvPr id="56" name="Rectangle: Rounded Corners 5">
              <a:extLst>
                <a:ext uri="{FF2B5EF4-FFF2-40B4-BE49-F238E27FC236}">
                  <a16:creationId xmlns:a16="http://schemas.microsoft.com/office/drawing/2014/main" id="{5F32C7EF-D50F-2D4D-A17E-E69EC3F30EAE}"/>
                </a:ext>
              </a:extLst>
            </p:cNvPr>
            <p:cNvSpPr/>
            <p:nvPr/>
          </p:nvSpPr>
          <p:spPr>
            <a:xfrm>
              <a:off x="10186064" y="2277647"/>
              <a:ext cx="842616" cy="2586813"/>
            </a:xfrm>
            <a:prstGeom prst="roundRect">
              <a:avLst>
                <a:gd name="adj" fmla="val 0"/>
              </a:avLst>
            </a:prstGeom>
            <a:solidFill>
              <a:srgbClr val="002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0081BB"/>
                </a:solidFill>
                <a:effectLst/>
                <a:uLnTx/>
                <a:uFillTx/>
                <a:latin typeface="PrudentialModern Bold Condensed" pitchFamily="2" charset="77"/>
                <a:ea typeface="+mn-ea"/>
                <a:cs typeface="+mn-cs"/>
              </a:endParaRPr>
            </a:p>
          </p:txBody>
        </p:sp>
        <p:sp>
          <p:nvSpPr>
            <p:cNvPr id="57" name="TextBox 56">
              <a:extLst>
                <a:ext uri="{FF2B5EF4-FFF2-40B4-BE49-F238E27FC236}">
                  <a16:creationId xmlns:a16="http://schemas.microsoft.com/office/drawing/2014/main" id="{E389060C-1971-2A4A-96C4-5133B6AC6C90}"/>
                </a:ext>
              </a:extLst>
            </p:cNvPr>
            <p:cNvSpPr txBox="1"/>
            <p:nvPr/>
          </p:nvSpPr>
          <p:spPr>
            <a:xfrm>
              <a:off x="10125693" y="3528024"/>
              <a:ext cx="931941" cy="425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PRUDENTIALMODERN MEDIUM CONDENS" pitchFamily="2" charset="77"/>
                  <a:ea typeface="+mn-ea"/>
                  <a:cs typeface="+mn-cs"/>
                </a:rPr>
                <a:t>$2,640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30000" noProof="0" dirty="0">
                  <a:ln>
                    <a:noFill/>
                  </a:ln>
                  <a:solidFill>
                    <a:prstClr val="white"/>
                  </a:solidFill>
                  <a:effectLst/>
                  <a:uLnTx/>
                  <a:uFillTx/>
                  <a:latin typeface="PRUDENTIALMODERN MEDIUM CONDENS" pitchFamily="2" charset="77"/>
                  <a:ea typeface="+mn-ea"/>
                  <a:cs typeface="+mn-cs"/>
                </a:rPr>
                <a:t>per month</a:t>
              </a:r>
            </a:p>
          </p:txBody>
        </p:sp>
        <p:sp>
          <p:nvSpPr>
            <p:cNvPr id="55" name="Rectangle: Rounded Corners 5">
              <a:extLst>
                <a:ext uri="{FF2B5EF4-FFF2-40B4-BE49-F238E27FC236}">
                  <a16:creationId xmlns:a16="http://schemas.microsoft.com/office/drawing/2014/main" id="{4B45574B-8E84-274A-BCD8-210A275B6076}"/>
                </a:ext>
              </a:extLst>
            </p:cNvPr>
            <p:cNvSpPr/>
            <p:nvPr/>
          </p:nvSpPr>
          <p:spPr>
            <a:xfrm>
              <a:off x="10186064" y="1559578"/>
              <a:ext cx="842616" cy="724821"/>
            </a:xfrm>
            <a:prstGeom prst="roundRect">
              <a:avLst>
                <a:gd name="adj" fmla="val 0"/>
              </a:avLst>
            </a:prstGeom>
            <a:solidFill>
              <a:srgbClr val="008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0081BB"/>
                </a:solidFill>
                <a:effectLst/>
                <a:uLnTx/>
                <a:uFillTx/>
                <a:latin typeface="PrudentialModern Bold Condensed" pitchFamily="2" charset="77"/>
                <a:ea typeface="+mn-ea"/>
                <a:cs typeface="+mn-cs"/>
              </a:endParaRPr>
            </a:p>
          </p:txBody>
        </p:sp>
      </p:grpSp>
      <p:sp>
        <p:nvSpPr>
          <p:cNvPr id="58" name="TextBox 57">
            <a:extLst>
              <a:ext uri="{FF2B5EF4-FFF2-40B4-BE49-F238E27FC236}">
                <a16:creationId xmlns:a16="http://schemas.microsoft.com/office/drawing/2014/main" id="{891E8BA1-E545-784F-A89E-89469AF140FF}"/>
              </a:ext>
              <a:ext uri="{C183D7F6-B498-43B3-948B-1728B52AA6E4}">
                <adec:decorative xmlns:adec="http://schemas.microsoft.com/office/drawing/2017/decorative" val="1"/>
              </a:ext>
            </a:extLst>
          </p:cNvPr>
          <p:cNvSpPr txBox="1"/>
          <p:nvPr/>
        </p:nvSpPr>
        <p:spPr>
          <a:xfrm>
            <a:off x="10186065" y="1363981"/>
            <a:ext cx="89832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81BB"/>
                </a:solidFill>
                <a:effectLst/>
                <a:uLnTx/>
                <a:uFillTx/>
                <a:latin typeface="Gilroy SemiBold" pitchFamily="2" charset="77"/>
                <a:cs typeface="Calibri" panose="020F0502020204030204" pitchFamily="34" charset="0"/>
              </a:rPr>
              <a:t>132%</a:t>
            </a:r>
            <a:endParaRPr kumimoji="0" lang="en-US" sz="1600" b="1" u="none" strike="noStrike" kern="1200" cap="none" spc="0" normalizeH="0" baseline="30000" noProof="0" dirty="0">
              <a:ln>
                <a:noFill/>
              </a:ln>
              <a:solidFill>
                <a:srgbClr val="0081BB"/>
              </a:solidFill>
              <a:effectLst/>
              <a:uLnTx/>
              <a:uFillTx/>
              <a:latin typeface="Gilroy SemiBold" pitchFamily="2" charset="77"/>
              <a:cs typeface="Calibri" panose="020F0502020204030204" pitchFamily="34" charset="0"/>
            </a:endParaRPr>
          </a:p>
        </p:txBody>
      </p:sp>
      <p:grpSp>
        <p:nvGrpSpPr>
          <p:cNvPr id="31" name="Group 30">
            <a:extLst>
              <a:ext uri="{FF2B5EF4-FFF2-40B4-BE49-F238E27FC236}">
                <a16:creationId xmlns:a16="http://schemas.microsoft.com/office/drawing/2014/main" id="{32B77612-EBFC-FCE9-4665-3E7FDB8CD018}"/>
              </a:ext>
              <a:ext uri="{C183D7F6-B498-43B3-948B-1728B52AA6E4}">
                <adec:decorative xmlns:adec="http://schemas.microsoft.com/office/drawing/2017/decorative" val="1"/>
              </a:ext>
            </a:extLst>
          </p:cNvPr>
          <p:cNvGrpSpPr/>
          <p:nvPr/>
        </p:nvGrpSpPr>
        <p:grpSpPr>
          <a:xfrm>
            <a:off x="6210131" y="4984883"/>
            <a:ext cx="5994359" cy="810213"/>
            <a:chOff x="6210131" y="4984883"/>
            <a:chExt cx="5994359" cy="810213"/>
          </a:xfrm>
        </p:grpSpPr>
        <p:sp>
          <p:nvSpPr>
            <p:cNvPr id="18" name="Rectangle 17">
              <a:extLst>
                <a:ext uri="{FF2B5EF4-FFF2-40B4-BE49-F238E27FC236}">
                  <a16:creationId xmlns:a16="http://schemas.microsoft.com/office/drawing/2014/main" id="{A8C0AB85-4BF1-268F-1024-37A4CA9E6943}"/>
                </a:ext>
              </a:extLst>
            </p:cNvPr>
            <p:cNvSpPr/>
            <p:nvPr/>
          </p:nvSpPr>
          <p:spPr>
            <a:xfrm>
              <a:off x="6210131" y="4984883"/>
              <a:ext cx="5994359" cy="8102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PrudentialModern Bold SemiConde" pitchFamily="2" charset="77"/>
                <a:cs typeface="Calibri" panose="020F0502020204030204" pitchFamily="34" charset="0"/>
              </a:endParaRPr>
            </a:p>
          </p:txBody>
        </p:sp>
        <p:grpSp>
          <p:nvGrpSpPr>
            <p:cNvPr id="30" name="Group 29">
              <a:extLst>
                <a:ext uri="{FF2B5EF4-FFF2-40B4-BE49-F238E27FC236}">
                  <a16:creationId xmlns:a16="http://schemas.microsoft.com/office/drawing/2014/main" id="{435276B1-E9AA-8C1B-D695-039E53DAD9F4}"/>
                </a:ext>
              </a:extLst>
            </p:cNvPr>
            <p:cNvGrpSpPr/>
            <p:nvPr/>
          </p:nvGrpSpPr>
          <p:grpSpPr>
            <a:xfrm>
              <a:off x="6599360" y="5029131"/>
              <a:ext cx="4970339" cy="651685"/>
              <a:chOff x="6599360" y="5036880"/>
              <a:chExt cx="4970339" cy="651685"/>
            </a:xfrm>
          </p:grpSpPr>
          <p:sp>
            <p:nvSpPr>
              <p:cNvPr id="54" name="TextBox 53">
                <a:extLst>
                  <a:ext uri="{FF2B5EF4-FFF2-40B4-BE49-F238E27FC236}">
                    <a16:creationId xmlns:a16="http://schemas.microsoft.com/office/drawing/2014/main" id="{1379C866-3204-9247-8CBA-23EBADD5AF41}"/>
                  </a:ext>
                </a:extLst>
              </p:cNvPr>
              <p:cNvSpPr txBox="1"/>
              <p:nvPr/>
            </p:nvSpPr>
            <p:spPr>
              <a:xfrm>
                <a:off x="8248459" y="5042233"/>
                <a:ext cx="1471554" cy="646332"/>
              </a:xfrm>
              <a:prstGeom prst="rect">
                <a:avLst/>
              </a:prstGeom>
              <a:noFill/>
            </p:spPr>
            <p:txBody>
              <a:bodyPr wrap="square" rtlCol="0">
                <a:spAutoFit/>
              </a:bodyPr>
              <a:lstStyle/>
              <a:p>
                <a:pPr marL="228600" marR="0" lvl="1" indent="0" algn="l" defTabSz="914400" rtl="0" eaLnBrk="1" fontAlgn="auto" latinLnBrk="0" hangingPunct="1">
                  <a:spcBef>
                    <a:spcPts val="0"/>
                  </a:spcBef>
                  <a:spcAft>
                    <a:spcPts val="0"/>
                  </a:spcAft>
                  <a:buClrTx/>
                  <a:buSzTx/>
                  <a:buFontTx/>
                  <a:buNone/>
                  <a:tabLst/>
                  <a:defRPr/>
                </a:pPr>
                <a:r>
                  <a:rPr kumimoji="0" lang="en-US" sz="1200" b="1" u="none" strike="noStrike" kern="1200" cap="none" spc="0" normalizeH="0" baseline="0" noProof="0" dirty="0">
                    <a:ln>
                      <a:noFill/>
                    </a:ln>
                    <a:solidFill>
                      <a:srgbClr val="0081BB"/>
                    </a:solidFill>
                    <a:effectLst/>
                    <a:uLnTx/>
                    <a:uFillTx/>
                    <a:latin typeface="PrudentialModern Bold SemiConde" pitchFamily="2" charset="77"/>
                    <a:cs typeface="Calibri" panose="020F0502020204030204" pitchFamily="34" charset="0"/>
                  </a:rPr>
                  <a:t>FULL RETIREMENT AGE (FRA)</a:t>
                </a:r>
              </a:p>
            </p:txBody>
          </p:sp>
          <p:sp>
            <p:nvSpPr>
              <p:cNvPr id="44" name="TextBox 43">
                <a:extLst>
                  <a:ext uri="{FF2B5EF4-FFF2-40B4-BE49-F238E27FC236}">
                    <a16:creationId xmlns:a16="http://schemas.microsoft.com/office/drawing/2014/main" id="{E6BAC075-9950-7E46-BC43-084C4AEE3265}"/>
                  </a:ext>
                </a:extLst>
              </p:cNvPr>
              <p:cNvSpPr txBox="1"/>
              <p:nvPr/>
            </p:nvSpPr>
            <p:spPr>
              <a:xfrm>
                <a:off x="6599360" y="5054072"/>
                <a:ext cx="1471554" cy="461666"/>
              </a:xfrm>
              <a:prstGeom prst="rect">
                <a:avLst/>
              </a:prstGeom>
              <a:noFill/>
            </p:spPr>
            <p:txBody>
              <a:bodyPr wrap="square" rtlCol="0">
                <a:spAutoFit/>
              </a:bodyPr>
              <a:lstStyle/>
              <a:p>
                <a:pPr marL="228600" marR="0" lvl="1" indent="0" algn="l" defTabSz="914400" rtl="0" eaLnBrk="1" fontAlgn="auto" latinLnBrk="0" hangingPunct="1">
                  <a:spcBef>
                    <a:spcPts val="0"/>
                  </a:spcBef>
                  <a:spcAft>
                    <a:spcPts val="0"/>
                  </a:spcAft>
                  <a:buClrTx/>
                  <a:buSzTx/>
                  <a:buFontTx/>
                  <a:buNone/>
                  <a:tabLst/>
                  <a:defRPr/>
                </a:pPr>
                <a:r>
                  <a:rPr kumimoji="0" lang="en-US" sz="1200" b="1" u="none" strike="noStrike" kern="1200" cap="none" spc="0" normalizeH="0" baseline="0" noProof="0" dirty="0">
                    <a:ln>
                      <a:noFill/>
                    </a:ln>
                    <a:solidFill>
                      <a:srgbClr val="0081BB"/>
                    </a:solidFill>
                    <a:effectLst/>
                    <a:uLnTx/>
                    <a:uFillTx/>
                    <a:latin typeface="PrudentialModern Bold SemiConde" pitchFamily="2" charset="77"/>
                    <a:cs typeface="Calibri" panose="020F0502020204030204" pitchFamily="34" charset="0"/>
                  </a:rPr>
                  <a:t>EARLY RETIREMENT</a:t>
                </a:r>
              </a:p>
            </p:txBody>
          </p:sp>
          <p:sp>
            <p:nvSpPr>
              <p:cNvPr id="59" name="TextBox 58">
                <a:extLst>
                  <a:ext uri="{FF2B5EF4-FFF2-40B4-BE49-F238E27FC236}">
                    <a16:creationId xmlns:a16="http://schemas.microsoft.com/office/drawing/2014/main" id="{33F55E44-DD50-4848-A32D-8AFF6E237489}"/>
                  </a:ext>
                </a:extLst>
              </p:cNvPr>
              <p:cNvSpPr txBox="1"/>
              <p:nvPr/>
            </p:nvSpPr>
            <p:spPr>
              <a:xfrm>
                <a:off x="9893563" y="5036880"/>
                <a:ext cx="1676136" cy="646331"/>
              </a:xfrm>
              <a:prstGeom prst="rect">
                <a:avLst/>
              </a:prstGeom>
              <a:noFill/>
            </p:spPr>
            <p:txBody>
              <a:bodyPr wrap="square" rtlCol="0">
                <a:spAutoFit/>
              </a:bodyPr>
              <a:lstStyle/>
              <a:p>
                <a:pPr marL="228600" marR="0" lvl="1" indent="0" algn="l" defTabSz="914400" rtl="0" eaLnBrk="1" fontAlgn="auto" latinLnBrk="0" hangingPunct="1">
                  <a:spcBef>
                    <a:spcPts val="0"/>
                  </a:spcBef>
                  <a:spcAft>
                    <a:spcPts val="0"/>
                  </a:spcAft>
                  <a:buClrTx/>
                  <a:buSzTx/>
                  <a:buFontTx/>
                  <a:buNone/>
                  <a:tabLst/>
                  <a:defRPr/>
                </a:pPr>
                <a:r>
                  <a:rPr kumimoji="0" lang="en-US" sz="1200" b="1" u="none" strike="noStrike" kern="1200" cap="none" spc="0" normalizeH="0" baseline="0" noProof="0" dirty="0">
                    <a:ln>
                      <a:noFill/>
                    </a:ln>
                    <a:solidFill>
                      <a:srgbClr val="0081BB"/>
                    </a:solidFill>
                    <a:effectLst/>
                    <a:uLnTx/>
                    <a:uFillTx/>
                    <a:latin typeface="PrudentialModern Bold SemiConde" pitchFamily="2" charset="77"/>
                    <a:cs typeface="Calibri" panose="020F0502020204030204" pitchFamily="34" charset="0"/>
                  </a:rPr>
                  <a:t>DELAYED RETIREMENT CREDITS</a:t>
                </a:r>
              </a:p>
            </p:txBody>
          </p:sp>
        </p:grpSp>
      </p:grpSp>
      <p:sp>
        <p:nvSpPr>
          <p:cNvPr id="4" name="Slide Number Placeholder 5">
            <a:extLst>
              <a:ext uri="{FF2B5EF4-FFF2-40B4-BE49-F238E27FC236}">
                <a16:creationId xmlns:a16="http://schemas.microsoft.com/office/drawing/2014/main" id="{78D862D8-2B4C-EABD-5EC1-26920A0FA096}"/>
              </a:ext>
              <a:ext uri="{C183D7F6-B498-43B3-948B-1728B52AA6E4}">
                <adec:decorative xmlns:adec="http://schemas.microsoft.com/office/drawing/2017/decorative" val="1"/>
              </a:ext>
            </a:extLst>
          </p:cNvPr>
          <p:cNvSpPr txBox="1">
            <a:spLocks/>
          </p:cNvSpPr>
          <p:nvPr/>
        </p:nvSpPr>
        <p:spPr>
          <a:xfrm>
            <a:off x="11520739"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mtClean="0">
                <a:solidFill>
                  <a:srgbClr val="001F43"/>
                </a:solidFill>
                <a:latin typeface="+mj-lt"/>
              </a:rPr>
              <a:pPr algn="ctr"/>
              <a:t>25</a:t>
            </a:fld>
            <a:endParaRPr lang="en-US" dirty="0">
              <a:solidFill>
                <a:srgbClr val="001F43"/>
              </a:solidFill>
              <a:latin typeface="+mj-lt"/>
            </a:endParaRPr>
          </a:p>
        </p:txBody>
      </p:sp>
      <p:grpSp>
        <p:nvGrpSpPr>
          <p:cNvPr id="10" name="Group 9">
            <a:extLst>
              <a:ext uri="{FF2B5EF4-FFF2-40B4-BE49-F238E27FC236}">
                <a16:creationId xmlns:a16="http://schemas.microsoft.com/office/drawing/2014/main" id="{1CD5B129-380A-3A3A-7C68-1A917930E5F3}"/>
              </a:ext>
              <a:ext uri="{C183D7F6-B498-43B3-948B-1728B52AA6E4}">
                <adec:decorative xmlns:adec="http://schemas.microsoft.com/office/drawing/2017/decorative" val="1"/>
              </a:ext>
            </a:extLst>
          </p:cNvPr>
          <p:cNvGrpSpPr/>
          <p:nvPr/>
        </p:nvGrpSpPr>
        <p:grpSpPr>
          <a:xfrm>
            <a:off x="11520739" y="6380207"/>
            <a:ext cx="622300" cy="345783"/>
            <a:chOff x="11517153" y="6380207"/>
            <a:chExt cx="622300" cy="345783"/>
          </a:xfrm>
        </p:grpSpPr>
        <p:sp>
          <p:nvSpPr>
            <p:cNvPr id="22" name="Slide Number Placeholder 5">
              <a:extLst>
                <a:ext uri="{FF2B5EF4-FFF2-40B4-BE49-F238E27FC236}">
                  <a16:creationId xmlns:a16="http://schemas.microsoft.com/office/drawing/2014/main" id="{BF3A0CDB-13D7-3603-87BD-1E1932CC1263}"/>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25</a:t>
              </a:fld>
              <a:endParaRPr lang="en-US" sz="1100" b="1" dirty="0">
                <a:solidFill>
                  <a:srgbClr val="001F43"/>
                </a:solidFill>
                <a:latin typeface="PrudentialModern" pitchFamily="2" charset="77"/>
              </a:endParaRPr>
            </a:p>
          </p:txBody>
        </p:sp>
        <p:cxnSp>
          <p:nvCxnSpPr>
            <p:cNvPr id="23" name="Straight Connector 22">
              <a:extLst>
                <a:ext uri="{FF2B5EF4-FFF2-40B4-BE49-F238E27FC236}">
                  <a16:creationId xmlns:a16="http://schemas.microsoft.com/office/drawing/2014/main" id="{5BAB80A2-0E0E-DF36-CC91-A34BB023EDC6}"/>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21" name="Footer Placeholder 4">
            <a:extLst>
              <a:ext uri="{FF2B5EF4-FFF2-40B4-BE49-F238E27FC236}">
                <a16:creationId xmlns:a16="http://schemas.microsoft.com/office/drawing/2014/main" id="{A6F71449-AF85-DB0E-1526-4FCEA7996209}"/>
              </a:ext>
              <a:ext uri="{C183D7F6-B498-43B3-948B-1728B52AA6E4}">
                <adec:decorative xmlns:adec="http://schemas.microsoft.com/office/drawing/2017/decorative" val="1"/>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pic>
        <p:nvPicPr>
          <p:cNvPr id="9" name="Picture 8">
            <a:extLst>
              <a:ext uri="{FF2B5EF4-FFF2-40B4-BE49-F238E27FC236}">
                <a16:creationId xmlns:a16="http://schemas.microsoft.com/office/drawing/2014/main" id="{3DC6AF52-9AE3-7122-5057-98685A1DB85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spTree>
    <p:extLst>
      <p:ext uri="{BB962C8B-B14F-4D97-AF65-F5344CB8AC3E}">
        <p14:creationId xmlns:p14="http://schemas.microsoft.com/office/powerpoint/2010/main" val="186821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ppt_h*1.125000"/>
                                          </p:val>
                                        </p:tav>
                                        <p:tav tm="100000">
                                          <p:val>
                                            <p:strVal val="#ppt_y"/>
                                          </p:val>
                                        </p:tav>
                                      </p:tavLst>
                                    </p:anim>
                                    <p:animEffect transition="in" filter="wipe(up)">
                                      <p:cBhvr>
                                        <p:cTn id="8" dur="1000"/>
                                        <p:tgtEl>
                                          <p:spTgt spid="3"/>
                                        </p:tgtEl>
                                      </p:cBhvr>
                                    </p:animEffect>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p:tgtEl>
                                          <p:spTgt spid="13"/>
                                        </p:tgtEl>
                                        <p:attrNameLst>
                                          <p:attrName>ppt_y</p:attrName>
                                        </p:attrNameLst>
                                      </p:cBhvr>
                                      <p:tavLst>
                                        <p:tav tm="0">
                                          <p:val>
                                            <p:strVal val="#ppt_y+#ppt_h*1.125000"/>
                                          </p:val>
                                        </p:tav>
                                        <p:tav tm="100000">
                                          <p:val>
                                            <p:strVal val="#ppt_y"/>
                                          </p:val>
                                        </p:tav>
                                      </p:tavLst>
                                    </p:anim>
                                    <p:animEffect transition="in" filter="wipe(up)">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80C047-98DC-2B62-C910-A6EF43D19249}"/>
              </a:ext>
              <a:ext uri="{C183D7F6-B498-43B3-948B-1728B52AA6E4}">
                <adec:decorative xmlns:adec="http://schemas.microsoft.com/office/drawing/2017/decorative" val="1"/>
              </a:ext>
            </a:extLst>
          </p:cNvPr>
          <p:cNvSpPr/>
          <p:nvPr/>
        </p:nvSpPr>
        <p:spPr>
          <a:xfrm>
            <a:off x="4074290" y="1181100"/>
            <a:ext cx="8117710" cy="5676900"/>
          </a:xfrm>
          <a:prstGeom prst="rect">
            <a:avLst/>
          </a:prstGeom>
          <a:solidFill>
            <a:srgbClr val="0079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3C48E81-AD64-D1D3-6593-A2449951EDA2}"/>
              </a:ext>
              <a:ext uri="{C183D7F6-B498-43B3-948B-1728B52AA6E4}">
                <adec:decorative xmlns:adec="http://schemas.microsoft.com/office/drawing/2017/decorative" val="1"/>
              </a:ext>
            </a:extLst>
          </p:cNvPr>
          <p:cNvSpPr/>
          <p:nvPr/>
        </p:nvSpPr>
        <p:spPr>
          <a:xfrm>
            <a:off x="13406" y="1181100"/>
            <a:ext cx="6082594" cy="5676900"/>
          </a:xfrm>
          <a:prstGeom prst="rect">
            <a:avLst/>
          </a:prstGeom>
          <a:solidFill>
            <a:srgbClr val="001F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AE21A22D-4DAD-E49B-B9BE-DC91AB1E057F}"/>
              </a:ext>
              <a:ext uri="{C183D7F6-B498-43B3-948B-1728B52AA6E4}">
                <adec:decorative xmlns:adec="http://schemas.microsoft.com/office/drawing/2017/decorative" val="1"/>
              </a:ext>
            </a:extLst>
          </p:cNvPr>
          <p:cNvGrpSpPr/>
          <p:nvPr/>
        </p:nvGrpSpPr>
        <p:grpSpPr>
          <a:xfrm>
            <a:off x="286964" y="6380207"/>
            <a:ext cx="11856075" cy="345783"/>
            <a:chOff x="286964" y="6380207"/>
            <a:chExt cx="11856075" cy="345783"/>
          </a:xfrm>
        </p:grpSpPr>
        <p:pic>
          <p:nvPicPr>
            <p:cNvPr id="9" name="Graphic 8">
              <a:extLst>
                <a:ext uri="{FF2B5EF4-FFF2-40B4-BE49-F238E27FC236}">
                  <a16:creationId xmlns:a16="http://schemas.microsoft.com/office/drawing/2014/main" id="{FC07AE0D-740E-F0AE-29AA-496701F7372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18202"/>
            <a:stretch/>
          </p:blipFill>
          <p:spPr>
            <a:xfrm>
              <a:off x="286964" y="6393515"/>
              <a:ext cx="361960" cy="326442"/>
            </a:xfrm>
            <a:prstGeom prst="rect">
              <a:avLst/>
            </a:prstGeom>
          </p:spPr>
        </p:pic>
        <p:grpSp>
          <p:nvGrpSpPr>
            <p:cNvPr id="10" name="Group 9">
              <a:extLst>
                <a:ext uri="{FF2B5EF4-FFF2-40B4-BE49-F238E27FC236}">
                  <a16:creationId xmlns:a16="http://schemas.microsoft.com/office/drawing/2014/main" id="{C7AA22F6-FA2D-5884-F87F-3F7E3B146EC5}"/>
                </a:ext>
              </a:extLst>
            </p:cNvPr>
            <p:cNvGrpSpPr/>
            <p:nvPr/>
          </p:nvGrpSpPr>
          <p:grpSpPr>
            <a:xfrm>
              <a:off x="8430073" y="6380207"/>
              <a:ext cx="3712966" cy="345783"/>
              <a:chOff x="8430073" y="6380207"/>
              <a:chExt cx="3712966" cy="345783"/>
            </a:xfrm>
          </p:grpSpPr>
          <p:grpSp>
            <p:nvGrpSpPr>
              <p:cNvPr id="14" name="Group 13">
                <a:extLst>
                  <a:ext uri="{FF2B5EF4-FFF2-40B4-BE49-F238E27FC236}">
                    <a16:creationId xmlns:a16="http://schemas.microsoft.com/office/drawing/2014/main" id="{2D492AF1-3789-6ACA-8BD2-BF44E4EFAD54}"/>
                  </a:ext>
                </a:extLst>
              </p:cNvPr>
              <p:cNvGrpSpPr/>
              <p:nvPr/>
            </p:nvGrpSpPr>
            <p:grpSpPr>
              <a:xfrm>
                <a:off x="11520739" y="6380207"/>
                <a:ext cx="622300" cy="345783"/>
                <a:chOff x="11517153" y="6380207"/>
                <a:chExt cx="622300" cy="345783"/>
              </a:xfrm>
            </p:grpSpPr>
            <p:sp>
              <p:nvSpPr>
                <p:cNvPr id="22" name="Slide Number Placeholder 5">
                  <a:extLst>
                    <a:ext uri="{FF2B5EF4-FFF2-40B4-BE49-F238E27FC236}">
                      <a16:creationId xmlns:a16="http://schemas.microsoft.com/office/drawing/2014/main" id="{A6A33227-EE7A-2AC9-C985-27E57FA9A9E8}"/>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latin typeface="PrudentialModern" pitchFamily="2" charset="77"/>
                    </a:rPr>
                    <a:pPr algn="ctr"/>
                    <a:t>26</a:t>
                  </a:fld>
                  <a:endParaRPr lang="en-US" sz="1100" b="1" dirty="0">
                    <a:latin typeface="PrudentialModern" pitchFamily="2" charset="77"/>
                  </a:endParaRPr>
                </a:p>
              </p:txBody>
            </p:sp>
            <p:cxnSp>
              <p:nvCxnSpPr>
                <p:cNvPr id="23" name="Straight Connector 22">
                  <a:extLst>
                    <a:ext uri="{FF2B5EF4-FFF2-40B4-BE49-F238E27FC236}">
                      <a16:creationId xmlns:a16="http://schemas.microsoft.com/office/drawing/2014/main" id="{3AAF2000-72F0-9DAA-4F47-78C4B78EDF6F}"/>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9" name="Footer Placeholder 4">
                <a:extLst>
                  <a:ext uri="{FF2B5EF4-FFF2-40B4-BE49-F238E27FC236}">
                    <a16:creationId xmlns:a16="http://schemas.microsoft.com/office/drawing/2014/main" id="{389BDC61-F079-A1C8-6FE1-ABC095DCB769}"/>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chemeClr val="bg1"/>
                    </a:solidFill>
                    <a:latin typeface="PrudentialModern Medium" pitchFamily="2" charset="77"/>
                    <a:cs typeface="Calibri Light" panose="020F0302020204030204" pitchFamily="34" charset="0"/>
                  </a:rPr>
                  <a:t>BECOMING FINANCIALLY FEARLESS</a:t>
                </a:r>
              </a:p>
            </p:txBody>
          </p:sp>
        </p:grpSp>
      </p:grpSp>
      <p:sp>
        <p:nvSpPr>
          <p:cNvPr id="47" name="Title 1">
            <a:extLst>
              <a:ext uri="{FF2B5EF4-FFF2-40B4-BE49-F238E27FC236}">
                <a16:creationId xmlns:a16="http://schemas.microsoft.com/office/drawing/2014/main" id="{3B387246-3B51-E039-70EA-5A463B2BCB6C}"/>
              </a:ext>
            </a:extLst>
          </p:cNvPr>
          <p:cNvSpPr txBox="1">
            <a:spLocks noGrp="1"/>
          </p:cNvSpPr>
          <p:nvPr>
            <p:ph type="title"/>
          </p:nvPr>
        </p:nvSpPr>
        <p:spPr>
          <a:xfrm>
            <a:off x="774699" y="247388"/>
            <a:ext cx="8512175" cy="763589"/>
          </a:xfrm>
          <a:prstGeom prst="rect">
            <a:avLst/>
          </a:prstGeom>
        </p:spPr>
        <p:txBody>
          <a:bodyPr anchor="b">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001F43"/>
                </a:solidFill>
                <a:effectLst/>
                <a:uLnTx/>
                <a:uFillTx/>
                <a:latin typeface="PRUDENTIALMODERN BOLD SEMICONDE" pitchFamily="2" charset="77"/>
                <a:cs typeface="Calibri" panose="020F0502020204030204" pitchFamily="34" charset="0"/>
              </a:rPr>
              <a:t>CASE STUDY: COVERING ESSENTIAL COSTS</a:t>
            </a:r>
          </a:p>
        </p:txBody>
      </p:sp>
      <p:sp>
        <p:nvSpPr>
          <p:cNvPr id="48" name="Content Placeholder 3">
            <a:extLst>
              <a:ext uri="{FF2B5EF4-FFF2-40B4-BE49-F238E27FC236}">
                <a16:creationId xmlns:a16="http://schemas.microsoft.com/office/drawing/2014/main" id="{B56A3E88-82E7-80A5-E195-398123EEF622}"/>
              </a:ext>
            </a:extLst>
          </p:cNvPr>
          <p:cNvSpPr>
            <a:spLocks noGrp="1"/>
          </p:cNvSpPr>
          <p:nvPr>
            <p:ph sz="quarter" idx="10"/>
          </p:nvPr>
        </p:nvSpPr>
        <p:spPr>
          <a:xfrm>
            <a:off x="2268041" y="1637249"/>
            <a:ext cx="1579936" cy="287337"/>
          </a:xfrm>
          <a:prstGeom prst="rect">
            <a:avLst/>
          </a:prstGeom>
        </p:spPr>
        <p:txBody>
          <a:bodyPr>
            <a:noAutofit/>
          </a:bodyPr>
          <a:lstStyle/>
          <a:p>
            <a:pPr marL="0" indent="0" algn="ctr">
              <a:buNone/>
            </a:pPr>
            <a:r>
              <a:rPr lang="en-US" sz="2200" b="1">
                <a:solidFill>
                  <a:srgbClr val="17D5E0"/>
                </a:solidFill>
                <a:latin typeface="PrudentialModern Bold SemiConde" pitchFamily="2" charset="77"/>
                <a:cs typeface="Calibri" panose="020F0502020204030204" pitchFamily="34" charset="0"/>
              </a:rPr>
              <a:t>TOGETHER</a:t>
            </a:r>
            <a:endParaRPr lang="en-US" sz="2200" b="1" dirty="0">
              <a:solidFill>
                <a:srgbClr val="17D5E0"/>
              </a:solidFill>
              <a:latin typeface="PrudentialModern Bold SemiConde" pitchFamily="2" charset="77"/>
              <a:cs typeface="Calibri" panose="020F0502020204030204" pitchFamily="34" charset="0"/>
            </a:endParaRPr>
          </a:p>
        </p:txBody>
      </p:sp>
      <p:graphicFrame>
        <p:nvGraphicFramePr>
          <p:cNvPr id="49" name="Table 6">
            <a:extLst>
              <a:ext uri="{FF2B5EF4-FFF2-40B4-BE49-F238E27FC236}">
                <a16:creationId xmlns:a16="http://schemas.microsoft.com/office/drawing/2014/main" id="{DC5F0F59-9557-6B2C-6664-A802A78B8A57}"/>
              </a:ext>
            </a:extLst>
          </p:cNvPr>
          <p:cNvGraphicFramePr>
            <a:graphicFrameLocks noGrp="1"/>
          </p:cNvGraphicFramePr>
          <p:nvPr>
            <p:ph sz="quarter" idx="11"/>
            <p:extLst>
              <p:ext uri="{D42A27DB-BD31-4B8C-83A1-F6EECF244321}">
                <p14:modId xmlns:p14="http://schemas.microsoft.com/office/powerpoint/2010/main" val="3682380962"/>
              </p:ext>
            </p:extLst>
          </p:nvPr>
        </p:nvGraphicFramePr>
        <p:xfrm>
          <a:off x="870954" y="2208907"/>
          <a:ext cx="4424910" cy="3156309"/>
        </p:xfrm>
        <a:graphic>
          <a:graphicData uri="http://schemas.openxmlformats.org/drawingml/2006/table">
            <a:tbl>
              <a:tblPr firstRow="1" bandRow="1">
                <a:tableStyleId>{5C22544A-7EE6-4342-B048-85BDC9FD1C3A}</a:tableStyleId>
              </a:tblPr>
              <a:tblGrid>
                <a:gridCol w="3540131">
                  <a:extLst>
                    <a:ext uri="{9D8B030D-6E8A-4147-A177-3AD203B41FA5}">
                      <a16:colId xmlns:a16="http://schemas.microsoft.com/office/drawing/2014/main" val="4217534041"/>
                    </a:ext>
                  </a:extLst>
                </a:gridCol>
                <a:gridCol w="884779">
                  <a:extLst>
                    <a:ext uri="{9D8B030D-6E8A-4147-A177-3AD203B41FA5}">
                      <a16:colId xmlns:a16="http://schemas.microsoft.com/office/drawing/2014/main" val="2112255268"/>
                    </a:ext>
                  </a:extLst>
                </a:gridCol>
              </a:tblGrid>
              <a:tr h="467338">
                <a:tc>
                  <a:txBody>
                    <a:bodyPr/>
                    <a:lstStyle/>
                    <a:p>
                      <a:r>
                        <a:rPr lang="en-US" sz="1200" b="1" i="0" dirty="0">
                          <a:latin typeface="Gilroy SemiBold" pitchFamily="2" charset="77"/>
                        </a:rPr>
                        <a:t>Essential Expenses</a:t>
                      </a:r>
                    </a:p>
                  </a:txBody>
                  <a:tcPr marT="41564" marB="41564" anchor="ctr">
                    <a:solidFill>
                      <a:srgbClr val="1E497D"/>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i="0" dirty="0">
                          <a:latin typeface="Gilroy" pitchFamily="2" charset="77"/>
                        </a:rPr>
                        <a:t>57,000</a:t>
                      </a:r>
                    </a:p>
                  </a:txBody>
                  <a:tcPr marT="41564" marB="41564" anchor="ctr">
                    <a:solidFill>
                      <a:srgbClr val="1E497D"/>
                    </a:solidFill>
                  </a:tcPr>
                </a:tc>
                <a:extLst>
                  <a:ext uri="{0D108BD9-81ED-4DB2-BD59-A6C34878D82A}">
                    <a16:rowId xmlns:a16="http://schemas.microsoft.com/office/drawing/2014/main" val="3056257433"/>
                  </a:ext>
                </a:extLst>
              </a:tr>
              <a:tr h="518185">
                <a:tc>
                  <a:txBody>
                    <a:bodyPr/>
                    <a:lstStyle/>
                    <a:p>
                      <a:pPr marL="465138" lvl="0" indent="0"/>
                      <a:r>
                        <a:rPr lang="en-US" sz="1200" b="0" i="0" dirty="0">
                          <a:solidFill>
                            <a:schemeClr val="bg2">
                              <a:lumMod val="25000"/>
                            </a:schemeClr>
                          </a:solidFill>
                          <a:latin typeface="Gilroy" pitchFamily="2" charset="77"/>
                        </a:rPr>
                        <a:t>Housing/Food/Clothing/Transportation</a:t>
                      </a:r>
                    </a:p>
                  </a:txBody>
                  <a:tcPr marT="41564" marB="41564" anchor="ctr"/>
                </a:tc>
                <a:tc>
                  <a:txBody>
                    <a:bodyPr/>
                    <a:lstStyle/>
                    <a:p>
                      <a:pPr algn="r"/>
                      <a:r>
                        <a:rPr lang="en-US" sz="1200" b="0" i="0">
                          <a:solidFill>
                            <a:schemeClr val="bg2">
                              <a:lumMod val="25000"/>
                            </a:schemeClr>
                          </a:solidFill>
                          <a:latin typeface="Gilroy" pitchFamily="2" charset="77"/>
                        </a:rPr>
                        <a:t>46,000</a:t>
                      </a:r>
                    </a:p>
                  </a:txBody>
                  <a:tcPr marT="41564" marB="41564" anchor="ctr"/>
                </a:tc>
                <a:extLst>
                  <a:ext uri="{0D108BD9-81ED-4DB2-BD59-A6C34878D82A}">
                    <a16:rowId xmlns:a16="http://schemas.microsoft.com/office/drawing/2014/main" val="1826469420"/>
                  </a:ext>
                </a:extLst>
              </a:tr>
              <a:tr h="325627">
                <a:tc>
                  <a:txBody>
                    <a:bodyPr/>
                    <a:lstStyle/>
                    <a:p>
                      <a:pPr marL="465138" indent="0"/>
                      <a:r>
                        <a:rPr lang="en-US" sz="1200" b="0" i="0" dirty="0">
                          <a:solidFill>
                            <a:schemeClr val="bg2">
                              <a:lumMod val="25000"/>
                            </a:schemeClr>
                          </a:solidFill>
                          <a:latin typeface="Gilroy" pitchFamily="2" charset="77"/>
                        </a:rPr>
                        <a:t>Health care</a:t>
                      </a:r>
                    </a:p>
                  </a:txBody>
                  <a:tcPr marT="41564" marB="41564" anchor="ctr"/>
                </a:tc>
                <a:tc>
                  <a:txBody>
                    <a:bodyPr/>
                    <a:lstStyle/>
                    <a:p>
                      <a:pPr algn="r"/>
                      <a:r>
                        <a:rPr lang="en-US" sz="1200" b="0" i="0" dirty="0">
                          <a:solidFill>
                            <a:schemeClr val="bg2">
                              <a:lumMod val="25000"/>
                            </a:schemeClr>
                          </a:solidFill>
                          <a:latin typeface="Gilroy" pitchFamily="2" charset="77"/>
                        </a:rPr>
                        <a:t>11,000</a:t>
                      </a:r>
                    </a:p>
                  </a:txBody>
                  <a:tcPr marT="41564" marB="41564" anchor="ctr"/>
                </a:tc>
                <a:extLst>
                  <a:ext uri="{0D108BD9-81ED-4DB2-BD59-A6C34878D82A}">
                    <a16:rowId xmlns:a16="http://schemas.microsoft.com/office/drawing/2014/main" val="918710685"/>
                  </a:ext>
                </a:extLst>
              </a:tr>
              <a:tr h="437479">
                <a:tc>
                  <a:txBody>
                    <a:bodyPr/>
                    <a:lstStyle/>
                    <a:p>
                      <a:r>
                        <a:rPr lang="en-US" sz="1200" b="1" i="0" dirty="0">
                          <a:solidFill>
                            <a:schemeClr val="bg1"/>
                          </a:solidFill>
                          <a:latin typeface="Gilroy SemiBold" pitchFamily="2" charset="77"/>
                        </a:rPr>
                        <a:t>Guaranteed Income Sources</a:t>
                      </a:r>
                    </a:p>
                  </a:txBody>
                  <a:tcPr marT="41564" marB="41564" anchor="ctr">
                    <a:solidFill>
                      <a:srgbClr val="1E497D"/>
                    </a:solidFill>
                  </a:tcPr>
                </a:tc>
                <a:tc>
                  <a:txBody>
                    <a:bodyPr/>
                    <a:lstStyle/>
                    <a:p>
                      <a:pPr algn="r"/>
                      <a:r>
                        <a:rPr lang="en-US" sz="1200" b="0" i="0" dirty="0">
                          <a:solidFill>
                            <a:schemeClr val="bg1"/>
                          </a:solidFill>
                          <a:latin typeface="Gilroy" pitchFamily="2" charset="77"/>
                        </a:rPr>
                        <a:t>37,000</a:t>
                      </a:r>
                    </a:p>
                  </a:txBody>
                  <a:tcPr marT="41564" marB="41564" anchor="ctr">
                    <a:solidFill>
                      <a:srgbClr val="1E497D"/>
                    </a:solidFill>
                  </a:tcPr>
                </a:tc>
                <a:extLst>
                  <a:ext uri="{0D108BD9-81ED-4DB2-BD59-A6C34878D82A}">
                    <a16:rowId xmlns:a16="http://schemas.microsoft.com/office/drawing/2014/main" val="1210059813"/>
                  </a:ext>
                </a:extLst>
              </a:tr>
              <a:tr h="321203">
                <a:tc>
                  <a:txBody>
                    <a:bodyPr/>
                    <a:lstStyle/>
                    <a:p>
                      <a:pPr marL="465138" indent="0"/>
                      <a:r>
                        <a:rPr lang="en-US" sz="1200" b="0" i="0" dirty="0">
                          <a:solidFill>
                            <a:schemeClr val="bg2">
                              <a:lumMod val="25000"/>
                            </a:schemeClr>
                          </a:solidFill>
                          <a:latin typeface="Gilroy" pitchFamily="2" charset="77"/>
                        </a:rPr>
                        <a:t>Pension</a:t>
                      </a:r>
                    </a:p>
                  </a:txBody>
                  <a:tcPr marT="41564" marB="41564" anchor="ctr"/>
                </a:tc>
                <a:tc>
                  <a:txBody>
                    <a:bodyPr/>
                    <a:lstStyle/>
                    <a:p>
                      <a:pPr algn="r"/>
                      <a:r>
                        <a:rPr lang="en-US" sz="1200" b="0" i="0" dirty="0">
                          <a:solidFill>
                            <a:schemeClr val="bg2">
                              <a:lumMod val="25000"/>
                            </a:schemeClr>
                          </a:solidFill>
                          <a:latin typeface="Gilroy" pitchFamily="2" charset="77"/>
                        </a:rPr>
                        <a:t>15,000</a:t>
                      </a:r>
                    </a:p>
                  </a:txBody>
                  <a:tcPr marT="41564" marB="41564" anchor="ctr"/>
                </a:tc>
                <a:extLst>
                  <a:ext uri="{0D108BD9-81ED-4DB2-BD59-A6C34878D82A}">
                    <a16:rowId xmlns:a16="http://schemas.microsoft.com/office/drawing/2014/main" val="4115948205"/>
                  </a:ext>
                </a:extLst>
              </a:tr>
              <a:tr h="492830">
                <a:tc>
                  <a:txBody>
                    <a:bodyPr/>
                    <a:lstStyle/>
                    <a:p>
                      <a:pPr marL="465138" indent="0"/>
                      <a:r>
                        <a:rPr lang="en-US" sz="1200" b="0" i="0" dirty="0">
                          <a:solidFill>
                            <a:schemeClr val="bg2">
                              <a:lumMod val="25000"/>
                            </a:schemeClr>
                          </a:solidFill>
                          <a:latin typeface="Gilroy" pitchFamily="2" charset="77"/>
                        </a:rPr>
                        <a:t>Social Security</a:t>
                      </a:r>
                    </a:p>
                  </a:txBody>
                  <a:tcPr marT="41564" marB="41564" anchor="ctr"/>
                </a:tc>
                <a:tc>
                  <a:txBody>
                    <a:bodyPr/>
                    <a:lstStyle/>
                    <a:p>
                      <a:pPr algn="r"/>
                      <a:r>
                        <a:rPr lang="en-US" sz="1200" b="0" i="0" dirty="0">
                          <a:solidFill>
                            <a:schemeClr val="bg2">
                              <a:lumMod val="25000"/>
                            </a:schemeClr>
                          </a:solidFill>
                          <a:latin typeface="Gilroy" pitchFamily="2" charset="77"/>
                        </a:rPr>
                        <a:t>22,000</a:t>
                      </a:r>
                    </a:p>
                  </a:txBody>
                  <a:tcPr marT="41564" marB="41564" anchor="ctr"/>
                </a:tc>
                <a:extLst>
                  <a:ext uri="{0D108BD9-81ED-4DB2-BD59-A6C34878D82A}">
                    <a16:rowId xmlns:a16="http://schemas.microsoft.com/office/drawing/2014/main" val="3784064089"/>
                  </a:ext>
                </a:extLst>
              </a:tr>
              <a:tr h="593647">
                <a:tc>
                  <a:txBody>
                    <a:bodyPr/>
                    <a:lstStyle/>
                    <a:p>
                      <a:r>
                        <a:rPr lang="en-US" sz="1200" b="1" i="0" dirty="0">
                          <a:solidFill>
                            <a:schemeClr val="bg1"/>
                          </a:solidFill>
                          <a:latin typeface="Gilroy SemiBold" pitchFamily="2" charset="77"/>
                        </a:rPr>
                        <a:t>Income Gap to Cover Essential Expenses</a:t>
                      </a:r>
                    </a:p>
                  </a:txBody>
                  <a:tcPr marT="41564" marB="41564" anchor="ctr">
                    <a:solidFill>
                      <a:srgbClr val="1E497D"/>
                    </a:solidFill>
                  </a:tcPr>
                </a:tc>
                <a:tc>
                  <a:txBody>
                    <a:bodyPr/>
                    <a:lstStyle/>
                    <a:p>
                      <a:pPr algn="r"/>
                      <a:r>
                        <a:rPr lang="en-US" sz="1200" b="0" i="0" dirty="0">
                          <a:solidFill>
                            <a:schemeClr val="bg1"/>
                          </a:solidFill>
                          <a:latin typeface="Gilroy" pitchFamily="2" charset="77"/>
                        </a:rPr>
                        <a:t>-20,000</a:t>
                      </a:r>
                    </a:p>
                  </a:txBody>
                  <a:tcPr marT="41564" marB="41564" anchor="ctr">
                    <a:solidFill>
                      <a:srgbClr val="1E497D"/>
                    </a:solidFill>
                  </a:tcPr>
                </a:tc>
                <a:extLst>
                  <a:ext uri="{0D108BD9-81ED-4DB2-BD59-A6C34878D82A}">
                    <a16:rowId xmlns:a16="http://schemas.microsoft.com/office/drawing/2014/main" val="3368543534"/>
                  </a:ext>
                </a:extLst>
              </a:tr>
            </a:tbl>
          </a:graphicData>
        </a:graphic>
      </p:graphicFrame>
      <p:sp>
        <p:nvSpPr>
          <p:cNvPr id="50" name="Content Placeholder 3">
            <a:extLst>
              <a:ext uri="{FF2B5EF4-FFF2-40B4-BE49-F238E27FC236}">
                <a16:creationId xmlns:a16="http://schemas.microsoft.com/office/drawing/2014/main" id="{0A116AFB-5795-DEDD-0D97-8CC44751326B}"/>
              </a:ext>
            </a:extLst>
          </p:cNvPr>
          <p:cNvSpPr txBox="1">
            <a:spLocks noGrp="1"/>
          </p:cNvSpPr>
          <p:nvPr>
            <p:ph sz="quarter" idx="12"/>
          </p:nvPr>
        </p:nvSpPr>
        <p:spPr>
          <a:xfrm>
            <a:off x="7961190" y="1631201"/>
            <a:ext cx="2156965" cy="28733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rgbClr val="0071AE"/>
                </a:solidFill>
                <a:latin typeface="PrudentialModern Bold SemiConde"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u="none" strike="noStrike" kern="1200" cap="none" spc="0" normalizeH="0" baseline="0" noProof="0">
                <a:ln>
                  <a:noFill/>
                </a:ln>
                <a:solidFill>
                  <a:schemeClr val="bg1"/>
                </a:solidFill>
                <a:effectLst/>
                <a:uLnTx/>
                <a:uFillTx/>
                <a:latin typeface="PRUDENTIALMODERN BOLD SEMICONDE" pitchFamily="2" charset="77"/>
                <a:cs typeface="Calibri" panose="020F0502020204030204" pitchFamily="34" charset="0"/>
              </a:rPr>
              <a:t>SURVIVOR</a:t>
            </a:r>
            <a:endParaRPr kumimoji="0" lang="en-US" sz="2200" u="none" strike="noStrike" kern="1200" cap="none" spc="0" normalizeH="0" baseline="0" noProof="0" dirty="0">
              <a:ln>
                <a:noFill/>
              </a:ln>
              <a:solidFill>
                <a:schemeClr val="bg1"/>
              </a:solidFill>
              <a:effectLst/>
              <a:uLnTx/>
              <a:uFillTx/>
              <a:latin typeface="PRUDENTIALMODERN BOLD SEMICONDE" pitchFamily="2" charset="77"/>
              <a:cs typeface="Calibri" panose="020F0502020204030204" pitchFamily="34" charset="0"/>
            </a:endParaRPr>
          </a:p>
        </p:txBody>
      </p:sp>
      <p:graphicFrame>
        <p:nvGraphicFramePr>
          <p:cNvPr id="51" name="Table 6">
            <a:extLst>
              <a:ext uri="{FF2B5EF4-FFF2-40B4-BE49-F238E27FC236}">
                <a16:creationId xmlns:a16="http://schemas.microsoft.com/office/drawing/2014/main" id="{F6EF0A34-3900-EBC6-8A41-7B7799AADB28}"/>
              </a:ext>
            </a:extLst>
          </p:cNvPr>
          <p:cNvGraphicFramePr>
            <a:graphicFrameLocks noGrp="1"/>
          </p:cNvGraphicFramePr>
          <p:nvPr>
            <p:ph sz="quarter" idx="13"/>
            <p:extLst>
              <p:ext uri="{D42A27DB-BD31-4B8C-83A1-F6EECF244321}">
                <p14:modId xmlns:p14="http://schemas.microsoft.com/office/powerpoint/2010/main" val="2650518206"/>
              </p:ext>
            </p:extLst>
          </p:nvPr>
        </p:nvGraphicFramePr>
        <p:xfrm>
          <a:off x="6839918" y="2215474"/>
          <a:ext cx="4424910" cy="3156311"/>
        </p:xfrm>
        <a:graphic>
          <a:graphicData uri="http://schemas.openxmlformats.org/drawingml/2006/table">
            <a:tbl>
              <a:tblPr firstRow="1" bandRow="1">
                <a:tableStyleId>{5C22544A-7EE6-4342-B048-85BDC9FD1C3A}</a:tableStyleId>
              </a:tblPr>
              <a:tblGrid>
                <a:gridCol w="3478356">
                  <a:extLst>
                    <a:ext uri="{9D8B030D-6E8A-4147-A177-3AD203B41FA5}">
                      <a16:colId xmlns:a16="http://schemas.microsoft.com/office/drawing/2014/main" val="4217534041"/>
                    </a:ext>
                  </a:extLst>
                </a:gridCol>
                <a:gridCol w="946554">
                  <a:extLst>
                    <a:ext uri="{9D8B030D-6E8A-4147-A177-3AD203B41FA5}">
                      <a16:colId xmlns:a16="http://schemas.microsoft.com/office/drawing/2014/main" val="2112255268"/>
                    </a:ext>
                  </a:extLst>
                </a:gridCol>
              </a:tblGrid>
              <a:tr h="324422">
                <a:tc>
                  <a:txBody>
                    <a:bodyPr/>
                    <a:lstStyle/>
                    <a:p>
                      <a:r>
                        <a:rPr lang="en-US" sz="1200" b="1" i="0" dirty="0">
                          <a:latin typeface="Gilroy SemiBold" pitchFamily="2" charset="77"/>
                        </a:rPr>
                        <a:t>Essential Expenses</a:t>
                      </a:r>
                    </a:p>
                  </a:txBody>
                  <a:tcPr marT="41564" marB="41564" anchor="ctr">
                    <a:solidFill>
                      <a:srgbClr val="1E497D"/>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i="0" dirty="0">
                          <a:latin typeface="Gilroy" pitchFamily="2" charset="77"/>
                        </a:rPr>
                        <a:t>41,000</a:t>
                      </a:r>
                    </a:p>
                  </a:txBody>
                  <a:tcPr marT="41564" marB="41564" anchor="ctr">
                    <a:solidFill>
                      <a:srgbClr val="1E497D"/>
                    </a:solidFill>
                  </a:tcPr>
                </a:tc>
                <a:extLst>
                  <a:ext uri="{0D108BD9-81ED-4DB2-BD59-A6C34878D82A}">
                    <a16:rowId xmlns:a16="http://schemas.microsoft.com/office/drawing/2014/main" val="3056257433"/>
                  </a:ext>
                </a:extLst>
              </a:tr>
              <a:tr h="581910">
                <a:tc>
                  <a:txBody>
                    <a:bodyPr/>
                    <a:lstStyle/>
                    <a:p>
                      <a:pPr marL="465138" lvl="0" indent="0"/>
                      <a:r>
                        <a:rPr lang="en-US" sz="1200" b="0" i="0" dirty="0">
                          <a:solidFill>
                            <a:schemeClr val="bg2">
                              <a:lumMod val="25000"/>
                            </a:schemeClr>
                          </a:solidFill>
                          <a:latin typeface="Gilroy" pitchFamily="2" charset="77"/>
                        </a:rPr>
                        <a:t>Housing/Food/Clothing/Transportation</a:t>
                      </a:r>
                    </a:p>
                  </a:txBody>
                  <a:tcPr marT="41564" marB="41564" anchor="ctr"/>
                </a:tc>
                <a:tc>
                  <a:txBody>
                    <a:bodyPr/>
                    <a:lstStyle/>
                    <a:p>
                      <a:pPr algn="r"/>
                      <a:r>
                        <a:rPr lang="en-US" sz="1200" b="0" i="0" dirty="0">
                          <a:solidFill>
                            <a:schemeClr val="bg2">
                              <a:lumMod val="25000"/>
                            </a:schemeClr>
                          </a:solidFill>
                          <a:latin typeface="Gilroy" pitchFamily="2" charset="77"/>
                        </a:rPr>
                        <a:t>35,000</a:t>
                      </a:r>
                    </a:p>
                  </a:txBody>
                  <a:tcPr marT="41564" marB="41564" anchor="ctr"/>
                </a:tc>
                <a:extLst>
                  <a:ext uri="{0D108BD9-81ED-4DB2-BD59-A6C34878D82A}">
                    <a16:rowId xmlns:a16="http://schemas.microsoft.com/office/drawing/2014/main" val="1826469420"/>
                  </a:ext>
                </a:extLst>
              </a:tr>
              <a:tr h="365672">
                <a:tc>
                  <a:txBody>
                    <a:bodyPr/>
                    <a:lstStyle/>
                    <a:p>
                      <a:pPr marL="465138" indent="0"/>
                      <a:r>
                        <a:rPr lang="en-US" sz="1200" b="0" i="0" dirty="0">
                          <a:solidFill>
                            <a:schemeClr val="bg2">
                              <a:lumMod val="25000"/>
                            </a:schemeClr>
                          </a:solidFill>
                          <a:latin typeface="Gilroy" pitchFamily="2" charset="77"/>
                        </a:rPr>
                        <a:t>Health care</a:t>
                      </a:r>
                    </a:p>
                  </a:txBody>
                  <a:tcPr marT="41564" marB="41564" anchor="ctr"/>
                </a:tc>
                <a:tc>
                  <a:txBody>
                    <a:bodyPr/>
                    <a:lstStyle/>
                    <a:p>
                      <a:pPr algn="r"/>
                      <a:r>
                        <a:rPr lang="en-US" sz="1200" b="0" i="0">
                          <a:solidFill>
                            <a:schemeClr val="bg2">
                              <a:lumMod val="25000"/>
                            </a:schemeClr>
                          </a:solidFill>
                          <a:latin typeface="Gilroy" pitchFamily="2" charset="77"/>
                        </a:rPr>
                        <a:t>6,000</a:t>
                      </a:r>
                    </a:p>
                  </a:txBody>
                  <a:tcPr marT="41564" marB="41564" anchor="ctr"/>
                </a:tc>
                <a:extLst>
                  <a:ext uri="{0D108BD9-81ED-4DB2-BD59-A6C34878D82A}">
                    <a16:rowId xmlns:a16="http://schemas.microsoft.com/office/drawing/2014/main" val="918710685"/>
                  </a:ext>
                </a:extLst>
              </a:tr>
              <a:tr h="491279">
                <a:tc>
                  <a:txBody>
                    <a:bodyPr/>
                    <a:lstStyle/>
                    <a:p>
                      <a:r>
                        <a:rPr lang="en-US" sz="1200" b="1" i="0" dirty="0">
                          <a:solidFill>
                            <a:schemeClr val="bg1"/>
                          </a:solidFill>
                          <a:latin typeface="Gilroy SemiBold" pitchFamily="2" charset="77"/>
                        </a:rPr>
                        <a:t>Guaranteed Income Sources</a:t>
                      </a:r>
                    </a:p>
                  </a:txBody>
                  <a:tcPr marT="41564" marB="41564" anchor="ctr">
                    <a:solidFill>
                      <a:srgbClr val="1E497D"/>
                    </a:solidFill>
                  </a:tcPr>
                </a:tc>
                <a:tc>
                  <a:txBody>
                    <a:bodyPr/>
                    <a:lstStyle/>
                    <a:p>
                      <a:pPr algn="r"/>
                      <a:r>
                        <a:rPr lang="en-US" sz="1200" b="0" i="0">
                          <a:solidFill>
                            <a:schemeClr val="bg1"/>
                          </a:solidFill>
                          <a:latin typeface="Gilroy" pitchFamily="2" charset="77"/>
                        </a:rPr>
                        <a:t>18,000</a:t>
                      </a:r>
                    </a:p>
                  </a:txBody>
                  <a:tcPr marT="41564" marB="41564" anchor="ctr">
                    <a:solidFill>
                      <a:srgbClr val="1E497D"/>
                    </a:solidFill>
                  </a:tcPr>
                </a:tc>
                <a:extLst>
                  <a:ext uri="{0D108BD9-81ED-4DB2-BD59-A6C34878D82A}">
                    <a16:rowId xmlns:a16="http://schemas.microsoft.com/office/drawing/2014/main" val="1210059813"/>
                  </a:ext>
                </a:extLst>
              </a:tr>
              <a:tr h="360704">
                <a:tc>
                  <a:txBody>
                    <a:bodyPr/>
                    <a:lstStyle/>
                    <a:p>
                      <a:pPr marL="465138" indent="0"/>
                      <a:r>
                        <a:rPr lang="en-US" sz="1200" b="0" i="0" dirty="0">
                          <a:solidFill>
                            <a:schemeClr val="bg2">
                              <a:lumMod val="25000"/>
                            </a:schemeClr>
                          </a:solidFill>
                          <a:latin typeface="Gilroy" pitchFamily="2" charset="77"/>
                        </a:rPr>
                        <a:t>Pension</a:t>
                      </a:r>
                    </a:p>
                  </a:txBody>
                  <a:tcPr marT="41564" marB="41564" anchor="ctr"/>
                </a:tc>
                <a:tc>
                  <a:txBody>
                    <a:bodyPr/>
                    <a:lstStyle/>
                    <a:p>
                      <a:pPr algn="r"/>
                      <a:r>
                        <a:rPr lang="en-US" sz="1200" b="0" i="0" dirty="0">
                          <a:solidFill>
                            <a:schemeClr val="bg2">
                              <a:lumMod val="25000"/>
                            </a:schemeClr>
                          </a:solidFill>
                          <a:latin typeface="Gilroy" pitchFamily="2" charset="77"/>
                        </a:rPr>
                        <a:t>0</a:t>
                      </a:r>
                    </a:p>
                  </a:txBody>
                  <a:tcPr marT="41564" marB="41564" anchor="ctr"/>
                </a:tc>
                <a:extLst>
                  <a:ext uri="{0D108BD9-81ED-4DB2-BD59-A6C34878D82A}">
                    <a16:rowId xmlns:a16="http://schemas.microsoft.com/office/drawing/2014/main" val="4115948205"/>
                  </a:ext>
                </a:extLst>
              </a:tr>
              <a:tr h="365672">
                <a:tc>
                  <a:txBody>
                    <a:bodyPr/>
                    <a:lstStyle/>
                    <a:p>
                      <a:pPr marL="465138" indent="0"/>
                      <a:r>
                        <a:rPr lang="en-US" sz="1200" b="0" i="0" dirty="0">
                          <a:solidFill>
                            <a:schemeClr val="bg2">
                              <a:lumMod val="25000"/>
                            </a:schemeClr>
                          </a:solidFill>
                          <a:latin typeface="Gilroy" pitchFamily="2" charset="77"/>
                        </a:rPr>
                        <a:t>Social Security</a:t>
                      </a:r>
                    </a:p>
                  </a:txBody>
                  <a:tcPr marT="41564" marB="41564" anchor="ctr"/>
                </a:tc>
                <a:tc>
                  <a:txBody>
                    <a:bodyPr/>
                    <a:lstStyle/>
                    <a:p>
                      <a:pPr algn="r"/>
                      <a:r>
                        <a:rPr lang="en-US" sz="1200" b="0" i="0" dirty="0">
                          <a:solidFill>
                            <a:schemeClr val="bg2">
                              <a:lumMod val="25000"/>
                            </a:schemeClr>
                          </a:solidFill>
                          <a:latin typeface="Gilroy" pitchFamily="2" charset="77"/>
                        </a:rPr>
                        <a:t>18,000</a:t>
                      </a:r>
                    </a:p>
                  </a:txBody>
                  <a:tcPr marT="41564" marB="41564" anchor="ctr"/>
                </a:tc>
                <a:extLst>
                  <a:ext uri="{0D108BD9-81ED-4DB2-BD59-A6C34878D82A}">
                    <a16:rowId xmlns:a16="http://schemas.microsoft.com/office/drawing/2014/main" val="3784064089"/>
                  </a:ext>
                </a:extLst>
              </a:tr>
              <a:tr h="666652">
                <a:tc>
                  <a:txBody>
                    <a:bodyPr/>
                    <a:lstStyle/>
                    <a:p>
                      <a:r>
                        <a:rPr lang="en-US" sz="1200" b="1" i="0" dirty="0">
                          <a:solidFill>
                            <a:schemeClr val="bg1"/>
                          </a:solidFill>
                          <a:latin typeface="Gilroy SemiBold" pitchFamily="2" charset="77"/>
                        </a:rPr>
                        <a:t>Income Gap to Cover Essential Expenses</a:t>
                      </a:r>
                    </a:p>
                  </a:txBody>
                  <a:tcPr marT="41564" marB="41564" anchor="ctr">
                    <a:solidFill>
                      <a:srgbClr val="1E497D"/>
                    </a:solidFill>
                  </a:tcPr>
                </a:tc>
                <a:tc>
                  <a:txBody>
                    <a:bodyPr/>
                    <a:lstStyle/>
                    <a:p>
                      <a:pPr algn="r"/>
                      <a:r>
                        <a:rPr lang="en-US" sz="1200" b="0" i="0" dirty="0">
                          <a:solidFill>
                            <a:schemeClr val="bg1"/>
                          </a:solidFill>
                          <a:latin typeface="Gilroy" pitchFamily="2" charset="77"/>
                        </a:rPr>
                        <a:t>-23,000</a:t>
                      </a:r>
                    </a:p>
                  </a:txBody>
                  <a:tcPr marT="41564" marB="41564" anchor="ctr">
                    <a:solidFill>
                      <a:srgbClr val="1E497D"/>
                    </a:solidFill>
                  </a:tcPr>
                </a:tc>
                <a:extLst>
                  <a:ext uri="{0D108BD9-81ED-4DB2-BD59-A6C34878D82A}">
                    <a16:rowId xmlns:a16="http://schemas.microsoft.com/office/drawing/2014/main" val="3368543534"/>
                  </a:ext>
                </a:extLst>
              </a:tr>
            </a:tbl>
          </a:graphicData>
        </a:graphic>
      </p:graphicFrame>
      <p:sp>
        <p:nvSpPr>
          <p:cNvPr id="52" name="Content Placeholder 4">
            <a:extLst>
              <a:ext uri="{FF2B5EF4-FFF2-40B4-BE49-F238E27FC236}">
                <a16:creationId xmlns:a16="http://schemas.microsoft.com/office/drawing/2014/main" id="{C410D8D9-5C8C-3AA7-A9D2-D68C1A3F00ED}"/>
              </a:ext>
            </a:extLst>
          </p:cNvPr>
          <p:cNvSpPr txBox="1">
            <a:spLocks noGrp="1"/>
          </p:cNvSpPr>
          <p:nvPr>
            <p:ph sz="quarter" idx="14"/>
          </p:nvPr>
        </p:nvSpPr>
        <p:spPr>
          <a:xfrm>
            <a:off x="782054" y="5872376"/>
            <a:ext cx="1981200" cy="287337"/>
          </a:xfrm>
          <a:prstGeom prst="rect">
            <a:avLst/>
          </a:prstGeom>
        </p:spPr>
        <p:txBody>
          <a:bodyPr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chemeClr val="bg1"/>
                </a:solidFill>
                <a:effectLst/>
                <a:uLnTx/>
                <a:uFillTx/>
                <a:latin typeface="PRUDENTIALMODERN MEDIUM CONDENS" pitchFamily="2" charset="77"/>
              </a:rPr>
              <a:t>Hypothetical case study.</a:t>
            </a:r>
          </a:p>
        </p:txBody>
      </p:sp>
      <p:sp>
        <p:nvSpPr>
          <p:cNvPr id="53" name="Content Placeholder 52">
            <a:extLst>
              <a:ext uri="{FF2B5EF4-FFF2-40B4-BE49-F238E27FC236}">
                <a16:creationId xmlns:a16="http://schemas.microsoft.com/office/drawing/2014/main" id="{D4DD7F06-4190-8056-ADB9-03EEA94B553F}"/>
              </a:ext>
            </a:extLst>
          </p:cNvPr>
          <p:cNvSpPr txBox="1">
            <a:spLocks noGrp="1"/>
          </p:cNvSpPr>
          <p:nvPr>
            <p:ph sz="quarter" idx="15"/>
          </p:nvPr>
        </p:nvSpPr>
        <p:spPr>
          <a:xfrm>
            <a:off x="786543" y="6227484"/>
            <a:ext cx="123190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u="none" strike="noStrike" kern="1200" cap="none" spc="0" normalizeH="0" baseline="0" noProof="0" dirty="0">
                <a:ln>
                  <a:noFill/>
                </a:ln>
                <a:solidFill>
                  <a:schemeClr val="bg1"/>
                </a:solidFill>
                <a:effectLst/>
                <a:uLnTx/>
                <a:uFillTx/>
                <a:latin typeface="PRUDENTIALMODERN MEDIUM CONDENS" pitchFamily="2" charset="77"/>
              </a:rPr>
              <a:t>SL 0070-20  10/2018</a:t>
            </a:r>
          </a:p>
        </p:txBody>
      </p:sp>
    </p:spTree>
    <p:extLst>
      <p:ext uri="{BB962C8B-B14F-4D97-AF65-F5344CB8AC3E}">
        <p14:creationId xmlns:p14="http://schemas.microsoft.com/office/powerpoint/2010/main" val="2699143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9C3"/>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EC5E4DEB-F34F-1B5C-D192-7131911DBD7F}"/>
              </a:ext>
              <a:ext uri="{C183D7F6-B498-43B3-948B-1728B52AA6E4}">
                <adec:decorative xmlns:adec="http://schemas.microsoft.com/office/drawing/2017/decorative" val="1"/>
              </a:ext>
            </a:extLst>
          </p:cNvPr>
          <p:cNvSpPr>
            <a:spLocks noChangeAspect="1"/>
          </p:cNvSpPr>
          <p:nvPr/>
        </p:nvSpPr>
        <p:spPr>
          <a:xfrm>
            <a:off x="876300" y="271869"/>
            <a:ext cx="3965051" cy="3965051"/>
          </a:xfrm>
          <a:prstGeom prst="ellipse">
            <a:avLst/>
          </a:prstGeom>
          <a:solidFill>
            <a:srgbClr val="001F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229D4FE-1E8A-2495-6B8D-150DB7FB9CBB}"/>
              </a:ext>
              <a:ext uri="{C183D7F6-B498-43B3-948B-1728B52AA6E4}">
                <adec:decorative xmlns:adec="http://schemas.microsoft.com/office/drawing/2017/decorative" val="1"/>
              </a:ext>
            </a:extLst>
          </p:cNvPr>
          <p:cNvGrpSpPr/>
          <p:nvPr/>
        </p:nvGrpSpPr>
        <p:grpSpPr>
          <a:xfrm>
            <a:off x="286964" y="6380207"/>
            <a:ext cx="11856075" cy="345783"/>
            <a:chOff x="286964" y="6380207"/>
            <a:chExt cx="11856075" cy="345783"/>
          </a:xfrm>
        </p:grpSpPr>
        <p:pic>
          <p:nvPicPr>
            <p:cNvPr id="5" name="Graphic 4">
              <a:extLst>
                <a:ext uri="{FF2B5EF4-FFF2-40B4-BE49-F238E27FC236}">
                  <a16:creationId xmlns:a16="http://schemas.microsoft.com/office/drawing/2014/main" id="{BDE8656A-BA75-FC13-48A0-B151A4AB191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18202"/>
            <a:stretch/>
          </p:blipFill>
          <p:spPr>
            <a:xfrm>
              <a:off x="286964" y="6393515"/>
              <a:ext cx="361960" cy="326442"/>
            </a:xfrm>
            <a:prstGeom prst="rect">
              <a:avLst/>
            </a:prstGeom>
          </p:spPr>
        </p:pic>
        <p:grpSp>
          <p:nvGrpSpPr>
            <p:cNvPr id="13" name="Group 12">
              <a:extLst>
                <a:ext uri="{FF2B5EF4-FFF2-40B4-BE49-F238E27FC236}">
                  <a16:creationId xmlns:a16="http://schemas.microsoft.com/office/drawing/2014/main" id="{2D87E4DA-9FB1-FD67-1E31-1B20453621A5}"/>
                </a:ext>
              </a:extLst>
            </p:cNvPr>
            <p:cNvGrpSpPr/>
            <p:nvPr/>
          </p:nvGrpSpPr>
          <p:grpSpPr>
            <a:xfrm>
              <a:off x="8430073" y="6380207"/>
              <a:ext cx="3712966" cy="345783"/>
              <a:chOff x="8430073" y="6380207"/>
              <a:chExt cx="3712966" cy="345783"/>
            </a:xfrm>
          </p:grpSpPr>
          <p:grpSp>
            <p:nvGrpSpPr>
              <p:cNvPr id="14" name="Group 13">
                <a:extLst>
                  <a:ext uri="{FF2B5EF4-FFF2-40B4-BE49-F238E27FC236}">
                    <a16:creationId xmlns:a16="http://schemas.microsoft.com/office/drawing/2014/main" id="{C29AB595-A3E3-5749-E6B0-B36D1EF23562}"/>
                  </a:ext>
                </a:extLst>
              </p:cNvPr>
              <p:cNvGrpSpPr/>
              <p:nvPr/>
            </p:nvGrpSpPr>
            <p:grpSpPr>
              <a:xfrm>
                <a:off x="11520739" y="6380207"/>
                <a:ext cx="622300" cy="345783"/>
                <a:chOff x="11517153" y="6380207"/>
                <a:chExt cx="622300" cy="345783"/>
              </a:xfrm>
            </p:grpSpPr>
            <p:sp>
              <p:nvSpPr>
                <p:cNvPr id="16" name="Slide Number Placeholder 5">
                  <a:extLst>
                    <a:ext uri="{FF2B5EF4-FFF2-40B4-BE49-F238E27FC236}">
                      <a16:creationId xmlns:a16="http://schemas.microsoft.com/office/drawing/2014/main" id="{2CDFCA49-914A-D44E-8907-800E38DE9C71}"/>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latin typeface="PrudentialModern" pitchFamily="2" charset="77"/>
                    </a:rPr>
                    <a:pPr algn="ctr"/>
                    <a:t>27</a:t>
                  </a:fld>
                  <a:endParaRPr lang="en-US" sz="1100" b="1" dirty="0">
                    <a:latin typeface="PrudentialModern" pitchFamily="2" charset="77"/>
                  </a:endParaRPr>
                </a:p>
              </p:txBody>
            </p:sp>
            <p:cxnSp>
              <p:nvCxnSpPr>
                <p:cNvPr id="17" name="Straight Connector 16">
                  <a:extLst>
                    <a:ext uri="{FF2B5EF4-FFF2-40B4-BE49-F238E27FC236}">
                      <a16:creationId xmlns:a16="http://schemas.microsoft.com/office/drawing/2014/main" id="{FC600490-88E8-6BE4-2ABB-A2763FF78006}"/>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5" name="Footer Placeholder 4">
                <a:extLst>
                  <a:ext uri="{FF2B5EF4-FFF2-40B4-BE49-F238E27FC236}">
                    <a16:creationId xmlns:a16="http://schemas.microsoft.com/office/drawing/2014/main" id="{0223928E-9EF2-6EA3-9A90-AEE3D1B11EC3}"/>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chemeClr val="bg1"/>
                    </a:solidFill>
                    <a:latin typeface="PrudentialModern Medium" pitchFamily="2" charset="77"/>
                    <a:cs typeface="Calibri Light" panose="020F0302020204030204" pitchFamily="34" charset="0"/>
                  </a:rPr>
                  <a:t>BECOMING FINANCIALLY FEARLESS</a:t>
                </a:r>
              </a:p>
            </p:txBody>
          </p:sp>
        </p:grpSp>
      </p:grpSp>
      <p:sp>
        <p:nvSpPr>
          <p:cNvPr id="42" name="Title 3">
            <a:extLst>
              <a:ext uri="{FF2B5EF4-FFF2-40B4-BE49-F238E27FC236}">
                <a16:creationId xmlns:a16="http://schemas.microsoft.com/office/drawing/2014/main" id="{DBA48D27-2247-3CE9-22A8-3975715088CB}"/>
              </a:ext>
            </a:extLst>
          </p:cNvPr>
          <p:cNvSpPr>
            <a:spLocks noGrp="1"/>
          </p:cNvSpPr>
          <p:nvPr>
            <p:ph type="title"/>
          </p:nvPr>
        </p:nvSpPr>
        <p:spPr>
          <a:xfrm>
            <a:off x="1195387" y="1530983"/>
            <a:ext cx="3881437" cy="1783718"/>
          </a:xfrm>
          <a:prstGeom prst="rect">
            <a:avLst/>
          </a:prstGeom>
        </p:spPr>
        <p:txBody>
          <a:bodyPr>
            <a:normAutofit fontScale="90000"/>
          </a:bodyPr>
          <a:lstStyle/>
          <a:p>
            <a:r>
              <a:rPr lang="en-US" sz="3600" b="1" dirty="0">
                <a:solidFill>
                  <a:schemeClr val="bg1"/>
                </a:solidFill>
                <a:latin typeface="PrudentialModern Bold SemiConde" pitchFamily="2" charset="77"/>
                <a:cs typeface="Calibri" panose="020F0502020204030204" pitchFamily="34" charset="0"/>
              </a:rPr>
              <a:t>POTENTIAL SOCIAL SECURITY SPOUSAL PROTECTION STRATEGIES </a:t>
            </a:r>
          </a:p>
        </p:txBody>
      </p:sp>
      <p:sp>
        <p:nvSpPr>
          <p:cNvPr id="43" name="Content Placeholder 1">
            <a:extLst>
              <a:ext uri="{FF2B5EF4-FFF2-40B4-BE49-F238E27FC236}">
                <a16:creationId xmlns:a16="http://schemas.microsoft.com/office/drawing/2014/main" id="{BDCD94D6-A57B-1B99-8378-C531B01AB960}"/>
              </a:ext>
            </a:extLst>
          </p:cNvPr>
          <p:cNvSpPr txBox="1">
            <a:spLocks noGrp="1"/>
          </p:cNvSpPr>
          <p:nvPr>
            <p:ph sz="quarter" idx="10"/>
          </p:nvPr>
        </p:nvSpPr>
        <p:spPr>
          <a:xfrm>
            <a:off x="6273802" y="1420429"/>
            <a:ext cx="5715000" cy="3409317"/>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800" b="1">
                <a:solidFill>
                  <a:schemeClr val="bg1"/>
                </a:solidFill>
                <a:latin typeface="Gilroy SemiBold" pitchFamily="2" charset="77"/>
                <a:cs typeface="Calibri" panose="020F0502020204030204" pitchFamily="34" charset="0"/>
              </a:rPr>
              <a:t>Options for you to consider:</a:t>
            </a:r>
          </a:p>
          <a:p>
            <a:pPr algn="l"/>
            <a:endParaRPr lang="en-US" sz="1800" b="1">
              <a:solidFill>
                <a:schemeClr val="bg1"/>
              </a:solidFill>
              <a:latin typeface="Gilroy SemiBold" pitchFamily="2" charset="77"/>
            </a:endParaRPr>
          </a:p>
          <a:p>
            <a:pPr marL="457200" indent="-457200" algn="l">
              <a:lnSpc>
                <a:spcPct val="100000"/>
              </a:lnSpc>
              <a:spcBef>
                <a:spcPts val="0"/>
              </a:spcBef>
              <a:buFont typeface="Arial" panose="020B0604020202020204" pitchFamily="34" charset="0"/>
              <a:buChar char="•"/>
            </a:pPr>
            <a:r>
              <a:rPr lang="en-US" sz="1600">
                <a:solidFill>
                  <a:schemeClr val="bg1"/>
                </a:solidFill>
                <a:latin typeface="Gilroy" pitchFamily="2" charset="77"/>
              </a:rPr>
              <a:t>Delaying Social Security benefits</a:t>
            </a:r>
          </a:p>
          <a:p>
            <a:pPr marL="457200" indent="-457200" algn="l">
              <a:lnSpc>
                <a:spcPct val="150000"/>
              </a:lnSpc>
              <a:spcBef>
                <a:spcPts val="300"/>
              </a:spcBef>
              <a:buFont typeface="Arial" panose="020B0604020202020204" pitchFamily="34" charset="0"/>
              <a:buChar char="•"/>
            </a:pPr>
            <a:r>
              <a:rPr lang="en-US" sz="1600">
                <a:solidFill>
                  <a:schemeClr val="bg1"/>
                </a:solidFill>
                <a:latin typeface="Gilroy" pitchFamily="2" charset="77"/>
              </a:rPr>
              <a:t>Maximizing Survivor benefits</a:t>
            </a:r>
          </a:p>
          <a:p>
            <a:pPr marL="457200" indent="-457200" algn="l">
              <a:lnSpc>
                <a:spcPct val="150000"/>
              </a:lnSpc>
              <a:spcBef>
                <a:spcPts val="0"/>
              </a:spcBef>
              <a:buFont typeface="Arial" panose="020B0604020202020204" pitchFamily="34" charset="0"/>
              <a:buChar char="•"/>
            </a:pPr>
            <a:r>
              <a:rPr lang="en-US" sz="1600">
                <a:solidFill>
                  <a:schemeClr val="bg1"/>
                </a:solidFill>
                <a:latin typeface="Gilroy" pitchFamily="2" charset="77"/>
              </a:rPr>
              <a:t>Supplementing benefits with other sources of protected income </a:t>
            </a:r>
          </a:p>
          <a:p>
            <a:pPr marL="457200" indent="-457200" algn="l">
              <a:lnSpc>
                <a:spcPct val="150000"/>
              </a:lnSpc>
              <a:spcBef>
                <a:spcPts val="0"/>
              </a:spcBef>
              <a:buFont typeface="Arial" panose="020B0604020202020204" pitchFamily="34" charset="0"/>
              <a:buChar char="•"/>
            </a:pPr>
            <a:r>
              <a:rPr lang="en-US" sz="1600">
                <a:solidFill>
                  <a:schemeClr val="bg1"/>
                </a:solidFill>
                <a:latin typeface="Gilroy" pitchFamily="2" charset="77"/>
              </a:rPr>
              <a:t>Leveraging life insurance to help offset lost benefit due to spouse’s death</a:t>
            </a:r>
            <a:endParaRPr lang="en-US" sz="1600" strike="sngStrike" dirty="0">
              <a:solidFill>
                <a:schemeClr val="bg1"/>
              </a:solidFill>
              <a:latin typeface="Gilroy" pitchFamily="2" charset="77"/>
            </a:endParaRPr>
          </a:p>
        </p:txBody>
      </p:sp>
      <p:sp>
        <p:nvSpPr>
          <p:cNvPr id="44" name="Content Placeholder 43">
            <a:extLst>
              <a:ext uri="{FF2B5EF4-FFF2-40B4-BE49-F238E27FC236}">
                <a16:creationId xmlns:a16="http://schemas.microsoft.com/office/drawing/2014/main" id="{EBE325EF-BE81-F4FF-C52D-15036569EEBB}"/>
              </a:ext>
            </a:extLst>
          </p:cNvPr>
          <p:cNvSpPr txBox="1">
            <a:spLocks noGrp="1"/>
          </p:cNvSpPr>
          <p:nvPr>
            <p:ph sz="quarter" idx="11"/>
          </p:nvPr>
        </p:nvSpPr>
        <p:spPr>
          <a:xfrm>
            <a:off x="1308102" y="4478086"/>
            <a:ext cx="4483098" cy="1089529"/>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800" b="1" u="none" strike="noStrike">
                <a:solidFill>
                  <a:schemeClr val="bg1"/>
                </a:solidFill>
                <a:effectLst/>
                <a:latin typeface="PrudentialModern Bold SemiConde" pitchFamily="2" charset="77"/>
                <a:cs typeface="Calibri" panose="020F0502020204030204" pitchFamily="34" charset="0"/>
              </a:rPr>
              <a:t>HAVING A DISCUSSION WITH YOUR FINANCIAL PROFESSIONAL ABOUT CLAIMING SOCIAL SECURITY BENEFITS MAY HELP IMPROVE YOUR INCOME IN RETIREMENT. </a:t>
            </a:r>
            <a:endParaRPr kumimoji="0" lang="en-US" sz="1800" b="1" u="none" strike="noStrike" kern="1200" cap="none" spc="0" normalizeH="0" baseline="0" noProof="0" dirty="0">
              <a:ln>
                <a:noFill/>
              </a:ln>
              <a:solidFill>
                <a:schemeClr val="bg1"/>
              </a:solidFill>
              <a:effectLst/>
              <a:uLnTx/>
              <a:uFillTx/>
              <a:latin typeface="PrudentialModern Bold SemiConde" pitchFamily="2" charset="77"/>
              <a:ea typeface="+mj-ea"/>
              <a:cs typeface="Calibri" panose="020F0502020204030204" pitchFamily="34" charset="0"/>
            </a:endParaRPr>
          </a:p>
        </p:txBody>
      </p:sp>
    </p:spTree>
    <p:extLst>
      <p:ext uri="{BB962C8B-B14F-4D97-AF65-F5344CB8AC3E}">
        <p14:creationId xmlns:p14="http://schemas.microsoft.com/office/powerpoint/2010/main" val="3492736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ADD6842-E944-FA77-E7E3-8B63C37A0C50}"/>
              </a:ext>
              <a:ext uri="{C183D7F6-B498-43B3-948B-1728B52AA6E4}">
                <adec:decorative xmlns:adec="http://schemas.microsoft.com/office/drawing/2017/decorative" val="1"/>
              </a:ext>
            </a:extLst>
          </p:cNvPr>
          <p:cNvGrpSpPr/>
          <p:nvPr/>
        </p:nvGrpSpPr>
        <p:grpSpPr>
          <a:xfrm>
            <a:off x="-80336" y="0"/>
            <a:ext cx="12272336" cy="6885013"/>
            <a:chOff x="-51813" y="-20940"/>
            <a:chExt cx="12272336" cy="6885013"/>
          </a:xfrm>
        </p:grpSpPr>
        <p:sp>
          <p:nvSpPr>
            <p:cNvPr id="22" name="Rectangle 21">
              <a:extLst>
                <a:ext uri="{FF2B5EF4-FFF2-40B4-BE49-F238E27FC236}">
                  <a16:creationId xmlns:a16="http://schemas.microsoft.com/office/drawing/2014/main" id="{FC29848E-FD47-01C0-58E1-1FE784A4B0AB}"/>
                </a:ext>
              </a:extLst>
            </p:cNvPr>
            <p:cNvSpPr/>
            <p:nvPr/>
          </p:nvSpPr>
          <p:spPr>
            <a:xfrm>
              <a:off x="8288603" y="-20940"/>
              <a:ext cx="3931920" cy="6876288"/>
            </a:xfrm>
            <a:prstGeom prst="rect">
              <a:avLst/>
            </a:prstGeom>
            <a:solidFill>
              <a:srgbClr val="001F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F1B5CA1-72F9-D0C2-2A38-537BE406A074}"/>
                </a:ext>
              </a:extLst>
            </p:cNvPr>
            <p:cNvSpPr/>
            <p:nvPr/>
          </p:nvSpPr>
          <p:spPr>
            <a:xfrm>
              <a:off x="3875116" y="-20940"/>
              <a:ext cx="4416673" cy="6876288"/>
            </a:xfrm>
            <a:prstGeom prst="rect">
              <a:avLst/>
            </a:prstGeom>
            <a:solidFill>
              <a:srgbClr val="0079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AC4FE97-E74F-21D9-1008-C8A8637C829B}"/>
                </a:ext>
              </a:extLst>
            </p:cNvPr>
            <p:cNvSpPr/>
            <p:nvPr/>
          </p:nvSpPr>
          <p:spPr>
            <a:xfrm>
              <a:off x="-51813" y="-14867"/>
              <a:ext cx="3931920" cy="6878940"/>
            </a:xfrm>
            <a:prstGeom prst="rect">
              <a:avLst/>
            </a:prstGeom>
            <a:solidFill>
              <a:srgbClr val="E5E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 name="Straight Connector 6">
            <a:extLst>
              <a:ext uri="{FF2B5EF4-FFF2-40B4-BE49-F238E27FC236}">
                <a16:creationId xmlns:a16="http://schemas.microsoft.com/office/drawing/2014/main" id="{EEDC28D8-B8BE-71BC-C70F-3138DCE1CAEF}"/>
              </a:ext>
              <a:ext uri="{C183D7F6-B498-43B3-948B-1728B52AA6E4}">
                <adec:decorative xmlns:adec="http://schemas.microsoft.com/office/drawing/2017/decorative" val="1"/>
              </a:ext>
            </a:extLst>
          </p:cNvPr>
          <p:cNvCxnSpPr>
            <a:cxnSpLocks/>
          </p:cNvCxnSpPr>
          <p:nvPr/>
        </p:nvCxnSpPr>
        <p:spPr>
          <a:xfrm>
            <a:off x="11600006" y="6473705"/>
            <a:ext cx="0" cy="180000"/>
          </a:xfrm>
          <a:prstGeom prst="line">
            <a:avLst/>
          </a:prstGeom>
          <a:ln w="19050">
            <a:solidFill>
              <a:srgbClr val="0079C3"/>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9062D5F5-B442-9B65-CFF6-353DC24F61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2004" y="1842712"/>
            <a:ext cx="2595880" cy="2595880"/>
          </a:xfrm>
          <a:prstGeom prst="rect">
            <a:avLst/>
          </a:prstGeom>
        </p:spPr>
      </p:pic>
      <p:cxnSp>
        <p:nvCxnSpPr>
          <p:cNvPr id="17" name="Straight Connector 16">
            <a:extLst>
              <a:ext uri="{FF2B5EF4-FFF2-40B4-BE49-F238E27FC236}">
                <a16:creationId xmlns:a16="http://schemas.microsoft.com/office/drawing/2014/main" id="{CEE1A6E6-D148-B6A6-DA6D-BEDAB184AB8B}"/>
              </a:ext>
              <a:ext uri="{C183D7F6-B498-43B3-948B-1728B52AA6E4}">
                <adec:decorative xmlns:adec="http://schemas.microsoft.com/office/drawing/2017/decorative" val="1"/>
              </a:ext>
            </a:extLst>
          </p:cNvPr>
          <p:cNvCxnSpPr>
            <a:cxnSpLocks/>
          </p:cNvCxnSpPr>
          <p:nvPr/>
        </p:nvCxnSpPr>
        <p:spPr>
          <a:xfrm>
            <a:off x="11600006" y="6473705"/>
            <a:ext cx="0" cy="180000"/>
          </a:xfrm>
          <a:prstGeom prst="line">
            <a:avLst/>
          </a:prstGeom>
          <a:ln w="19050">
            <a:solidFill>
              <a:srgbClr val="0079C3"/>
            </a:solidFill>
          </a:ln>
        </p:spPr>
        <p:style>
          <a:lnRef idx="1">
            <a:schemeClr val="dk1"/>
          </a:lnRef>
          <a:fillRef idx="0">
            <a:schemeClr val="dk1"/>
          </a:fillRef>
          <a:effectRef idx="0">
            <a:schemeClr val="dk1"/>
          </a:effectRef>
          <a:fontRef idx="minor">
            <a:schemeClr val="tx1"/>
          </a:fontRef>
        </p:style>
      </p:cxnSp>
      <p:sp>
        <p:nvSpPr>
          <p:cNvPr id="5" name="Oval 4">
            <a:extLst>
              <a:ext uri="{FF2B5EF4-FFF2-40B4-BE49-F238E27FC236}">
                <a16:creationId xmlns:a16="http://schemas.microsoft.com/office/drawing/2014/main" id="{F065DAE1-9A5C-F1DD-FAEA-0E9911AD0F20}"/>
              </a:ext>
              <a:ext uri="{C183D7F6-B498-43B3-948B-1728B52AA6E4}">
                <adec:decorative xmlns:adec="http://schemas.microsoft.com/office/drawing/2017/decorative" val="1"/>
              </a:ext>
            </a:extLst>
          </p:cNvPr>
          <p:cNvSpPr/>
          <p:nvPr/>
        </p:nvSpPr>
        <p:spPr>
          <a:xfrm>
            <a:off x="10053226" y="2440983"/>
            <a:ext cx="511444" cy="495946"/>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F64819-46E2-E557-3654-38FE1C597287}"/>
              </a:ext>
              <a:ext uri="{C183D7F6-B498-43B3-948B-1728B52AA6E4}">
                <adec:decorative xmlns:adec="http://schemas.microsoft.com/office/drawing/2017/decorative" val="1"/>
              </a:ext>
            </a:extLst>
          </p:cNvPr>
          <p:cNvSpPr/>
          <p:nvPr/>
        </p:nvSpPr>
        <p:spPr>
          <a:xfrm>
            <a:off x="10332195" y="2022529"/>
            <a:ext cx="431530" cy="418454"/>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B4EF86B-2513-13EC-C5DF-E6C9B2A7629F}"/>
              </a:ext>
              <a:ext uri="{C183D7F6-B498-43B3-948B-1728B52AA6E4}">
                <adec:decorative xmlns:adec="http://schemas.microsoft.com/office/drawing/2017/decorative" val="1"/>
              </a:ext>
            </a:extLst>
          </p:cNvPr>
          <p:cNvSpPr txBox="1"/>
          <p:nvPr/>
        </p:nvSpPr>
        <p:spPr>
          <a:xfrm>
            <a:off x="10111420" y="2101006"/>
            <a:ext cx="873079" cy="276999"/>
          </a:xfrm>
          <a:prstGeom prst="rect">
            <a:avLst/>
          </a:prstGeom>
          <a:noFill/>
        </p:spPr>
        <p:txBody>
          <a:bodyPr wrap="square" rtlCol="0">
            <a:spAutoFit/>
          </a:bodyPr>
          <a:lstStyle/>
          <a:p>
            <a:pPr algn="ctr"/>
            <a:r>
              <a:rPr lang="en-US" sz="600" dirty="0">
                <a:solidFill>
                  <a:schemeClr val="bg1"/>
                </a:solidFill>
              </a:rPr>
              <a:t>Emergency</a:t>
            </a:r>
          </a:p>
          <a:p>
            <a:pPr algn="ctr"/>
            <a:r>
              <a:rPr lang="en-US" sz="600" dirty="0">
                <a:solidFill>
                  <a:schemeClr val="bg1"/>
                </a:solidFill>
              </a:rPr>
              <a:t>Fund</a:t>
            </a:r>
          </a:p>
        </p:txBody>
      </p:sp>
      <p:grpSp>
        <p:nvGrpSpPr>
          <p:cNvPr id="49" name="Group 48">
            <a:extLst>
              <a:ext uri="{FF2B5EF4-FFF2-40B4-BE49-F238E27FC236}">
                <a16:creationId xmlns:a16="http://schemas.microsoft.com/office/drawing/2014/main" id="{5AA61109-AACB-5E58-D6EC-98B67EAABBE1}"/>
              </a:ext>
              <a:ext uri="{C183D7F6-B498-43B3-948B-1728B52AA6E4}">
                <adec:decorative xmlns:adec="http://schemas.microsoft.com/office/drawing/2017/decorative" val="1"/>
              </a:ext>
            </a:extLst>
          </p:cNvPr>
          <p:cNvGrpSpPr/>
          <p:nvPr/>
        </p:nvGrpSpPr>
        <p:grpSpPr>
          <a:xfrm>
            <a:off x="9848404" y="2264247"/>
            <a:ext cx="945720" cy="835920"/>
            <a:chOff x="9848404" y="2264247"/>
            <a:chExt cx="945720" cy="835920"/>
          </a:xfrm>
        </p:grpSpPr>
        <p:grpSp>
          <p:nvGrpSpPr>
            <p:cNvPr id="47" name="Group 46">
              <a:extLst>
                <a:ext uri="{FF2B5EF4-FFF2-40B4-BE49-F238E27FC236}">
                  <a16:creationId xmlns:a16="http://schemas.microsoft.com/office/drawing/2014/main" id="{A09BD229-32D7-991D-E6C8-3F89F4942C41}"/>
                </a:ext>
              </a:extLst>
            </p:cNvPr>
            <p:cNvGrpSpPr/>
            <p:nvPr/>
          </p:nvGrpSpPr>
          <p:grpSpPr>
            <a:xfrm>
              <a:off x="9864291" y="2264247"/>
              <a:ext cx="929833" cy="616796"/>
              <a:chOff x="9864291" y="2264247"/>
              <a:chExt cx="929833" cy="616796"/>
            </a:xfrm>
          </p:grpSpPr>
          <p:sp>
            <p:nvSpPr>
              <p:cNvPr id="12" name="TextBox 11">
                <a:extLst>
                  <a:ext uri="{FF2B5EF4-FFF2-40B4-BE49-F238E27FC236}">
                    <a16:creationId xmlns:a16="http://schemas.microsoft.com/office/drawing/2014/main" id="{07C0FE26-9318-50B3-301F-E8879C7C2DB8}"/>
                  </a:ext>
                </a:extLst>
              </p:cNvPr>
              <p:cNvSpPr txBox="1"/>
              <p:nvPr/>
            </p:nvSpPr>
            <p:spPr>
              <a:xfrm>
                <a:off x="9864291" y="2511711"/>
                <a:ext cx="873079" cy="369332"/>
              </a:xfrm>
              <a:prstGeom prst="rect">
                <a:avLst/>
              </a:prstGeom>
              <a:noFill/>
            </p:spPr>
            <p:txBody>
              <a:bodyPr wrap="square" rtlCol="0">
                <a:spAutoFit/>
              </a:bodyPr>
              <a:lstStyle/>
              <a:p>
                <a:pPr algn="ctr"/>
                <a:r>
                  <a:rPr lang="en-US" sz="900" dirty="0">
                    <a:solidFill>
                      <a:schemeClr val="bg1"/>
                    </a:solidFill>
                  </a:rPr>
                  <a:t>Chronic</a:t>
                </a:r>
              </a:p>
              <a:p>
                <a:pPr algn="ctr"/>
                <a:r>
                  <a:rPr lang="en-US" sz="900" dirty="0">
                    <a:solidFill>
                      <a:schemeClr val="bg1"/>
                    </a:solidFill>
                  </a:rPr>
                  <a:t>Care</a:t>
                </a:r>
              </a:p>
            </p:txBody>
          </p:sp>
          <mc:AlternateContent xmlns:mc="http://schemas.openxmlformats.org/markup-compatibility/2006" xmlns:p14="http://schemas.microsoft.com/office/powerpoint/2010/main">
            <mc:Choice Requires="p14">
              <p:contentPart p14:bwMode="auto" r:id="rId4">
                <p14:nvContentPartPr>
                  <p14:cNvPr id="37" name="Ink 36">
                    <a:extLst>
                      <a:ext uri="{FF2B5EF4-FFF2-40B4-BE49-F238E27FC236}">
                        <a16:creationId xmlns:a16="http://schemas.microsoft.com/office/drawing/2014/main" id="{38C68931-F482-98F9-FC8A-43AC1217885C}"/>
                      </a:ext>
                    </a:extLst>
                  </p14:cNvPr>
                  <p14:cNvContentPartPr/>
                  <p14:nvPr/>
                </p14:nvContentPartPr>
                <p14:xfrm>
                  <a:off x="10069444" y="2264247"/>
                  <a:ext cx="155160" cy="46800"/>
                </p14:xfrm>
              </p:contentPart>
            </mc:Choice>
            <mc:Fallback xmlns="">
              <p:pic>
                <p:nvPicPr>
                  <p:cNvPr id="37" name="Ink 36">
                    <a:extLst>
                      <a:ext uri="{FF2B5EF4-FFF2-40B4-BE49-F238E27FC236}">
                        <a16:creationId xmlns:a16="http://schemas.microsoft.com/office/drawing/2014/main" id="{38C68931-F482-98F9-FC8A-43AC1217885C}"/>
                      </a:ext>
                    </a:extLst>
                  </p:cNvPr>
                  <p:cNvPicPr/>
                  <p:nvPr/>
                </p:nvPicPr>
                <p:blipFill>
                  <a:blip r:embed="rId5"/>
                  <a:stretch>
                    <a:fillRect/>
                  </a:stretch>
                </p:blipFill>
                <p:spPr>
                  <a:xfrm>
                    <a:off x="10065124" y="2259927"/>
                    <a:ext cx="1638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8" name="Ink 37">
                    <a:extLst>
                      <a:ext uri="{FF2B5EF4-FFF2-40B4-BE49-F238E27FC236}">
                        <a16:creationId xmlns:a16="http://schemas.microsoft.com/office/drawing/2014/main" id="{823696AE-076F-1EAB-75D2-28C2197161F8}"/>
                      </a:ext>
                    </a:extLst>
                  </p14:cNvPr>
                  <p14:cNvContentPartPr/>
                  <p14:nvPr/>
                </p14:nvContentPartPr>
                <p14:xfrm>
                  <a:off x="10112284" y="2371167"/>
                  <a:ext cx="139320" cy="67320"/>
                </p14:xfrm>
              </p:contentPart>
            </mc:Choice>
            <mc:Fallback xmlns="">
              <p:pic>
                <p:nvPicPr>
                  <p:cNvPr id="38" name="Ink 37">
                    <a:extLst>
                      <a:ext uri="{FF2B5EF4-FFF2-40B4-BE49-F238E27FC236}">
                        <a16:creationId xmlns:a16="http://schemas.microsoft.com/office/drawing/2014/main" id="{823696AE-076F-1EAB-75D2-28C2197161F8}"/>
                      </a:ext>
                    </a:extLst>
                  </p:cNvPr>
                  <p:cNvPicPr/>
                  <p:nvPr/>
                </p:nvPicPr>
                <p:blipFill>
                  <a:blip r:embed="rId7"/>
                  <a:stretch>
                    <a:fillRect/>
                  </a:stretch>
                </p:blipFill>
                <p:spPr>
                  <a:xfrm>
                    <a:off x="10107964" y="2366847"/>
                    <a:ext cx="147960" cy="75960"/>
                  </a:xfrm>
                  <a:prstGeom prst="rect">
                    <a:avLst/>
                  </a:prstGeom>
                </p:spPr>
              </p:pic>
            </mc:Fallback>
          </mc:AlternateContent>
          <p:grpSp>
            <p:nvGrpSpPr>
              <p:cNvPr id="41" name="Group 40">
                <a:extLst>
                  <a:ext uri="{FF2B5EF4-FFF2-40B4-BE49-F238E27FC236}">
                    <a16:creationId xmlns:a16="http://schemas.microsoft.com/office/drawing/2014/main" id="{CCB245D6-6DB2-0583-EAF6-C207CAB088AF}"/>
                  </a:ext>
                </a:extLst>
              </p:cNvPr>
              <p:cNvGrpSpPr/>
              <p:nvPr/>
            </p:nvGrpSpPr>
            <p:grpSpPr>
              <a:xfrm>
                <a:off x="10687924" y="2402487"/>
                <a:ext cx="106200" cy="212400"/>
                <a:chOff x="10687924" y="2402487"/>
                <a:chExt cx="106200" cy="212400"/>
              </a:xfrm>
            </p:grpSpPr>
            <mc:AlternateContent xmlns:mc="http://schemas.openxmlformats.org/markup-compatibility/2006" xmlns:p14="http://schemas.microsoft.com/office/powerpoint/2010/main">
              <mc:Choice Requires="p14">
                <p:contentPart p14:bwMode="auto" r:id="rId8">
                  <p14:nvContentPartPr>
                    <p14:cNvPr id="39" name="Ink 38">
                      <a:extLst>
                        <a:ext uri="{FF2B5EF4-FFF2-40B4-BE49-F238E27FC236}">
                          <a16:creationId xmlns:a16="http://schemas.microsoft.com/office/drawing/2014/main" id="{0D9B9A16-52BE-B5DE-175F-B763FB8F67E7}"/>
                        </a:ext>
                      </a:extLst>
                    </p14:cNvPr>
                    <p14:cNvContentPartPr/>
                    <p14:nvPr/>
                  </p14:nvContentPartPr>
                  <p14:xfrm>
                    <a:off x="10687924" y="2483127"/>
                    <a:ext cx="25200" cy="131760"/>
                  </p14:xfrm>
                </p:contentPart>
              </mc:Choice>
              <mc:Fallback xmlns="">
                <p:pic>
                  <p:nvPicPr>
                    <p:cNvPr id="39" name="Ink 38">
                      <a:extLst>
                        <a:ext uri="{FF2B5EF4-FFF2-40B4-BE49-F238E27FC236}">
                          <a16:creationId xmlns:a16="http://schemas.microsoft.com/office/drawing/2014/main" id="{0D9B9A16-52BE-B5DE-175F-B763FB8F67E7}"/>
                        </a:ext>
                      </a:extLst>
                    </p:cNvPr>
                    <p:cNvPicPr/>
                    <p:nvPr/>
                  </p:nvPicPr>
                  <p:blipFill>
                    <a:blip r:embed="rId9"/>
                    <a:stretch>
                      <a:fillRect/>
                    </a:stretch>
                  </p:blipFill>
                  <p:spPr>
                    <a:xfrm>
                      <a:off x="10683604" y="2478807"/>
                      <a:ext cx="3384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0" name="Ink 39">
                      <a:extLst>
                        <a:ext uri="{FF2B5EF4-FFF2-40B4-BE49-F238E27FC236}">
                          <a16:creationId xmlns:a16="http://schemas.microsoft.com/office/drawing/2014/main" id="{5411C330-A413-7A91-57FF-780532055F5E}"/>
                        </a:ext>
                      </a:extLst>
                    </p14:cNvPr>
                    <p14:cNvContentPartPr/>
                    <p14:nvPr/>
                  </p14:nvContentPartPr>
                  <p14:xfrm>
                    <a:off x="10763164" y="2402487"/>
                    <a:ext cx="30960" cy="83160"/>
                  </p14:xfrm>
                </p:contentPart>
              </mc:Choice>
              <mc:Fallback xmlns="">
                <p:pic>
                  <p:nvPicPr>
                    <p:cNvPr id="40" name="Ink 39">
                      <a:extLst>
                        <a:ext uri="{FF2B5EF4-FFF2-40B4-BE49-F238E27FC236}">
                          <a16:creationId xmlns:a16="http://schemas.microsoft.com/office/drawing/2014/main" id="{5411C330-A413-7A91-57FF-780532055F5E}"/>
                        </a:ext>
                      </a:extLst>
                    </p:cNvPr>
                    <p:cNvPicPr/>
                    <p:nvPr/>
                  </p:nvPicPr>
                  <p:blipFill>
                    <a:blip r:embed="rId11"/>
                    <a:stretch>
                      <a:fillRect/>
                    </a:stretch>
                  </p:blipFill>
                  <p:spPr>
                    <a:xfrm>
                      <a:off x="10758844" y="2398167"/>
                      <a:ext cx="39600" cy="91800"/>
                    </a:xfrm>
                    <a:prstGeom prst="rect">
                      <a:avLst/>
                    </a:prstGeom>
                  </p:spPr>
                </p:pic>
              </mc:Fallback>
            </mc:AlternateContent>
          </p:grpSp>
        </p:grpSp>
        <p:grpSp>
          <p:nvGrpSpPr>
            <p:cNvPr id="48" name="Group 47">
              <a:extLst>
                <a:ext uri="{FF2B5EF4-FFF2-40B4-BE49-F238E27FC236}">
                  <a16:creationId xmlns:a16="http://schemas.microsoft.com/office/drawing/2014/main" id="{77B44AF8-0272-A024-9E2F-954188574ED4}"/>
                </a:ext>
              </a:extLst>
            </p:cNvPr>
            <p:cNvGrpSpPr/>
            <p:nvPr/>
          </p:nvGrpSpPr>
          <p:grpSpPr>
            <a:xfrm>
              <a:off x="9848404" y="2752767"/>
              <a:ext cx="724320" cy="347400"/>
              <a:chOff x="9848404" y="2752767"/>
              <a:chExt cx="724320" cy="347400"/>
            </a:xfrm>
          </p:grpSpPr>
          <mc:AlternateContent xmlns:mc="http://schemas.openxmlformats.org/markup-compatibility/2006" xmlns:p14="http://schemas.microsoft.com/office/powerpoint/2010/main">
            <mc:Choice Requires="p14">
              <p:contentPart p14:bwMode="auto" r:id="rId12">
                <p14:nvContentPartPr>
                  <p14:cNvPr id="42" name="Ink 41">
                    <a:extLst>
                      <a:ext uri="{FF2B5EF4-FFF2-40B4-BE49-F238E27FC236}">
                        <a16:creationId xmlns:a16="http://schemas.microsoft.com/office/drawing/2014/main" id="{D69517C1-092C-C761-72C1-005689309585}"/>
                      </a:ext>
                    </a:extLst>
                  </p14:cNvPr>
                  <p14:cNvContentPartPr/>
                  <p14:nvPr/>
                </p14:nvContentPartPr>
                <p14:xfrm>
                  <a:off x="9848404" y="2752767"/>
                  <a:ext cx="146160" cy="65160"/>
                </p14:xfrm>
              </p:contentPart>
            </mc:Choice>
            <mc:Fallback xmlns="">
              <p:pic>
                <p:nvPicPr>
                  <p:cNvPr id="42" name="Ink 41">
                    <a:extLst>
                      <a:ext uri="{FF2B5EF4-FFF2-40B4-BE49-F238E27FC236}">
                        <a16:creationId xmlns:a16="http://schemas.microsoft.com/office/drawing/2014/main" id="{D69517C1-092C-C761-72C1-005689309585}"/>
                      </a:ext>
                    </a:extLst>
                  </p:cNvPr>
                  <p:cNvPicPr/>
                  <p:nvPr/>
                </p:nvPicPr>
                <p:blipFill>
                  <a:blip r:embed="rId13"/>
                  <a:stretch>
                    <a:fillRect/>
                  </a:stretch>
                </p:blipFill>
                <p:spPr>
                  <a:xfrm>
                    <a:off x="9844084" y="2748447"/>
                    <a:ext cx="15480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3" name="Ink 42">
                    <a:extLst>
                      <a:ext uri="{FF2B5EF4-FFF2-40B4-BE49-F238E27FC236}">
                        <a16:creationId xmlns:a16="http://schemas.microsoft.com/office/drawing/2014/main" id="{DACB438F-4A0D-2953-3229-ACC723B7865A}"/>
                      </a:ext>
                    </a:extLst>
                  </p14:cNvPr>
                  <p14:cNvContentPartPr/>
                  <p14:nvPr/>
                </p14:nvContentPartPr>
                <p14:xfrm>
                  <a:off x="9977644" y="2881647"/>
                  <a:ext cx="100440" cy="99360"/>
                </p14:xfrm>
              </p:contentPart>
            </mc:Choice>
            <mc:Fallback xmlns="">
              <p:pic>
                <p:nvPicPr>
                  <p:cNvPr id="43" name="Ink 42">
                    <a:extLst>
                      <a:ext uri="{FF2B5EF4-FFF2-40B4-BE49-F238E27FC236}">
                        <a16:creationId xmlns:a16="http://schemas.microsoft.com/office/drawing/2014/main" id="{DACB438F-4A0D-2953-3229-ACC723B7865A}"/>
                      </a:ext>
                    </a:extLst>
                  </p:cNvPr>
                  <p:cNvPicPr/>
                  <p:nvPr/>
                </p:nvPicPr>
                <p:blipFill>
                  <a:blip r:embed="rId15"/>
                  <a:stretch>
                    <a:fillRect/>
                  </a:stretch>
                </p:blipFill>
                <p:spPr>
                  <a:xfrm>
                    <a:off x="9973339" y="2877327"/>
                    <a:ext cx="109049" cy="108000"/>
                  </a:xfrm>
                  <a:prstGeom prst="rect">
                    <a:avLst/>
                  </a:prstGeom>
                </p:spPr>
              </p:pic>
            </mc:Fallback>
          </mc:AlternateContent>
          <p:grpSp>
            <p:nvGrpSpPr>
              <p:cNvPr id="46" name="Group 45">
                <a:extLst>
                  <a:ext uri="{FF2B5EF4-FFF2-40B4-BE49-F238E27FC236}">
                    <a16:creationId xmlns:a16="http://schemas.microsoft.com/office/drawing/2014/main" id="{2562A85D-ABFD-8549-2118-2625B2FEDF10}"/>
                  </a:ext>
                </a:extLst>
              </p:cNvPr>
              <p:cNvGrpSpPr/>
              <p:nvPr/>
            </p:nvGrpSpPr>
            <p:grpSpPr>
              <a:xfrm>
                <a:off x="10462204" y="2870487"/>
                <a:ext cx="110520" cy="229680"/>
                <a:chOff x="10462204" y="2870487"/>
                <a:chExt cx="110520" cy="229680"/>
              </a:xfrm>
            </p:grpSpPr>
            <mc:AlternateContent xmlns:mc="http://schemas.openxmlformats.org/markup-compatibility/2006" xmlns:p14="http://schemas.microsoft.com/office/powerpoint/2010/main">
              <mc:Choice Requires="p14">
                <p:contentPart p14:bwMode="auto" r:id="rId16">
                  <p14:nvContentPartPr>
                    <p14:cNvPr id="44" name="Ink 43">
                      <a:extLst>
                        <a:ext uri="{FF2B5EF4-FFF2-40B4-BE49-F238E27FC236}">
                          <a16:creationId xmlns:a16="http://schemas.microsoft.com/office/drawing/2014/main" id="{0E49B5D7-D1D8-1B25-6A3F-AC8A36300923}"/>
                        </a:ext>
                      </a:extLst>
                    </p14:cNvPr>
                    <p14:cNvContentPartPr/>
                    <p14:nvPr/>
                  </p14:nvContentPartPr>
                  <p14:xfrm>
                    <a:off x="10547884" y="2870487"/>
                    <a:ext cx="24840" cy="125640"/>
                  </p14:xfrm>
                </p:contentPart>
              </mc:Choice>
              <mc:Fallback xmlns="">
                <p:pic>
                  <p:nvPicPr>
                    <p:cNvPr id="44" name="Ink 43">
                      <a:extLst>
                        <a:ext uri="{FF2B5EF4-FFF2-40B4-BE49-F238E27FC236}">
                          <a16:creationId xmlns:a16="http://schemas.microsoft.com/office/drawing/2014/main" id="{0E49B5D7-D1D8-1B25-6A3F-AC8A36300923}"/>
                        </a:ext>
                      </a:extLst>
                    </p:cNvPr>
                    <p:cNvPicPr/>
                    <p:nvPr/>
                  </p:nvPicPr>
                  <p:blipFill>
                    <a:blip r:embed="rId17"/>
                    <a:stretch>
                      <a:fillRect/>
                    </a:stretch>
                  </p:blipFill>
                  <p:spPr>
                    <a:xfrm>
                      <a:off x="10543564" y="2866179"/>
                      <a:ext cx="33480" cy="13425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5" name="Ink 44">
                      <a:extLst>
                        <a:ext uri="{FF2B5EF4-FFF2-40B4-BE49-F238E27FC236}">
                          <a16:creationId xmlns:a16="http://schemas.microsoft.com/office/drawing/2014/main" id="{DD6A5042-111D-33CA-B54B-5EAD74C33ACE}"/>
                        </a:ext>
                      </a:extLst>
                    </p14:cNvPr>
                    <p14:cNvContentPartPr/>
                    <p14:nvPr/>
                  </p14:nvContentPartPr>
                  <p14:xfrm>
                    <a:off x="10462204" y="2956527"/>
                    <a:ext cx="84600" cy="143640"/>
                  </p14:xfrm>
                </p:contentPart>
              </mc:Choice>
              <mc:Fallback xmlns="">
                <p:pic>
                  <p:nvPicPr>
                    <p:cNvPr id="45" name="Ink 44">
                      <a:extLst>
                        <a:ext uri="{FF2B5EF4-FFF2-40B4-BE49-F238E27FC236}">
                          <a16:creationId xmlns:a16="http://schemas.microsoft.com/office/drawing/2014/main" id="{DD6A5042-111D-33CA-B54B-5EAD74C33ACE}"/>
                        </a:ext>
                      </a:extLst>
                    </p:cNvPr>
                    <p:cNvPicPr/>
                    <p:nvPr/>
                  </p:nvPicPr>
                  <p:blipFill>
                    <a:blip r:embed="rId19"/>
                    <a:stretch>
                      <a:fillRect/>
                    </a:stretch>
                  </p:blipFill>
                  <p:spPr>
                    <a:xfrm>
                      <a:off x="10457884" y="2952207"/>
                      <a:ext cx="93240" cy="152280"/>
                    </a:xfrm>
                    <a:prstGeom prst="rect">
                      <a:avLst/>
                    </a:prstGeom>
                  </p:spPr>
                </p:pic>
              </mc:Fallback>
            </mc:AlternateContent>
          </p:grpSp>
        </p:grpSp>
      </p:grpSp>
      <p:grpSp>
        <p:nvGrpSpPr>
          <p:cNvPr id="15" name="Group 14">
            <a:extLst>
              <a:ext uri="{FF2B5EF4-FFF2-40B4-BE49-F238E27FC236}">
                <a16:creationId xmlns:a16="http://schemas.microsoft.com/office/drawing/2014/main" id="{7784EF4E-F8AC-983E-951A-973ED0B40F0C}"/>
              </a:ext>
              <a:ext uri="{C183D7F6-B498-43B3-948B-1728B52AA6E4}">
                <adec:decorative xmlns:adec="http://schemas.microsoft.com/office/drawing/2017/decorative" val="1"/>
              </a:ext>
            </a:extLst>
          </p:cNvPr>
          <p:cNvGrpSpPr/>
          <p:nvPr/>
        </p:nvGrpSpPr>
        <p:grpSpPr>
          <a:xfrm>
            <a:off x="8430073" y="6380207"/>
            <a:ext cx="3712966" cy="345783"/>
            <a:chOff x="8430073" y="6380207"/>
            <a:chExt cx="3712966" cy="345783"/>
          </a:xfrm>
        </p:grpSpPr>
        <p:grpSp>
          <p:nvGrpSpPr>
            <p:cNvPr id="19" name="Group 18">
              <a:extLst>
                <a:ext uri="{FF2B5EF4-FFF2-40B4-BE49-F238E27FC236}">
                  <a16:creationId xmlns:a16="http://schemas.microsoft.com/office/drawing/2014/main" id="{5270F35D-5293-A9D3-FFE9-3132C13D042E}"/>
                </a:ext>
              </a:extLst>
            </p:cNvPr>
            <p:cNvGrpSpPr/>
            <p:nvPr/>
          </p:nvGrpSpPr>
          <p:grpSpPr>
            <a:xfrm>
              <a:off x="11520739" y="6380207"/>
              <a:ext cx="622300" cy="345783"/>
              <a:chOff x="11517153" y="6380207"/>
              <a:chExt cx="622300" cy="345783"/>
            </a:xfrm>
          </p:grpSpPr>
          <p:sp>
            <p:nvSpPr>
              <p:cNvPr id="27" name="Slide Number Placeholder 5">
                <a:extLst>
                  <a:ext uri="{FF2B5EF4-FFF2-40B4-BE49-F238E27FC236}">
                    <a16:creationId xmlns:a16="http://schemas.microsoft.com/office/drawing/2014/main" id="{370433B9-2915-EFA4-0F4B-B3366DBEDA3B}"/>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latin typeface="PrudentialModern" pitchFamily="2" charset="77"/>
                  </a:rPr>
                  <a:pPr algn="ctr"/>
                  <a:t>28</a:t>
                </a:fld>
                <a:endParaRPr lang="en-US" sz="1100" b="1" dirty="0">
                  <a:latin typeface="PrudentialModern" pitchFamily="2" charset="77"/>
                </a:endParaRPr>
              </a:p>
            </p:txBody>
          </p:sp>
          <p:cxnSp>
            <p:nvCxnSpPr>
              <p:cNvPr id="28" name="Straight Connector 27">
                <a:extLst>
                  <a:ext uri="{FF2B5EF4-FFF2-40B4-BE49-F238E27FC236}">
                    <a16:creationId xmlns:a16="http://schemas.microsoft.com/office/drawing/2014/main" id="{855C77EC-2D0B-89C4-E3E2-601345E00D4A}"/>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25" name="Footer Placeholder 4">
              <a:extLst>
                <a:ext uri="{FF2B5EF4-FFF2-40B4-BE49-F238E27FC236}">
                  <a16:creationId xmlns:a16="http://schemas.microsoft.com/office/drawing/2014/main" id="{F81E472E-794F-107C-B093-138C9579C988}"/>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chemeClr val="bg1"/>
                  </a:solidFill>
                  <a:latin typeface="PrudentialModern Medium" pitchFamily="2" charset="77"/>
                  <a:cs typeface="Calibri Light" panose="020F0302020204030204" pitchFamily="34" charset="0"/>
                </a:rPr>
                <a:t>BECOMING FINANCIALLY FEARLESS</a:t>
              </a:r>
            </a:p>
          </p:txBody>
        </p:sp>
      </p:grpSp>
      <p:pic>
        <p:nvPicPr>
          <p:cNvPr id="29" name="Picture 28">
            <a:extLst>
              <a:ext uri="{FF2B5EF4-FFF2-40B4-BE49-F238E27FC236}">
                <a16:creationId xmlns:a16="http://schemas.microsoft.com/office/drawing/2014/main" id="{2B384591-9BF0-166A-9BB3-3CF01241D204}"/>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sp>
        <p:nvSpPr>
          <p:cNvPr id="64" name="Title 1">
            <a:extLst>
              <a:ext uri="{FF2B5EF4-FFF2-40B4-BE49-F238E27FC236}">
                <a16:creationId xmlns:a16="http://schemas.microsoft.com/office/drawing/2014/main" id="{2FDE2513-6B31-55D4-2A43-E9314B3B11E6}"/>
              </a:ext>
            </a:extLst>
          </p:cNvPr>
          <p:cNvSpPr>
            <a:spLocks noGrp="1"/>
          </p:cNvSpPr>
          <p:nvPr>
            <p:ph type="title"/>
          </p:nvPr>
        </p:nvSpPr>
        <p:spPr>
          <a:xfrm>
            <a:off x="618544" y="1985970"/>
            <a:ext cx="3187753" cy="1718233"/>
          </a:xfrm>
          <a:prstGeom prst="rect">
            <a:avLst/>
          </a:prstGeom>
        </p:spPr>
        <p:txBody>
          <a:bodyPr>
            <a:noAutofit/>
          </a:bodyPr>
          <a:lstStyle/>
          <a:p>
            <a:r>
              <a:rPr lang="en-US" sz="3000" b="1">
                <a:solidFill>
                  <a:srgbClr val="001F43"/>
                </a:solidFill>
                <a:latin typeface="PrudentialModern Bold SemiConde" pitchFamily="2" charset="77"/>
                <a:cs typeface="Calibri" panose="020F0502020204030204" pitchFamily="34" charset="0"/>
              </a:rPr>
              <a:t>LIFE INSURANCE CAN ADDRESS FINANCIAL CHALLENGES </a:t>
            </a:r>
            <a:endParaRPr lang="en-US" sz="3000" b="1" dirty="0">
              <a:solidFill>
                <a:srgbClr val="001F43"/>
              </a:solidFill>
              <a:latin typeface="PrudentialModern Bold SemiConde" pitchFamily="2" charset="77"/>
              <a:cs typeface="Calibri" panose="020F0502020204030204" pitchFamily="34" charset="0"/>
            </a:endParaRPr>
          </a:p>
        </p:txBody>
      </p:sp>
      <p:sp>
        <p:nvSpPr>
          <p:cNvPr id="65" name="Content Placeholder 64">
            <a:extLst>
              <a:ext uri="{FF2B5EF4-FFF2-40B4-BE49-F238E27FC236}">
                <a16:creationId xmlns:a16="http://schemas.microsoft.com/office/drawing/2014/main" id="{12386A11-1393-0221-657C-0AF4064FE558}"/>
              </a:ext>
            </a:extLst>
          </p:cNvPr>
          <p:cNvSpPr>
            <a:spLocks noGrp="1"/>
          </p:cNvSpPr>
          <p:nvPr>
            <p:ph sz="quarter" idx="10"/>
          </p:nvPr>
        </p:nvSpPr>
        <p:spPr>
          <a:xfrm>
            <a:off x="4136799" y="1080550"/>
            <a:ext cx="4123281" cy="3948773"/>
          </a:xfrm>
          <a:prstGeom prst="rect">
            <a:avLst/>
          </a:prstGeom>
        </p:spPr>
        <p:txBody>
          <a:bodyPr wrap="square">
            <a:spAutoFit/>
          </a:bodyPr>
          <a:lstStyle/>
          <a:p>
            <a:pPr>
              <a:spcBef>
                <a:spcPts val="600"/>
              </a:spcBef>
              <a:spcAft>
                <a:spcPts val="600"/>
              </a:spcAft>
            </a:pPr>
            <a:r>
              <a:rPr lang="en-US" sz="1600" b="1">
                <a:solidFill>
                  <a:schemeClr val="bg1"/>
                </a:solidFill>
                <a:latin typeface="Gilroy SemiBold" pitchFamily="2" charset="77"/>
                <a:cs typeface="Calibri" panose="020F0502020204030204" pitchFamily="34" charset="0"/>
              </a:rPr>
              <a:t>Life insurance </a:t>
            </a:r>
            <a:r>
              <a:rPr lang="en-US" sz="1600" b="1">
                <a:solidFill>
                  <a:srgbClr val="001F43"/>
                </a:solidFill>
                <a:latin typeface="Gilroy SemiBold" pitchFamily="2" charset="77"/>
                <a:cs typeface="Calibri" panose="020F0502020204030204" pitchFamily="34" charset="0"/>
              </a:rPr>
              <a:t>can protect </a:t>
            </a:r>
            <a:r>
              <a:rPr lang="en-US" sz="1600" b="1">
                <a:solidFill>
                  <a:srgbClr val="17D5E0"/>
                </a:solidFill>
                <a:latin typeface="Gilroy SemiBold" pitchFamily="2" charset="77"/>
                <a:cs typeface="Calibri" panose="020F0502020204030204" pitchFamily="34" charset="0"/>
              </a:rPr>
              <a:t>you</a:t>
            </a:r>
            <a:r>
              <a:rPr lang="en-US" sz="1600" b="1">
                <a:solidFill>
                  <a:srgbClr val="001F43"/>
                </a:solidFill>
                <a:latin typeface="Gilroy SemiBold" pitchFamily="2" charset="77"/>
                <a:cs typeface="Calibri" panose="020F0502020204030204" pitchFamily="34" charset="0"/>
              </a:rPr>
              <a:t> by:</a:t>
            </a:r>
          </a:p>
          <a:p>
            <a:pPr marL="457200" indent="-457200">
              <a:lnSpc>
                <a:spcPct val="100000"/>
              </a:lnSpc>
              <a:spcBef>
                <a:spcPts val="600"/>
              </a:spcBef>
              <a:spcAft>
                <a:spcPts val="600"/>
              </a:spcAft>
              <a:buClr>
                <a:srgbClr val="001F43"/>
              </a:buClr>
              <a:buSzPct val="150000"/>
              <a:buFont typeface="Arial" panose="020B0604020202020204" pitchFamily="34" charset="0"/>
              <a:buChar char="•"/>
            </a:pPr>
            <a:r>
              <a:rPr lang="en-US" sz="1600" b="1">
                <a:solidFill>
                  <a:schemeClr val="bg1"/>
                </a:solidFill>
                <a:latin typeface="Gilroy SemiBold" pitchFamily="2" charset="77"/>
                <a:cs typeface="Calibri" panose="020F0502020204030204" pitchFamily="34" charset="0"/>
              </a:rPr>
              <a:t>Providing access to emergency funds</a:t>
            </a:r>
          </a:p>
          <a:p>
            <a:pPr marL="457200" indent="-457200">
              <a:lnSpc>
                <a:spcPct val="100000"/>
              </a:lnSpc>
              <a:spcBef>
                <a:spcPts val="600"/>
              </a:spcBef>
              <a:spcAft>
                <a:spcPts val="600"/>
              </a:spcAft>
              <a:buClr>
                <a:srgbClr val="001F43"/>
              </a:buClr>
              <a:buSzPct val="150000"/>
              <a:buFont typeface="Arial" panose="020B0604020202020204" pitchFamily="34" charset="0"/>
              <a:buChar char="•"/>
            </a:pPr>
            <a:r>
              <a:rPr lang="en-US" sz="1600" b="1">
                <a:solidFill>
                  <a:schemeClr val="bg1"/>
                </a:solidFill>
                <a:latin typeface="Gilroy SemiBold" pitchFamily="2" charset="77"/>
                <a:cs typeface="Calibri" panose="020F0502020204030204" pitchFamily="34" charset="0"/>
              </a:rPr>
              <a:t>Providing chronic care protection</a:t>
            </a:r>
          </a:p>
          <a:p>
            <a:pPr marL="457200" indent="-457200">
              <a:lnSpc>
                <a:spcPct val="100000"/>
              </a:lnSpc>
              <a:spcBef>
                <a:spcPts val="600"/>
              </a:spcBef>
              <a:spcAft>
                <a:spcPts val="600"/>
              </a:spcAft>
              <a:buClr>
                <a:srgbClr val="001F43"/>
              </a:buClr>
              <a:buSzPct val="150000"/>
              <a:buFont typeface="Arial" panose="020B0604020202020204" pitchFamily="34" charset="0"/>
              <a:buChar char="•"/>
            </a:pPr>
            <a:r>
              <a:rPr lang="en-US" sz="1600" b="1">
                <a:solidFill>
                  <a:schemeClr val="bg1"/>
                </a:solidFill>
                <a:latin typeface="Gilroy SemiBold" pitchFamily="2" charset="77"/>
                <a:cs typeface="Calibri" panose="020F0502020204030204" pitchFamily="34" charset="0"/>
              </a:rPr>
              <a:t>Helping to ensure the surviving spouse can meet financial needs in retirement</a:t>
            </a:r>
            <a:endParaRPr lang="en-US" sz="1600" b="1">
              <a:solidFill>
                <a:srgbClr val="001F43"/>
              </a:solidFill>
              <a:latin typeface="Gilroy SemiBold" pitchFamily="2" charset="77"/>
              <a:cs typeface="Calibri" panose="020F0502020204030204" pitchFamily="34" charset="0"/>
            </a:endParaRPr>
          </a:p>
          <a:p>
            <a:pPr>
              <a:spcBef>
                <a:spcPts val="600"/>
              </a:spcBef>
              <a:spcAft>
                <a:spcPts val="600"/>
              </a:spcAft>
            </a:pPr>
            <a:endParaRPr lang="en-US" sz="1600" b="1">
              <a:solidFill>
                <a:srgbClr val="001F43"/>
              </a:solidFill>
              <a:latin typeface="Gilroy SemiBold" pitchFamily="2" charset="77"/>
              <a:cs typeface="Calibri" panose="020F0502020204030204" pitchFamily="34" charset="0"/>
            </a:endParaRPr>
          </a:p>
          <a:p>
            <a:pPr>
              <a:lnSpc>
                <a:spcPct val="100000"/>
              </a:lnSpc>
              <a:spcAft>
                <a:spcPts val="600"/>
              </a:spcAft>
            </a:pPr>
            <a:r>
              <a:rPr lang="en-US" sz="1600" b="1">
                <a:solidFill>
                  <a:schemeClr val="bg1"/>
                </a:solidFill>
                <a:latin typeface="Gilroy SemiBold" pitchFamily="2" charset="77"/>
                <a:cs typeface="Calibri" panose="020F0502020204030204" pitchFamily="34" charset="0"/>
              </a:rPr>
              <a:t>Life insurance </a:t>
            </a:r>
            <a:r>
              <a:rPr lang="en-US" sz="1600" b="1">
                <a:solidFill>
                  <a:srgbClr val="001F43"/>
                </a:solidFill>
                <a:latin typeface="Gilroy SemiBold" pitchFamily="2" charset="77"/>
                <a:cs typeface="Calibri" panose="020F0502020204030204" pitchFamily="34" charset="0"/>
              </a:rPr>
              <a:t>can help protect </a:t>
            </a:r>
            <a:r>
              <a:rPr lang="en-US" sz="1600" b="1">
                <a:solidFill>
                  <a:srgbClr val="17D5E0"/>
                </a:solidFill>
                <a:latin typeface="Gilroy SemiBold" pitchFamily="2" charset="77"/>
                <a:cs typeface="Calibri" panose="020F0502020204030204" pitchFamily="34" charset="0"/>
              </a:rPr>
              <a:t>your family</a:t>
            </a:r>
            <a:r>
              <a:rPr lang="en-US" sz="1600" b="1">
                <a:solidFill>
                  <a:srgbClr val="FFD200"/>
                </a:solidFill>
                <a:latin typeface="Gilroy SemiBold" pitchFamily="2" charset="77"/>
                <a:cs typeface="Calibri" panose="020F0502020204030204" pitchFamily="34" charset="0"/>
              </a:rPr>
              <a:t> </a:t>
            </a:r>
            <a:r>
              <a:rPr lang="en-US" sz="1600" b="1">
                <a:solidFill>
                  <a:srgbClr val="001F43"/>
                </a:solidFill>
                <a:latin typeface="Gilroy SemiBold" pitchFamily="2" charset="77"/>
                <a:cs typeface="Calibri" panose="020F0502020204030204" pitchFamily="34" charset="0"/>
              </a:rPr>
              <a:t>by:</a:t>
            </a:r>
          </a:p>
          <a:p>
            <a:pPr marL="457200" indent="-457200">
              <a:spcBef>
                <a:spcPts val="600"/>
              </a:spcBef>
              <a:spcAft>
                <a:spcPts val="600"/>
              </a:spcAft>
              <a:buClr>
                <a:srgbClr val="001F43"/>
              </a:buClr>
              <a:buSzPct val="150000"/>
              <a:buFont typeface="Arial" panose="020B0604020202020204" pitchFamily="34" charset="0"/>
              <a:buChar char="•"/>
            </a:pPr>
            <a:r>
              <a:rPr lang="en-US" sz="1600" b="1">
                <a:solidFill>
                  <a:schemeClr val="bg1"/>
                </a:solidFill>
                <a:latin typeface="Gilroy SemiBold" pitchFamily="2" charset="77"/>
                <a:cs typeface="Calibri" panose="020F0502020204030204" pitchFamily="34" charset="0"/>
              </a:rPr>
              <a:t>Leaving funds behind tax-free for </a:t>
            </a:r>
            <a:br>
              <a:rPr lang="en-US" sz="1600" b="1">
                <a:solidFill>
                  <a:schemeClr val="bg1"/>
                </a:solidFill>
                <a:latin typeface="Gilroy SemiBold" pitchFamily="2" charset="77"/>
                <a:cs typeface="Calibri" panose="020F0502020204030204" pitchFamily="34" charset="0"/>
              </a:rPr>
            </a:br>
            <a:r>
              <a:rPr lang="en-US" sz="1600" b="1">
                <a:solidFill>
                  <a:schemeClr val="bg1"/>
                </a:solidFill>
                <a:latin typeface="Gilroy SemiBold" pitchFamily="2" charset="77"/>
                <a:cs typeface="Calibri" panose="020F0502020204030204" pitchFamily="34" charset="0"/>
              </a:rPr>
              <a:t>the next generation</a:t>
            </a:r>
            <a:endParaRPr lang="en-US" sz="1600" b="1" dirty="0">
              <a:solidFill>
                <a:schemeClr val="bg1"/>
              </a:solidFill>
              <a:latin typeface="Gilroy SemiBold" pitchFamily="2" charset="77"/>
              <a:cs typeface="Calibri" panose="020F0502020204030204" pitchFamily="34" charset="0"/>
            </a:endParaRPr>
          </a:p>
        </p:txBody>
      </p:sp>
      <p:sp>
        <p:nvSpPr>
          <p:cNvPr id="66" name="Content Placeholder 65">
            <a:extLst>
              <a:ext uri="{FF2B5EF4-FFF2-40B4-BE49-F238E27FC236}">
                <a16:creationId xmlns:a16="http://schemas.microsoft.com/office/drawing/2014/main" id="{ABFBD674-A4F4-345E-F4F2-E12FE0DBE73B}"/>
              </a:ext>
            </a:extLst>
          </p:cNvPr>
          <p:cNvSpPr>
            <a:spLocks noGrp="1"/>
          </p:cNvSpPr>
          <p:nvPr>
            <p:ph sz="quarter" idx="11"/>
          </p:nvPr>
        </p:nvSpPr>
        <p:spPr>
          <a:xfrm>
            <a:off x="4037378" y="5790150"/>
            <a:ext cx="4173741" cy="888128"/>
          </a:xfrm>
          <a:prstGeom prst="rect">
            <a:avLst/>
          </a:prstGeom>
        </p:spPr>
        <p:txBody>
          <a:bodyPr wrap="square">
            <a:spAutoFit/>
          </a:bodyPr>
          <a:lstStyle/>
          <a:p>
            <a:pPr>
              <a:lnSpc>
                <a:spcPct val="100000"/>
              </a:lnSpc>
              <a:spcBef>
                <a:spcPts val="0"/>
              </a:spcBef>
            </a:pPr>
            <a:r>
              <a:rPr lang="en-US" sz="1050">
                <a:solidFill>
                  <a:schemeClr val="bg1"/>
                </a:solidFill>
                <a:latin typeface="PRUDENTIALMODERN MEDIUM CONDENS" pitchFamily="2" charset="77"/>
              </a:rPr>
              <a:t>Life insurance policies </a:t>
            </a:r>
            <a:r>
              <a:rPr lang="en-US" sz="1050">
                <a:solidFill>
                  <a:schemeClr val="bg1"/>
                </a:solidFill>
                <a:effectLst/>
                <a:latin typeface="PRUDENTIALMODERN MEDIUM CONDENS" pitchFamily="2" charset="77"/>
              </a:rPr>
              <a:t>contain exclusions, limitations, reductions in benefits, and terms for keeping them in force. A financial professional can provide you with costs and complete details. All guarantees and benefits of the insurance policy are backed by the claims-paying ability of the issuing insurance company.</a:t>
            </a:r>
            <a:endParaRPr lang="en-US" sz="1050">
              <a:solidFill>
                <a:schemeClr val="bg1"/>
              </a:solidFill>
              <a:latin typeface="PRUDENTIALMODERN MEDIUM CONDENS" pitchFamily="2" charset="77"/>
            </a:endParaRPr>
          </a:p>
          <a:p>
            <a:pPr>
              <a:spcBef>
                <a:spcPts val="0"/>
              </a:spcBef>
            </a:pPr>
            <a:r>
              <a:rPr lang="en-US" sz="1050">
                <a:solidFill>
                  <a:schemeClr val="bg1"/>
                </a:solidFill>
                <a:latin typeface="PRUDENTIALMODERN MEDIUM CONDENS" pitchFamily="2" charset="77"/>
              </a:rPr>
              <a:t>Death benefit proceeds typically received income tax-free per IRC Section 101(1)(a).</a:t>
            </a:r>
            <a:endParaRPr lang="en-US" sz="1050" dirty="0">
              <a:solidFill>
                <a:schemeClr val="bg1"/>
              </a:solidFill>
              <a:latin typeface="PRUDENTIALMODERN MEDIUM CONDENS" pitchFamily="2" charset="77"/>
            </a:endParaRPr>
          </a:p>
        </p:txBody>
      </p:sp>
    </p:spTree>
    <p:extLst>
      <p:ext uri="{BB962C8B-B14F-4D97-AF65-F5344CB8AC3E}">
        <p14:creationId xmlns:p14="http://schemas.microsoft.com/office/powerpoint/2010/main" val="2468850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34EB111-3076-2691-9AA1-5DF1E1142112}"/>
              </a:ext>
              <a:ext uri="{C183D7F6-B498-43B3-948B-1728B52AA6E4}">
                <adec:decorative xmlns:adec="http://schemas.microsoft.com/office/drawing/2017/decorative" val="1"/>
              </a:ext>
            </a:extLst>
          </p:cNvPr>
          <p:cNvGrpSpPr/>
          <p:nvPr/>
        </p:nvGrpSpPr>
        <p:grpSpPr>
          <a:xfrm>
            <a:off x="0" y="0"/>
            <a:ext cx="12192000" cy="6858002"/>
            <a:chOff x="0" y="0"/>
            <a:chExt cx="12192000" cy="6858002"/>
          </a:xfrm>
        </p:grpSpPr>
        <p:sp>
          <p:nvSpPr>
            <p:cNvPr id="6" name="Rectangle 5">
              <a:extLst>
                <a:ext uri="{FF2B5EF4-FFF2-40B4-BE49-F238E27FC236}">
                  <a16:creationId xmlns:a16="http://schemas.microsoft.com/office/drawing/2014/main" id="{8C4DB267-CD56-FB59-28C5-5F216D53D730}"/>
                </a:ext>
              </a:extLst>
            </p:cNvPr>
            <p:cNvSpPr/>
            <p:nvPr/>
          </p:nvSpPr>
          <p:spPr>
            <a:xfrm>
              <a:off x="0" y="0"/>
              <a:ext cx="499871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1C15581-937B-3CA1-F035-41A1DFEF3927}"/>
                </a:ext>
              </a:extLst>
            </p:cNvPr>
            <p:cNvSpPr/>
            <p:nvPr/>
          </p:nvSpPr>
          <p:spPr>
            <a:xfrm rot="16200000">
              <a:off x="5164835" y="-169163"/>
              <a:ext cx="6858002" cy="7196328"/>
            </a:xfrm>
            <a:prstGeom prst="rect">
              <a:avLst/>
            </a:prstGeom>
            <a:solidFill>
              <a:srgbClr val="007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2E6F16C6-17D7-497D-3C18-FB5D504ED6D1}"/>
              </a:ext>
              <a:ext uri="{C183D7F6-B498-43B3-948B-1728B52AA6E4}">
                <adec:decorative xmlns:adec="http://schemas.microsoft.com/office/drawing/2017/decorative" val="1"/>
              </a:ext>
            </a:extLst>
          </p:cNvPr>
          <p:cNvGrpSpPr/>
          <p:nvPr/>
        </p:nvGrpSpPr>
        <p:grpSpPr>
          <a:xfrm>
            <a:off x="8430073" y="6380207"/>
            <a:ext cx="3712966" cy="345783"/>
            <a:chOff x="8430073" y="6380207"/>
            <a:chExt cx="3712966" cy="345783"/>
          </a:xfrm>
        </p:grpSpPr>
        <p:grpSp>
          <p:nvGrpSpPr>
            <p:cNvPr id="7" name="Group 6">
              <a:extLst>
                <a:ext uri="{FF2B5EF4-FFF2-40B4-BE49-F238E27FC236}">
                  <a16:creationId xmlns:a16="http://schemas.microsoft.com/office/drawing/2014/main" id="{F201E734-9642-57E1-23C1-E63609F1B34A}"/>
                </a:ext>
              </a:extLst>
            </p:cNvPr>
            <p:cNvGrpSpPr/>
            <p:nvPr/>
          </p:nvGrpSpPr>
          <p:grpSpPr>
            <a:xfrm>
              <a:off x="11520739" y="6380207"/>
              <a:ext cx="622300" cy="345783"/>
              <a:chOff x="11517153" y="6380207"/>
              <a:chExt cx="622300" cy="345783"/>
            </a:xfrm>
          </p:grpSpPr>
          <p:sp>
            <p:nvSpPr>
              <p:cNvPr id="13" name="Slide Number Placeholder 5">
                <a:extLst>
                  <a:ext uri="{FF2B5EF4-FFF2-40B4-BE49-F238E27FC236}">
                    <a16:creationId xmlns:a16="http://schemas.microsoft.com/office/drawing/2014/main" id="{18A6702F-B733-1936-B549-7F269FF58642}"/>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latin typeface="PrudentialModern" pitchFamily="2" charset="77"/>
                  </a:rPr>
                  <a:pPr algn="ctr"/>
                  <a:t>29</a:t>
                </a:fld>
                <a:endParaRPr lang="en-US" sz="1100" b="1" dirty="0">
                  <a:latin typeface="PrudentialModern" pitchFamily="2" charset="77"/>
                </a:endParaRPr>
              </a:p>
            </p:txBody>
          </p:sp>
          <p:cxnSp>
            <p:nvCxnSpPr>
              <p:cNvPr id="14" name="Straight Connector 13">
                <a:extLst>
                  <a:ext uri="{FF2B5EF4-FFF2-40B4-BE49-F238E27FC236}">
                    <a16:creationId xmlns:a16="http://schemas.microsoft.com/office/drawing/2014/main" id="{B800DA0B-C912-3330-2BFE-7FCC7BBD7020}"/>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8" name="Footer Placeholder 4">
              <a:extLst>
                <a:ext uri="{FF2B5EF4-FFF2-40B4-BE49-F238E27FC236}">
                  <a16:creationId xmlns:a16="http://schemas.microsoft.com/office/drawing/2014/main" id="{4EFF122D-3757-7EAE-477F-5711D95FFCB2}"/>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chemeClr val="bg1"/>
                  </a:solidFill>
                  <a:latin typeface="PrudentialModern Medium" pitchFamily="2" charset="77"/>
                  <a:cs typeface="Calibri Light" panose="020F0302020204030204" pitchFamily="34" charset="0"/>
                </a:rPr>
                <a:t>BECOMING FINANCIALLY FEARLESS</a:t>
              </a:r>
            </a:p>
          </p:txBody>
        </p:sp>
      </p:grpSp>
      <p:pic>
        <p:nvPicPr>
          <p:cNvPr id="20" name="Picture 19">
            <a:extLst>
              <a:ext uri="{FF2B5EF4-FFF2-40B4-BE49-F238E27FC236}">
                <a16:creationId xmlns:a16="http://schemas.microsoft.com/office/drawing/2014/main" id="{9AEBC1E0-9BD1-CEDB-8A38-F239050BE6B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sp>
        <p:nvSpPr>
          <p:cNvPr id="44" name="Title 1">
            <a:extLst>
              <a:ext uri="{FF2B5EF4-FFF2-40B4-BE49-F238E27FC236}">
                <a16:creationId xmlns:a16="http://schemas.microsoft.com/office/drawing/2014/main" id="{934CCAA2-4E7E-855A-491E-4EABFFB1BEE5}"/>
              </a:ext>
            </a:extLst>
          </p:cNvPr>
          <p:cNvSpPr>
            <a:spLocks noGrp="1"/>
          </p:cNvSpPr>
          <p:nvPr>
            <p:ph type="title"/>
          </p:nvPr>
        </p:nvSpPr>
        <p:spPr>
          <a:xfrm>
            <a:off x="621435" y="834213"/>
            <a:ext cx="2431211" cy="2129152"/>
          </a:xfrm>
          <a:prstGeom prst="rect">
            <a:avLst/>
          </a:prstGeom>
        </p:spPr>
        <p:txBody>
          <a:bodyPr>
            <a:noAutofit/>
          </a:bodyPr>
          <a:lstStyle/>
          <a:p>
            <a:r>
              <a:rPr lang="en-US" sz="3000" b="1" dirty="0">
                <a:solidFill>
                  <a:srgbClr val="001F43"/>
                </a:solidFill>
                <a:latin typeface="PrudentialModern Bold SemiConde" pitchFamily="2" charset="77"/>
                <a:cs typeface="Calibri" panose="020F0502020204030204" pitchFamily="34" charset="0"/>
              </a:rPr>
              <a:t>ANNUITIES</a:t>
            </a:r>
            <a:br>
              <a:rPr lang="en-US" sz="3000" b="1" dirty="0">
                <a:solidFill>
                  <a:srgbClr val="001F43"/>
                </a:solidFill>
                <a:latin typeface="PrudentialModern Bold SemiConde" pitchFamily="2" charset="77"/>
                <a:cs typeface="Calibri" panose="020F0502020204030204" pitchFamily="34" charset="0"/>
              </a:rPr>
            </a:br>
            <a:r>
              <a:rPr lang="en-US" sz="3000" b="1" dirty="0">
                <a:solidFill>
                  <a:srgbClr val="001F43"/>
                </a:solidFill>
                <a:latin typeface="PrudentialModern Bold SemiConde" pitchFamily="2" charset="77"/>
                <a:cs typeface="Calibri" panose="020F0502020204030204" pitchFamily="34" charset="0"/>
              </a:rPr>
              <a:t>CAN HELP ADDRESS FINANCIAL CHALLENGES </a:t>
            </a:r>
          </a:p>
        </p:txBody>
      </p:sp>
      <p:sp>
        <p:nvSpPr>
          <p:cNvPr id="15" name="Content Placeholder 14">
            <a:extLst>
              <a:ext uri="{FF2B5EF4-FFF2-40B4-BE49-F238E27FC236}">
                <a16:creationId xmlns:a16="http://schemas.microsoft.com/office/drawing/2014/main" id="{3D19AB6B-0F35-9BBA-64EA-9E33A2AB2ED5}"/>
              </a:ext>
            </a:extLst>
          </p:cNvPr>
          <p:cNvSpPr>
            <a:spLocks noGrp="1"/>
          </p:cNvSpPr>
          <p:nvPr>
            <p:ph sz="quarter" idx="10"/>
          </p:nvPr>
        </p:nvSpPr>
        <p:spPr>
          <a:xfrm>
            <a:off x="6045200" y="1181379"/>
            <a:ext cx="5715000" cy="1993621"/>
          </a:xfrm>
        </p:spPr>
        <p:txBody>
          <a:bodyPr/>
          <a:lstStyle/>
          <a:p>
            <a:pPr>
              <a:spcBef>
                <a:spcPts val="600"/>
              </a:spcBef>
              <a:spcAft>
                <a:spcPts val="600"/>
              </a:spcAft>
            </a:pPr>
            <a:r>
              <a:rPr lang="en-US" sz="2200" b="1" dirty="0">
                <a:solidFill>
                  <a:srgbClr val="17D5E0"/>
                </a:solidFill>
                <a:latin typeface="Gilroy SemiBold" pitchFamily="2" charset="77"/>
                <a:cs typeface="Calibri" panose="020F0502020204030204" pitchFamily="34" charset="0"/>
              </a:rPr>
              <a:t>Annuities</a:t>
            </a:r>
            <a:r>
              <a:rPr lang="en-US" sz="2200" b="1" dirty="0">
                <a:solidFill>
                  <a:srgbClr val="001F43"/>
                </a:solidFill>
                <a:latin typeface="Gilroy SemiBold" pitchFamily="2" charset="77"/>
                <a:cs typeface="Calibri" panose="020F0502020204030204" pitchFamily="34" charset="0"/>
              </a:rPr>
              <a:t> may help make ends meet by:</a:t>
            </a:r>
          </a:p>
          <a:p>
            <a:pPr marL="457200" lvl="1" indent="-457200">
              <a:lnSpc>
                <a:spcPct val="100000"/>
              </a:lnSpc>
              <a:spcBef>
                <a:spcPts val="600"/>
              </a:spcBef>
              <a:spcAft>
                <a:spcPts val="600"/>
              </a:spcAft>
              <a:buFont typeface="Arial" panose="020B0604020202020204" pitchFamily="34" charset="0"/>
              <a:buChar char="•"/>
            </a:pPr>
            <a:r>
              <a:rPr lang="en-US" sz="1800" b="1" dirty="0">
                <a:solidFill>
                  <a:schemeClr val="bg1"/>
                </a:solidFill>
                <a:latin typeface="Gilroy SemiBold" pitchFamily="2" charset="77"/>
                <a:cs typeface="Calibri" panose="020F0502020204030204" pitchFamily="34" charset="0"/>
              </a:rPr>
              <a:t>Providing protected lifetime income</a:t>
            </a:r>
          </a:p>
          <a:p>
            <a:pPr marL="457200" lvl="1" indent="-457200">
              <a:lnSpc>
                <a:spcPct val="100000"/>
              </a:lnSpc>
              <a:spcBef>
                <a:spcPts val="600"/>
              </a:spcBef>
              <a:spcAft>
                <a:spcPts val="600"/>
              </a:spcAft>
              <a:buFont typeface="Arial" panose="020B0604020202020204" pitchFamily="34" charset="0"/>
              <a:buChar char="•"/>
            </a:pPr>
            <a:r>
              <a:rPr lang="en-US" sz="1800" b="1" dirty="0">
                <a:solidFill>
                  <a:schemeClr val="bg1"/>
                </a:solidFill>
                <a:latin typeface="Gilroy SemiBold" pitchFamily="2" charset="77"/>
                <a:cs typeface="Calibri" panose="020F0502020204030204" pitchFamily="34" charset="0"/>
              </a:rPr>
              <a:t>Helping ensure the surviving spouse can continue to meet financial needs in </a:t>
            </a:r>
            <a:br>
              <a:rPr lang="en-US" sz="1800" b="1" dirty="0">
                <a:solidFill>
                  <a:schemeClr val="bg1"/>
                </a:solidFill>
                <a:latin typeface="Gilroy SemiBold" pitchFamily="2" charset="77"/>
                <a:cs typeface="Calibri" panose="020F0502020204030204" pitchFamily="34" charset="0"/>
              </a:rPr>
            </a:br>
            <a:r>
              <a:rPr lang="en-US" sz="1800" b="1" dirty="0">
                <a:solidFill>
                  <a:schemeClr val="bg1"/>
                </a:solidFill>
                <a:latin typeface="Gilroy SemiBold" pitchFamily="2" charset="77"/>
                <a:cs typeface="Calibri" panose="020F0502020204030204" pitchFamily="34" charset="0"/>
              </a:rPr>
              <a:t>retirement</a:t>
            </a:r>
          </a:p>
        </p:txBody>
      </p:sp>
      <p:sp>
        <p:nvSpPr>
          <p:cNvPr id="16" name="Content Placeholder 15">
            <a:extLst>
              <a:ext uri="{FF2B5EF4-FFF2-40B4-BE49-F238E27FC236}">
                <a16:creationId xmlns:a16="http://schemas.microsoft.com/office/drawing/2014/main" id="{7B596A56-A065-B21A-F51F-75F3DFB7F18E}"/>
              </a:ext>
            </a:extLst>
          </p:cNvPr>
          <p:cNvSpPr>
            <a:spLocks noGrp="1"/>
          </p:cNvSpPr>
          <p:nvPr>
            <p:ph sz="quarter" idx="11"/>
          </p:nvPr>
        </p:nvSpPr>
        <p:spPr>
          <a:xfrm>
            <a:off x="6045201" y="3511689"/>
            <a:ext cx="5558392" cy="1663979"/>
          </a:xfrm>
        </p:spPr>
        <p:txBody>
          <a:bodyPr/>
          <a:lstStyle/>
          <a:p>
            <a:pPr marL="0" lvl="1" indent="0">
              <a:spcBef>
                <a:spcPts val="600"/>
              </a:spcBef>
              <a:spcAft>
                <a:spcPts val="600"/>
              </a:spcAft>
              <a:buNone/>
            </a:pPr>
            <a:r>
              <a:rPr lang="en-US" sz="2200" b="1" dirty="0">
                <a:solidFill>
                  <a:srgbClr val="17D5E0"/>
                </a:solidFill>
                <a:latin typeface="Gilroy SemiBold" pitchFamily="2" charset="77"/>
                <a:cs typeface="Calibri" panose="020F0502020204030204" pitchFamily="34" charset="0"/>
              </a:rPr>
              <a:t>Annuities</a:t>
            </a:r>
            <a:r>
              <a:rPr lang="en-US" sz="2200" b="1" dirty="0">
                <a:solidFill>
                  <a:srgbClr val="001F43"/>
                </a:solidFill>
                <a:latin typeface="Gilroy SemiBold" pitchFamily="2" charset="77"/>
                <a:cs typeface="Calibri" panose="020F0502020204030204" pitchFamily="34" charset="0"/>
              </a:rPr>
              <a:t> can help you become more confident in investing by:</a:t>
            </a:r>
          </a:p>
          <a:p>
            <a:pPr marL="342000" lvl="1" indent="-342000">
              <a:lnSpc>
                <a:spcPct val="100000"/>
              </a:lnSpc>
              <a:spcBef>
                <a:spcPts val="600"/>
              </a:spcBef>
              <a:spcAft>
                <a:spcPts val="600"/>
              </a:spcAft>
              <a:buFont typeface="Arial" panose="020B0604020202020204" pitchFamily="34" charset="0"/>
              <a:buChar char="•"/>
            </a:pPr>
            <a:r>
              <a:rPr lang="en-US" sz="1800" b="1" dirty="0">
                <a:solidFill>
                  <a:schemeClr val="bg1"/>
                </a:solidFill>
                <a:latin typeface="Gilroy SemiBold" pitchFamily="2" charset="77"/>
                <a:cs typeface="Calibri" panose="020F0502020204030204" pitchFamily="34" charset="0"/>
              </a:rPr>
              <a:t>Shifting a portion of market and longevity risk to the insurance company</a:t>
            </a:r>
          </a:p>
        </p:txBody>
      </p:sp>
      <p:sp>
        <p:nvSpPr>
          <p:cNvPr id="45" name="Content Placeholder 44">
            <a:extLst>
              <a:ext uri="{FF2B5EF4-FFF2-40B4-BE49-F238E27FC236}">
                <a16:creationId xmlns:a16="http://schemas.microsoft.com/office/drawing/2014/main" id="{78174774-A8F4-2EB4-91AB-79017546D09E}"/>
              </a:ext>
            </a:extLst>
          </p:cNvPr>
          <p:cNvSpPr txBox="1">
            <a:spLocks noGrp="1"/>
          </p:cNvSpPr>
          <p:nvPr>
            <p:ph sz="quarter" idx="12"/>
          </p:nvPr>
        </p:nvSpPr>
        <p:spPr>
          <a:xfrm>
            <a:off x="644292" y="5094237"/>
            <a:ext cx="4003908" cy="1061829"/>
          </a:xfrm>
          <a:prstGeom prst="rect">
            <a:avLst/>
          </a:prstGeom>
          <a:noFill/>
        </p:spPr>
        <p:txBody>
          <a:bodyPr wrap="square" rtlCol="0">
            <a:spAutoFit/>
          </a:bodyPr>
          <a:lstStyle/>
          <a:p>
            <a:pPr>
              <a:lnSpc>
                <a:spcPct val="100000"/>
              </a:lnSpc>
              <a:spcBef>
                <a:spcPts val="0"/>
              </a:spcBef>
            </a:pPr>
            <a:r>
              <a:rPr lang="en-US" sz="1050">
                <a:solidFill>
                  <a:srgbClr val="001F43"/>
                </a:solidFill>
                <a:effectLst/>
                <a:latin typeface="PRUDENTIALMODERN MEDIUM CONDENS" pitchFamily="2" charset="77"/>
                <a:cs typeface="Calibri Light" panose="020F0302020204030204" pitchFamily="34" charset="0"/>
              </a:rPr>
              <a:t>An annuity is a long-term investment designed for retirement purposes.  It is important to remember that annuity contracts contain exclusions, limitations, reductions of benefits and terms for keeping them in force. A financial professional can provide you with costs and complete details. All guarantees are backed by the claims-paying ability of the issuing company.  You should carefully consider your financial needs before investing in annuity products and benefits.</a:t>
            </a:r>
            <a:endParaRPr lang="en-US" sz="1050" dirty="0">
              <a:solidFill>
                <a:srgbClr val="001F43"/>
              </a:solidFill>
              <a:latin typeface="PRUDENTIALMODERN MEDIUM CONDENS" pitchFamily="2" charset="77"/>
              <a:cs typeface="Calibri Light" panose="020F0302020204030204" pitchFamily="34" charset="0"/>
            </a:endParaRPr>
          </a:p>
        </p:txBody>
      </p:sp>
      <p:sp>
        <p:nvSpPr>
          <p:cNvPr id="4" name="Slide Number Placeholder 5">
            <a:extLst>
              <a:ext uri="{FF2B5EF4-FFF2-40B4-BE49-F238E27FC236}">
                <a16:creationId xmlns:a16="http://schemas.microsoft.com/office/drawing/2014/main" id="{CAE82448-BEC4-1998-83D8-A59C8A5A7B29}"/>
              </a:ext>
              <a:ext uri="{C183D7F6-B498-43B3-948B-1728B52AA6E4}">
                <adec:decorative xmlns:adec="http://schemas.microsoft.com/office/drawing/2017/decorative" val="1"/>
              </a:ext>
            </a:extLst>
          </p:cNvPr>
          <p:cNvSpPr txBox="1">
            <a:spLocks/>
          </p:cNvSpPr>
          <p:nvPr/>
        </p:nvSpPr>
        <p:spPr>
          <a:xfrm>
            <a:off x="11569700" y="6381403"/>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583942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02EE23-77A0-D42E-1205-6CBF803116D5}"/>
              </a:ext>
              <a:ext uri="{C183D7F6-B498-43B3-948B-1728B52AA6E4}">
                <adec:decorative xmlns:adec="http://schemas.microsoft.com/office/drawing/2017/decorative" val="1"/>
              </a:ext>
            </a:extLst>
          </p:cNvPr>
          <p:cNvGrpSpPr/>
          <p:nvPr/>
        </p:nvGrpSpPr>
        <p:grpSpPr>
          <a:xfrm>
            <a:off x="-30957" y="0"/>
            <a:ext cx="12222957" cy="6866818"/>
            <a:chOff x="-30956" y="7064"/>
            <a:chExt cx="12222957" cy="6866818"/>
          </a:xfrm>
        </p:grpSpPr>
        <p:sp>
          <p:nvSpPr>
            <p:cNvPr id="11" name="Rectangle 10">
              <a:extLst>
                <a:ext uri="{FF2B5EF4-FFF2-40B4-BE49-F238E27FC236}">
                  <a16:creationId xmlns:a16="http://schemas.microsoft.com/office/drawing/2014/main" id="{01780B8F-8D36-4F73-6327-8D201CA8F7CE}"/>
                </a:ext>
              </a:extLst>
            </p:cNvPr>
            <p:cNvSpPr/>
            <p:nvPr/>
          </p:nvSpPr>
          <p:spPr>
            <a:xfrm>
              <a:off x="4094041" y="7064"/>
              <a:ext cx="3893348" cy="3437818"/>
            </a:xfrm>
            <a:prstGeom prst="rect">
              <a:avLst/>
            </a:prstGeom>
            <a:solidFill>
              <a:srgbClr val="001F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F085375-3B63-9DB0-B1EC-4F3ED90BF17D}"/>
                </a:ext>
              </a:extLst>
            </p:cNvPr>
            <p:cNvSpPr/>
            <p:nvPr/>
          </p:nvSpPr>
          <p:spPr>
            <a:xfrm>
              <a:off x="4094042" y="3427246"/>
              <a:ext cx="3910273" cy="3437818"/>
            </a:xfrm>
            <a:prstGeom prst="rect">
              <a:avLst/>
            </a:prstGeom>
            <a:solidFill>
              <a:srgbClr val="0079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DF44D8F5-50D3-825B-FB51-DAF9DB9701FB}"/>
                </a:ext>
              </a:extLst>
            </p:cNvPr>
            <p:cNvSpPr/>
            <p:nvPr/>
          </p:nvSpPr>
          <p:spPr>
            <a:xfrm>
              <a:off x="-30956" y="7064"/>
              <a:ext cx="4124997" cy="6866818"/>
            </a:xfrm>
            <a:prstGeom prst="rect">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BECC419-D1FF-A754-1A88-D56349CFFCEC}"/>
                </a:ext>
              </a:extLst>
            </p:cNvPr>
            <p:cNvSpPr/>
            <p:nvPr/>
          </p:nvSpPr>
          <p:spPr>
            <a:xfrm>
              <a:off x="7973357" y="7064"/>
              <a:ext cx="4218643" cy="3437818"/>
            </a:xfrm>
            <a:prstGeom prst="rect">
              <a:avLst/>
            </a:prstGeom>
            <a:solidFill>
              <a:srgbClr val="FF6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DC66C5E-A6FF-5221-069F-8020BC939219}"/>
                </a:ext>
              </a:extLst>
            </p:cNvPr>
            <p:cNvSpPr/>
            <p:nvPr/>
          </p:nvSpPr>
          <p:spPr>
            <a:xfrm>
              <a:off x="7965555" y="3436064"/>
              <a:ext cx="4226446" cy="3437818"/>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itle 7">
            <a:extLst>
              <a:ext uri="{FF2B5EF4-FFF2-40B4-BE49-F238E27FC236}">
                <a16:creationId xmlns:a16="http://schemas.microsoft.com/office/drawing/2014/main" id="{81D3F1BB-C248-381B-9D53-AD129CDA276D}"/>
              </a:ext>
            </a:extLst>
          </p:cNvPr>
          <p:cNvSpPr>
            <a:spLocks noGrp="1"/>
          </p:cNvSpPr>
          <p:nvPr>
            <p:ph type="title"/>
          </p:nvPr>
        </p:nvSpPr>
        <p:spPr>
          <a:xfrm>
            <a:off x="428454" y="652894"/>
            <a:ext cx="3544296" cy="2349978"/>
          </a:xfrm>
          <a:prstGeom prst="rect">
            <a:avLst/>
          </a:prstGeom>
        </p:spPr>
        <p:txBody>
          <a:bodyPr>
            <a:noAutofit/>
          </a:bodyPr>
          <a:lstStyle/>
          <a:p>
            <a:r>
              <a:rPr lang="en-US" sz="4000" b="1" dirty="0">
                <a:solidFill>
                  <a:srgbClr val="001F43"/>
                </a:solidFill>
                <a:latin typeface="PrudentialModern Bold SemiConde" pitchFamily="2" charset="77"/>
                <a:cs typeface="Calibri" panose="020F0502020204030204" pitchFamily="34" charset="0"/>
              </a:rPr>
              <a:t>WOMEN’S CONTRIBUTION TO THE MARKET</a:t>
            </a:r>
          </a:p>
        </p:txBody>
      </p:sp>
      <p:sp>
        <p:nvSpPr>
          <p:cNvPr id="59" name="Content Placeholder 58">
            <a:extLst>
              <a:ext uri="{FF2B5EF4-FFF2-40B4-BE49-F238E27FC236}">
                <a16:creationId xmlns:a16="http://schemas.microsoft.com/office/drawing/2014/main" id="{731A7FF7-1B40-51EB-44E1-D32CB5D73D2B}"/>
              </a:ext>
            </a:extLst>
          </p:cNvPr>
          <p:cNvSpPr txBox="1">
            <a:spLocks noGrp="1"/>
          </p:cNvSpPr>
          <p:nvPr>
            <p:ph sz="quarter" idx="10"/>
          </p:nvPr>
        </p:nvSpPr>
        <p:spPr>
          <a:xfrm>
            <a:off x="4566528" y="1176081"/>
            <a:ext cx="2970754" cy="1002647"/>
          </a:xfrm>
          <a:prstGeom prst="rect">
            <a:avLst/>
          </a:prstGeom>
          <a:noFill/>
        </p:spPr>
        <p:txBody>
          <a:bodyPr wrap="square" rtlCol="0">
            <a:spAutoFit/>
          </a:bodyPr>
          <a:lstStyle/>
          <a:p>
            <a:pPr algn="ctr">
              <a:lnSpc>
                <a:spcPts val="1680"/>
              </a:lnSpc>
              <a:spcAft>
                <a:spcPts val="1200"/>
              </a:spcAft>
            </a:pPr>
            <a:endParaRPr lang="en-US" sz="7500" b="1" spc="-100">
              <a:solidFill>
                <a:schemeClr val="bg1"/>
              </a:solidFill>
              <a:latin typeface="Gilroy SemiBold" pitchFamily="2" charset="77"/>
              <a:cs typeface="Calibri" panose="020F0502020204030204" pitchFamily="34" charset="0"/>
            </a:endParaRPr>
          </a:p>
          <a:p>
            <a:pPr algn="ctr">
              <a:lnSpc>
                <a:spcPts val="1680"/>
              </a:lnSpc>
              <a:spcAft>
                <a:spcPts val="1200"/>
              </a:spcAft>
            </a:pPr>
            <a:r>
              <a:rPr lang="en-US" sz="7500" b="1" spc="-100">
                <a:solidFill>
                  <a:schemeClr val="bg1"/>
                </a:solidFill>
                <a:latin typeface="Gilroy SemiBold" pitchFamily="2" charset="77"/>
                <a:cs typeface="Calibri" panose="020F0502020204030204" pitchFamily="34" charset="0"/>
              </a:rPr>
              <a:t>$30T</a:t>
            </a:r>
            <a:endParaRPr lang="en-US" sz="7500" b="1" spc="-100" dirty="0">
              <a:solidFill>
                <a:schemeClr val="bg1"/>
              </a:solidFill>
              <a:latin typeface="Gilroy SemiBold" pitchFamily="2" charset="77"/>
              <a:cs typeface="Calibri" panose="020F0502020204030204" pitchFamily="34" charset="0"/>
            </a:endParaRPr>
          </a:p>
        </p:txBody>
      </p:sp>
      <p:sp>
        <p:nvSpPr>
          <p:cNvPr id="60" name="Content Placeholder 59">
            <a:extLst>
              <a:ext uri="{FF2B5EF4-FFF2-40B4-BE49-F238E27FC236}">
                <a16:creationId xmlns:a16="http://schemas.microsoft.com/office/drawing/2014/main" id="{3869441D-871C-B3F2-A0D4-935587564645}"/>
              </a:ext>
            </a:extLst>
          </p:cNvPr>
          <p:cNvSpPr txBox="1">
            <a:spLocks noGrp="1"/>
          </p:cNvSpPr>
          <p:nvPr>
            <p:ph sz="quarter" idx="11"/>
          </p:nvPr>
        </p:nvSpPr>
        <p:spPr>
          <a:xfrm>
            <a:off x="4922037" y="2011172"/>
            <a:ext cx="2468160" cy="553998"/>
          </a:xfrm>
          <a:prstGeom prst="rect">
            <a:avLst/>
          </a:prstGeom>
          <a:noFill/>
        </p:spPr>
        <p:txBody>
          <a:bodyPr wrap="square" rtlCol="0">
            <a:spAutoFit/>
          </a:bodyPr>
          <a:lstStyle/>
          <a:p>
            <a:pPr>
              <a:lnSpc>
                <a:spcPct val="100000"/>
              </a:lnSpc>
              <a:spcBef>
                <a:spcPts val="0"/>
              </a:spcBef>
            </a:pPr>
            <a:r>
              <a:rPr lang="en-US" sz="1500" b="1">
                <a:solidFill>
                  <a:schemeClr val="bg1"/>
                </a:solidFill>
                <a:latin typeface="Gilroy SemiBold" pitchFamily="2" charset="77"/>
                <a:cs typeface="Calibri" panose="020F0502020204030204" pitchFamily="34" charset="0"/>
              </a:rPr>
              <a:t>is expected to transfer </a:t>
            </a:r>
            <a:br>
              <a:rPr lang="en-US" sz="1500" b="1">
                <a:solidFill>
                  <a:schemeClr val="bg1"/>
                </a:solidFill>
                <a:latin typeface="Gilroy SemiBold" pitchFamily="2" charset="77"/>
                <a:cs typeface="Calibri" panose="020F0502020204030204" pitchFamily="34" charset="0"/>
              </a:rPr>
            </a:br>
            <a:r>
              <a:rPr lang="en-US" sz="1500" b="1">
                <a:solidFill>
                  <a:schemeClr val="bg1"/>
                </a:solidFill>
                <a:latin typeface="Gilroy SemiBold" pitchFamily="2" charset="77"/>
                <a:cs typeface="Calibri" panose="020F0502020204030204" pitchFamily="34" charset="0"/>
              </a:rPr>
              <a:t>to U.S. women by 2030.</a:t>
            </a:r>
            <a:r>
              <a:rPr lang="en-US" sz="1500" b="1" baseline="30000">
                <a:solidFill>
                  <a:schemeClr val="bg1"/>
                </a:solidFill>
                <a:latin typeface="Gilroy SemiBold" pitchFamily="2" charset="77"/>
                <a:cs typeface="Calibri" panose="020F0502020204030204" pitchFamily="34" charset="0"/>
              </a:rPr>
              <a:t>1</a:t>
            </a:r>
            <a:endParaRPr lang="en-US" sz="1500" b="1" dirty="0">
              <a:solidFill>
                <a:schemeClr val="bg1"/>
              </a:solidFill>
              <a:latin typeface="Gilroy SemiBold" pitchFamily="2" charset="77"/>
              <a:cs typeface="Calibri" panose="020F0502020204030204" pitchFamily="34" charset="0"/>
            </a:endParaRPr>
          </a:p>
        </p:txBody>
      </p:sp>
      <p:sp>
        <p:nvSpPr>
          <p:cNvPr id="61" name="Content Placeholder 60">
            <a:extLst>
              <a:ext uri="{FF2B5EF4-FFF2-40B4-BE49-F238E27FC236}">
                <a16:creationId xmlns:a16="http://schemas.microsoft.com/office/drawing/2014/main" id="{75F46087-5351-D822-AB1C-E2C75D25C7A3}"/>
              </a:ext>
            </a:extLst>
          </p:cNvPr>
          <p:cNvSpPr txBox="1">
            <a:spLocks noGrp="1"/>
          </p:cNvSpPr>
          <p:nvPr>
            <p:ph sz="quarter" idx="12"/>
          </p:nvPr>
        </p:nvSpPr>
        <p:spPr>
          <a:xfrm>
            <a:off x="9125210" y="790650"/>
            <a:ext cx="1422174" cy="313932"/>
          </a:xfrm>
          <a:prstGeom prst="rect">
            <a:avLst/>
          </a:prstGeom>
          <a:noFill/>
        </p:spPr>
        <p:txBody>
          <a:bodyPr wrap="square" rtlCol="0">
            <a:spAutoFit/>
          </a:bodyPr>
          <a:lstStyle/>
          <a:p>
            <a:r>
              <a:rPr lang="en-US" sz="1600" b="1">
                <a:solidFill>
                  <a:schemeClr val="bg1"/>
                </a:solidFill>
                <a:latin typeface="Gilroy SemiBold" pitchFamily="2" charset="77"/>
                <a:cs typeface="Calibri" panose="020F0502020204030204" pitchFamily="34" charset="0"/>
              </a:rPr>
              <a:t>Women add </a:t>
            </a:r>
            <a:endParaRPr lang="en-US" sz="1600" b="1" dirty="0">
              <a:solidFill>
                <a:schemeClr val="bg1"/>
              </a:solidFill>
              <a:latin typeface="Gilroy SemiBold" pitchFamily="2" charset="77"/>
              <a:cs typeface="Calibri" panose="020F0502020204030204" pitchFamily="34" charset="0"/>
            </a:endParaRPr>
          </a:p>
        </p:txBody>
      </p:sp>
      <p:sp>
        <p:nvSpPr>
          <p:cNvPr id="62" name="Content Placeholder 61">
            <a:extLst>
              <a:ext uri="{FF2B5EF4-FFF2-40B4-BE49-F238E27FC236}">
                <a16:creationId xmlns:a16="http://schemas.microsoft.com/office/drawing/2014/main" id="{0335DBF3-CFF5-0F6A-B3B7-4ACDC49FCCB5}"/>
              </a:ext>
            </a:extLst>
          </p:cNvPr>
          <p:cNvSpPr txBox="1">
            <a:spLocks noGrp="1"/>
          </p:cNvSpPr>
          <p:nvPr>
            <p:ph sz="quarter" idx="13"/>
          </p:nvPr>
        </p:nvSpPr>
        <p:spPr>
          <a:xfrm>
            <a:off x="9018375" y="1147409"/>
            <a:ext cx="1909496" cy="1025811"/>
          </a:xfrm>
          <a:prstGeom prst="rect">
            <a:avLst/>
          </a:prstGeom>
          <a:noFill/>
        </p:spPr>
        <p:txBody>
          <a:bodyPr wrap="square" rtlCol="0" anchor="ctr">
            <a:noAutofit/>
          </a:bodyPr>
          <a:lstStyle/>
          <a:p>
            <a:pPr algn="ctr">
              <a:lnSpc>
                <a:spcPts val="1680"/>
              </a:lnSpc>
              <a:spcAft>
                <a:spcPts val="1200"/>
              </a:spcAft>
            </a:pPr>
            <a:endParaRPr lang="en-US" sz="7500" b="1" spc="-100">
              <a:solidFill>
                <a:schemeClr val="bg1"/>
              </a:solidFill>
              <a:latin typeface="Gilroy SemiBold" pitchFamily="2" charset="77"/>
              <a:cs typeface="Calibri" panose="020F0502020204030204" pitchFamily="34" charset="0"/>
            </a:endParaRPr>
          </a:p>
          <a:p>
            <a:pPr algn="ctr">
              <a:lnSpc>
                <a:spcPts val="1680"/>
              </a:lnSpc>
              <a:spcAft>
                <a:spcPts val="1200"/>
              </a:spcAft>
            </a:pPr>
            <a:endParaRPr lang="en-US" sz="7500" b="1" spc="-100">
              <a:solidFill>
                <a:schemeClr val="bg1"/>
              </a:solidFill>
              <a:latin typeface="Gilroy SemiBold" pitchFamily="2" charset="77"/>
              <a:cs typeface="Calibri" panose="020F0502020204030204" pitchFamily="34" charset="0"/>
            </a:endParaRPr>
          </a:p>
          <a:p>
            <a:pPr algn="ctr">
              <a:lnSpc>
                <a:spcPts val="1680"/>
              </a:lnSpc>
              <a:spcAft>
                <a:spcPts val="1200"/>
              </a:spcAft>
            </a:pPr>
            <a:r>
              <a:rPr lang="en-US" sz="7500" b="1" spc="-100">
                <a:solidFill>
                  <a:schemeClr val="bg1"/>
                </a:solidFill>
                <a:latin typeface="Gilroy SemiBold" pitchFamily="2" charset="77"/>
                <a:cs typeface="Calibri" panose="020F0502020204030204" pitchFamily="34" charset="0"/>
              </a:rPr>
              <a:t>$5T</a:t>
            </a:r>
          </a:p>
          <a:p>
            <a:pPr algn="ctr">
              <a:lnSpc>
                <a:spcPts val="1680"/>
              </a:lnSpc>
              <a:spcAft>
                <a:spcPts val="1200"/>
              </a:spcAft>
            </a:pPr>
            <a:endParaRPr lang="en-US" sz="7500" b="1" spc="-100" dirty="0">
              <a:solidFill>
                <a:schemeClr val="bg1"/>
              </a:solidFill>
              <a:latin typeface="Gilroy SemiBold" pitchFamily="2" charset="77"/>
              <a:cs typeface="Calibri" panose="020F0502020204030204" pitchFamily="34" charset="0"/>
            </a:endParaRPr>
          </a:p>
        </p:txBody>
      </p:sp>
      <p:sp>
        <p:nvSpPr>
          <p:cNvPr id="63" name="Content Placeholder 62">
            <a:extLst>
              <a:ext uri="{FF2B5EF4-FFF2-40B4-BE49-F238E27FC236}">
                <a16:creationId xmlns:a16="http://schemas.microsoft.com/office/drawing/2014/main" id="{336874CA-A9BB-F1DE-CD46-8DB8A973511D}"/>
              </a:ext>
            </a:extLst>
          </p:cNvPr>
          <p:cNvSpPr txBox="1">
            <a:spLocks noGrp="1"/>
          </p:cNvSpPr>
          <p:nvPr>
            <p:ph sz="quarter" idx="14"/>
          </p:nvPr>
        </p:nvSpPr>
        <p:spPr>
          <a:xfrm>
            <a:off x="9093333" y="2055474"/>
            <a:ext cx="2006789" cy="530915"/>
          </a:xfrm>
          <a:prstGeom prst="rect">
            <a:avLst/>
          </a:prstGeom>
          <a:noFill/>
        </p:spPr>
        <p:txBody>
          <a:bodyPr wrap="square">
            <a:spAutoFit/>
          </a:bodyPr>
          <a:lstStyle/>
          <a:p>
            <a:pPr>
              <a:lnSpc>
                <a:spcPct val="100000"/>
              </a:lnSpc>
              <a:spcBef>
                <a:spcPts val="0"/>
              </a:spcBef>
            </a:pPr>
            <a:r>
              <a:rPr lang="en-US" sz="1500" b="1">
                <a:solidFill>
                  <a:schemeClr val="bg1"/>
                </a:solidFill>
                <a:latin typeface="Gilroy SemiBold" pitchFamily="2" charset="77"/>
                <a:cs typeface="Calibri" panose="020F0502020204030204" pitchFamily="34" charset="0"/>
              </a:rPr>
              <a:t>to the global wealth </a:t>
            </a:r>
          </a:p>
          <a:p>
            <a:pPr>
              <a:spcBef>
                <a:spcPts val="0"/>
              </a:spcBef>
            </a:pPr>
            <a:r>
              <a:rPr lang="en-US" sz="1500" b="1">
                <a:solidFill>
                  <a:schemeClr val="bg1"/>
                </a:solidFill>
                <a:latin typeface="Gilroy SemiBold" pitchFamily="2" charset="77"/>
                <a:cs typeface="Calibri" panose="020F0502020204030204" pitchFamily="34" charset="0"/>
              </a:rPr>
              <a:t>pool every year.</a:t>
            </a:r>
            <a:r>
              <a:rPr lang="en-US" sz="1500" b="1" baseline="30000">
                <a:solidFill>
                  <a:schemeClr val="bg1"/>
                </a:solidFill>
                <a:latin typeface="Gilroy SemiBold" pitchFamily="2" charset="77"/>
                <a:cs typeface="Calibri" panose="020F0502020204030204" pitchFamily="34" charset="0"/>
              </a:rPr>
              <a:t>3</a:t>
            </a:r>
            <a:endParaRPr lang="en-US" sz="1500" b="1" baseline="30000" dirty="0">
              <a:solidFill>
                <a:schemeClr val="bg1"/>
              </a:solidFill>
              <a:latin typeface="Gilroy SemiBold" pitchFamily="2" charset="77"/>
              <a:cs typeface="Calibri" panose="020F0502020204030204" pitchFamily="34" charset="0"/>
            </a:endParaRPr>
          </a:p>
        </p:txBody>
      </p:sp>
      <p:sp>
        <p:nvSpPr>
          <p:cNvPr id="64" name="Content Placeholder 63">
            <a:extLst>
              <a:ext uri="{FF2B5EF4-FFF2-40B4-BE49-F238E27FC236}">
                <a16:creationId xmlns:a16="http://schemas.microsoft.com/office/drawing/2014/main" id="{F9799FE8-401A-3C51-DE84-C56F078CF82C}"/>
              </a:ext>
            </a:extLst>
          </p:cNvPr>
          <p:cNvSpPr>
            <a:spLocks noGrp="1"/>
          </p:cNvSpPr>
          <p:nvPr>
            <p:ph sz="quarter" idx="15"/>
          </p:nvPr>
        </p:nvSpPr>
        <p:spPr>
          <a:xfrm>
            <a:off x="4832282" y="4047575"/>
            <a:ext cx="2388276" cy="1131079"/>
          </a:xfrm>
          <a:prstGeom prst="rect">
            <a:avLst/>
          </a:prstGeom>
        </p:spPr>
        <p:txBody>
          <a:bodyPr wrap="square">
            <a:spAutoFit/>
          </a:bodyPr>
          <a:lstStyle/>
          <a:p>
            <a:pPr algn="ctr"/>
            <a:r>
              <a:rPr lang="en-US" sz="7500" b="1" dirty="0">
                <a:solidFill>
                  <a:schemeClr val="bg1"/>
                </a:solidFill>
                <a:latin typeface="Gilroy SemiBold" pitchFamily="2" charset="77"/>
                <a:cs typeface="Calibri" panose="020F0502020204030204" pitchFamily="34" charset="0"/>
              </a:rPr>
              <a:t>94%</a:t>
            </a:r>
            <a:endParaRPr lang="en-US" sz="7500" b="1" baseline="30000" dirty="0">
              <a:solidFill>
                <a:schemeClr val="bg1"/>
              </a:solidFill>
              <a:latin typeface="Gilroy SemiBold" pitchFamily="2" charset="77"/>
              <a:cs typeface="Calibri" panose="020F0502020204030204" pitchFamily="34" charset="0"/>
            </a:endParaRPr>
          </a:p>
        </p:txBody>
      </p:sp>
      <p:sp>
        <p:nvSpPr>
          <p:cNvPr id="65" name="Content Placeholder 64">
            <a:extLst>
              <a:ext uri="{FF2B5EF4-FFF2-40B4-BE49-F238E27FC236}">
                <a16:creationId xmlns:a16="http://schemas.microsoft.com/office/drawing/2014/main" id="{C4A90BC3-E485-846E-8B45-891130A52BBD}"/>
              </a:ext>
            </a:extLst>
          </p:cNvPr>
          <p:cNvSpPr>
            <a:spLocks noGrp="1"/>
          </p:cNvSpPr>
          <p:nvPr>
            <p:ph sz="quarter" idx="16"/>
          </p:nvPr>
        </p:nvSpPr>
        <p:spPr>
          <a:xfrm>
            <a:off x="4910463" y="4966648"/>
            <a:ext cx="2844576" cy="784830"/>
          </a:xfrm>
          <a:prstGeom prst="rect">
            <a:avLst/>
          </a:prstGeom>
          <a:noFill/>
        </p:spPr>
        <p:txBody>
          <a:bodyPr wrap="square" rtlCol="0">
            <a:spAutoFit/>
          </a:bodyPr>
          <a:lstStyle/>
          <a:p>
            <a:pPr>
              <a:lnSpc>
                <a:spcPct val="100000"/>
              </a:lnSpc>
              <a:spcBef>
                <a:spcPts val="0"/>
              </a:spcBef>
            </a:pPr>
            <a:r>
              <a:rPr lang="en-US" sz="1500" b="1" dirty="0">
                <a:solidFill>
                  <a:schemeClr val="bg1"/>
                </a:solidFill>
                <a:latin typeface="Gilroy SemiBold" pitchFamily="2" charset="77"/>
                <a:cs typeface="Calibri" panose="020F0502020204030204" pitchFamily="34" charset="0"/>
              </a:rPr>
              <a:t>of women play a key role in managing household finances.</a:t>
            </a:r>
            <a:r>
              <a:rPr lang="en-US" sz="1500" b="1" baseline="30000" dirty="0">
                <a:solidFill>
                  <a:schemeClr val="bg1"/>
                </a:solidFill>
                <a:latin typeface="Gilroy SemiBold" pitchFamily="2" charset="77"/>
                <a:cs typeface="Calibri" panose="020F0502020204030204" pitchFamily="34" charset="0"/>
              </a:rPr>
              <a:t>2</a:t>
            </a:r>
          </a:p>
        </p:txBody>
      </p:sp>
      <p:sp>
        <p:nvSpPr>
          <p:cNvPr id="71" name="Content Placeholder 70">
            <a:extLst>
              <a:ext uri="{FF2B5EF4-FFF2-40B4-BE49-F238E27FC236}">
                <a16:creationId xmlns:a16="http://schemas.microsoft.com/office/drawing/2014/main" id="{0D5A1BB0-E658-8DE7-31F3-0CBC16837E1B}"/>
              </a:ext>
            </a:extLst>
          </p:cNvPr>
          <p:cNvSpPr>
            <a:spLocks noGrp="1"/>
          </p:cNvSpPr>
          <p:nvPr>
            <p:ph sz="quarter" idx="22"/>
          </p:nvPr>
        </p:nvSpPr>
        <p:spPr>
          <a:xfrm>
            <a:off x="4128712" y="5859399"/>
            <a:ext cx="3795416" cy="863303"/>
          </a:xfrm>
          <a:prstGeom prst="rect">
            <a:avLst/>
          </a:prstGeom>
        </p:spPr>
        <p:txBody>
          <a:bodyPr wrap="square">
            <a:noAutofit/>
          </a:bodyPr>
          <a:lstStyle/>
          <a:p>
            <a:pPr>
              <a:spcBef>
                <a:spcPts val="0"/>
              </a:spcBef>
              <a:defRPr sz="1862" b="0" i="0" u="none" strike="noStrike" kern="1200" spc="0" baseline="0">
                <a:solidFill>
                  <a:prstClr val="black">
                    <a:lumMod val="65000"/>
                    <a:lumOff val="35000"/>
                  </a:prstClr>
                </a:solidFill>
                <a:latin typeface="+mn-lt"/>
                <a:ea typeface="+mn-ea"/>
                <a:cs typeface="+mn-cs"/>
              </a:defRPr>
            </a:pPr>
            <a:r>
              <a:rPr lang="en-US" sz="1050" spc="-10" baseline="30000" dirty="0">
                <a:solidFill>
                  <a:schemeClr val="bg1"/>
                </a:solidFill>
                <a:latin typeface="PRUDENTIALMODERN MEDIUM CONDENS" pitchFamily="2" charset="77"/>
              </a:rPr>
              <a:t>1</a:t>
            </a:r>
            <a:r>
              <a:rPr lang="en-US" sz="1050" spc="-10" dirty="0">
                <a:solidFill>
                  <a:schemeClr val="bg1"/>
                </a:solidFill>
                <a:latin typeface="PRUDENTIALMODERN MEDIUM CONDENS" pitchFamily="2" charset="77"/>
              </a:rPr>
              <a:t>McKinsey “Women as the Next Wave of Growth in US Wealth Management”, July 2020 </a:t>
            </a:r>
          </a:p>
          <a:p>
            <a:pPr>
              <a:spcBef>
                <a:spcPts val="0"/>
              </a:spcBef>
              <a:defRPr sz="1862" b="0" i="0" u="none" strike="noStrike" kern="1200" spc="0" baseline="0">
                <a:solidFill>
                  <a:prstClr val="black">
                    <a:lumMod val="65000"/>
                    <a:lumOff val="35000"/>
                  </a:prstClr>
                </a:solidFill>
                <a:latin typeface="+mn-lt"/>
                <a:ea typeface="+mn-ea"/>
                <a:cs typeface="+mn-cs"/>
              </a:defRPr>
            </a:pPr>
            <a:r>
              <a:rPr lang="en-US" sz="1050" spc="-10" baseline="30000" dirty="0">
                <a:solidFill>
                  <a:schemeClr val="bg1"/>
                </a:solidFill>
                <a:latin typeface="PRUDENTIALMODERN MEDIUM CONDENS" pitchFamily="2" charset="77"/>
              </a:rPr>
              <a:t>2</a:t>
            </a:r>
            <a:r>
              <a:rPr lang="en-US" sz="1050" spc="-10" dirty="0">
                <a:solidFill>
                  <a:schemeClr val="bg1"/>
                </a:solidFill>
                <a:latin typeface="PRUDENTIALMODERN MEDIUM CONDENS" pitchFamily="2" charset="77"/>
              </a:rPr>
              <a:t>Alliance for Lifetime Income, Meet Ms. Financially Independent, April 2022 </a:t>
            </a:r>
          </a:p>
          <a:p>
            <a:pPr>
              <a:spcBef>
                <a:spcPts val="0"/>
              </a:spcBef>
              <a:defRPr sz="1862" b="0" i="0" u="none" strike="noStrike" kern="1200" spc="0" baseline="0">
                <a:solidFill>
                  <a:prstClr val="black">
                    <a:lumMod val="65000"/>
                    <a:lumOff val="35000"/>
                  </a:prstClr>
                </a:solidFill>
                <a:latin typeface="+mn-lt"/>
                <a:ea typeface="+mn-ea"/>
                <a:cs typeface="+mn-cs"/>
              </a:defRPr>
            </a:pPr>
            <a:r>
              <a:rPr lang="en-US" sz="1050" spc="-10" baseline="30000" dirty="0">
                <a:solidFill>
                  <a:schemeClr val="bg1"/>
                </a:solidFill>
                <a:latin typeface="PRUDENTIALMODERN MEDIUM CONDENS" pitchFamily="2" charset="77"/>
              </a:rPr>
              <a:t>3</a:t>
            </a:r>
            <a:r>
              <a:rPr lang="en-US" sz="1050" spc="-10" dirty="0">
                <a:solidFill>
                  <a:schemeClr val="bg1"/>
                </a:solidFill>
                <a:effectLst/>
                <a:latin typeface="PRUDENTIALMODERN MEDIUM CONDENS" pitchFamily="2" charset="77"/>
              </a:rPr>
              <a:t>Alliance for Lifetime Income: How to Create Financially Fearless Female Investors, Dec 2022 </a:t>
            </a:r>
            <a:endParaRPr lang="en-US" sz="1050" spc="-10" dirty="0">
              <a:solidFill>
                <a:schemeClr val="bg1"/>
              </a:solidFill>
              <a:latin typeface="PRUDENTIALMODERN MEDIUM CONDENS" pitchFamily="2" charset="77"/>
            </a:endParaRPr>
          </a:p>
          <a:p>
            <a:pPr>
              <a:defRPr sz="1862" b="0" i="0" u="none" strike="noStrike" kern="1200" spc="0" baseline="0">
                <a:solidFill>
                  <a:prstClr val="black">
                    <a:lumMod val="65000"/>
                    <a:lumOff val="35000"/>
                  </a:prstClr>
                </a:solidFill>
                <a:latin typeface="+mn-lt"/>
                <a:ea typeface="+mn-ea"/>
                <a:cs typeface="+mn-cs"/>
              </a:defRPr>
            </a:pPr>
            <a:endParaRPr lang="en-US" sz="1050" spc="-10" dirty="0">
              <a:solidFill>
                <a:schemeClr val="bg1"/>
              </a:solidFill>
              <a:latin typeface="PRUDENTIALMODERN MEDIUM CONDENS" pitchFamily="2" charset="77"/>
            </a:endParaRPr>
          </a:p>
        </p:txBody>
      </p:sp>
      <p:sp>
        <p:nvSpPr>
          <p:cNvPr id="66" name="Content Placeholder 65">
            <a:extLst>
              <a:ext uri="{FF2B5EF4-FFF2-40B4-BE49-F238E27FC236}">
                <a16:creationId xmlns:a16="http://schemas.microsoft.com/office/drawing/2014/main" id="{56935F6D-DC4C-9DCD-1D51-995AAFBF7BAE}"/>
              </a:ext>
            </a:extLst>
          </p:cNvPr>
          <p:cNvSpPr txBox="1">
            <a:spLocks noGrp="1"/>
          </p:cNvSpPr>
          <p:nvPr>
            <p:ph sz="quarter" idx="17"/>
          </p:nvPr>
        </p:nvSpPr>
        <p:spPr>
          <a:xfrm>
            <a:off x="8308716" y="3794375"/>
            <a:ext cx="916566" cy="341632"/>
          </a:xfrm>
          <a:prstGeom prst="rect">
            <a:avLst/>
          </a:prstGeom>
          <a:noFill/>
        </p:spPr>
        <p:txBody>
          <a:bodyPr wrap="square">
            <a:spAutoFit/>
          </a:bodyPr>
          <a:lstStyle/>
          <a:p>
            <a:r>
              <a:rPr lang="en-US" sz="1800" b="1" dirty="0">
                <a:latin typeface="Gilroy SemiBold" pitchFamily="2" charset="77"/>
                <a:cs typeface="Calibri" panose="020F0502020204030204" pitchFamily="34" charset="0"/>
              </a:rPr>
              <a:t>While</a:t>
            </a:r>
          </a:p>
        </p:txBody>
      </p:sp>
      <p:sp>
        <p:nvSpPr>
          <p:cNvPr id="67" name="Content Placeholder 66">
            <a:extLst>
              <a:ext uri="{FF2B5EF4-FFF2-40B4-BE49-F238E27FC236}">
                <a16:creationId xmlns:a16="http://schemas.microsoft.com/office/drawing/2014/main" id="{15762404-94BA-BF3C-50B7-196990B11815}"/>
              </a:ext>
            </a:extLst>
          </p:cNvPr>
          <p:cNvSpPr txBox="1">
            <a:spLocks noGrp="1"/>
          </p:cNvSpPr>
          <p:nvPr>
            <p:ph sz="quarter" idx="18"/>
          </p:nvPr>
        </p:nvSpPr>
        <p:spPr>
          <a:xfrm>
            <a:off x="8292867" y="4077262"/>
            <a:ext cx="1664685" cy="1061829"/>
          </a:xfrm>
          <a:prstGeom prst="rect">
            <a:avLst/>
          </a:prstGeom>
          <a:noFill/>
        </p:spPr>
        <p:txBody>
          <a:bodyPr wrap="square" rtlCol="0">
            <a:spAutoFit/>
          </a:bodyPr>
          <a:lstStyle/>
          <a:p>
            <a:r>
              <a:rPr lang="en-US" sz="7000" b="1" spc="-300">
                <a:latin typeface="Gilroy SemiBold" pitchFamily="2" charset="77"/>
                <a:cs typeface="Calibri" panose="020F0502020204030204" pitchFamily="34" charset="0"/>
              </a:rPr>
              <a:t>51% </a:t>
            </a:r>
            <a:endParaRPr lang="en-US" sz="7000" b="1" spc="-300" dirty="0">
              <a:latin typeface="Gilroy SemiBold" pitchFamily="2" charset="77"/>
              <a:cs typeface="Calibri" panose="020F0502020204030204" pitchFamily="34" charset="0"/>
            </a:endParaRPr>
          </a:p>
        </p:txBody>
      </p:sp>
      <p:sp>
        <p:nvSpPr>
          <p:cNvPr id="68" name="Content Placeholder 67">
            <a:extLst>
              <a:ext uri="{FF2B5EF4-FFF2-40B4-BE49-F238E27FC236}">
                <a16:creationId xmlns:a16="http://schemas.microsoft.com/office/drawing/2014/main" id="{D61FA423-2DEA-2C5F-560F-20907C8BAB20}"/>
              </a:ext>
            </a:extLst>
          </p:cNvPr>
          <p:cNvSpPr txBox="1">
            <a:spLocks noGrp="1"/>
          </p:cNvSpPr>
          <p:nvPr>
            <p:ph sz="quarter" idx="19"/>
          </p:nvPr>
        </p:nvSpPr>
        <p:spPr>
          <a:xfrm>
            <a:off x="9868444" y="3941310"/>
            <a:ext cx="1700423" cy="1015663"/>
          </a:xfrm>
          <a:prstGeom prst="rect">
            <a:avLst/>
          </a:prstGeom>
          <a:noFill/>
        </p:spPr>
        <p:txBody>
          <a:bodyPr wrap="square" rtlCol="0">
            <a:spAutoFit/>
          </a:bodyPr>
          <a:lstStyle/>
          <a:p>
            <a:pPr>
              <a:lnSpc>
                <a:spcPct val="100000"/>
              </a:lnSpc>
              <a:spcBef>
                <a:spcPts val="0"/>
              </a:spcBef>
            </a:pPr>
            <a:r>
              <a:rPr lang="en-US" sz="1500" b="1" dirty="0">
                <a:latin typeface="Gilroy SemiBold" pitchFamily="2" charset="77"/>
                <a:cs typeface="Calibri" panose="020F0502020204030204" pitchFamily="34" charset="0"/>
              </a:rPr>
              <a:t>of women do not currently work with a financial professional,</a:t>
            </a:r>
          </a:p>
        </p:txBody>
      </p:sp>
      <p:sp>
        <p:nvSpPr>
          <p:cNvPr id="69" name="Content Placeholder 68">
            <a:extLst>
              <a:ext uri="{FF2B5EF4-FFF2-40B4-BE49-F238E27FC236}">
                <a16:creationId xmlns:a16="http://schemas.microsoft.com/office/drawing/2014/main" id="{897CECB2-7812-816B-4FB5-6B8CB73C8625}"/>
              </a:ext>
            </a:extLst>
          </p:cNvPr>
          <p:cNvSpPr txBox="1">
            <a:spLocks noGrp="1"/>
          </p:cNvSpPr>
          <p:nvPr>
            <p:ph sz="quarter" idx="20"/>
          </p:nvPr>
        </p:nvSpPr>
        <p:spPr>
          <a:xfrm>
            <a:off x="8288905" y="5095086"/>
            <a:ext cx="1867587" cy="1061829"/>
          </a:xfrm>
          <a:prstGeom prst="rect">
            <a:avLst/>
          </a:prstGeom>
          <a:noFill/>
        </p:spPr>
        <p:txBody>
          <a:bodyPr wrap="square" rtlCol="0">
            <a:spAutoFit/>
          </a:bodyPr>
          <a:lstStyle/>
          <a:p>
            <a:r>
              <a:rPr lang="en-US" sz="7000" b="1">
                <a:latin typeface="Gilroy SemiBold" pitchFamily="2" charset="77"/>
                <a:cs typeface="Calibri" panose="020F0502020204030204" pitchFamily="34" charset="0"/>
              </a:rPr>
              <a:t>71% </a:t>
            </a:r>
            <a:endParaRPr lang="en-US" sz="7000" b="1" dirty="0">
              <a:latin typeface="Gilroy SemiBold" pitchFamily="2" charset="77"/>
              <a:cs typeface="Calibri" panose="020F0502020204030204" pitchFamily="34" charset="0"/>
            </a:endParaRPr>
          </a:p>
        </p:txBody>
      </p:sp>
      <p:sp>
        <p:nvSpPr>
          <p:cNvPr id="70" name="Content Placeholder 69">
            <a:extLst>
              <a:ext uri="{FF2B5EF4-FFF2-40B4-BE49-F238E27FC236}">
                <a16:creationId xmlns:a16="http://schemas.microsoft.com/office/drawing/2014/main" id="{6E040852-7A79-55EA-6812-55EC8EE1121B}"/>
              </a:ext>
            </a:extLst>
          </p:cNvPr>
          <p:cNvSpPr txBox="1">
            <a:spLocks noGrp="1"/>
          </p:cNvSpPr>
          <p:nvPr>
            <p:ph sz="quarter" idx="21"/>
          </p:nvPr>
        </p:nvSpPr>
        <p:spPr>
          <a:xfrm>
            <a:off x="9891594" y="5187091"/>
            <a:ext cx="1857747" cy="845534"/>
          </a:xfrm>
          <a:prstGeom prst="rect">
            <a:avLst/>
          </a:prstGeom>
          <a:noFill/>
        </p:spPr>
        <p:txBody>
          <a:bodyPr wrap="square" rtlCol="0">
            <a:noAutofit/>
          </a:bodyPr>
          <a:lstStyle/>
          <a:p>
            <a:pPr>
              <a:lnSpc>
                <a:spcPct val="100000"/>
              </a:lnSpc>
              <a:spcBef>
                <a:spcPts val="0"/>
              </a:spcBef>
            </a:pPr>
            <a:r>
              <a:rPr lang="en-US" sz="1500">
                <a:latin typeface="Gilroy SemiBold" pitchFamily="2" charset="77"/>
                <a:cs typeface="Calibri" panose="020F0502020204030204" pitchFamily="34" charset="0"/>
              </a:rPr>
              <a:t>of them may be interested in working with one.</a:t>
            </a:r>
            <a:r>
              <a:rPr lang="en-US" sz="1500" baseline="30000">
                <a:latin typeface="Gilroy SemiBold" pitchFamily="2" charset="77"/>
                <a:cs typeface="Calibri" panose="020F0502020204030204" pitchFamily="34" charset="0"/>
              </a:rPr>
              <a:t> 3</a:t>
            </a:r>
            <a:r>
              <a:rPr lang="en-US" sz="1500">
                <a:latin typeface="Gilroy SemiBold" pitchFamily="2" charset="77"/>
                <a:cs typeface="Calibri" panose="020F0502020204030204" pitchFamily="34" charset="0"/>
              </a:rPr>
              <a:t> </a:t>
            </a:r>
          </a:p>
          <a:p>
            <a:endParaRPr lang="en-US" sz="1600" spc="-300" dirty="0">
              <a:latin typeface="Gilroy SemiBold" pitchFamily="2" charset="77"/>
              <a:cs typeface="Calibri" panose="020F0502020204030204" pitchFamily="34" charset="0"/>
            </a:endParaRPr>
          </a:p>
        </p:txBody>
      </p:sp>
      <p:grpSp>
        <p:nvGrpSpPr>
          <p:cNvPr id="31" name="Group 30">
            <a:extLst>
              <a:ext uri="{FF2B5EF4-FFF2-40B4-BE49-F238E27FC236}">
                <a16:creationId xmlns:a16="http://schemas.microsoft.com/office/drawing/2014/main" id="{977F7424-C7B8-CA8C-E42A-1B65FC642AAB}"/>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33" name="Group 32">
              <a:extLst>
                <a:ext uri="{FF2B5EF4-FFF2-40B4-BE49-F238E27FC236}">
                  <a16:creationId xmlns:a16="http://schemas.microsoft.com/office/drawing/2014/main" id="{ECDD29C4-522D-B9C8-1095-2CD61253DD77}"/>
                </a:ext>
              </a:extLst>
            </p:cNvPr>
            <p:cNvGrpSpPr/>
            <p:nvPr/>
          </p:nvGrpSpPr>
          <p:grpSpPr>
            <a:xfrm>
              <a:off x="8430073" y="6380207"/>
              <a:ext cx="3712966" cy="345783"/>
              <a:chOff x="8430073" y="6380207"/>
              <a:chExt cx="3712966" cy="345783"/>
            </a:xfrm>
          </p:grpSpPr>
          <p:grpSp>
            <p:nvGrpSpPr>
              <p:cNvPr id="35" name="Group 34">
                <a:extLst>
                  <a:ext uri="{FF2B5EF4-FFF2-40B4-BE49-F238E27FC236}">
                    <a16:creationId xmlns:a16="http://schemas.microsoft.com/office/drawing/2014/main" id="{899E32BC-B534-AA22-0FE1-927E9E145D10}"/>
                  </a:ext>
                </a:extLst>
              </p:cNvPr>
              <p:cNvGrpSpPr/>
              <p:nvPr/>
            </p:nvGrpSpPr>
            <p:grpSpPr>
              <a:xfrm>
                <a:off x="11520739" y="6380207"/>
                <a:ext cx="622300" cy="345783"/>
                <a:chOff x="11517153" y="6380207"/>
                <a:chExt cx="622300" cy="345783"/>
              </a:xfrm>
            </p:grpSpPr>
            <p:sp>
              <p:nvSpPr>
                <p:cNvPr id="37" name="Slide Number Placeholder 5">
                  <a:extLst>
                    <a:ext uri="{FF2B5EF4-FFF2-40B4-BE49-F238E27FC236}">
                      <a16:creationId xmlns:a16="http://schemas.microsoft.com/office/drawing/2014/main" id="{08378803-8004-3903-CD24-B4B78F96BC82}"/>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3</a:t>
                  </a:fld>
                  <a:endParaRPr lang="en-US" sz="1100" b="1" dirty="0">
                    <a:solidFill>
                      <a:srgbClr val="001F43"/>
                    </a:solidFill>
                    <a:latin typeface="PrudentialModern" pitchFamily="2" charset="77"/>
                  </a:endParaRPr>
                </a:p>
              </p:txBody>
            </p:sp>
            <p:cxnSp>
              <p:nvCxnSpPr>
                <p:cNvPr id="38" name="Straight Connector 37">
                  <a:extLst>
                    <a:ext uri="{FF2B5EF4-FFF2-40B4-BE49-F238E27FC236}">
                      <a16:creationId xmlns:a16="http://schemas.microsoft.com/office/drawing/2014/main" id="{C8588367-98E8-E206-4D19-01BB0A271A11}"/>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36" name="Footer Placeholder 4">
                <a:extLst>
                  <a:ext uri="{FF2B5EF4-FFF2-40B4-BE49-F238E27FC236}">
                    <a16:creationId xmlns:a16="http://schemas.microsoft.com/office/drawing/2014/main" id="{817B420D-3F73-3E58-13D1-B4D863A1E664}"/>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34" name="Picture 33" descr="A blue and black logo&#10;&#10;Description automatically generated">
              <a:extLst>
                <a:ext uri="{FF2B5EF4-FFF2-40B4-BE49-F238E27FC236}">
                  <a16:creationId xmlns:a16="http://schemas.microsoft.com/office/drawing/2014/main" id="{58AAD5AC-3F3D-F4E5-606E-2E41F8009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Tree>
    <p:extLst>
      <p:ext uri="{BB962C8B-B14F-4D97-AF65-F5344CB8AC3E}">
        <p14:creationId xmlns:p14="http://schemas.microsoft.com/office/powerpoint/2010/main" val="1063882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1F4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A20621-140A-8C5A-58A2-EE897F578A77}"/>
              </a:ext>
              <a:ext uri="{C183D7F6-B498-43B3-948B-1728B52AA6E4}">
                <adec:decorative xmlns:adec="http://schemas.microsoft.com/office/drawing/2017/decorative" val="1"/>
              </a:ext>
            </a:extLst>
          </p:cNvPr>
          <p:cNvGrpSpPr/>
          <p:nvPr/>
        </p:nvGrpSpPr>
        <p:grpSpPr>
          <a:xfrm>
            <a:off x="-842851" y="438811"/>
            <a:ext cx="17716500" cy="6824512"/>
            <a:chOff x="-5524500" y="33488"/>
            <a:chExt cx="17716500" cy="6824512"/>
          </a:xfrm>
        </p:grpSpPr>
        <p:pic>
          <p:nvPicPr>
            <p:cNvPr id="5" name="Picture 4">
              <a:extLst>
                <a:ext uri="{FF2B5EF4-FFF2-40B4-BE49-F238E27FC236}">
                  <a16:creationId xmlns:a16="http://schemas.microsoft.com/office/drawing/2014/main" id="{772286B4-6F41-5070-C77C-9F1923B5FC1E}"/>
                </a:ext>
              </a:extLst>
            </p:cNvPr>
            <p:cNvPicPr>
              <a:picLocks noChangeAspect="1"/>
            </p:cNvPicPr>
            <p:nvPr/>
          </p:nvPicPr>
          <p:blipFill>
            <a:blip r:embed="rId3">
              <a:alphaModFix amt="5000"/>
            </a:blip>
            <a:stretch>
              <a:fillRect/>
            </a:stretch>
          </p:blipFill>
          <p:spPr>
            <a:xfrm>
              <a:off x="3365500" y="33488"/>
              <a:ext cx="8826500" cy="6824512"/>
            </a:xfrm>
            <a:prstGeom prst="rect">
              <a:avLst/>
            </a:prstGeom>
          </p:spPr>
        </p:pic>
        <p:pic>
          <p:nvPicPr>
            <p:cNvPr id="7" name="Picture 6">
              <a:extLst>
                <a:ext uri="{FF2B5EF4-FFF2-40B4-BE49-F238E27FC236}">
                  <a16:creationId xmlns:a16="http://schemas.microsoft.com/office/drawing/2014/main" id="{42C3D244-7DCD-51D8-7EC8-4736455F2FA1}"/>
                </a:ext>
              </a:extLst>
            </p:cNvPr>
            <p:cNvPicPr>
              <a:picLocks noChangeAspect="1"/>
            </p:cNvPicPr>
            <p:nvPr/>
          </p:nvPicPr>
          <p:blipFill>
            <a:blip r:embed="rId3">
              <a:alphaModFix amt="5000"/>
            </a:blip>
            <a:stretch>
              <a:fillRect/>
            </a:stretch>
          </p:blipFill>
          <p:spPr>
            <a:xfrm>
              <a:off x="-5524500" y="33488"/>
              <a:ext cx="8826500" cy="6824512"/>
            </a:xfrm>
            <a:prstGeom prst="rect">
              <a:avLst/>
            </a:prstGeom>
          </p:spPr>
        </p:pic>
      </p:grpSp>
      <p:sp>
        <p:nvSpPr>
          <p:cNvPr id="36" name="Title 1">
            <a:extLst>
              <a:ext uri="{FF2B5EF4-FFF2-40B4-BE49-F238E27FC236}">
                <a16:creationId xmlns:a16="http://schemas.microsoft.com/office/drawing/2014/main" id="{41440C1A-C657-16A2-C804-4DB116FAFF46}"/>
              </a:ext>
            </a:extLst>
          </p:cNvPr>
          <p:cNvSpPr txBox="1">
            <a:spLocks noGrp="1"/>
          </p:cNvSpPr>
          <p:nvPr>
            <p:ph type="title"/>
          </p:nvPr>
        </p:nvSpPr>
        <p:spPr>
          <a:xfrm>
            <a:off x="650035" y="1106715"/>
            <a:ext cx="4178300" cy="1618084"/>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800" b="1">
                <a:solidFill>
                  <a:srgbClr val="0079C3"/>
                </a:solidFill>
                <a:latin typeface="Prudential Modern SemCond" pitchFamily="2" charset="77"/>
              </a:rPr>
              <a:t>TAKE CONTROL OF YOUR FINANCES AT ANY STAGE</a:t>
            </a:r>
            <a:endParaRPr lang="en-US" sz="3800" b="1" dirty="0">
              <a:solidFill>
                <a:srgbClr val="0079C3"/>
              </a:solidFill>
              <a:latin typeface="Prudential Modern SemCond" pitchFamily="2" charset="77"/>
            </a:endParaRPr>
          </a:p>
        </p:txBody>
      </p:sp>
      <p:pic>
        <p:nvPicPr>
          <p:cNvPr id="9" name="Picture 8">
            <a:extLst>
              <a:ext uri="{FF2B5EF4-FFF2-40B4-BE49-F238E27FC236}">
                <a16:creationId xmlns:a16="http://schemas.microsoft.com/office/drawing/2014/main" id="{5D3F71B7-FB38-D12E-9481-CD3C7E9324BF}"/>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10819" b="22463"/>
          <a:stretch/>
        </p:blipFill>
        <p:spPr>
          <a:xfrm>
            <a:off x="6549820" y="1941157"/>
            <a:ext cx="5652938" cy="4914901"/>
          </a:xfrm>
          <a:prstGeom prst="rect">
            <a:avLst/>
          </a:prstGeom>
        </p:spPr>
      </p:pic>
    </p:spTree>
    <p:extLst>
      <p:ext uri="{BB962C8B-B14F-4D97-AF65-F5344CB8AC3E}">
        <p14:creationId xmlns:p14="http://schemas.microsoft.com/office/powerpoint/2010/main" val="552828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C23DC1-AE22-9521-8327-BC81939F8348}"/>
              </a:ext>
              <a:ext uri="{C183D7F6-B498-43B3-948B-1728B52AA6E4}">
                <adec:decorative xmlns:adec="http://schemas.microsoft.com/office/drawing/2017/decorative" val="1"/>
              </a:ext>
            </a:extLst>
          </p:cNvPr>
          <p:cNvSpPr/>
          <p:nvPr/>
        </p:nvSpPr>
        <p:spPr>
          <a:xfrm rot="16200000">
            <a:off x="4687802" y="-648521"/>
            <a:ext cx="6858002" cy="8171418"/>
          </a:xfrm>
          <a:prstGeom prst="rect">
            <a:avLst/>
          </a:prstGeom>
          <a:solidFill>
            <a:srgbClr val="007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E4AF865-63E0-60EF-0D33-05A0C05C3A93}"/>
              </a:ext>
              <a:ext uri="{C183D7F6-B498-43B3-948B-1728B52AA6E4}">
                <adec:decorative xmlns:adec="http://schemas.microsoft.com/office/drawing/2017/decorative" val="1"/>
              </a:ext>
            </a:extLst>
          </p:cNvPr>
          <p:cNvSpPr/>
          <p:nvPr/>
        </p:nvSpPr>
        <p:spPr>
          <a:xfrm rot="16200000">
            <a:off x="-1435148" y="1399943"/>
            <a:ext cx="6858002" cy="4074480"/>
          </a:xfrm>
          <a:prstGeom prst="rect">
            <a:avLst/>
          </a:prstGeom>
          <a:solidFill>
            <a:srgbClr val="001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9F8ABEF-95A4-BFB3-364B-D0ADCE722AD0}"/>
              </a:ext>
              <a:ext uri="{C183D7F6-B498-43B3-948B-1728B52AA6E4}">
                <adec:decorative xmlns:adec="http://schemas.microsoft.com/office/drawing/2017/decorative" val="1"/>
              </a:ext>
            </a:extLst>
          </p:cNvPr>
          <p:cNvGrpSpPr/>
          <p:nvPr/>
        </p:nvGrpSpPr>
        <p:grpSpPr>
          <a:xfrm>
            <a:off x="286964" y="6380207"/>
            <a:ext cx="11856075" cy="345783"/>
            <a:chOff x="286964" y="6380207"/>
            <a:chExt cx="11856075" cy="345783"/>
          </a:xfrm>
        </p:grpSpPr>
        <p:pic>
          <p:nvPicPr>
            <p:cNvPr id="5" name="Graphic 4">
              <a:extLst>
                <a:ext uri="{FF2B5EF4-FFF2-40B4-BE49-F238E27FC236}">
                  <a16:creationId xmlns:a16="http://schemas.microsoft.com/office/drawing/2014/main" id="{16BC3F33-1EA0-609F-ADA8-3D876601ECD4}"/>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18202"/>
            <a:stretch/>
          </p:blipFill>
          <p:spPr>
            <a:xfrm>
              <a:off x="286964" y="6393515"/>
              <a:ext cx="361960" cy="326442"/>
            </a:xfrm>
            <a:prstGeom prst="rect">
              <a:avLst/>
            </a:prstGeom>
          </p:spPr>
        </p:pic>
        <p:grpSp>
          <p:nvGrpSpPr>
            <p:cNvPr id="6" name="Group 5">
              <a:extLst>
                <a:ext uri="{FF2B5EF4-FFF2-40B4-BE49-F238E27FC236}">
                  <a16:creationId xmlns:a16="http://schemas.microsoft.com/office/drawing/2014/main" id="{8A017446-A052-65BF-AED8-81D5F6BF3772}"/>
                </a:ext>
              </a:extLst>
            </p:cNvPr>
            <p:cNvGrpSpPr/>
            <p:nvPr/>
          </p:nvGrpSpPr>
          <p:grpSpPr>
            <a:xfrm>
              <a:off x="8430073" y="6380207"/>
              <a:ext cx="3712966" cy="345783"/>
              <a:chOff x="8430073" y="6380207"/>
              <a:chExt cx="3712966" cy="345783"/>
            </a:xfrm>
          </p:grpSpPr>
          <p:grpSp>
            <p:nvGrpSpPr>
              <p:cNvPr id="7" name="Group 6">
                <a:extLst>
                  <a:ext uri="{FF2B5EF4-FFF2-40B4-BE49-F238E27FC236}">
                    <a16:creationId xmlns:a16="http://schemas.microsoft.com/office/drawing/2014/main" id="{AD056F75-A49E-710B-5195-A949631D5357}"/>
                  </a:ext>
                </a:extLst>
              </p:cNvPr>
              <p:cNvGrpSpPr/>
              <p:nvPr/>
            </p:nvGrpSpPr>
            <p:grpSpPr>
              <a:xfrm>
                <a:off x="11520739" y="6380207"/>
                <a:ext cx="622300" cy="345783"/>
                <a:chOff x="11517153" y="6380207"/>
                <a:chExt cx="622300" cy="345783"/>
              </a:xfrm>
            </p:grpSpPr>
            <p:sp>
              <p:nvSpPr>
                <p:cNvPr id="9" name="Slide Number Placeholder 5">
                  <a:extLst>
                    <a:ext uri="{FF2B5EF4-FFF2-40B4-BE49-F238E27FC236}">
                      <a16:creationId xmlns:a16="http://schemas.microsoft.com/office/drawing/2014/main" id="{499C01F2-2133-2C8C-BA83-0BA764B5BDBA}"/>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latin typeface="PrudentialModern" pitchFamily="2" charset="77"/>
                    </a:rPr>
                    <a:pPr algn="ctr"/>
                    <a:t>31</a:t>
                  </a:fld>
                  <a:endParaRPr lang="en-US" sz="1100" b="1" dirty="0">
                    <a:latin typeface="PrudentialModern" pitchFamily="2" charset="77"/>
                  </a:endParaRPr>
                </a:p>
              </p:txBody>
            </p:sp>
            <p:cxnSp>
              <p:nvCxnSpPr>
                <p:cNvPr id="10" name="Straight Connector 9">
                  <a:extLst>
                    <a:ext uri="{FF2B5EF4-FFF2-40B4-BE49-F238E27FC236}">
                      <a16:creationId xmlns:a16="http://schemas.microsoft.com/office/drawing/2014/main" id="{97131CF3-055B-046A-02C2-6384BF21A9A2}"/>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8" name="Footer Placeholder 4">
                <a:extLst>
                  <a:ext uri="{FF2B5EF4-FFF2-40B4-BE49-F238E27FC236}">
                    <a16:creationId xmlns:a16="http://schemas.microsoft.com/office/drawing/2014/main" id="{DCA3D746-1F9A-09D3-F173-825D3BF098E1}"/>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chemeClr val="bg1"/>
                    </a:solidFill>
                    <a:latin typeface="PrudentialModern Medium" pitchFamily="2" charset="77"/>
                    <a:cs typeface="Calibri Light" panose="020F0302020204030204" pitchFamily="34" charset="0"/>
                  </a:rPr>
                  <a:t>BECOMING FINANCIALLY FEARLESS</a:t>
                </a:r>
              </a:p>
            </p:txBody>
          </p:sp>
        </p:grpSp>
      </p:grpSp>
      <p:sp>
        <p:nvSpPr>
          <p:cNvPr id="42" name="Title 1">
            <a:extLst>
              <a:ext uri="{FF2B5EF4-FFF2-40B4-BE49-F238E27FC236}">
                <a16:creationId xmlns:a16="http://schemas.microsoft.com/office/drawing/2014/main" id="{772E26D8-63FF-E778-FA6A-58D0F31A25F1}"/>
              </a:ext>
            </a:extLst>
          </p:cNvPr>
          <p:cNvSpPr>
            <a:spLocks noGrp="1"/>
          </p:cNvSpPr>
          <p:nvPr>
            <p:ph type="title"/>
          </p:nvPr>
        </p:nvSpPr>
        <p:spPr>
          <a:xfrm>
            <a:off x="601108" y="939559"/>
            <a:ext cx="2697536" cy="2171941"/>
          </a:xfrm>
          <a:prstGeom prst="rect">
            <a:avLst/>
          </a:prstGeom>
        </p:spPr>
        <p:txBody>
          <a:bodyPr>
            <a:noAutofit/>
          </a:bodyPr>
          <a:lstStyle/>
          <a:p>
            <a:r>
              <a:rPr lang="en-US" sz="3600" b="1">
                <a:solidFill>
                  <a:schemeClr val="bg1"/>
                </a:solidFill>
                <a:latin typeface="Prudential Modern SemCond" pitchFamily="2" charset="77"/>
              </a:rPr>
              <a:t>FINANCIAL CHECKLIST: WEALTH BUILDING</a:t>
            </a:r>
            <a:endParaRPr lang="en-US" sz="3600" b="1" dirty="0">
              <a:solidFill>
                <a:schemeClr val="bg1"/>
              </a:solidFill>
              <a:latin typeface="Prudential Modern SemCond" pitchFamily="2" charset="77"/>
            </a:endParaRPr>
          </a:p>
        </p:txBody>
      </p:sp>
      <p:sp>
        <p:nvSpPr>
          <p:cNvPr id="43" name="Content Placeholder 42">
            <a:extLst>
              <a:ext uri="{FF2B5EF4-FFF2-40B4-BE49-F238E27FC236}">
                <a16:creationId xmlns:a16="http://schemas.microsoft.com/office/drawing/2014/main" id="{408D9F98-D254-4571-9EAC-590B29592C88}"/>
              </a:ext>
            </a:extLst>
          </p:cNvPr>
          <p:cNvSpPr txBox="1">
            <a:spLocks noGrp="1"/>
          </p:cNvSpPr>
          <p:nvPr>
            <p:ph sz="quarter" idx="10"/>
          </p:nvPr>
        </p:nvSpPr>
        <p:spPr>
          <a:xfrm>
            <a:off x="4679173" y="1001726"/>
            <a:ext cx="6924419" cy="3499869"/>
          </a:xfrm>
          <a:prstGeom prst="rect">
            <a:avLst/>
          </a:prstGeom>
          <a:noFill/>
        </p:spPr>
        <p:txBody>
          <a:bodyPr wrap="square" rtlCol="0">
            <a:spAutoFit/>
          </a:bodyPr>
          <a:lstStyle/>
          <a:p>
            <a:pPr marL="355600" lvl="0" indent="-285750">
              <a:lnSpc>
                <a:spcPct val="150000"/>
              </a:lnSpc>
              <a:spcBef>
                <a:spcPts val="0"/>
              </a:spcBef>
              <a:buClr>
                <a:srgbClr val="17D5E0"/>
              </a:buClr>
              <a:buSzPct val="150000"/>
              <a:buFont typeface="Arial" panose="020B0604020202020204" pitchFamily="34" charset="0"/>
              <a:buChar char="•"/>
            </a:pPr>
            <a:r>
              <a:rPr lang="en-US" sz="1800" b="1">
                <a:solidFill>
                  <a:schemeClr val="bg1"/>
                </a:solidFill>
                <a:latin typeface="Gilroy SemiBold" pitchFamily="2" charset="77"/>
              </a:rPr>
              <a:t>Consult with a financial professional and seek more financial education </a:t>
            </a:r>
          </a:p>
          <a:p>
            <a:pPr marL="355600" lvl="0" indent="-285750">
              <a:lnSpc>
                <a:spcPct val="150000"/>
              </a:lnSpc>
              <a:spcBef>
                <a:spcPts val="0"/>
              </a:spcBef>
              <a:buClr>
                <a:srgbClr val="17D5E0"/>
              </a:buClr>
              <a:buSzPct val="150000"/>
              <a:buFont typeface="Arial" panose="020B0604020202020204" pitchFamily="34" charset="0"/>
              <a:buChar char="•"/>
            </a:pPr>
            <a:r>
              <a:rPr lang="en-US" sz="1800" b="1">
                <a:solidFill>
                  <a:schemeClr val="bg1"/>
                </a:solidFill>
                <a:latin typeface="Gilroy SemiBold" pitchFamily="2" charset="77"/>
              </a:rPr>
              <a:t>Create a budget to help you meet your financial goals </a:t>
            </a:r>
          </a:p>
          <a:p>
            <a:pPr marL="355600" lvl="0" indent="-285750">
              <a:lnSpc>
                <a:spcPct val="150000"/>
              </a:lnSpc>
              <a:spcBef>
                <a:spcPts val="0"/>
              </a:spcBef>
              <a:buClr>
                <a:srgbClr val="17D5E0"/>
              </a:buClr>
              <a:buSzPct val="150000"/>
              <a:buFont typeface="Arial" panose="020B0604020202020204" pitchFamily="34" charset="0"/>
              <a:buChar char="•"/>
            </a:pPr>
            <a:r>
              <a:rPr lang="en-US" sz="1800" b="1">
                <a:solidFill>
                  <a:schemeClr val="bg1"/>
                </a:solidFill>
                <a:latin typeface="Gilroy SemiBold" pitchFamily="2" charset="77"/>
              </a:rPr>
              <a:t>Build an emergency fund in case you lose your job or have unexpected expenses</a:t>
            </a:r>
          </a:p>
          <a:p>
            <a:pPr marL="355600" lvl="0" indent="-285750">
              <a:lnSpc>
                <a:spcPct val="150000"/>
              </a:lnSpc>
              <a:spcBef>
                <a:spcPts val="0"/>
              </a:spcBef>
              <a:buClr>
                <a:srgbClr val="17D5E0"/>
              </a:buClr>
              <a:buSzPct val="150000"/>
              <a:buFont typeface="Arial" panose="020B0604020202020204" pitchFamily="34" charset="0"/>
              <a:buChar char="•"/>
            </a:pPr>
            <a:r>
              <a:rPr lang="en-US" sz="1800" b="1">
                <a:solidFill>
                  <a:schemeClr val="bg1"/>
                </a:solidFill>
                <a:latin typeface="Gilroy SemiBold" pitchFamily="2" charset="77"/>
              </a:rPr>
              <a:t>Establish an IRA and/or Spousal IRA</a:t>
            </a:r>
          </a:p>
          <a:p>
            <a:pPr marL="355600" lvl="0" indent="-285750">
              <a:lnSpc>
                <a:spcPct val="150000"/>
              </a:lnSpc>
              <a:spcBef>
                <a:spcPts val="0"/>
              </a:spcBef>
              <a:buClr>
                <a:srgbClr val="17D5E0"/>
              </a:buClr>
              <a:buSzPct val="150000"/>
              <a:buFont typeface="Arial" panose="020B0604020202020204" pitchFamily="34" charset="0"/>
              <a:buChar char="•"/>
            </a:pPr>
            <a:r>
              <a:rPr lang="en-US" sz="1800" b="1">
                <a:solidFill>
                  <a:schemeClr val="bg1"/>
                </a:solidFill>
                <a:latin typeface="Gilroy SemiBold" pitchFamily="2" charset="77"/>
              </a:rPr>
              <a:t>Contribute at least the minimum annually to your 401(k) </a:t>
            </a:r>
          </a:p>
          <a:p>
            <a:pPr marL="355600" indent="-285750">
              <a:lnSpc>
                <a:spcPct val="150000"/>
              </a:lnSpc>
              <a:spcBef>
                <a:spcPts val="0"/>
              </a:spcBef>
              <a:buClr>
                <a:srgbClr val="17D5E0"/>
              </a:buClr>
              <a:buSzPct val="150000"/>
              <a:buFont typeface="Arial" panose="020B0604020202020204" pitchFamily="34" charset="0"/>
              <a:buChar char="•"/>
            </a:pPr>
            <a:r>
              <a:rPr lang="en-US" sz="1800" b="1">
                <a:solidFill>
                  <a:schemeClr val="bg1"/>
                </a:solidFill>
                <a:latin typeface="Gilroy SemiBold" pitchFamily="2" charset="77"/>
              </a:rPr>
              <a:t>Take advantage of catch-up contributions </a:t>
            </a:r>
            <a:endParaRPr lang="en-US" sz="1800" b="1" dirty="0">
              <a:solidFill>
                <a:schemeClr val="bg1"/>
              </a:solidFill>
              <a:latin typeface="Gilroy SemiBold" pitchFamily="2" charset="77"/>
            </a:endParaRPr>
          </a:p>
        </p:txBody>
      </p:sp>
    </p:spTree>
    <p:extLst>
      <p:ext uri="{BB962C8B-B14F-4D97-AF65-F5344CB8AC3E}">
        <p14:creationId xmlns:p14="http://schemas.microsoft.com/office/powerpoint/2010/main" val="1379409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C23DC1-AE22-9521-8327-BC81939F8348}"/>
              </a:ext>
              <a:ext uri="{C183D7F6-B498-43B3-948B-1728B52AA6E4}">
                <adec:decorative xmlns:adec="http://schemas.microsoft.com/office/drawing/2017/decorative" val="1"/>
              </a:ext>
            </a:extLst>
          </p:cNvPr>
          <p:cNvSpPr/>
          <p:nvPr/>
        </p:nvSpPr>
        <p:spPr>
          <a:xfrm rot="16200000">
            <a:off x="4687802" y="-648521"/>
            <a:ext cx="6858002" cy="8171418"/>
          </a:xfrm>
          <a:prstGeom prst="rect">
            <a:avLst/>
          </a:prstGeom>
          <a:solidFill>
            <a:srgbClr val="001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E4AF865-63E0-60EF-0D33-05A0C05C3A93}"/>
              </a:ext>
              <a:ext uri="{C183D7F6-B498-43B3-948B-1728B52AA6E4}">
                <adec:decorative xmlns:adec="http://schemas.microsoft.com/office/drawing/2017/decorative" val="1"/>
              </a:ext>
            </a:extLst>
          </p:cNvPr>
          <p:cNvSpPr/>
          <p:nvPr/>
        </p:nvSpPr>
        <p:spPr>
          <a:xfrm rot="16200000">
            <a:off x="-1435148" y="1399943"/>
            <a:ext cx="6858002" cy="4074480"/>
          </a:xfrm>
          <a:prstGeom prst="rect">
            <a:avLst/>
          </a:prstGeom>
          <a:solidFill>
            <a:srgbClr val="007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A5F047FE-A501-54F0-EDF1-77DD7E4F3E56}"/>
              </a:ext>
              <a:ext uri="{C183D7F6-B498-43B3-948B-1728B52AA6E4}">
                <adec:decorative xmlns:adec="http://schemas.microsoft.com/office/drawing/2017/decorative" val="1"/>
              </a:ext>
            </a:extLst>
          </p:cNvPr>
          <p:cNvGrpSpPr/>
          <p:nvPr/>
        </p:nvGrpSpPr>
        <p:grpSpPr>
          <a:xfrm>
            <a:off x="286964" y="6380207"/>
            <a:ext cx="11856075" cy="345783"/>
            <a:chOff x="286964" y="6380207"/>
            <a:chExt cx="11856075" cy="345783"/>
          </a:xfrm>
        </p:grpSpPr>
        <p:pic>
          <p:nvPicPr>
            <p:cNvPr id="5" name="Graphic 4">
              <a:extLst>
                <a:ext uri="{FF2B5EF4-FFF2-40B4-BE49-F238E27FC236}">
                  <a16:creationId xmlns:a16="http://schemas.microsoft.com/office/drawing/2014/main" id="{37896E70-53BA-E41E-16E3-B42664E324D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18202"/>
            <a:stretch/>
          </p:blipFill>
          <p:spPr>
            <a:xfrm>
              <a:off x="286964" y="6393515"/>
              <a:ext cx="361960" cy="326442"/>
            </a:xfrm>
            <a:prstGeom prst="rect">
              <a:avLst/>
            </a:prstGeom>
          </p:spPr>
        </p:pic>
        <p:grpSp>
          <p:nvGrpSpPr>
            <p:cNvPr id="6" name="Group 5">
              <a:extLst>
                <a:ext uri="{FF2B5EF4-FFF2-40B4-BE49-F238E27FC236}">
                  <a16:creationId xmlns:a16="http://schemas.microsoft.com/office/drawing/2014/main" id="{6A6F51C4-780D-F578-9DAB-5307A44A9EB0}"/>
                </a:ext>
              </a:extLst>
            </p:cNvPr>
            <p:cNvGrpSpPr/>
            <p:nvPr/>
          </p:nvGrpSpPr>
          <p:grpSpPr>
            <a:xfrm>
              <a:off x="8430073" y="6380207"/>
              <a:ext cx="3712966" cy="345783"/>
              <a:chOff x="8430073" y="6380207"/>
              <a:chExt cx="3712966" cy="345783"/>
            </a:xfrm>
          </p:grpSpPr>
          <p:grpSp>
            <p:nvGrpSpPr>
              <p:cNvPr id="7" name="Group 6">
                <a:extLst>
                  <a:ext uri="{FF2B5EF4-FFF2-40B4-BE49-F238E27FC236}">
                    <a16:creationId xmlns:a16="http://schemas.microsoft.com/office/drawing/2014/main" id="{CD14E638-A3E7-C461-2493-BEB4EF918769}"/>
                  </a:ext>
                </a:extLst>
              </p:cNvPr>
              <p:cNvGrpSpPr/>
              <p:nvPr/>
            </p:nvGrpSpPr>
            <p:grpSpPr>
              <a:xfrm>
                <a:off x="11520739" y="6380207"/>
                <a:ext cx="622300" cy="345783"/>
                <a:chOff x="11517153" y="6380207"/>
                <a:chExt cx="622300" cy="345783"/>
              </a:xfrm>
            </p:grpSpPr>
            <p:sp>
              <p:nvSpPr>
                <p:cNvPr id="9" name="Slide Number Placeholder 5">
                  <a:extLst>
                    <a:ext uri="{FF2B5EF4-FFF2-40B4-BE49-F238E27FC236}">
                      <a16:creationId xmlns:a16="http://schemas.microsoft.com/office/drawing/2014/main" id="{0BE8DAA0-8FBA-D0BF-64AD-2C1B6AC3B169}"/>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latin typeface="PrudentialModern" pitchFamily="2" charset="77"/>
                    </a:rPr>
                    <a:pPr algn="ctr"/>
                    <a:t>32</a:t>
                  </a:fld>
                  <a:endParaRPr lang="en-US" sz="1100" b="1" dirty="0">
                    <a:latin typeface="PrudentialModern" pitchFamily="2" charset="77"/>
                  </a:endParaRPr>
                </a:p>
              </p:txBody>
            </p:sp>
            <p:cxnSp>
              <p:nvCxnSpPr>
                <p:cNvPr id="10" name="Straight Connector 9">
                  <a:extLst>
                    <a:ext uri="{FF2B5EF4-FFF2-40B4-BE49-F238E27FC236}">
                      <a16:creationId xmlns:a16="http://schemas.microsoft.com/office/drawing/2014/main" id="{C2FEA85D-E4A0-4356-E586-6C8DBBFC4D6A}"/>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8" name="Footer Placeholder 4">
                <a:extLst>
                  <a:ext uri="{FF2B5EF4-FFF2-40B4-BE49-F238E27FC236}">
                    <a16:creationId xmlns:a16="http://schemas.microsoft.com/office/drawing/2014/main" id="{32EA1F30-AF4C-CC36-5798-1172B333D40A}"/>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chemeClr val="bg1"/>
                    </a:solidFill>
                    <a:latin typeface="PrudentialModern Medium" pitchFamily="2" charset="77"/>
                    <a:cs typeface="Calibri Light" panose="020F0302020204030204" pitchFamily="34" charset="0"/>
                  </a:rPr>
                  <a:t>BECOMING FINANCIALLY FEARLESS</a:t>
                </a:r>
              </a:p>
            </p:txBody>
          </p:sp>
        </p:grpSp>
      </p:grpSp>
      <p:sp>
        <p:nvSpPr>
          <p:cNvPr id="42" name="Title 1">
            <a:extLst>
              <a:ext uri="{FF2B5EF4-FFF2-40B4-BE49-F238E27FC236}">
                <a16:creationId xmlns:a16="http://schemas.microsoft.com/office/drawing/2014/main" id="{57E8172C-D93D-6ED5-4BDA-1A6D1BAEAA22}"/>
              </a:ext>
            </a:extLst>
          </p:cNvPr>
          <p:cNvSpPr>
            <a:spLocks noGrp="1"/>
          </p:cNvSpPr>
          <p:nvPr>
            <p:ph type="title"/>
          </p:nvPr>
        </p:nvSpPr>
        <p:spPr>
          <a:xfrm>
            <a:off x="625028" y="1296443"/>
            <a:ext cx="3248472" cy="2627857"/>
          </a:xfrm>
          <a:prstGeom prst="rect">
            <a:avLst/>
          </a:prstGeom>
        </p:spPr>
        <p:txBody>
          <a:bodyPr>
            <a:noAutofit/>
          </a:bodyPr>
          <a:lstStyle/>
          <a:p>
            <a:r>
              <a:rPr lang="en-US" sz="3600" b="1" dirty="0">
                <a:solidFill>
                  <a:schemeClr val="bg1"/>
                </a:solidFill>
                <a:latin typeface="Prudential Modern SemCond" pitchFamily="2" charset="77"/>
              </a:rPr>
              <a:t>FINANCIAL CHECKLIST: RETIREMENT INCOME PLANNING</a:t>
            </a:r>
            <a:br>
              <a:rPr lang="en-US" sz="3600" b="1" dirty="0">
                <a:solidFill>
                  <a:schemeClr val="bg1"/>
                </a:solidFill>
                <a:latin typeface="Prudential Modern SemCond" pitchFamily="2" charset="77"/>
              </a:rPr>
            </a:br>
            <a:endParaRPr lang="en-US" sz="3600" b="1" dirty="0">
              <a:solidFill>
                <a:schemeClr val="bg1"/>
              </a:solidFill>
              <a:latin typeface="Prudential Modern SemCond" pitchFamily="2" charset="77"/>
            </a:endParaRPr>
          </a:p>
        </p:txBody>
      </p:sp>
      <p:sp>
        <p:nvSpPr>
          <p:cNvPr id="43" name="Content Placeholder 42">
            <a:extLst>
              <a:ext uri="{FF2B5EF4-FFF2-40B4-BE49-F238E27FC236}">
                <a16:creationId xmlns:a16="http://schemas.microsoft.com/office/drawing/2014/main" id="{15E9F6E9-6E7B-1493-2175-F8EE157B9E1E}"/>
              </a:ext>
            </a:extLst>
          </p:cNvPr>
          <p:cNvSpPr txBox="1">
            <a:spLocks noGrp="1"/>
          </p:cNvSpPr>
          <p:nvPr>
            <p:ph sz="quarter" idx="10"/>
          </p:nvPr>
        </p:nvSpPr>
        <p:spPr>
          <a:xfrm>
            <a:off x="4565650" y="998704"/>
            <a:ext cx="6318250" cy="2125134"/>
          </a:xfrm>
          <a:prstGeom prst="rect">
            <a:avLst/>
          </a:prstGeom>
          <a:noFill/>
        </p:spPr>
        <p:txBody>
          <a:bodyPr wrap="square" rtlCol="0">
            <a:spAutoFit/>
          </a:bodyPr>
          <a:lstStyle/>
          <a:p>
            <a:pPr marL="355600" indent="-285750">
              <a:lnSpc>
                <a:spcPct val="150000"/>
              </a:lnSpc>
              <a:spcBef>
                <a:spcPts val="0"/>
              </a:spcBef>
              <a:buClr>
                <a:srgbClr val="17D5E0"/>
              </a:buClr>
              <a:buSzPct val="150000"/>
              <a:buFont typeface="Arial" panose="020B0604020202020204" pitchFamily="34" charset="0"/>
              <a:buChar char="•"/>
            </a:pPr>
            <a:r>
              <a:rPr lang="en-US" sz="1800" b="1" dirty="0">
                <a:solidFill>
                  <a:schemeClr val="bg1"/>
                </a:solidFill>
                <a:latin typeface="Gilroy SemiBold" pitchFamily="2" charset="77"/>
              </a:rPr>
              <a:t>Think about how long your savings might have to last </a:t>
            </a:r>
          </a:p>
          <a:p>
            <a:pPr marL="355600" indent="-285750">
              <a:lnSpc>
                <a:spcPct val="150000"/>
              </a:lnSpc>
              <a:spcBef>
                <a:spcPts val="0"/>
              </a:spcBef>
              <a:buClr>
                <a:srgbClr val="17D5E0"/>
              </a:buClr>
              <a:buSzPct val="150000"/>
              <a:buFont typeface="Arial" panose="020B0604020202020204" pitchFamily="34" charset="0"/>
              <a:buChar char="•"/>
            </a:pPr>
            <a:r>
              <a:rPr lang="en-US" sz="1800" b="1" dirty="0">
                <a:solidFill>
                  <a:schemeClr val="bg1"/>
                </a:solidFill>
                <a:latin typeface="Gilroy SemiBold" pitchFamily="2" charset="77"/>
              </a:rPr>
              <a:t>Learn how to maximize your Social Security benefits </a:t>
            </a:r>
          </a:p>
          <a:p>
            <a:pPr marL="355600" indent="-285750">
              <a:lnSpc>
                <a:spcPct val="150000"/>
              </a:lnSpc>
              <a:spcBef>
                <a:spcPts val="0"/>
              </a:spcBef>
              <a:buClr>
                <a:srgbClr val="17D5E0"/>
              </a:buClr>
              <a:buSzPct val="150000"/>
              <a:buFont typeface="Arial" panose="020B0604020202020204" pitchFamily="34" charset="0"/>
              <a:buChar char="•"/>
            </a:pPr>
            <a:r>
              <a:rPr lang="en-US" sz="1800" b="1" dirty="0">
                <a:solidFill>
                  <a:schemeClr val="bg1"/>
                </a:solidFill>
                <a:latin typeface="Gilroy SemiBold" pitchFamily="2" charset="77"/>
              </a:rPr>
              <a:t>Plan a monthly retirement income budget</a:t>
            </a:r>
          </a:p>
          <a:p>
            <a:pPr marL="355600" indent="-285750">
              <a:lnSpc>
                <a:spcPct val="150000"/>
              </a:lnSpc>
              <a:spcBef>
                <a:spcPts val="0"/>
              </a:spcBef>
              <a:buClr>
                <a:srgbClr val="17D5E0"/>
              </a:buClr>
              <a:buSzPct val="150000"/>
              <a:buFont typeface="Arial" panose="020B0604020202020204" pitchFamily="34" charset="0"/>
              <a:buChar char="•"/>
            </a:pPr>
            <a:r>
              <a:rPr lang="en-US" sz="1800" b="1" dirty="0">
                <a:solidFill>
                  <a:schemeClr val="bg1"/>
                </a:solidFill>
                <a:latin typeface="Gilroy SemiBold" pitchFamily="2" charset="77"/>
              </a:rPr>
              <a:t>Consider protected strategies to help meet your financial goals</a:t>
            </a:r>
          </a:p>
        </p:txBody>
      </p:sp>
    </p:spTree>
    <p:extLst>
      <p:ext uri="{BB962C8B-B14F-4D97-AF65-F5344CB8AC3E}">
        <p14:creationId xmlns:p14="http://schemas.microsoft.com/office/powerpoint/2010/main" val="177428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8B2783F-E260-2371-4E8F-7764505EE336}"/>
              </a:ext>
              <a:ext uri="{C183D7F6-B498-43B3-948B-1728B52AA6E4}">
                <adec:decorative xmlns:adec="http://schemas.microsoft.com/office/drawing/2017/decorative" val="1"/>
              </a:ext>
            </a:extLst>
          </p:cNvPr>
          <p:cNvSpPr/>
          <p:nvPr/>
        </p:nvSpPr>
        <p:spPr>
          <a:xfrm rot="16200000">
            <a:off x="5084379" y="-251944"/>
            <a:ext cx="6858002" cy="7378264"/>
          </a:xfrm>
          <a:prstGeom prst="rect">
            <a:avLst/>
          </a:prstGeom>
          <a:solidFill>
            <a:srgbClr val="E2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E2C545B-2D4C-80AE-C9EF-B8AE3A37CC3A}"/>
              </a:ext>
              <a:ext uri="{C183D7F6-B498-43B3-948B-1728B52AA6E4}">
                <adec:decorative xmlns:adec="http://schemas.microsoft.com/office/drawing/2017/decorative" val="1"/>
              </a:ext>
            </a:extLst>
          </p:cNvPr>
          <p:cNvSpPr/>
          <p:nvPr/>
        </p:nvSpPr>
        <p:spPr>
          <a:xfrm rot="16200000">
            <a:off x="-891424" y="856218"/>
            <a:ext cx="6858002" cy="5161928"/>
          </a:xfrm>
          <a:prstGeom prst="rect">
            <a:avLst/>
          </a:prstGeom>
          <a:solidFill>
            <a:srgbClr val="007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8BD0AA98-1998-470A-026E-B6295CBB42F4}"/>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5" name="Group 4">
              <a:extLst>
                <a:ext uri="{FF2B5EF4-FFF2-40B4-BE49-F238E27FC236}">
                  <a16:creationId xmlns:a16="http://schemas.microsoft.com/office/drawing/2014/main" id="{A7F2F73E-12A4-1D85-95D9-C841D1DFB6CB}"/>
                </a:ext>
              </a:extLst>
            </p:cNvPr>
            <p:cNvGrpSpPr/>
            <p:nvPr/>
          </p:nvGrpSpPr>
          <p:grpSpPr>
            <a:xfrm>
              <a:off x="8430073" y="6380207"/>
              <a:ext cx="3712966" cy="345783"/>
              <a:chOff x="8430073" y="6380207"/>
              <a:chExt cx="3712966" cy="345783"/>
            </a:xfrm>
          </p:grpSpPr>
          <p:grpSp>
            <p:nvGrpSpPr>
              <p:cNvPr id="10" name="Group 9">
                <a:extLst>
                  <a:ext uri="{FF2B5EF4-FFF2-40B4-BE49-F238E27FC236}">
                    <a16:creationId xmlns:a16="http://schemas.microsoft.com/office/drawing/2014/main" id="{B2C41590-A417-FD7B-15B7-4B77DFF83061}"/>
                  </a:ext>
                </a:extLst>
              </p:cNvPr>
              <p:cNvGrpSpPr/>
              <p:nvPr/>
            </p:nvGrpSpPr>
            <p:grpSpPr>
              <a:xfrm>
                <a:off x="11520739" y="6380207"/>
                <a:ext cx="622300" cy="345783"/>
                <a:chOff x="11517153" y="6380207"/>
                <a:chExt cx="622300" cy="345783"/>
              </a:xfrm>
            </p:grpSpPr>
            <p:sp>
              <p:nvSpPr>
                <p:cNvPr id="12" name="Slide Number Placeholder 5">
                  <a:extLst>
                    <a:ext uri="{FF2B5EF4-FFF2-40B4-BE49-F238E27FC236}">
                      <a16:creationId xmlns:a16="http://schemas.microsoft.com/office/drawing/2014/main" id="{5A21ABD4-9C2A-2B7F-0D2E-EE855589BB05}"/>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33</a:t>
                  </a:fld>
                  <a:endParaRPr lang="en-US" sz="1100" b="1" dirty="0">
                    <a:solidFill>
                      <a:srgbClr val="001F43"/>
                    </a:solidFill>
                    <a:latin typeface="PrudentialModern" pitchFamily="2" charset="77"/>
                  </a:endParaRPr>
                </a:p>
              </p:txBody>
            </p:sp>
            <p:cxnSp>
              <p:nvCxnSpPr>
                <p:cNvPr id="13" name="Straight Connector 12">
                  <a:extLst>
                    <a:ext uri="{FF2B5EF4-FFF2-40B4-BE49-F238E27FC236}">
                      <a16:creationId xmlns:a16="http://schemas.microsoft.com/office/drawing/2014/main" id="{6E09B8BA-448D-6056-E428-F866F4DE7635}"/>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1" name="Footer Placeholder 4">
                <a:extLst>
                  <a:ext uri="{FF2B5EF4-FFF2-40B4-BE49-F238E27FC236}">
                    <a16:creationId xmlns:a16="http://schemas.microsoft.com/office/drawing/2014/main" id="{C270977A-8507-ABBC-624B-E0335D438BE7}"/>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8" name="Picture 7" descr="A blue and black logo&#10;&#10;Description automatically generated">
              <a:extLst>
                <a:ext uri="{FF2B5EF4-FFF2-40B4-BE49-F238E27FC236}">
                  <a16:creationId xmlns:a16="http://schemas.microsoft.com/office/drawing/2014/main" id="{2161D7F9-AEF4-A5FB-2E98-A8AEBBBAB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42" name="Title 1">
            <a:extLst>
              <a:ext uri="{FF2B5EF4-FFF2-40B4-BE49-F238E27FC236}">
                <a16:creationId xmlns:a16="http://schemas.microsoft.com/office/drawing/2014/main" id="{8F5143AF-9981-1258-CAF7-6A1E473E6EA8}"/>
              </a:ext>
            </a:extLst>
          </p:cNvPr>
          <p:cNvSpPr>
            <a:spLocks noGrp="1"/>
          </p:cNvSpPr>
          <p:nvPr>
            <p:ph type="title"/>
          </p:nvPr>
        </p:nvSpPr>
        <p:spPr>
          <a:xfrm>
            <a:off x="618892" y="1101725"/>
            <a:ext cx="3911600" cy="1717675"/>
          </a:xfrm>
          <a:prstGeom prst="rect">
            <a:avLst/>
          </a:prstGeom>
        </p:spPr>
        <p:txBody>
          <a:bodyPr>
            <a:normAutofit/>
          </a:bodyPr>
          <a:lstStyle/>
          <a:p>
            <a:r>
              <a:rPr lang="en-US" sz="3600" b="1" dirty="0">
                <a:solidFill>
                  <a:srgbClr val="001F43"/>
                </a:solidFill>
                <a:latin typeface="PrudentialModern Bold SemiConde" pitchFamily="2" charset="77"/>
                <a:cs typeface="Calibri" panose="020F0502020204030204" pitchFamily="34" charset="0"/>
              </a:rPr>
              <a:t>FINANCIALLY FEARLESS WOMEN: </a:t>
            </a:r>
            <a:r>
              <a:rPr lang="en-US" sz="3600" b="1" dirty="0">
                <a:solidFill>
                  <a:srgbClr val="E2F5FF"/>
                </a:solidFill>
                <a:latin typeface="PrudentialModern Bold SemiConde" pitchFamily="2" charset="77"/>
                <a:cs typeface="Calibri" panose="020F0502020204030204" pitchFamily="34" charset="0"/>
              </a:rPr>
              <a:t>GETTING STARTED</a:t>
            </a:r>
          </a:p>
        </p:txBody>
      </p:sp>
      <p:sp>
        <p:nvSpPr>
          <p:cNvPr id="6" name="Content Placeholder 5">
            <a:extLst>
              <a:ext uri="{FF2B5EF4-FFF2-40B4-BE49-F238E27FC236}">
                <a16:creationId xmlns:a16="http://schemas.microsoft.com/office/drawing/2014/main" id="{6F4B18A1-DAAE-B4A8-93D4-D6F729E5F762}"/>
              </a:ext>
            </a:extLst>
          </p:cNvPr>
          <p:cNvSpPr>
            <a:spLocks noGrp="1"/>
          </p:cNvSpPr>
          <p:nvPr>
            <p:ph sz="quarter" idx="10"/>
          </p:nvPr>
        </p:nvSpPr>
        <p:spPr>
          <a:xfrm>
            <a:off x="6002078" y="1049059"/>
            <a:ext cx="5821622" cy="2392641"/>
          </a:xfrm>
        </p:spPr>
        <p:txBody>
          <a:bodyPr/>
          <a:lstStyle/>
          <a:p>
            <a:pPr>
              <a:lnSpc>
                <a:spcPts val="2220"/>
              </a:lnSpc>
              <a:spcAft>
                <a:spcPts val="1200"/>
              </a:spcAft>
            </a:pPr>
            <a:r>
              <a:rPr lang="en-US" sz="1800" b="1">
                <a:solidFill>
                  <a:srgbClr val="0079C3"/>
                </a:solidFill>
                <a:latin typeface="Gilroy SemiBold" pitchFamily="2" charset="77"/>
                <a:cs typeface="Calibri" panose="020F0502020204030204" pitchFamily="34" charset="0"/>
              </a:rPr>
              <a:t>Women are changing the dynamic in incredible </a:t>
            </a:r>
            <a:br>
              <a:rPr lang="en-US" sz="1800" b="1">
                <a:solidFill>
                  <a:srgbClr val="0079C3"/>
                </a:solidFill>
                <a:latin typeface="Gilroy SemiBold" pitchFamily="2" charset="77"/>
                <a:cs typeface="Calibri" panose="020F0502020204030204" pitchFamily="34" charset="0"/>
              </a:rPr>
            </a:br>
            <a:r>
              <a:rPr lang="en-US" sz="1800" b="1">
                <a:solidFill>
                  <a:srgbClr val="0079C3"/>
                </a:solidFill>
                <a:latin typeface="Gilroy SemiBold" pitchFamily="2" charset="77"/>
                <a:cs typeface="Calibri" panose="020F0502020204030204" pitchFamily="34" charset="0"/>
              </a:rPr>
              <a:t>ways! </a:t>
            </a:r>
          </a:p>
          <a:p>
            <a:pPr>
              <a:lnSpc>
                <a:spcPts val="2220"/>
              </a:lnSpc>
              <a:spcBef>
                <a:spcPts val="0"/>
              </a:spcBef>
              <a:spcAft>
                <a:spcPts val="1200"/>
              </a:spcAft>
            </a:pPr>
            <a:r>
              <a:rPr lang="en-US" sz="1600">
                <a:solidFill>
                  <a:srgbClr val="001F43"/>
                </a:solidFill>
                <a:latin typeface="Gilroy" pitchFamily="2" charset="77"/>
                <a:cs typeface="Calibri Light" panose="020F0302020204030204" pitchFamily="34" charset="0"/>
              </a:rPr>
              <a:t>Despite women’s financial and career progress, women are still facing unique financial planning challenges–but the good news is that you have the power to address them!</a:t>
            </a:r>
          </a:p>
          <a:p>
            <a:pPr>
              <a:lnSpc>
                <a:spcPts val="2220"/>
              </a:lnSpc>
              <a:spcBef>
                <a:spcPts val="0"/>
              </a:spcBef>
              <a:spcAft>
                <a:spcPts val="1200"/>
              </a:spcAft>
            </a:pPr>
            <a:r>
              <a:rPr lang="en-US" sz="1600">
                <a:solidFill>
                  <a:srgbClr val="001F43"/>
                </a:solidFill>
                <a:latin typeface="Gilroy" pitchFamily="2" charset="77"/>
                <a:cs typeface="Calibri Light" panose="020F0302020204030204" pitchFamily="34" charset="0"/>
              </a:rPr>
              <a:t>It’s important to have a plan in place to be more prepared for a financially fearless future.</a:t>
            </a:r>
            <a:endParaRPr lang="en-US" sz="1600" dirty="0">
              <a:solidFill>
                <a:srgbClr val="001F43"/>
              </a:solidFill>
              <a:latin typeface="Gilroy" pitchFamily="2" charset="77"/>
              <a:cs typeface="Calibri Light" panose="020F0302020204030204" pitchFamily="34" charset="0"/>
            </a:endParaRPr>
          </a:p>
        </p:txBody>
      </p:sp>
      <p:sp>
        <p:nvSpPr>
          <p:cNvPr id="9" name="Content Placeholder 8">
            <a:extLst>
              <a:ext uri="{FF2B5EF4-FFF2-40B4-BE49-F238E27FC236}">
                <a16:creationId xmlns:a16="http://schemas.microsoft.com/office/drawing/2014/main" id="{DAFB1FE1-556D-AF3E-F415-5337752C8B6F}"/>
              </a:ext>
            </a:extLst>
          </p:cNvPr>
          <p:cNvSpPr>
            <a:spLocks noGrp="1"/>
          </p:cNvSpPr>
          <p:nvPr>
            <p:ph sz="quarter" idx="11"/>
          </p:nvPr>
        </p:nvSpPr>
        <p:spPr>
          <a:xfrm>
            <a:off x="6002078" y="3898901"/>
            <a:ext cx="5601514" cy="977900"/>
          </a:xfrm>
        </p:spPr>
        <p:txBody>
          <a:bodyPr/>
          <a:lstStyle/>
          <a:p>
            <a:pPr>
              <a:lnSpc>
                <a:spcPts val="2220"/>
              </a:lnSpc>
              <a:spcAft>
                <a:spcPts val="1200"/>
              </a:spcAft>
            </a:pPr>
            <a:r>
              <a:rPr lang="en-US" sz="1600" b="1">
                <a:solidFill>
                  <a:srgbClr val="001F43"/>
                </a:solidFill>
                <a:latin typeface="PrudentialModern Bold SemiConde" pitchFamily="2" charset="77"/>
                <a:cs typeface="Calibri" panose="020F0502020204030204" pitchFamily="34" charset="0"/>
              </a:rPr>
              <a:t>WORK WITH YOUR FINANCIAL PROFESSIONAL TODAY TO LEARN ABOUT STRATEGIES THAT CAN HELP KEEP YOU ON TRACK FOR RETIREMENT.</a:t>
            </a:r>
            <a:r>
              <a:rPr lang="en-US" sz="1600" b="1">
                <a:solidFill>
                  <a:srgbClr val="001F43"/>
                </a:solidFill>
                <a:latin typeface="PrudentialModern Bold SemiConde" pitchFamily="2" charset="77"/>
              </a:rPr>
              <a:t> </a:t>
            </a:r>
            <a:endParaRPr lang="en-US" sz="1600" b="1" dirty="0">
              <a:solidFill>
                <a:srgbClr val="001F43"/>
              </a:solidFill>
              <a:latin typeface="PrudentialModern Bold SemiConde" pitchFamily="2" charset="77"/>
            </a:endParaRPr>
          </a:p>
        </p:txBody>
      </p:sp>
    </p:spTree>
    <p:extLst>
      <p:ext uri="{BB962C8B-B14F-4D97-AF65-F5344CB8AC3E}">
        <p14:creationId xmlns:p14="http://schemas.microsoft.com/office/powerpoint/2010/main" val="3406677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1F43"/>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32C3467-6B05-8198-618E-F0D9CD49D843}"/>
              </a:ext>
              <a:ext uri="{C183D7F6-B498-43B3-948B-1728B52AA6E4}">
                <adec:decorative xmlns:adec="http://schemas.microsoft.com/office/drawing/2017/decorative" val="1"/>
              </a:ext>
            </a:extLst>
          </p:cNvPr>
          <p:cNvGrpSpPr/>
          <p:nvPr/>
        </p:nvGrpSpPr>
        <p:grpSpPr>
          <a:xfrm>
            <a:off x="-281511" y="145125"/>
            <a:ext cx="17716500" cy="6824512"/>
            <a:chOff x="-5524500" y="33488"/>
            <a:chExt cx="17716500" cy="6824512"/>
          </a:xfrm>
        </p:grpSpPr>
        <p:pic>
          <p:nvPicPr>
            <p:cNvPr id="16" name="Picture 15">
              <a:extLst>
                <a:ext uri="{FF2B5EF4-FFF2-40B4-BE49-F238E27FC236}">
                  <a16:creationId xmlns:a16="http://schemas.microsoft.com/office/drawing/2014/main" id="{FB68F36C-7C6B-F018-D989-E6CF040DB741}"/>
                </a:ext>
              </a:extLst>
            </p:cNvPr>
            <p:cNvPicPr>
              <a:picLocks noChangeAspect="1"/>
            </p:cNvPicPr>
            <p:nvPr/>
          </p:nvPicPr>
          <p:blipFill>
            <a:blip r:embed="rId3">
              <a:alphaModFix amt="5000"/>
            </a:blip>
            <a:stretch>
              <a:fillRect/>
            </a:stretch>
          </p:blipFill>
          <p:spPr>
            <a:xfrm>
              <a:off x="-5524500" y="33488"/>
              <a:ext cx="8826500" cy="6824512"/>
            </a:xfrm>
            <a:prstGeom prst="rect">
              <a:avLst/>
            </a:prstGeom>
          </p:spPr>
        </p:pic>
        <p:pic>
          <p:nvPicPr>
            <p:cNvPr id="15" name="Picture 14">
              <a:extLst>
                <a:ext uri="{FF2B5EF4-FFF2-40B4-BE49-F238E27FC236}">
                  <a16:creationId xmlns:a16="http://schemas.microsoft.com/office/drawing/2014/main" id="{A6E04B53-8095-69DF-DEEF-00AF7EA63BF1}"/>
                </a:ext>
              </a:extLst>
            </p:cNvPr>
            <p:cNvPicPr>
              <a:picLocks noChangeAspect="1"/>
            </p:cNvPicPr>
            <p:nvPr/>
          </p:nvPicPr>
          <p:blipFill>
            <a:blip r:embed="rId3">
              <a:alphaModFix amt="5000"/>
            </a:blip>
            <a:stretch>
              <a:fillRect/>
            </a:stretch>
          </p:blipFill>
          <p:spPr>
            <a:xfrm>
              <a:off x="3365500" y="33488"/>
              <a:ext cx="8826500" cy="6824512"/>
            </a:xfrm>
            <a:prstGeom prst="rect">
              <a:avLst/>
            </a:prstGeom>
          </p:spPr>
        </p:pic>
      </p:grpSp>
      <p:pic>
        <p:nvPicPr>
          <p:cNvPr id="18" name="Picture 17">
            <a:extLst>
              <a:ext uri="{FF2B5EF4-FFF2-40B4-BE49-F238E27FC236}">
                <a16:creationId xmlns:a16="http://schemas.microsoft.com/office/drawing/2014/main" id="{7CD90DCF-05C1-1180-0576-54060FE13877}"/>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10819" b="22463"/>
          <a:stretch/>
        </p:blipFill>
        <p:spPr>
          <a:xfrm>
            <a:off x="6539062" y="1941974"/>
            <a:ext cx="5652938" cy="4914901"/>
          </a:xfrm>
          <a:prstGeom prst="rect">
            <a:avLst/>
          </a:prstGeom>
        </p:spPr>
      </p:pic>
      <p:sp>
        <p:nvSpPr>
          <p:cNvPr id="44" name="Title 1">
            <a:extLst>
              <a:ext uri="{FF2B5EF4-FFF2-40B4-BE49-F238E27FC236}">
                <a16:creationId xmlns:a16="http://schemas.microsoft.com/office/drawing/2014/main" id="{DFBB59FF-C337-2B2E-FD54-261471F6634E}"/>
              </a:ext>
            </a:extLst>
          </p:cNvPr>
          <p:cNvSpPr txBox="1">
            <a:spLocks noGrp="1"/>
          </p:cNvSpPr>
          <p:nvPr>
            <p:ph type="title"/>
          </p:nvPr>
        </p:nvSpPr>
        <p:spPr>
          <a:xfrm>
            <a:off x="622300" y="780190"/>
            <a:ext cx="2692400" cy="906331"/>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800" b="1" dirty="0">
                <a:solidFill>
                  <a:srgbClr val="0079C3"/>
                </a:solidFill>
                <a:latin typeface="Prudential Modern SemCond" pitchFamily="2" charset="77"/>
              </a:rPr>
              <a:t>THANK YOU!</a:t>
            </a:r>
          </a:p>
        </p:txBody>
      </p:sp>
      <p:sp>
        <p:nvSpPr>
          <p:cNvPr id="45" name="Content Placeholder 40">
            <a:extLst>
              <a:ext uri="{FF2B5EF4-FFF2-40B4-BE49-F238E27FC236}">
                <a16:creationId xmlns:a16="http://schemas.microsoft.com/office/drawing/2014/main" id="{BD5D0186-E134-F0A1-5AFA-D81EE5598543}"/>
              </a:ext>
            </a:extLst>
          </p:cNvPr>
          <p:cNvSpPr txBox="1">
            <a:spLocks noGrp="1"/>
          </p:cNvSpPr>
          <p:nvPr>
            <p:ph sz="quarter" idx="10"/>
          </p:nvPr>
        </p:nvSpPr>
        <p:spPr>
          <a:xfrm>
            <a:off x="733341" y="2484295"/>
            <a:ext cx="2648201" cy="65993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800" b="1" u="none" strike="noStrike" cap="none">
                <a:solidFill>
                  <a:srgbClr val="B43582"/>
                </a:solidFill>
                <a:latin typeface="Prudential Modern SemCond" pitchFamily="2" charset="77"/>
                <a:ea typeface="Oswald"/>
                <a:cs typeface="Oswald"/>
                <a:sym typeface="Oswald"/>
              </a:rPr>
              <a:t>[</a:t>
            </a:r>
            <a:r>
              <a:rPr lang="en-US" sz="2800" b="1">
                <a:solidFill>
                  <a:schemeClr val="bg1"/>
                </a:solidFill>
                <a:latin typeface="Prudential Modern SemCond" pitchFamily="2" charset="77"/>
                <a:ea typeface="Oswald"/>
                <a:cs typeface="Oswald"/>
                <a:sym typeface="Oswald"/>
              </a:rPr>
              <a:t>Presenter Name</a:t>
            </a:r>
            <a:r>
              <a:rPr lang="en-US" sz="2800" b="1" u="none" strike="noStrike" cap="none">
                <a:solidFill>
                  <a:srgbClr val="B43582"/>
                </a:solidFill>
                <a:latin typeface="Prudential Modern SemCond" pitchFamily="2" charset="77"/>
                <a:ea typeface="Oswald"/>
                <a:cs typeface="Oswald"/>
                <a:sym typeface="Oswald"/>
              </a:rPr>
              <a:t>]</a:t>
            </a:r>
          </a:p>
          <a:p>
            <a:pPr marL="0" marR="0" lvl="0" indent="0" algn="l" rtl="0">
              <a:lnSpc>
                <a:spcPct val="100000"/>
              </a:lnSpc>
              <a:spcBef>
                <a:spcPts val="0"/>
              </a:spcBef>
              <a:spcAft>
                <a:spcPts val="0"/>
              </a:spcAft>
              <a:buClr>
                <a:srgbClr val="000000"/>
              </a:buClr>
              <a:buSzPts val="1300"/>
              <a:buFont typeface="Arial"/>
              <a:buNone/>
            </a:pPr>
            <a:r>
              <a:rPr lang="en-US" sz="1600" b="1" u="none" strike="noStrike" cap="none">
                <a:solidFill>
                  <a:srgbClr val="B43582"/>
                </a:solidFill>
                <a:latin typeface="Prudential Modern SemCond" pitchFamily="2" charset="77"/>
                <a:ea typeface="Oswald"/>
                <a:cs typeface="Oswald"/>
                <a:sym typeface="Oswald"/>
              </a:rPr>
              <a:t>[</a:t>
            </a:r>
            <a:r>
              <a:rPr lang="en-US" sz="1600" b="1" u="none" strike="noStrike" cap="none">
                <a:solidFill>
                  <a:srgbClr val="007BC3"/>
                </a:solidFill>
                <a:latin typeface="Prudential Modern SemCond" pitchFamily="2" charset="77"/>
                <a:ea typeface="Oswald"/>
                <a:cs typeface="Oswald"/>
                <a:sym typeface="Oswald"/>
              </a:rPr>
              <a:t>Financial </a:t>
            </a:r>
            <a:r>
              <a:rPr lang="en-US" sz="1600" b="1">
                <a:solidFill>
                  <a:srgbClr val="007BC3"/>
                </a:solidFill>
                <a:latin typeface="Prudential Modern SemCond" pitchFamily="2" charset="77"/>
                <a:ea typeface="Oswald"/>
                <a:cs typeface="Oswald"/>
                <a:sym typeface="Oswald"/>
              </a:rPr>
              <a:t>Professional</a:t>
            </a:r>
            <a:r>
              <a:rPr lang="en-US" sz="1600" b="1" u="none" strike="noStrike" cap="none">
                <a:solidFill>
                  <a:srgbClr val="B43582"/>
                </a:solidFill>
                <a:latin typeface="Prudential Modern SemCond" pitchFamily="2" charset="77"/>
                <a:ea typeface="Oswald"/>
                <a:cs typeface="Oswald"/>
                <a:sym typeface="Oswald"/>
              </a:rPr>
              <a:t>]</a:t>
            </a:r>
            <a:endParaRPr lang="en-US" sz="1600" b="1" u="none" strike="noStrike" cap="none" dirty="0">
              <a:solidFill>
                <a:srgbClr val="B43582"/>
              </a:solidFill>
              <a:latin typeface="Prudential Modern SemCond" pitchFamily="2" charset="77"/>
              <a:ea typeface="Oswald"/>
              <a:cs typeface="Oswald"/>
              <a:sym typeface="Oswald"/>
            </a:endParaRPr>
          </a:p>
        </p:txBody>
      </p:sp>
      <p:sp>
        <p:nvSpPr>
          <p:cNvPr id="46" name="Content Placeholder 40">
            <a:extLst>
              <a:ext uri="{FF2B5EF4-FFF2-40B4-BE49-F238E27FC236}">
                <a16:creationId xmlns:a16="http://schemas.microsoft.com/office/drawing/2014/main" id="{81926DF2-F38E-ADCF-BA80-8974335E48CD}"/>
              </a:ext>
            </a:extLst>
          </p:cNvPr>
          <p:cNvSpPr txBox="1">
            <a:spLocks noGrp="1"/>
          </p:cNvSpPr>
          <p:nvPr>
            <p:ph sz="quarter" idx="11"/>
          </p:nvPr>
        </p:nvSpPr>
        <p:spPr>
          <a:xfrm>
            <a:off x="1149725" y="3324734"/>
            <a:ext cx="1733801" cy="431058"/>
          </a:xfrm>
          <a:prstGeom prst="rect">
            <a:avLst/>
          </a:prstGeom>
          <a:noFill/>
          <a:ln>
            <a:noFill/>
          </a:ln>
        </p:spPr>
        <p:txBody>
          <a:bodyPr spcFirstLastPara="1" wrap="square" lIns="0" tIns="0" rIns="0" bIns="0" anchor="t" anchorCtr="0">
            <a:noAutofit/>
          </a:bodyPr>
          <a:lstStyle/>
          <a:p>
            <a:pPr lvl="0">
              <a:lnSpc>
                <a:spcPct val="150000"/>
              </a:lnSpc>
              <a:buClr>
                <a:srgbClr val="000000"/>
              </a:buClr>
              <a:buSzPts val="900"/>
            </a:pPr>
            <a:r>
              <a:rPr lang="en-US" sz="1600" b="1">
                <a:solidFill>
                  <a:srgbClr val="B43582"/>
                </a:solidFill>
                <a:latin typeface="Prudential Modern SemCond" pitchFamily="2" charset="77"/>
                <a:ea typeface="Oswald"/>
                <a:cs typeface="Oswald"/>
                <a:sym typeface="Oswald"/>
              </a:rPr>
              <a:t>[</a:t>
            </a:r>
            <a:r>
              <a:rPr lang="en-US" sz="1600" b="1" u="none" strike="noStrike" cap="none">
                <a:solidFill>
                  <a:schemeClr val="bg1"/>
                </a:solidFill>
                <a:latin typeface="Prudential Modern SemCond" pitchFamily="2" charset="77"/>
                <a:ea typeface="Oswald"/>
                <a:cs typeface="Oswald"/>
                <a:sym typeface="Oswald"/>
              </a:rPr>
              <a:t>212-817-1111</a:t>
            </a:r>
            <a:r>
              <a:rPr lang="en-US" sz="1600" b="1">
                <a:solidFill>
                  <a:srgbClr val="B43582"/>
                </a:solidFill>
                <a:latin typeface="Prudential Modern SemCond" pitchFamily="2" charset="77"/>
                <a:ea typeface="Oswald"/>
                <a:cs typeface="Oswald"/>
                <a:sym typeface="Oswald"/>
              </a:rPr>
              <a:t> ]</a:t>
            </a:r>
            <a:endParaRPr lang="en-US" sz="1600" b="1" dirty="0">
              <a:solidFill>
                <a:srgbClr val="B43582"/>
              </a:solidFill>
              <a:latin typeface="Prudential Modern SemCond" pitchFamily="2" charset="77"/>
              <a:ea typeface="Oswald"/>
              <a:cs typeface="Oswald"/>
              <a:sym typeface="Oswald"/>
            </a:endParaRPr>
          </a:p>
        </p:txBody>
      </p:sp>
      <p:sp>
        <p:nvSpPr>
          <p:cNvPr id="47" name="Content Placeholder 46">
            <a:extLst>
              <a:ext uri="{FF2B5EF4-FFF2-40B4-BE49-F238E27FC236}">
                <a16:creationId xmlns:a16="http://schemas.microsoft.com/office/drawing/2014/main" id="{0E6843F9-2548-7E4B-3B42-186CAEFF8878}"/>
              </a:ext>
            </a:extLst>
          </p:cNvPr>
          <p:cNvSpPr>
            <a:spLocks noGrp="1"/>
          </p:cNvSpPr>
          <p:nvPr>
            <p:ph sz="quarter" idx="12"/>
          </p:nvPr>
        </p:nvSpPr>
        <p:spPr>
          <a:xfrm>
            <a:off x="1057525" y="3841211"/>
            <a:ext cx="2648201" cy="413447"/>
          </a:xfrm>
          <a:prstGeom prst="rect">
            <a:avLst/>
          </a:prstGeom>
        </p:spPr>
        <p:txBody>
          <a:bodyPr wrap="square">
            <a:spAutoFit/>
          </a:bodyPr>
          <a:lstStyle/>
          <a:p>
            <a:pPr lvl="0">
              <a:lnSpc>
                <a:spcPct val="150000"/>
              </a:lnSpc>
              <a:buClr>
                <a:srgbClr val="000000"/>
              </a:buClr>
              <a:buSzPts val="900"/>
            </a:pPr>
            <a:r>
              <a:rPr lang="en-US" sz="1600" b="1">
                <a:solidFill>
                  <a:srgbClr val="B43582"/>
                </a:solidFill>
                <a:latin typeface="Prudential Modern SemCond" pitchFamily="2" charset="77"/>
                <a:ea typeface="Oswald"/>
                <a:cs typeface="Oswald"/>
                <a:sym typeface="Oswald"/>
              </a:rPr>
              <a:t>[ </a:t>
            </a:r>
            <a:r>
              <a:rPr lang="en-US" sz="1600" b="1">
                <a:solidFill>
                  <a:schemeClr val="bg1"/>
                </a:solidFill>
                <a:latin typeface="Prudential Modern SemCond" pitchFamily="2" charset="77"/>
                <a:ea typeface="Oswald"/>
                <a:cs typeface="Oswald"/>
                <a:sym typeface="Oswald"/>
              </a:rPr>
              <a:t>email@prudential.com</a:t>
            </a:r>
            <a:r>
              <a:rPr lang="en-US" sz="1600" b="1">
                <a:solidFill>
                  <a:srgbClr val="B43582"/>
                </a:solidFill>
                <a:latin typeface="Prudential Modern SemCond" pitchFamily="2" charset="77"/>
                <a:ea typeface="Oswald"/>
                <a:cs typeface="Oswald"/>
                <a:sym typeface="Oswald"/>
              </a:rPr>
              <a:t> ]</a:t>
            </a:r>
            <a:endParaRPr lang="en-US" sz="1600" b="1" dirty="0">
              <a:solidFill>
                <a:schemeClr val="bg1"/>
              </a:solidFill>
              <a:latin typeface="Prudential Modern SemCond" pitchFamily="2" charset="77"/>
              <a:ea typeface="Oswald"/>
              <a:cs typeface="Oswald"/>
              <a:sym typeface="Oswald"/>
            </a:endParaRPr>
          </a:p>
        </p:txBody>
      </p:sp>
      <p:sp>
        <p:nvSpPr>
          <p:cNvPr id="48" name="Content Placeholder 47">
            <a:extLst>
              <a:ext uri="{FF2B5EF4-FFF2-40B4-BE49-F238E27FC236}">
                <a16:creationId xmlns:a16="http://schemas.microsoft.com/office/drawing/2014/main" id="{9CC104A7-633B-7575-A1CA-9313C89FB731}"/>
              </a:ext>
            </a:extLst>
          </p:cNvPr>
          <p:cNvSpPr>
            <a:spLocks noGrp="1"/>
          </p:cNvSpPr>
          <p:nvPr>
            <p:ph sz="quarter" idx="13"/>
          </p:nvPr>
        </p:nvSpPr>
        <p:spPr>
          <a:xfrm>
            <a:off x="1057525" y="4399783"/>
            <a:ext cx="4910138" cy="661720"/>
          </a:xfrm>
          <a:prstGeom prst="rect">
            <a:avLst/>
          </a:prstGeom>
        </p:spPr>
        <p:txBody>
          <a:bodyPr wrap="square">
            <a:spAutoFit/>
          </a:bodyPr>
          <a:lstStyle/>
          <a:p>
            <a:pPr lvl="0">
              <a:lnSpc>
                <a:spcPct val="100000"/>
              </a:lnSpc>
              <a:spcBef>
                <a:spcPts val="0"/>
              </a:spcBef>
              <a:spcAft>
                <a:spcPts val="600"/>
              </a:spcAft>
              <a:buClr>
                <a:srgbClr val="000000"/>
              </a:buClr>
              <a:buSzPts val="900"/>
            </a:pPr>
            <a:r>
              <a:rPr lang="en-US" sz="1600" b="1">
                <a:solidFill>
                  <a:srgbClr val="B43582"/>
                </a:solidFill>
                <a:latin typeface="Prudential Modern SemCond" pitchFamily="2" charset="77"/>
                <a:ea typeface="Oswald"/>
                <a:cs typeface="Oswald"/>
                <a:sym typeface="Oswald"/>
              </a:rPr>
              <a:t>[ </a:t>
            </a:r>
            <a:r>
              <a:rPr lang="en-US" sz="1600" b="1">
                <a:solidFill>
                  <a:schemeClr val="bg1"/>
                </a:solidFill>
                <a:latin typeface="Prudential Modern SemCond" pitchFamily="2" charset="77"/>
                <a:ea typeface="Oswald"/>
                <a:cs typeface="Oswald"/>
                <a:sym typeface="Oswald"/>
              </a:rPr>
              <a:t>111 Main Street</a:t>
            </a:r>
          </a:p>
          <a:p>
            <a:pPr lvl="0">
              <a:lnSpc>
                <a:spcPct val="100000"/>
              </a:lnSpc>
              <a:spcBef>
                <a:spcPts val="0"/>
              </a:spcBef>
              <a:buClr>
                <a:srgbClr val="000000"/>
              </a:buClr>
              <a:buSzPts val="900"/>
            </a:pPr>
            <a:r>
              <a:rPr lang="en-US" sz="1600" b="1">
                <a:solidFill>
                  <a:schemeClr val="bg1"/>
                </a:solidFill>
                <a:latin typeface="Prudential Modern SemCond" pitchFamily="2" charset="77"/>
                <a:ea typeface="Oswald"/>
                <a:cs typeface="Oswald"/>
                <a:sym typeface="Oswald"/>
              </a:rPr>
              <a:t>New York, NY 10020-1710</a:t>
            </a:r>
            <a:r>
              <a:rPr lang="en-US" sz="1600" b="1">
                <a:solidFill>
                  <a:srgbClr val="B43582"/>
                </a:solidFill>
                <a:latin typeface="Prudential Modern SemCond" pitchFamily="2" charset="77"/>
                <a:ea typeface="Oswald"/>
                <a:cs typeface="Oswald"/>
                <a:sym typeface="Oswald"/>
              </a:rPr>
              <a:t> ]</a:t>
            </a:r>
            <a:endParaRPr lang="en-US" sz="1600" b="1" dirty="0">
              <a:solidFill>
                <a:schemeClr val="bg1"/>
              </a:solidFill>
              <a:latin typeface="Prudential Modern SemCond" pitchFamily="2" charset="77"/>
              <a:ea typeface="Oswald"/>
              <a:cs typeface="Oswald"/>
              <a:sym typeface="Oswald"/>
            </a:endParaRPr>
          </a:p>
        </p:txBody>
      </p:sp>
      <p:pic>
        <p:nvPicPr>
          <p:cNvPr id="51" name="Google Shape;445;p40">
            <a:extLst>
              <a:ext uri="{FF2B5EF4-FFF2-40B4-BE49-F238E27FC236}">
                <a16:creationId xmlns:a16="http://schemas.microsoft.com/office/drawing/2014/main" id="{8AAF0BB1-CF2B-825D-0976-FE98586F0576}"/>
              </a:ext>
              <a:ext uri="{C183D7F6-B498-43B3-948B-1728B52AA6E4}">
                <adec:decorative xmlns:adec="http://schemas.microsoft.com/office/drawing/2017/decorative" val="1"/>
              </a:ext>
            </a:extLst>
          </p:cNvPr>
          <p:cNvPicPr preferRelativeResize="0"/>
          <p:nvPr/>
        </p:nvPicPr>
        <p:blipFill rotWithShape="1">
          <a:blip r:embed="rId5">
            <a:alphaModFix/>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Lst>
          </a:blip>
          <a:srcRect l="26208" t="18873" r="25552" b="18774"/>
          <a:stretch/>
        </p:blipFill>
        <p:spPr>
          <a:xfrm>
            <a:off x="736102" y="3491873"/>
            <a:ext cx="306902" cy="367607"/>
          </a:xfrm>
          <a:prstGeom prst="rect">
            <a:avLst/>
          </a:prstGeom>
          <a:noFill/>
          <a:ln>
            <a:noFill/>
          </a:ln>
        </p:spPr>
      </p:pic>
      <p:pic>
        <p:nvPicPr>
          <p:cNvPr id="52" name="Google Shape;446;p40">
            <a:extLst>
              <a:ext uri="{FF2B5EF4-FFF2-40B4-BE49-F238E27FC236}">
                <a16:creationId xmlns:a16="http://schemas.microsoft.com/office/drawing/2014/main" id="{270706AB-EBB3-101F-D991-56805964B1B5}"/>
              </a:ext>
              <a:ext uri="{C183D7F6-B498-43B3-948B-1728B52AA6E4}">
                <adec:decorative xmlns:adec="http://schemas.microsoft.com/office/drawing/2017/decorative" val="1"/>
              </a:ext>
            </a:extLst>
          </p:cNvPr>
          <p:cNvPicPr preferRelativeResize="0"/>
          <p:nvPr/>
        </p:nvPicPr>
        <p:blipFill rotWithShape="1">
          <a:blip r:embed="rId7">
            <a:alphaModFix/>
            <a:duotone>
              <a:schemeClr val="bg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Lst>
          </a:blip>
          <a:srcRect l="11317" r="11325"/>
          <a:stretch/>
        </p:blipFill>
        <p:spPr>
          <a:xfrm>
            <a:off x="730569" y="3915395"/>
            <a:ext cx="306902" cy="367607"/>
          </a:xfrm>
          <a:prstGeom prst="rect">
            <a:avLst/>
          </a:prstGeom>
          <a:noFill/>
          <a:ln>
            <a:noFill/>
          </a:ln>
        </p:spPr>
      </p:pic>
      <p:pic>
        <p:nvPicPr>
          <p:cNvPr id="53" name="Google Shape;447;p40">
            <a:extLst>
              <a:ext uri="{FF2B5EF4-FFF2-40B4-BE49-F238E27FC236}">
                <a16:creationId xmlns:a16="http://schemas.microsoft.com/office/drawing/2014/main" id="{25B98785-FA0D-BF67-8B18-DB74FF43F73D}"/>
              </a:ext>
              <a:ext uri="{C183D7F6-B498-43B3-948B-1728B52AA6E4}">
                <adec:decorative xmlns:adec="http://schemas.microsoft.com/office/drawing/2017/decorative" val="1"/>
              </a:ext>
            </a:extLst>
          </p:cNvPr>
          <p:cNvPicPr preferRelativeResize="0"/>
          <p:nvPr/>
        </p:nvPicPr>
        <p:blipFill rotWithShape="1">
          <a:blip r:embed="rId9">
            <a:alphaModFix/>
            <a:duotone>
              <a:schemeClr val="bg2">
                <a:shade val="45000"/>
                <a:satMod val="135000"/>
              </a:schemeClr>
              <a:prstClr val="white"/>
            </a:duotone>
            <a:extLst>
              <a:ext uri="{BEBA8EAE-BF5A-486C-A8C5-ECC9F3942E4B}">
                <a14:imgProps xmlns:a14="http://schemas.microsoft.com/office/drawing/2010/main">
                  <a14:imgLayer r:embed="rId10">
                    <a14:imgEffect>
                      <a14:brightnessContrast bright="100000"/>
                    </a14:imgEffect>
                  </a14:imgLayer>
                </a14:imgProps>
              </a:ext>
            </a:extLst>
          </a:blip>
          <a:srcRect l="11317" r="11325"/>
          <a:stretch/>
        </p:blipFill>
        <p:spPr>
          <a:xfrm>
            <a:off x="723900" y="4419864"/>
            <a:ext cx="306902" cy="367607"/>
          </a:xfrm>
          <a:prstGeom prst="rect">
            <a:avLst/>
          </a:prstGeom>
          <a:noFill/>
          <a:ln>
            <a:noFill/>
          </a:ln>
        </p:spPr>
      </p:pic>
    </p:spTree>
    <p:extLst>
      <p:ext uri="{BB962C8B-B14F-4D97-AF65-F5344CB8AC3E}">
        <p14:creationId xmlns:p14="http://schemas.microsoft.com/office/powerpoint/2010/main" val="3725594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DB064EA-5D23-54DA-2ED9-0DBA80809A8D}"/>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6" name="Group 5">
              <a:extLst>
                <a:ext uri="{FF2B5EF4-FFF2-40B4-BE49-F238E27FC236}">
                  <a16:creationId xmlns:a16="http://schemas.microsoft.com/office/drawing/2014/main" id="{5E2599F2-AF63-B024-8875-0386571B0545}"/>
                </a:ext>
              </a:extLst>
            </p:cNvPr>
            <p:cNvGrpSpPr/>
            <p:nvPr/>
          </p:nvGrpSpPr>
          <p:grpSpPr>
            <a:xfrm>
              <a:off x="8430073" y="6380207"/>
              <a:ext cx="3712966" cy="345783"/>
              <a:chOff x="8430073" y="6380207"/>
              <a:chExt cx="3712966" cy="345783"/>
            </a:xfrm>
          </p:grpSpPr>
          <p:grpSp>
            <p:nvGrpSpPr>
              <p:cNvPr id="12" name="Group 11">
                <a:extLst>
                  <a:ext uri="{FF2B5EF4-FFF2-40B4-BE49-F238E27FC236}">
                    <a16:creationId xmlns:a16="http://schemas.microsoft.com/office/drawing/2014/main" id="{1D8ADD69-77B2-B4E8-6826-4CCB68EB6C55}"/>
                  </a:ext>
                </a:extLst>
              </p:cNvPr>
              <p:cNvGrpSpPr/>
              <p:nvPr/>
            </p:nvGrpSpPr>
            <p:grpSpPr>
              <a:xfrm>
                <a:off x="11520739" y="6380207"/>
                <a:ext cx="622300" cy="345783"/>
                <a:chOff x="11517153" y="6380207"/>
                <a:chExt cx="622300" cy="345783"/>
              </a:xfrm>
            </p:grpSpPr>
            <p:sp>
              <p:nvSpPr>
                <p:cNvPr id="14" name="Slide Number Placeholder 5">
                  <a:extLst>
                    <a:ext uri="{FF2B5EF4-FFF2-40B4-BE49-F238E27FC236}">
                      <a16:creationId xmlns:a16="http://schemas.microsoft.com/office/drawing/2014/main" id="{844207EA-76B9-3E63-8EC3-37D02FEDEEE7}"/>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35</a:t>
                  </a:fld>
                  <a:endParaRPr lang="en-US" sz="1100" b="1" dirty="0">
                    <a:solidFill>
                      <a:srgbClr val="001F43"/>
                    </a:solidFill>
                    <a:latin typeface="PrudentialModern" pitchFamily="2" charset="77"/>
                  </a:endParaRPr>
                </a:p>
              </p:txBody>
            </p:sp>
            <p:cxnSp>
              <p:nvCxnSpPr>
                <p:cNvPr id="15" name="Straight Connector 14">
                  <a:extLst>
                    <a:ext uri="{FF2B5EF4-FFF2-40B4-BE49-F238E27FC236}">
                      <a16:creationId xmlns:a16="http://schemas.microsoft.com/office/drawing/2014/main" id="{5B8BFD76-7EE1-E467-C2A5-70D37985F0F8}"/>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3" name="Footer Placeholder 4">
                <a:extLst>
                  <a:ext uri="{FF2B5EF4-FFF2-40B4-BE49-F238E27FC236}">
                    <a16:creationId xmlns:a16="http://schemas.microsoft.com/office/drawing/2014/main" id="{ED660F3B-EFE4-1EF7-4739-82D16D7F2197}"/>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11" name="Picture 10" descr="A blue and black logo&#10;&#10;Description automatically generated">
              <a:extLst>
                <a:ext uri="{FF2B5EF4-FFF2-40B4-BE49-F238E27FC236}">
                  <a16:creationId xmlns:a16="http://schemas.microsoft.com/office/drawing/2014/main" id="{BF017676-4D8D-5F4D-DB45-8810147EB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40" name="Title 1">
            <a:extLst>
              <a:ext uri="{FF2B5EF4-FFF2-40B4-BE49-F238E27FC236}">
                <a16:creationId xmlns:a16="http://schemas.microsoft.com/office/drawing/2014/main" id="{23B599D7-4636-BE63-D615-336708D1F6BE}"/>
              </a:ext>
            </a:extLst>
          </p:cNvPr>
          <p:cNvSpPr>
            <a:spLocks noGrp="1"/>
          </p:cNvSpPr>
          <p:nvPr>
            <p:ph type="title"/>
          </p:nvPr>
        </p:nvSpPr>
        <p:spPr>
          <a:xfrm>
            <a:off x="769286" y="395756"/>
            <a:ext cx="2979821" cy="474284"/>
          </a:xfrm>
          <a:prstGeom prst="rect">
            <a:avLst/>
          </a:prstGeom>
        </p:spPr>
        <p:txBody>
          <a:bodyPr>
            <a:noAutofit/>
          </a:bodyPr>
          <a:lstStyle/>
          <a:p>
            <a:r>
              <a:rPr lang="en-US" sz="3800" b="1" dirty="0">
                <a:solidFill>
                  <a:srgbClr val="002247"/>
                </a:solidFill>
                <a:latin typeface="Prudential Modern SemCond" pitchFamily="2" charset="77"/>
              </a:rPr>
              <a:t>DISCLOSURES</a:t>
            </a:r>
            <a:br>
              <a:rPr lang="en-US" sz="3800" b="1" dirty="0">
                <a:solidFill>
                  <a:srgbClr val="002247"/>
                </a:solidFill>
                <a:latin typeface="Prudential Modern SemCond" pitchFamily="2" charset="77"/>
              </a:rPr>
            </a:br>
            <a:endParaRPr lang="en-US" sz="3800" b="1" dirty="0">
              <a:solidFill>
                <a:srgbClr val="002247"/>
              </a:solidFill>
              <a:latin typeface="Prudential Modern SemCond" pitchFamily="2" charset="77"/>
            </a:endParaRPr>
          </a:p>
        </p:txBody>
      </p:sp>
      <p:sp>
        <p:nvSpPr>
          <p:cNvPr id="41" name="Content Placeholder 40">
            <a:extLst>
              <a:ext uri="{FF2B5EF4-FFF2-40B4-BE49-F238E27FC236}">
                <a16:creationId xmlns:a16="http://schemas.microsoft.com/office/drawing/2014/main" id="{7E7FA553-FA73-FC0B-032F-6E8C821953B0}"/>
              </a:ext>
            </a:extLst>
          </p:cNvPr>
          <p:cNvSpPr>
            <a:spLocks noGrp="1"/>
          </p:cNvSpPr>
          <p:nvPr>
            <p:ph sz="quarter" idx="10"/>
          </p:nvPr>
        </p:nvSpPr>
        <p:spPr>
          <a:xfrm>
            <a:off x="785327" y="1808621"/>
            <a:ext cx="7348020" cy="3436069"/>
          </a:xfrm>
          <a:prstGeom prst="rect">
            <a:avLst/>
          </a:prstGeom>
        </p:spPr>
        <p:txBody>
          <a:bodyPr wrap="square">
            <a:spAutoFit/>
          </a:bodyPr>
          <a:lstStyle/>
          <a:p>
            <a:pPr>
              <a:lnSpc>
                <a:spcPct val="100000"/>
              </a:lnSpc>
              <a:spcBef>
                <a:spcPts val="0"/>
              </a:spcBef>
            </a:pPr>
            <a:r>
              <a:rPr lang="en-US" sz="1400" dirty="0">
                <a:latin typeface="PRUDENTIALMODERN MEDIUM CONDENS" pitchFamily="2" charset="77"/>
              </a:rPr>
              <a:t>Life Insurance and Annuities are issued by The Prudential Insurance Company of America, Newark, NJ, and its affiliates. </a:t>
            </a:r>
            <a:br>
              <a:rPr lang="en-US" sz="1400" dirty="0">
                <a:latin typeface="PRUDENTIALMODERN MEDIUM CONDENS" pitchFamily="2" charset="77"/>
              </a:rPr>
            </a:br>
            <a:br>
              <a:rPr lang="en-US" sz="1400" dirty="0">
                <a:latin typeface="PRUDENTIALMODERN MEDIUM CONDENS" pitchFamily="2" charset="77"/>
              </a:rPr>
            </a:br>
            <a:r>
              <a:rPr lang="en-US" sz="1400" dirty="0">
                <a:latin typeface="PRUDENTIALMODERN MEDIUM CONDENS" pitchFamily="2" charset="77"/>
              </a:rPr>
              <a:t>​​This material is being provided for informational or educational purposes only and does not take into account the investment objectives or financial situation of any clients or prospective clients. The information is not intended as investment advice and is not a recommendation about managing or investing a client’s retirement savings. If you would like information about your particular investment needs, please contact a financial professional.</a:t>
            </a:r>
          </a:p>
          <a:p>
            <a:pPr>
              <a:lnSpc>
                <a:spcPct val="100000"/>
              </a:lnSpc>
              <a:spcBef>
                <a:spcPts val="0"/>
              </a:spcBef>
            </a:pPr>
            <a:endParaRPr lang="en-US" sz="1400" dirty="0">
              <a:latin typeface="PRUDENTIALMODERN MEDIUM CONDENS" pitchFamily="2" charset="77"/>
            </a:endParaRPr>
          </a:p>
          <a:p>
            <a:pPr>
              <a:lnSpc>
                <a:spcPct val="100000"/>
              </a:lnSpc>
              <a:spcBef>
                <a:spcPts val="0"/>
              </a:spcBef>
              <a:buNone/>
            </a:pPr>
            <a:r>
              <a:rPr lang="en-US" sz="1400" dirty="0">
                <a:latin typeface="PRUDENTIALMODERN MEDIUM CONDENS" pitchFamily="2" charset="77"/>
              </a:rPr>
              <a:t>We do not provide tax, accounting, or legal advice. Please consult your own attorney or accountant.</a:t>
            </a:r>
          </a:p>
          <a:p>
            <a:pPr>
              <a:lnSpc>
                <a:spcPct val="100000"/>
              </a:lnSpc>
              <a:spcBef>
                <a:spcPts val="0"/>
              </a:spcBef>
              <a:buNone/>
            </a:pPr>
            <a:endParaRPr lang="en-US" sz="1400" dirty="0">
              <a:latin typeface="PRUDENTIALMODERN MEDIUM CONDENS" pitchFamily="2" charset="77"/>
            </a:endParaRPr>
          </a:p>
          <a:p>
            <a:pPr>
              <a:lnSpc>
                <a:spcPct val="100000"/>
              </a:lnSpc>
              <a:spcBef>
                <a:spcPts val="0"/>
              </a:spcBef>
              <a:buNone/>
            </a:pPr>
            <a:r>
              <a:rPr lang="en-US" sz="1400" dirty="0">
                <a:latin typeface="PRUDENTIALMODERN MEDIUM CONDENS" pitchFamily="2" charset="77"/>
              </a:rPr>
              <a:t>Prudential, the Prudential logo, and the Rock symbol are service marks of Prudential Financial, Inc. and its related entities.</a:t>
            </a:r>
          </a:p>
          <a:p>
            <a:pPr>
              <a:lnSpc>
                <a:spcPct val="100000"/>
              </a:lnSpc>
              <a:spcBef>
                <a:spcPts val="0"/>
              </a:spcBef>
              <a:buNone/>
            </a:pPr>
            <a:endParaRPr lang="en-US" sz="1400" dirty="0">
              <a:latin typeface="PRUDENTIALMODERN MEDIUM CONDENS" pitchFamily="2" charset="77"/>
            </a:endParaRPr>
          </a:p>
          <a:p>
            <a:pPr>
              <a:lnSpc>
                <a:spcPct val="100000"/>
              </a:lnSpc>
              <a:spcBef>
                <a:spcPts val="0"/>
              </a:spcBef>
              <a:buNone/>
            </a:pPr>
            <a:r>
              <a:rPr lang="en-US" sz="1400" dirty="0">
                <a:latin typeface="PRUDENTIALMODERN MEDIUM CONDENS" pitchFamily="2" charset="77"/>
              </a:rPr>
              <a:t>© 2023 Prudential Financial, Inc. and its related entities.</a:t>
            </a:r>
          </a:p>
          <a:p>
            <a:endParaRPr lang="en-US" sz="1400" dirty="0">
              <a:latin typeface="PRUDENTIALMODERN MEDIUM CONDENS" pitchFamily="2" charset="77"/>
            </a:endParaRPr>
          </a:p>
        </p:txBody>
      </p:sp>
    </p:spTree>
    <p:extLst>
      <p:ext uri="{BB962C8B-B14F-4D97-AF65-F5344CB8AC3E}">
        <p14:creationId xmlns:p14="http://schemas.microsoft.com/office/powerpoint/2010/main" val="702617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7EE5462E-6F8F-CC33-06CE-36A7AD36D6ED}"/>
              </a:ext>
            </a:extLst>
          </p:cNvPr>
          <p:cNvSpPr txBox="1">
            <a:spLocks noGrp="1"/>
          </p:cNvSpPr>
          <p:nvPr>
            <p:ph type="title"/>
          </p:nvPr>
        </p:nvSpPr>
        <p:spPr>
          <a:xfrm>
            <a:off x="633842" y="769923"/>
            <a:ext cx="3683514" cy="2086725"/>
          </a:xfrm>
          <a:prstGeom prst="rect">
            <a:avLst/>
          </a:prstGeom>
          <a:noFill/>
        </p:spPr>
        <p:txBody>
          <a:bodyPr wrap="square">
            <a:spAutoFit/>
          </a:bodyPr>
          <a:lstStyle/>
          <a:p>
            <a:pPr>
              <a:lnSpc>
                <a:spcPct val="90000"/>
              </a:lnSpc>
              <a:spcBef>
                <a:spcPct val="0"/>
              </a:spcBef>
              <a:defRPr/>
            </a:pPr>
            <a:r>
              <a:rPr lang="en-US" sz="3600" b="1" dirty="0">
                <a:solidFill>
                  <a:srgbClr val="001F43"/>
                </a:solidFill>
                <a:latin typeface="PrudentialModern Bold SemiConde" pitchFamily="2" charset="77"/>
                <a:ea typeface="+mj-ea"/>
                <a:cs typeface="Calibri" panose="020F0502020204030204" pitchFamily="34" charset="0"/>
              </a:rPr>
              <a:t>YET WOMEN STILL FACE UNIQUE CHALLENGES</a:t>
            </a:r>
          </a:p>
          <a:p>
            <a:pPr marL="0" marR="0" lvl="0" indent="0" fontAlgn="auto">
              <a:lnSpc>
                <a:spcPct val="90000"/>
              </a:lnSpc>
              <a:spcBef>
                <a:spcPct val="0"/>
              </a:spcBef>
              <a:spcAft>
                <a:spcPts val="0"/>
              </a:spcAft>
              <a:buClrTx/>
              <a:buSzTx/>
              <a:tabLst/>
              <a:defRPr/>
            </a:pPr>
            <a:endParaRPr lang="en-US" sz="3600" b="1" dirty="0">
              <a:solidFill>
                <a:srgbClr val="001F43"/>
              </a:solidFill>
              <a:latin typeface="PrudentialModern Bold SemiConde" pitchFamily="2" charset="77"/>
              <a:ea typeface="+mj-ea"/>
              <a:cs typeface="Calibri" panose="020F0502020204030204" pitchFamily="34" charset="0"/>
            </a:endParaRPr>
          </a:p>
        </p:txBody>
      </p:sp>
      <p:sp>
        <p:nvSpPr>
          <p:cNvPr id="41" name="Content Placeholder 40">
            <a:extLst>
              <a:ext uri="{FF2B5EF4-FFF2-40B4-BE49-F238E27FC236}">
                <a16:creationId xmlns:a16="http://schemas.microsoft.com/office/drawing/2014/main" id="{096ED1B4-137F-5E19-DF9A-F38EF1BF8A1C}"/>
              </a:ext>
            </a:extLst>
          </p:cNvPr>
          <p:cNvSpPr>
            <a:spLocks noGrp="1"/>
          </p:cNvSpPr>
          <p:nvPr>
            <p:ph sz="quarter" idx="11"/>
          </p:nvPr>
        </p:nvSpPr>
        <p:spPr>
          <a:xfrm>
            <a:off x="5664905" y="745624"/>
            <a:ext cx="5099551" cy="3200876"/>
          </a:xfrm>
          <a:prstGeom prst="rect">
            <a:avLst/>
          </a:prstGeom>
        </p:spPr>
        <p:txBody>
          <a:bodyPr wrap="square">
            <a:spAutoFit/>
          </a:bodyPr>
          <a:lstStyle/>
          <a:p>
            <a:pPr marL="342900" indent="-342900">
              <a:lnSpc>
                <a:spcPct val="100000"/>
              </a:lnSpc>
              <a:spcBef>
                <a:spcPts val="1200"/>
              </a:spcBef>
              <a:spcAft>
                <a:spcPts val="1200"/>
              </a:spcAft>
              <a:buClr>
                <a:srgbClr val="0079C3"/>
              </a:buClr>
              <a:buSzPct val="150000"/>
              <a:buFont typeface="Arial" panose="020B0604020202020204" pitchFamily="34" charset="0"/>
              <a:buChar char="•"/>
            </a:pPr>
            <a:r>
              <a:rPr lang="en-US" sz="1800" b="1">
                <a:solidFill>
                  <a:schemeClr val="bg2">
                    <a:lumMod val="25000"/>
                  </a:schemeClr>
                </a:solidFill>
                <a:latin typeface="Gilroy SemiBold" pitchFamily="2" charset="77"/>
                <a:cs typeface="Calibri" panose="020F0502020204030204" pitchFamily="34" charset="0"/>
              </a:rPr>
              <a:t>Women’s financial security has </a:t>
            </a:r>
            <a:r>
              <a:rPr lang="en-US" sz="1800" b="1">
                <a:solidFill>
                  <a:srgbClr val="0079C3"/>
                </a:solidFill>
                <a:latin typeface="Gilroy SemiBold" pitchFamily="2" charset="77"/>
                <a:cs typeface="Calibri" panose="020F0502020204030204" pitchFamily="34" charset="0"/>
              </a:rPr>
              <a:t>declined in the last three years</a:t>
            </a:r>
            <a:r>
              <a:rPr lang="en-US" sz="1800" b="1">
                <a:solidFill>
                  <a:schemeClr val="bg2">
                    <a:lumMod val="25000"/>
                  </a:schemeClr>
                </a:solidFill>
                <a:latin typeface="Gilroy SemiBold" pitchFamily="2" charset="77"/>
                <a:cs typeface="Calibri" panose="020F0502020204030204" pitchFamily="34" charset="0"/>
              </a:rPr>
              <a:t>, especially among Mature, Stay-at-Home Mom, and Sole Parent segments.</a:t>
            </a:r>
            <a:r>
              <a:rPr lang="en-US" sz="1800" b="1" baseline="30000">
                <a:solidFill>
                  <a:schemeClr val="bg2">
                    <a:lumMod val="25000"/>
                  </a:schemeClr>
                </a:solidFill>
                <a:latin typeface="Gilroy SemiBold" pitchFamily="2" charset="77"/>
                <a:cs typeface="Calibri" panose="020F0502020204030204" pitchFamily="34" charset="0"/>
              </a:rPr>
              <a:t>1</a:t>
            </a:r>
            <a:endParaRPr lang="en-US" sz="1800" b="1">
              <a:solidFill>
                <a:schemeClr val="bg2">
                  <a:lumMod val="25000"/>
                </a:schemeClr>
              </a:solidFill>
              <a:latin typeface="Gilroy SemiBold" pitchFamily="2" charset="77"/>
              <a:cs typeface="Calibri" panose="020F0502020204030204" pitchFamily="34" charset="0"/>
            </a:endParaRPr>
          </a:p>
          <a:p>
            <a:pPr marL="342900" indent="-342900">
              <a:lnSpc>
                <a:spcPct val="100000"/>
              </a:lnSpc>
              <a:spcBef>
                <a:spcPts val="1200"/>
              </a:spcBef>
              <a:spcAft>
                <a:spcPts val="1200"/>
              </a:spcAft>
              <a:buClr>
                <a:srgbClr val="0079C3"/>
              </a:buClr>
              <a:buSzPct val="150000"/>
              <a:buFont typeface="Arial" panose="020B0604020202020204" pitchFamily="34" charset="0"/>
              <a:buChar char="•"/>
            </a:pPr>
            <a:r>
              <a:rPr lang="en-US" sz="1800" b="1">
                <a:solidFill>
                  <a:schemeClr val="bg2">
                    <a:lumMod val="25000"/>
                  </a:schemeClr>
                </a:solidFill>
                <a:latin typeface="Gilroy SemiBold" pitchFamily="2" charset="77"/>
                <a:cs typeface="Calibri" panose="020F0502020204030204" pitchFamily="34" charset="0"/>
              </a:rPr>
              <a:t>Women are </a:t>
            </a:r>
            <a:r>
              <a:rPr lang="en-US" sz="1800" b="1">
                <a:solidFill>
                  <a:srgbClr val="0079C3"/>
                </a:solidFill>
                <a:latin typeface="Gilroy SemiBold" pitchFamily="2" charset="77"/>
                <a:cs typeface="Calibri" panose="020F0502020204030204" pitchFamily="34" charset="0"/>
              </a:rPr>
              <a:t>80% more likely than men to be impoverished when 65 or older</a:t>
            </a:r>
            <a:r>
              <a:rPr lang="en-US" sz="1800" b="1">
                <a:solidFill>
                  <a:schemeClr val="bg2">
                    <a:lumMod val="25000"/>
                  </a:schemeClr>
                </a:solidFill>
                <a:latin typeface="Gilroy SemiBold" pitchFamily="2" charset="77"/>
                <a:cs typeface="Calibri" panose="020F0502020204030204" pitchFamily="34" charset="0"/>
              </a:rPr>
              <a:t>.</a:t>
            </a:r>
            <a:r>
              <a:rPr lang="en-US" sz="1800" b="1" baseline="30000">
                <a:solidFill>
                  <a:schemeClr val="bg2">
                    <a:lumMod val="25000"/>
                  </a:schemeClr>
                </a:solidFill>
                <a:latin typeface="Gilroy SemiBold" pitchFamily="2" charset="77"/>
                <a:cs typeface="Calibri" panose="020F0502020204030204" pitchFamily="34" charset="0"/>
              </a:rPr>
              <a:t> </a:t>
            </a:r>
            <a:r>
              <a:rPr lang="en-US" sz="1800" b="1" baseline="30000">
                <a:latin typeface="Gilroy SemiBold" pitchFamily="2" charset="77"/>
                <a:cs typeface="Calibri" panose="020F0502020204030204" pitchFamily="34" charset="0"/>
              </a:rPr>
              <a:t>2</a:t>
            </a:r>
            <a:endParaRPr lang="en-US" sz="1800" b="1">
              <a:latin typeface="Gilroy SemiBold" pitchFamily="2" charset="77"/>
              <a:cs typeface="Calibri" panose="020F0502020204030204" pitchFamily="34" charset="0"/>
            </a:endParaRPr>
          </a:p>
          <a:p>
            <a:pPr marL="342900" indent="-342900">
              <a:lnSpc>
                <a:spcPct val="100000"/>
              </a:lnSpc>
              <a:spcBef>
                <a:spcPts val="1200"/>
              </a:spcBef>
              <a:spcAft>
                <a:spcPts val="1200"/>
              </a:spcAft>
              <a:buClr>
                <a:srgbClr val="0079C3"/>
              </a:buClr>
              <a:buSzPct val="150000"/>
              <a:buFont typeface="Arial" panose="020B0604020202020204" pitchFamily="34" charset="0"/>
              <a:buChar char="•"/>
            </a:pPr>
            <a:r>
              <a:rPr lang="en-US" sz="1800" b="1">
                <a:solidFill>
                  <a:schemeClr val="bg2">
                    <a:lumMod val="25000"/>
                  </a:schemeClr>
                </a:solidFill>
                <a:latin typeface="Gilroy SemiBold" pitchFamily="2" charset="77"/>
                <a:cs typeface="Calibri" panose="020F0502020204030204" pitchFamily="34" charset="0"/>
              </a:rPr>
              <a:t>In cases of</a:t>
            </a:r>
            <a:r>
              <a:rPr lang="en-US" sz="1800" b="1">
                <a:solidFill>
                  <a:schemeClr val="tx1">
                    <a:lumMod val="50000"/>
                    <a:lumOff val="50000"/>
                  </a:schemeClr>
                </a:solidFill>
                <a:latin typeface="Gilroy SemiBold" pitchFamily="2" charset="77"/>
                <a:cs typeface="Calibri" panose="020F0502020204030204" pitchFamily="34" charset="0"/>
              </a:rPr>
              <a:t> </a:t>
            </a:r>
            <a:r>
              <a:rPr lang="en-US" sz="1800" b="1" u="none" strike="noStrike">
                <a:solidFill>
                  <a:srgbClr val="007BC3"/>
                </a:solidFill>
                <a:effectLst/>
                <a:latin typeface="Gilroy SemiBold" pitchFamily="2" charset="77"/>
                <a:cs typeface="Calibri" panose="020F0502020204030204" pitchFamily="34" charset="0"/>
              </a:rPr>
              <a:t>“</a:t>
            </a:r>
            <a:r>
              <a:rPr lang="en-US" sz="1800" b="1">
                <a:solidFill>
                  <a:srgbClr val="007BC3"/>
                </a:solidFill>
                <a:latin typeface="Gilroy SemiBold" pitchFamily="2" charset="77"/>
                <a:cs typeface="Calibri" panose="020F0502020204030204" pitchFamily="34" charset="0"/>
              </a:rPr>
              <a:t>g</a:t>
            </a:r>
            <a:r>
              <a:rPr lang="en-US" sz="1800" b="1" u="none" strike="noStrike">
                <a:solidFill>
                  <a:srgbClr val="007BC3"/>
                </a:solidFill>
                <a:effectLst/>
                <a:latin typeface="Gilroy SemiBold" pitchFamily="2" charset="77"/>
                <a:cs typeface="Calibri" panose="020F0502020204030204" pitchFamily="34" charset="0"/>
              </a:rPr>
              <a:t>ra</a:t>
            </a:r>
            <a:r>
              <a:rPr lang="en-US" sz="1800" b="1">
                <a:solidFill>
                  <a:srgbClr val="007BC3"/>
                </a:solidFill>
                <a:latin typeface="Gilroy SemiBold" pitchFamily="2" charset="77"/>
                <a:cs typeface="Calibri" panose="020F0502020204030204" pitchFamily="34" charset="0"/>
              </a:rPr>
              <a:t>y divorce” </a:t>
            </a:r>
            <a:r>
              <a:rPr lang="en-US" sz="1800" b="1" u="none" strike="noStrike">
                <a:solidFill>
                  <a:schemeClr val="bg2">
                    <a:lumMod val="25000"/>
                  </a:schemeClr>
                </a:solidFill>
                <a:effectLst/>
                <a:latin typeface="Gilroy SemiBold" pitchFamily="2" charset="77"/>
                <a:cs typeface="Calibri" panose="020F0502020204030204" pitchFamily="34" charset="0"/>
              </a:rPr>
              <a:t>(age 50+) women’s average </a:t>
            </a:r>
            <a:r>
              <a:rPr lang="en-US" sz="1800" b="1" u="none" strike="noStrike">
                <a:solidFill>
                  <a:srgbClr val="0079C3"/>
                </a:solidFill>
                <a:effectLst/>
                <a:latin typeface="Gilroy SemiBold" pitchFamily="2" charset="77"/>
                <a:cs typeface="Calibri" panose="020F0502020204030204" pitchFamily="34" charset="0"/>
              </a:rPr>
              <a:t>standard of living declines by 45%</a:t>
            </a:r>
            <a:r>
              <a:rPr lang="en-US" sz="1800" b="1">
                <a:solidFill>
                  <a:schemeClr val="bg2">
                    <a:lumMod val="25000"/>
                  </a:schemeClr>
                </a:solidFill>
                <a:latin typeface="Gilroy SemiBold" pitchFamily="2" charset="77"/>
                <a:cs typeface="Calibri" panose="020F0502020204030204" pitchFamily="34" charset="0"/>
              </a:rPr>
              <a:t> </a:t>
            </a:r>
            <a:r>
              <a:rPr lang="en-US" sz="1800" b="1" u="none" strike="noStrike">
                <a:solidFill>
                  <a:schemeClr val="bg2">
                    <a:lumMod val="25000"/>
                  </a:schemeClr>
                </a:solidFill>
                <a:effectLst/>
                <a:latin typeface="Gilroy SemiBold" pitchFamily="2" charset="77"/>
                <a:cs typeface="Calibri" panose="020F0502020204030204" pitchFamily="34" charset="0"/>
              </a:rPr>
              <a:t>vs. 21% for men.</a:t>
            </a:r>
            <a:r>
              <a:rPr lang="en-US" sz="1800" b="1" u="none" strike="noStrike" baseline="30000">
                <a:solidFill>
                  <a:schemeClr val="bg2">
                    <a:lumMod val="25000"/>
                  </a:schemeClr>
                </a:solidFill>
                <a:effectLst/>
                <a:latin typeface="Gilroy SemiBold" pitchFamily="2" charset="77"/>
                <a:cs typeface="Calibri" panose="020F0502020204030204" pitchFamily="34" charset="0"/>
              </a:rPr>
              <a:t>2</a:t>
            </a:r>
            <a:endParaRPr lang="en-US" sz="1800" b="1" baseline="30000" dirty="0">
              <a:solidFill>
                <a:schemeClr val="bg2">
                  <a:lumMod val="25000"/>
                </a:schemeClr>
              </a:solidFill>
              <a:latin typeface="Gilroy SemiBold" pitchFamily="2" charset="77"/>
              <a:cs typeface="Calibri" panose="020F0502020204030204" pitchFamily="34" charset="0"/>
            </a:endParaRPr>
          </a:p>
        </p:txBody>
      </p:sp>
      <p:sp>
        <p:nvSpPr>
          <p:cNvPr id="42" name="Content Placeholder 41">
            <a:extLst>
              <a:ext uri="{FF2B5EF4-FFF2-40B4-BE49-F238E27FC236}">
                <a16:creationId xmlns:a16="http://schemas.microsoft.com/office/drawing/2014/main" id="{F7547097-9E90-959B-091E-9483963E40A8}"/>
              </a:ext>
            </a:extLst>
          </p:cNvPr>
          <p:cNvSpPr txBox="1">
            <a:spLocks noGrp="1"/>
          </p:cNvSpPr>
          <p:nvPr>
            <p:ph sz="quarter" idx="12"/>
          </p:nvPr>
        </p:nvSpPr>
        <p:spPr>
          <a:xfrm>
            <a:off x="633842" y="5742029"/>
            <a:ext cx="4910138" cy="415498"/>
          </a:xfrm>
          <a:prstGeom prst="rect">
            <a:avLst/>
          </a:prstGeom>
        </p:spPr>
        <p:txBody>
          <a:bodyPr wrap="square">
            <a:spAutoFit/>
          </a:bodyPr>
          <a:lstStyle>
            <a:defPPr>
              <a:defRPr lang="en-US"/>
            </a:defPPr>
            <a:lvl1pPr>
              <a:defRPr sz="1400" b="0" i="0" u="none" strike="noStrike" spc="0" baseline="30000">
                <a:solidFill>
                  <a:srgbClr val="6A6A6A"/>
                </a:solidFill>
                <a:latin typeface="PRUDENTIALMODERN MEDIUM CONDENS" pitchFamily="2" charset="77"/>
              </a:defRPr>
            </a:lvl1pPr>
          </a:lstStyle>
          <a:p>
            <a:pPr>
              <a:lnSpc>
                <a:spcPct val="100000"/>
              </a:lnSpc>
              <a:spcBef>
                <a:spcPts val="0"/>
              </a:spcBef>
            </a:pPr>
            <a:r>
              <a:rPr lang="en-US" sz="1050">
                <a:solidFill>
                  <a:schemeClr val="bg1">
                    <a:lumMod val="50000"/>
                  </a:schemeClr>
                </a:solidFill>
                <a:cs typeface="Arial" panose="020B0604020202020204" pitchFamily="34" charset="0"/>
              </a:rPr>
              <a:t>1</a:t>
            </a:r>
            <a:r>
              <a:rPr lang="en-US" sz="1050" baseline="0">
                <a:solidFill>
                  <a:schemeClr val="bg1">
                    <a:lumMod val="50000"/>
                  </a:schemeClr>
                </a:solidFill>
                <a:cs typeface="Arial" panose="020B0604020202020204" pitchFamily="34" charset="0"/>
              </a:rPr>
              <a:t>LIMRA Women’s Study Summary and Action Plan 2022</a:t>
            </a:r>
          </a:p>
          <a:p>
            <a:pPr>
              <a:lnSpc>
                <a:spcPct val="100000"/>
              </a:lnSpc>
              <a:spcBef>
                <a:spcPts val="0"/>
              </a:spcBef>
            </a:pPr>
            <a:r>
              <a:rPr lang="en-US" sz="1050">
                <a:solidFill>
                  <a:schemeClr val="bg1">
                    <a:lumMod val="50000"/>
                  </a:schemeClr>
                </a:solidFill>
                <a:cs typeface="Arial" panose="020B0604020202020204" pitchFamily="34" charset="0"/>
              </a:rPr>
              <a:t>2</a:t>
            </a:r>
            <a:r>
              <a:rPr lang="en-US" sz="1050" baseline="0">
                <a:solidFill>
                  <a:schemeClr val="bg1">
                    <a:lumMod val="50000"/>
                  </a:schemeClr>
                </a:solidFill>
                <a:cs typeface="Arial" panose="020B0604020202020204" pitchFamily="34" charset="0"/>
              </a:rPr>
              <a:t>Alliance for Lifetime Income: How to Create Financially Fearless Female Investors, Dec 2022 </a:t>
            </a:r>
            <a:endParaRPr lang="en-US" sz="1050" baseline="0" dirty="0">
              <a:solidFill>
                <a:schemeClr val="bg1">
                  <a:lumMod val="50000"/>
                </a:schemeClr>
              </a:solidFill>
              <a:cs typeface="Arial" panose="020B0604020202020204" pitchFamily="34" charset="0"/>
            </a:endParaRPr>
          </a:p>
        </p:txBody>
      </p:sp>
      <p:grpSp>
        <p:nvGrpSpPr>
          <p:cNvPr id="16" name="Group 15">
            <a:extLst>
              <a:ext uri="{FF2B5EF4-FFF2-40B4-BE49-F238E27FC236}">
                <a16:creationId xmlns:a16="http://schemas.microsoft.com/office/drawing/2014/main" id="{A4F0C42A-AD21-3BA8-2629-8A27ADBC7839}"/>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4" name="Group 3">
              <a:extLst>
                <a:ext uri="{FF2B5EF4-FFF2-40B4-BE49-F238E27FC236}">
                  <a16:creationId xmlns:a16="http://schemas.microsoft.com/office/drawing/2014/main" id="{CA859B53-172D-B9B4-66CF-CF40A181828E}"/>
                </a:ext>
              </a:extLst>
            </p:cNvPr>
            <p:cNvGrpSpPr/>
            <p:nvPr/>
          </p:nvGrpSpPr>
          <p:grpSpPr>
            <a:xfrm>
              <a:off x="8430073" y="6380207"/>
              <a:ext cx="3712966" cy="345783"/>
              <a:chOff x="8430073" y="6380207"/>
              <a:chExt cx="3712966" cy="345783"/>
            </a:xfrm>
          </p:grpSpPr>
          <p:grpSp>
            <p:nvGrpSpPr>
              <p:cNvPr id="11" name="Group 10">
                <a:extLst>
                  <a:ext uri="{FF2B5EF4-FFF2-40B4-BE49-F238E27FC236}">
                    <a16:creationId xmlns:a16="http://schemas.microsoft.com/office/drawing/2014/main" id="{9AFCC848-F0D9-1AD0-26C5-5D0063E87959}"/>
                  </a:ext>
                </a:extLst>
              </p:cNvPr>
              <p:cNvGrpSpPr/>
              <p:nvPr/>
            </p:nvGrpSpPr>
            <p:grpSpPr>
              <a:xfrm>
                <a:off x="11520739" y="6380207"/>
                <a:ext cx="622300" cy="345783"/>
                <a:chOff x="11517153" y="6380207"/>
                <a:chExt cx="622300" cy="345783"/>
              </a:xfrm>
            </p:grpSpPr>
            <p:sp>
              <p:nvSpPr>
                <p:cNvPr id="13" name="Slide Number Placeholder 5">
                  <a:extLst>
                    <a:ext uri="{FF2B5EF4-FFF2-40B4-BE49-F238E27FC236}">
                      <a16:creationId xmlns:a16="http://schemas.microsoft.com/office/drawing/2014/main" id="{DD1A85B0-1C87-5A1D-921B-641F85D32DF6}"/>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4</a:t>
                  </a:fld>
                  <a:endParaRPr lang="en-US" sz="1100" b="1" dirty="0">
                    <a:solidFill>
                      <a:srgbClr val="001F43"/>
                    </a:solidFill>
                    <a:latin typeface="PrudentialModern" pitchFamily="2" charset="77"/>
                  </a:endParaRPr>
                </a:p>
              </p:txBody>
            </p:sp>
            <p:cxnSp>
              <p:nvCxnSpPr>
                <p:cNvPr id="14" name="Straight Connector 13">
                  <a:extLst>
                    <a:ext uri="{FF2B5EF4-FFF2-40B4-BE49-F238E27FC236}">
                      <a16:creationId xmlns:a16="http://schemas.microsoft.com/office/drawing/2014/main" id="{488280DB-882F-2B76-0975-9CC3D8C7E51C}"/>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2" name="Footer Placeholder 4">
                <a:extLst>
                  <a:ext uri="{FF2B5EF4-FFF2-40B4-BE49-F238E27FC236}">
                    <a16:creationId xmlns:a16="http://schemas.microsoft.com/office/drawing/2014/main" id="{7A2A02B6-5E14-B977-A956-F5A72A63B1AA}"/>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15" name="Picture 14" descr="A blue and black logo&#10;&#10;Description automatically generated">
              <a:extLst>
                <a:ext uri="{FF2B5EF4-FFF2-40B4-BE49-F238E27FC236}">
                  <a16:creationId xmlns:a16="http://schemas.microsoft.com/office/drawing/2014/main" id="{FC883399-1ABD-BCB3-7CA0-6DE3077F3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Tree>
    <p:extLst>
      <p:ext uri="{BB962C8B-B14F-4D97-AF65-F5344CB8AC3E}">
        <p14:creationId xmlns:p14="http://schemas.microsoft.com/office/powerpoint/2010/main" val="1904058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1F43"/>
        </a:solidFill>
        <a:effectLst/>
      </p:bgPr>
    </p:bg>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CEEF3DE4-A8F8-334F-2763-083E16AEE65C}"/>
              </a:ext>
            </a:extLst>
          </p:cNvPr>
          <p:cNvSpPr>
            <a:spLocks noGrp="1"/>
          </p:cNvSpPr>
          <p:nvPr>
            <p:ph type="title"/>
          </p:nvPr>
        </p:nvSpPr>
        <p:spPr>
          <a:xfrm>
            <a:off x="614199" y="200259"/>
            <a:ext cx="6248480" cy="763589"/>
          </a:xfrm>
          <a:prstGeom prst="rect">
            <a:avLst/>
          </a:prstGeom>
        </p:spPr>
        <p:txBody>
          <a:bodyPr>
            <a:normAutofit fontScale="90000"/>
          </a:bodyPr>
          <a:lstStyle/>
          <a:p>
            <a:r>
              <a:rPr lang="en-US" sz="3600" b="1" dirty="0">
                <a:solidFill>
                  <a:schemeClr val="bg1"/>
                </a:solidFill>
                <a:latin typeface="PrudentialModern Bold SemiConde" pitchFamily="2" charset="77"/>
                <a:cs typeface="Calibri" panose="020F0502020204030204" pitchFamily="34" charset="0"/>
              </a:rPr>
              <a:t>WOMEN’S UNIQUE FINANCIAL PLANNING CHALLENGES</a:t>
            </a:r>
          </a:p>
        </p:txBody>
      </p:sp>
      <p:sp>
        <p:nvSpPr>
          <p:cNvPr id="52" name="Content Placeholder 51">
            <a:extLst>
              <a:ext uri="{FF2B5EF4-FFF2-40B4-BE49-F238E27FC236}">
                <a16:creationId xmlns:a16="http://schemas.microsoft.com/office/drawing/2014/main" id="{334AFF08-D3D6-2EA9-64C3-B93C74F568D7}"/>
              </a:ext>
            </a:extLst>
          </p:cNvPr>
          <p:cNvSpPr txBox="1">
            <a:spLocks noGrp="1"/>
          </p:cNvSpPr>
          <p:nvPr>
            <p:ph sz="quarter" idx="10"/>
          </p:nvPr>
        </p:nvSpPr>
        <p:spPr>
          <a:xfrm>
            <a:off x="863558" y="2004808"/>
            <a:ext cx="400291" cy="1131079"/>
          </a:xfrm>
          <a:prstGeom prst="rect">
            <a:avLst/>
          </a:prstGeom>
          <a:noFill/>
        </p:spPr>
        <p:txBody>
          <a:bodyPr wrap="square">
            <a:spAutoFit/>
          </a:bodyPr>
          <a:lstStyle/>
          <a:p>
            <a:pPr algn="ctr"/>
            <a:r>
              <a:rPr lang="en-US" sz="7500" b="1" spc="-100" dirty="0">
                <a:solidFill>
                  <a:srgbClr val="17D5E0"/>
                </a:solidFill>
                <a:latin typeface="Gilroy SemiBold" pitchFamily="2" charset="77"/>
                <a:cs typeface="Calibri" panose="020F0502020204030204" pitchFamily="34" charset="0"/>
              </a:rPr>
              <a:t>1</a:t>
            </a:r>
            <a:endParaRPr lang="en-US" sz="7500" b="1" dirty="0">
              <a:solidFill>
                <a:srgbClr val="17D5E0"/>
              </a:solidFill>
              <a:latin typeface="Gilroy SemiBold" pitchFamily="2" charset="77"/>
              <a:cs typeface="Calibri" panose="020F0502020204030204" pitchFamily="34" charset="0"/>
            </a:endParaRPr>
          </a:p>
        </p:txBody>
      </p:sp>
      <p:sp>
        <p:nvSpPr>
          <p:cNvPr id="53" name="Content Placeholder 52">
            <a:extLst>
              <a:ext uri="{FF2B5EF4-FFF2-40B4-BE49-F238E27FC236}">
                <a16:creationId xmlns:a16="http://schemas.microsoft.com/office/drawing/2014/main" id="{D6F8C3EC-E626-ED19-2ABE-4182C8B6153E}"/>
              </a:ext>
            </a:extLst>
          </p:cNvPr>
          <p:cNvSpPr txBox="1">
            <a:spLocks noGrp="1"/>
          </p:cNvSpPr>
          <p:nvPr>
            <p:ph sz="quarter" idx="11"/>
          </p:nvPr>
        </p:nvSpPr>
        <p:spPr>
          <a:xfrm>
            <a:off x="1437017" y="2114493"/>
            <a:ext cx="4107257" cy="590931"/>
          </a:xfrm>
          <a:prstGeom prst="rect">
            <a:avLst/>
          </a:prstGeom>
          <a:noFill/>
        </p:spPr>
        <p:txBody>
          <a:bodyPr wrap="square">
            <a:spAutoFit/>
          </a:bodyPr>
          <a:lstStyle/>
          <a:p>
            <a:r>
              <a:rPr lang="en-US" sz="1800" b="1">
                <a:solidFill>
                  <a:schemeClr val="bg1"/>
                </a:solidFill>
                <a:latin typeface="Gilroy SemiBold" pitchFamily="2" charset="77"/>
                <a:cs typeface="Calibri" panose="020F0502020204030204" pitchFamily="34" charset="0"/>
              </a:rPr>
              <a:t>The income gender gap creates lower retirement savings</a:t>
            </a:r>
            <a:endParaRPr lang="en-US" sz="1800" b="1" dirty="0">
              <a:solidFill>
                <a:schemeClr val="bg1"/>
              </a:solidFill>
              <a:latin typeface="Gilroy SemiBold" pitchFamily="2" charset="77"/>
              <a:cs typeface="Calibri" panose="020F0502020204030204" pitchFamily="34" charset="0"/>
            </a:endParaRPr>
          </a:p>
        </p:txBody>
      </p:sp>
      <p:sp>
        <p:nvSpPr>
          <p:cNvPr id="54" name="Content Placeholder 53">
            <a:extLst>
              <a:ext uri="{FF2B5EF4-FFF2-40B4-BE49-F238E27FC236}">
                <a16:creationId xmlns:a16="http://schemas.microsoft.com/office/drawing/2014/main" id="{5205EE5A-1867-9558-D270-2E5731DA9364}"/>
              </a:ext>
            </a:extLst>
          </p:cNvPr>
          <p:cNvSpPr txBox="1">
            <a:spLocks noGrp="1"/>
          </p:cNvSpPr>
          <p:nvPr>
            <p:ph sz="quarter" idx="12"/>
          </p:nvPr>
        </p:nvSpPr>
        <p:spPr>
          <a:xfrm>
            <a:off x="805231" y="3213650"/>
            <a:ext cx="573911" cy="1131079"/>
          </a:xfrm>
          <a:prstGeom prst="rect">
            <a:avLst/>
          </a:prstGeom>
          <a:noFill/>
        </p:spPr>
        <p:txBody>
          <a:bodyPr wrap="square">
            <a:spAutoFit/>
          </a:bodyPr>
          <a:lstStyle/>
          <a:p>
            <a:pPr algn="ctr"/>
            <a:r>
              <a:rPr lang="en-US" sz="7500" b="1" spc="-100">
                <a:solidFill>
                  <a:srgbClr val="17D5E0"/>
                </a:solidFill>
                <a:latin typeface="Gilroy SemiBold" pitchFamily="2" charset="77"/>
                <a:cs typeface="Calibri" panose="020F0502020204030204" pitchFamily="34" charset="0"/>
              </a:rPr>
              <a:t>2</a:t>
            </a:r>
            <a:endParaRPr lang="en-US" sz="7500" b="1" dirty="0">
              <a:solidFill>
                <a:srgbClr val="17D5E0"/>
              </a:solidFill>
              <a:latin typeface="Gilroy SemiBold" pitchFamily="2" charset="77"/>
              <a:cs typeface="Calibri" panose="020F0502020204030204" pitchFamily="34" charset="0"/>
            </a:endParaRPr>
          </a:p>
        </p:txBody>
      </p:sp>
      <p:sp>
        <p:nvSpPr>
          <p:cNvPr id="55" name="Content Placeholder 54">
            <a:extLst>
              <a:ext uri="{FF2B5EF4-FFF2-40B4-BE49-F238E27FC236}">
                <a16:creationId xmlns:a16="http://schemas.microsoft.com/office/drawing/2014/main" id="{EDA90B96-8B2F-1E7C-6C85-8DD63DCA2F15}"/>
              </a:ext>
            </a:extLst>
          </p:cNvPr>
          <p:cNvSpPr txBox="1">
            <a:spLocks noGrp="1"/>
          </p:cNvSpPr>
          <p:nvPr>
            <p:ph sz="quarter" idx="13"/>
          </p:nvPr>
        </p:nvSpPr>
        <p:spPr>
          <a:xfrm>
            <a:off x="1413867" y="3319992"/>
            <a:ext cx="3250730" cy="590931"/>
          </a:xfrm>
          <a:prstGeom prst="rect">
            <a:avLst/>
          </a:prstGeom>
          <a:noFill/>
        </p:spPr>
        <p:txBody>
          <a:bodyPr wrap="square">
            <a:spAutoFit/>
          </a:bodyPr>
          <a:lstStyle/>
          <a:p>
            <a:r>
              <a:rPr lang="en-US" sz="1800" b="1">
                <a:solidFill>
                  <a:schemeClr val="bg1"/>
                </a:solidFill>
                <a:latin typeface="Gilroy SemiBold" pitchFamily="2" charset="77"/>
                <a:cs typeface="Calibri" panose="020F0502020204030204" pitchFamily="34" charset="0"/>
              </a:rPr>
              <a:t>Caregiving responsibilities obstruct ability to save</a:t>
            </a:r>
            <a:endParaRPr lang="en-US" sz="1800" b="1" dirty="0">
              <a:solidFill>
                <a:schemeClr val="bg1"/>
              </a:solidFill>
              <a:latin typeface="Gilroy SemiBold" pitchFamily="2" charset="77"/>
              <a:cs typeface="Calibri" panose="020F0502020204030204" pitchFamily="34" charset="0"/>
            </a:endParaRPr>
          </a:p>
        </p:txBody>
      </p:sp>
      <p:sp>
        <p:nvSpPr>
          <p:cNvPr id="56" name="Content Placeholder 55">
            <a:extLst>
              <a:ext uri="{FF2B5EF4-FFF2-40B4-BE49-F238E27FC236}">
                <a16:creationId xmlns:a16="http://schemas.microsoft.com/office/drawing/2014/main" id="{44D7AD49-CCDA-74E0-9A9E-B725C0F49FE7}"/>
              </a:ext>
            </a:extLst>
          </p:cNvPr>
          <p:cNvSpPr txBox="1">
            <a:spLocks noGrp="1"/>
          </p:cNvSpPr>
          <p:nvPr>
            <p:ph sz="quarter" idx="14"/>
          </p:nvPr>
        </p:nvSpPr>
        <p:spPr>
          <a:xfrm>
            <a:off x="753144" y="4314205"/>
            <a:ext cx="654934" cy="1131079"/>
          </a:xfrm>
          <a:prstGeom prst="rect">
            <a:avLst/>
          </a:prstGeom>
          <a:noFill/>
        </p:spPr>
        <p:txBody>
          <a:bodyPr wrap="square">
            <a:spAutoFit/>
          </a:bodyPr>
          <a:lstStyle/>
          <a:p>
            <a:pPr algn="ctr"/>
            <a:r>
              <a:rPr lang="en-US" sz="7500" b="1" spc="-100">
                <a:solidFill>
                  <a:srgbClr val="17D5E0"/>
                </a:solidFill>
                <a:latin typeface="Gilroy SemiBold" pitchFamily="2" charset="77"/>
                <a:cs typeface="Calibri" panose="020F0502020204030204" pitchFamily="34" charset="0"/>
              </a:rPr>
              <a:t>3</a:t>
            </a:r>
            <a:endParaRPr lang="en-US" sz="7500" b="1" dirty="0">
              <a:solidFill>
                <a:srgbClr val="17D5E0"/>
              </a:solidFill>
              <a:latin typeface="Gilroy SemiBold" pitchFamily="2" charset="77"/>
              <a:cs typeface="Calibri" panose="020F0502020204030204" pitchFamily="34" charset="0"/>
            </a:endParaRPr>
          </a:p>
        </p:txBody>
      </p:sp>
      <p:sp>
        <p:nvSpPr>
          <p:cNvPr id="57" name="Content Placeholder 56">
            <a:extLst>
              <a:ext uri="{FF2B5EF4-FFF2-40B4-BE49-F238E27FC236}">
                <a16:creationId xmlns:a16="http://schemas.microsoft.com/office/drawing/2014/main" id="{DA110CFB-5078-234B-B2EF-408E0267F89D}"/>
              </a:ext>
            </a:extLst>
          </p:cNvPr>
          <p:cNvSpPr txBox="1">
            <a:spLocks noGrp="1"/>
          </p:cNvSpPr>
          <p:nvPr>
            <p:ph sz="quarter" idx="15"/>
          </p:nvPr>
        </p:nvSpPr>
        <p:spPr>
          <a:xfrm>
            <a:off x="1471742" y="4401164"/>
            <a:ext cx="4081041" cy="923330"/>
          </a:xfrm>
          <a:prstGeom prst="rect">
            <a:avLst/>
          </a:prstGeom>
          <a:noFill/>
        </p:spPr>
        <p:txBody>
          <a:bodyPr wrap="square">
            <a:spAutoFit/>
          </a:bodyPr>
          <a:lstStyle/>
          <a:p>
            <a:pPr>
              <a:lnSpc>
                <a:spcPct val="100000"/>
              </a:lnSpc>
              <a:spcBef>
                <a:spcPts val="0"/>
              </a:spcBef>
            </a:pPr>
            <a:r>
              <a:rPr lang="en-US" sz="1800" b="1">
                <a:solidFill>
                  <a:schemeClr val="bg1"/>
                </a:solidFill>
                <a:latin typeface="Gilroy SemiBold" pitchFamily="2" charset="77"/>
                <a:cs typeface="Calibri" panose="020F0502020204030204" pitchFamily="34" charset="0"/>
              </a:rPr>
              <a:t>Longer life expectancies mean retirement savings must stretch further</a:t>
            </a:r>
            <a:endParaRPr lang="en-US" sz="1800" b="1" dirty="0">
              <a:solidFill>
                <a:schemeClr val="bg1"/>
              </a:solidFill>
              <a:latin typeface="Gilroy SemiBold" pitchFamily="2" charset="77"/>
              <a:cs typeface="Calibri" panose="020F0502020204030204" pitchFamily="34" charset="0"/>
            </a:endParaRPr>
          </a:p>
        </p:txBody>
      </p:sp>
      <p:sp>
        <p:nvSpPr>
          <p:cNvPr id="58" name="Content Placeholder 57">
            <a:extLst>
              <a:ext uri="{FF2B5EF4-FFF2-40B4-BE49-F238E27FC236}">
                <a16:creationId xmlns:a16="http://schemas.microsoft.com/office/drawing/2014/main" id="{462D2B80-5958-D268-91AD-2B2DE0497EF8}"/>
              </a:ext>
            </a:extLst>
          </p:cNvPr>
          <p:cNvSpPr txBox="1">
            <a:spLocks noGrp="1"/>
          </p:cNvSpPr>
          <p:nvPr>
            <p:ph sz="quarter" idx="16"/>
          </p:nvPr>
        </p:nvSpPr>
        <p:spPr>
          <a:xfrm>
            <a:off x="6525026" y="1970488"/>
            <a:ext cx="782256" cy="1131079"/>
          </a:xfrm>
          <a:prstGeom prst="rect">
            <a:avLst/>
          </a:prstGeom>
          <a:noFill/>
        </p:spPr>
        <p:txBody>
          <a:bodyPr wrap="square">
            <a:spAutoFit/>
          </a:bodyPr>
          <a:lstStyle/>
          <a:p>
            <a:pPr algn="ctr"/>
            <a:r>
              <a:rPr lang="en-US" sz="7500" b="1" spc="-100" dirty="0">
                <a:solidFill>
                  <a:srgbClr val="17D5E0"/>
                </a:solidFill>
                <a:latin typeface="Gilroy SemiBold" pitchFamily="2" charset="77"/>
                <a:cs typeface="Calibri" panose="020F0502020204030204" pitchFamily="34" charset="0"/>
              </a:rPr>
              <a:t>4</a:t>
            </a:r>
            <a:endParaRPr lang="en-US" sz="7500" b="1" dirty="0">
              <a:solidFill>
                <a:srgbClr val="17D5E0"/>
              </a:solidFill>
              <a:latin typeface="Gilroy SemiBold" pitchFamily="2" charset="77"/>
              <a:cs typeface="Calibri" panose="020F0502020204030204" pitchFamily="34" charset="0"/>
            </a:endParaRPr>
          </a:p>
        </p:txBody>
      </p:sp>
      <p:sp>
        <p:nvSpPr>
          <p:cNvPr id="59" name="Content Placeholder 58">
            <a:extLst>
              <a:ext uri="{FF2B5EF4-FFF2-40B4-BE49-F238E27FC236}">
                <a16:creationId xmlns:a16="http://schemas.microsoft.com/office/drawing/2014/main" id="{5F1EF3DC-A088-CE78-B297-4598F77534AB}"/>
              </a:ext>
            </a:extLst>
          </p:cNvPr>
          <p:cNvSpPr txBox="1">
            <a:spLocks noGrp="1"/>
          </p:cNvSpPr>
          <p:nvPr>
            <p:ph sz="quarter" idx="17"/>
          </p:nvPr>
        </p:nvSpPr>
        <p:spPr>
          <a:xfrm>
            <a:off x="7164820" y="2092142"/>
            <a:ext cx="4236244" cy="590931"/>
          </a:xfrm>
          <a:prstGeom prst="rect">
            <a:avLst/>
          </a:prstGeom>
          <a:noFill/>
        </p:spPr>
        <p:txBody>
          <a:bodyPr wrap="square">
            <a:spAutoFit/>
          </a:bodyPr>
          <a:lstStyle/>
          <a:p>
            <a:r>
              <a:rPr lang="en-US" sz="1800" b="1" dirty="0">
                <a:solidFill>
                  <a:schemeClr val="bg1"/>
                </a:solidFill>
                <a:latin typeface="Gilroy SemiBold" pitchFamily="2" charset="77"/>
                <a:cs typeface="Calibri" panose="020F0502020204030204" pitchFamily="34" charset="0"/>
              </a:rPr>
              <a:t>Women are disproportionately impacted by high health care costs  </a:t>
            </a:r>
          </a:p>
        </p:txBody>
      </p:sp>
      <p:sp>
        <p:nvSpPr>
          <p:cNvPr id="60" name="Content Placeholder 59">
            <a:extLst>
              <a:ext uri="{FF2B5EF4-FFF2-40B4-BE49-F238E27FC236}">
                <a16:creationId xmlns:a16="http://schemas.microsoft.com/office/drawing/2014/main" id="{2A7E446C-273F-ABE3-1676-61BBDC310245}"/>
              </a:ext>
            </a:extLst>
          </p:cNvPr>
          <p:cNvSpPr txBox="1">
            <a:spLocks noGrp="1"/>
          </p:cNvSpPr>
          <p:nvPr>
            <p:ph sz="quarter" idx="18"/>
          </p:nvPr>
        </p:nvSpPr>
        <p:spPr>
          <a:xfrm>
            <a:off x="6630946" y="3194701"/>
            <a:ext cx="573911" cy="1131079"/>
          </a:xfrm>
          <a:prstGeom prst="rect">
            <a:avLst/>
          </a:prstGeom>
          <a:noFill/>
        </p:spPr>
        <p:txBody>
          <a:bodyPr wrap="square">
            <a:spAutoFit/>
          </a:bodyPr>
          <a:lstStyle/>
          <a:p>
            <a:pPr algn="ctr"/>
            <a:r>
              <a:rPr lang="en-US" sz="7500" b="1" spc="-100">
                <a:solidFill>
                  <a:srgbClr val="17D5E0"/>
                </a:solidFill>
                <a:latin typeface="Gilroy SemiBold" pitchFamily="2" charset="77"/>
                <a:cs typeface="Calibri" panose="020F0502020204030204" pitchFamily="34" charset="0"/>
              </a:rPr>
              <a:t>5</a:t>
            </a:r>
            <a:endParaRPr lang="en-US" sz="7500" b="1" dirty="0">
              <a:solidFill>
                <a:srgbClr val="17D5E0"/>
              </a:solidFill>
              <a:latin typeface="Gilroy SemiBold" pitchFamily="2" charset="77"/>
              <a:cs typeface="Calibri" panose="020F0502020204030204" pitchFamily="34" charset="0"/>
            </a:endParaRPr>
          </a:p>
        </p:txBody>
      </p:sp>
      <p:sp>
        <p:nvSpPr>
          <p:cNvPr id="61" name="Content Placeholder 60">
            <a:extLst>
              <a:ext uri="{FF2B5EF4-FFF2-40B4-BE49-F238E27FC236}">
                <a16:creationId xmlns:a16="http://schemas.microsoft.com/office/drawing/2014/main" id="{44026DCD-08EF-48B7-FDA3-25BF1FF88212}"/>
              </a:ext>
            </a:extLst>
          </p:cNvPr>
          <p:cNvSpPr txBox="1">
            <a:spLocks noGrp="1"/>
          </p:cNvSpPr>
          <p:nvPr>
            <p:ph sz="quarter" idx="19"/>
          </p:nvPr>
        </p:nvSpPr>
        <p:spPr>
          <a:xfrm>
            <a:off x="7161835" y="3257575"/>
            <a:ext cx="3973010" cy="923330"/>
          </a:xfrm>
          <a:prstGeom prst="rect">
            <a:avLst/>
          </a:prstGeom>
          <a:noFill/>
        </p:spPr>
        <p:txBody>
          <a:bodyPr wrap="square">
            <a:spAutoFit/>
          </a:bodyPr>
          <a:lstStyle/>
          <a:p>
            <a:pPr>
              <a:lnSpc>
                <a:spcPct val="100000"/>
              </a:lnSpc>
              <a:spcBef>
                <a:spcPts val="0"/>
              </a:spcBef>
            </a:pPr>
            <a:r>
              <a:rPr lang="en-US" sz="1800" b="1">
                <a:solidFill>
                  <a:schemeClr val="bg1"/>
                </a:solidFill>
                <a:latin typeface="Gilroy SemiBold" pitchFamily="2" charset="77"/>
                <a:cs typeface="Calibri" panose="020F0502020204030204" pitchFamily="34" charset="0"/>
              </a:rPr>
              <a:t>Women have a confidence gap when it comes to investing and managing money </a:t>
            </a:r>
            <a:endParaRPr lang="en-US" sz="1800" b="1" dirty="0">
              <a:solidFill>
                <a:schemeClr val="bg1"/>
              </a:solidFill>
              <a:latin typeface="Gilroy SemiBold" pitchFamily="2" charset="77"/>
              <a:cs typeface="Calibri" panose="020F0502020204030204" pitchFamily="34" charset="0"/>
            </a:endParaRPr>
          </a:p>
        </p:txBody>
      </p:sp>
      <p:sp>
        <p:nvSpPr>
          <p:cNvPr id="62" name="Content Placeholder 61">
            <a:extLst>
              <a:ext uri="{FF2B5EF4-FFF2-40B4-BE49-F238E27FC236}">
                <a16:creationId xmlns:a16="http://schemas.microsoft.com/office/drawing/2014/main" id="{2CC04698-DDBE-7FDF-A908-58645BB52036}"/>
              </a:ext>
            </a:extLst>
          </p:cNvPr>
          <p:cNvSpPr txBox="1">
            <a:spLocks noGrp="1"/>
          </p:cNvSpPr>
          <p:nvPr>
            <p:ph sz="quarter" idx="20"/>
          </p:nvPr>
        </p:nvSpPr>
        <p:spPr>
          <a:xfrm>
            <a:off x="6493780" y="4333154"/>
            <a:ext cx="830398" cy="1131079"/>
          </a:xfrm>
          <a:prstGeom prst="rect">
            <a:avLst/>
          </a:prstGeom>
          <a:noFill/>
        </p:spPr>
        <p:txBody>
          <a:bodyPr wrap="square">
            <a:spAutoFit/>
          </a:bodyPr>
          <a:lstStyle/>
          <a:p>
            <a:pPr algn="ctr"/>
            <a:r>
              <a:rPr lang="en-US" sz="7500" b="1" spc="-100">
                <a:solidFill>
                  <a:srgbClr val="17D5E0"/>
                </a:solidFill>
                <a:latin typeface="Gilroy SemiBold" pitchFamily="2" charset="77"/>
                <a:cs typeface="Calibri" panose="020F0502020204030204" pitchFamily="34" charset="0"/>
              </a:rPr>
              <a:t>6</a:t>
            </a:r>
            <a:endParaRPr lang="en-US" sz="7500" b="1" dirty="0">
              <a:solidFill>
                <a:srgbClr val="17D5E0"/>
              </a:solidFill>
              <a:latin typeface="Gilroy SemiBold" pitchFamily="2" charset="77"/>
              <a:cs typeface="Calibri" panose="020F0502020204030204" pitchFamily="34" charset="0"/>
            </a:endParaRPr>
          </a:p>
        </p:txBody>
      </p:sp>
      <p:sp>
        <p:nvSpPr>
          <p:cNvPr id="63" name="Content Placeholder 62">
            <a:extLst>
              <a:ext uri="{FF2B5EF4-FFF2-40B4-BE49-F238E27FC236}">
                <a16:creationId xmlns:a16="http://schemas.microsoft.com/office/drawing/2014/main" id="{8560FFBB-86AA-FE73-5E37-299B68173A26}"/>
              </a:ext>
            </a:extLst>
          </p:cNvPr>
          <p:cNvSpPr txBox="1">
            <a:spLocks noGrp="1"/>
          </p:cNvSpPr>
          <p:nvPr>
            <p:ph sz="quarter" idx="21"/>
          </p:nvPr>
        </p:nvSpPr>
        <p:spPr>
          <a:xfrm>
            <a:off x="7173410" y="4410433"/>
            <a:ext cx="3546848" cy="646331"/>
          </a:xfrm>
          <a:prstGeom prst="rect">
            <a:avLst/>
          </a:prstGeom>
          <a:noFill/>
        </p:spPr>
        <p:txBody>
          <a:bodyPr wrap="square">
            <a:spAutoFit/>
          </a:bodyPr>
          <a:lstStyle/>
          <a:p>
            <a:pPr>
              <a:lnSpc>
                <a:spcPct val="100000"/>
              </a:lnSpc>
              <a:spcBef>
                <a:spcPts val="0"/>
              </a:spcBef>
            </a:pPr>
            <a:r>
              <a:rPr lang="en-US" sz="1800" b="1">
                <a:solidFill>
                  <a:schemeClr val="bg1"/>
                </a:solidFill>
                <a:latin typeface="Gilroy SemiBold" pitchFamily="2" charset="77"/>
                <a:cs typeface="Calibri" panose="020F0502020204030204" pitchFamily="34" charset="0"/>
              </a:rPr>
              <a:t>Fear of risk slows accumulation of wealth </a:t>
            </a:r>
            <a:endParaRPr lang="en-US" sz="1800" b="1" dirty="0">
              <a:solidFill>
                <a:schemeClr val="bg1"/>
              </a:solidFill>
              <a:latin typeface="Gilroy SemiBold" pitchFamily="2" charset="77"/>
              <a:cs typeface="Calibri" panose="020F0502020204030204" pitchFamily="34" charset="0"/>
            </a:endParaRPr>
          </a:p>
        </p:txBody>
      </p:sp>
      <p:grpSp>
        <p:nvGrpSpPr>
          <p:cNvPr id="2" name="Group 1">
            <a:extLst>
              <a:ext uri="{FF2B5EF4-FFF2-40B4-BE49-F238E27FC236}">
                <a16:creationId xmlns:a16="http://schemas.microsoft.com/office/drawing/2014/main" id="{E5CB1C90-EB0B-C8E4-D96D-39CA466ED25B}"/>
              </a:ext>
              <a:ext uri="{C183D7F6-B498-43B3-948B-1728B52AA6E4}">
                <adec:decorative xmlns:adec="http://schemas.microsoft.com/office/drawing/2017/decorative" val="1"/>
              </a:ext>
            </a:extLst>
          </p:cNvPr>
          <p:cNvGrpSpPr/>
          <p:nvPr/>
        </p:nvGrpSpPr>
        <p:grpSpPr>
          <a:xfrm>
            <a:off x="286964" y="6380207"/>
            <a:ext cx="11856075" cy="345783"/>
            <a:chOff x="286964" y="6380207"/>
            <a:chExt cx="11856075" cy="345783"/>
          </a:xfrm>
        </p:grpSpPr>
        <p:pic>
          <p:nvPicPr>
            <p:cNvPr id="5" name="Graphic 4">
              <a:extLst>
                <a:ext uri="{FF2B5EF4-FFF2-40B4-BE49-F238E27FC236}">
                  <a16:creationId xmlns:a16="http://schemas.microsoft.com/office/drawing/2014/main" id="{B1AF276E-7DCF-00A1-AB41-3855B800B694}"/>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18202"/>
            <a:stretch/>
          </p:blipFill>
          <p:spPr>
            <a:xfrm>
              <a:off x="286964" y="6393515"/>
              <a:ext cx="361960" cy="326442"/>
            </a:xfrm>
            <a:prstGeom prst="rect">
              <a:avLst/>
            </a:prstGeom>
          </p:spPr>
        </p:pic>
        <p:grpSp>
          <p:nvGrpSpPr>
            <p:cNvPr id="10" name="Group 9">
              <a:extLst>
                <a:ext uri="{FF2B5EF4-FFF2-40B4-BE49-F238E27FC236}">
                  <a16:creationId xmlns:a16="http://schemas.microsoft.com/office/drawing/2014/main" id="{9CFB3233-C553-E2C5-F012-8181B1A86CEC}"/>
                </a:ext>
              </a:extLst>
            </p:cNvPr>
            <p:cNvGrpSpPr/>
            <p:nvPr/>
          </p:nvGrpSpPr>
          <p:grpSpPr>
            <a:xfrm>
              <a:off x="8430073" y="6380207"/>
              <a:ext cx="3712966" cy="345783"/>
              <a:chOff x="8430073" y="6380207"/>
              <a:chExt cx="3712966" cy="345783"/>
            </a:xfrm>
          </p:grpSpPr>
          <p:grpSp>
            <p:nvGrpSpPr>
              <p:cNvPr id="11" name="Group 10">
                <a:extLst>
                  <a:ext uri="{FF2B5EF4-FFF2-40B4-BE49-F238E27FC236}">
                    <a16:creationId xmlns:a16="http://schemas.microsoft.com/office/drawing/2014/main" id="{A8BFA81B-58CC-17A4-DDA5-5E38D95D61E8}"/>
                  </a:ext>
                </a:extLst>
              </p:cNvPr>
              <p:cNvGrpSpPr/>
              <p:nvPr/>
            </p:nvGrpSpPr>
            <p:grpSpPr>
              <a:xfrm>
                <a:off x="11520739" y="6380207"/>
                <a:ext cx="622300" cy="345783"/>
                <a:chOff x="11517153" y="6380207"/>
                <a:chExt cx="622300" cy="345783"/>
              </a:xfrm>
            </p:grpSpPr>
            <p:sp>
              <p:nvSpPr>
                <p:cNvPr id="13" name="Slide Number Placeholder 5">
                  <a:extLst>
                    <a:ext uri="{FF2B5EF4-FFF2-40B4-BE49-F238E27FC236}">
                      <a16:creationId xmlns:a16="http://schemas.microsoft.com/office/drawing/2014/main" id="{BA6B02C2-699D-09A2-592C-AADA2212828A}"/>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latin typeface="PrudentialModern" pitchFamily="2" charset="77"/>
                    </a:rPr>
                    <a:pPr algn="ctr"/>
                    <a:t>5</a:t>
                  </a:fld>
                  <a:endParaRPr lang="en-US" sz="1100" b="1" dirty="0">
                    <a:latin typeface="PrudentialModern" pitchFamily="2" charset="77"/>
                  </a:endParaRPr>
                </a:p>
              </p:txBody>
            </p:sp>
            <p:cxnSp>
              <p:nvCxnSpPr>
                <p:cNvPr id="14" name="Straight Connector 13">
                  <a:extLst>
                    <a:ext uri="{FF2B5EF4-FFF2-40B4-BE49-F238E27FC236}">
                      <a16:creationId xmlns:a16="http://schemas.microsoft.com/office/drawing/2014/main" id="{3C4A8287-5617-FD65-3396-1FC8FDD9D14F}"/>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2" name="Footer Placeholder 4">
                <a:extLst>
                  <a:ext uri="{FF2B5EF4-FFF2-40B4-BE49-F238E27FC236}">
                    <a16:creationId xmlns:a16="http://schemas.microsoft.com/office/drawing/2014/main" id="{2F74D5D1-622B-0E62-DD2A-A430E2F97AE8}"/>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chemeClr val="bg1"/>
                    </a:solidFill>
                    <a:latin typeface="PrudentialModern Medium" pitchFamily="2" charset="77"/>
                    <a:cs typeface="Calibri Light" panose="020F0302020204030204" pitchFamily="34" charset="0"/>
                  </a:rPr>
                  <a:t>BECOMING FINANCIALLY FEARLESS</a:t>
                </a:r>
              </a:p>
            </p:txBody>
          </p:sp>
        </p:grpSp>
      </p:grpSp>
    </p:spTree>
    <p:extLst>
      <p:ext uri="{BB962C8B-B14F-4D97-AF65-F5344CB8AC3E}">
        <p14:creationId xmlns:p14="http://schemas.microsoft.com/office/powerpoint/2010/main" val="3767452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CEA4DE0-1A4E-0BDC-F30B-E2A2B72BBF1F}"/>
              </a:ext>
              <a:ext uri="{C183D7F6-B498-43B3-948B-1728B52AA6E4}">
                <adec:decorative xmlns:adec="http://schemas.microsoft.com/office/drawing/2017/decorative" val="1"/>
              </a:ext>
            </a:extLst>
          </p:cNvPr>
          <p:cNvSpPr/>
          <p:nvPr/>
        </p:nvSpPr>
        <p:spPr>
          <a:xfrm>
            <a:off x="0" y="0"/>
            <a:ext cx="12192000"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83" name="Title 1">
            <a:extLst>
              <a:ext uri="{FF2B5EF4-FFF2-40B4-BE49-F238E27FC236}">
                <a16:creationId xmlns:a16="http://schemas.microsoft.com/office/drawing/2014/main" id="{5E7698F4-D045-E317-3DA3-5BB68A779AEE}"/>
              </a:ext>
            </a:extLst>
          </p:cNvPr>
          <p:cNvSpPr>
            <a:spLocks noGrp="1"/>
          </p:cNvSpPr>
          <p:nvPr>
            <p:ph type="title"/>
          </p:nvPr>
        </p:nvSpPr>
        <p:spPr>
          <a:xfrm>
            <a:off x="1648753" y="430191"/>
            <a:ext cx="8795409" cy="763589"/>
          </a:xfrm>
          <a:prstGeom prst="rect">
            <a:avLst/>
          </a:prstGeom>
        </p:spPr>
        <p:txBody>
          <a:bodyPr>
            <a:noAutofit/>
          </a:bodyPr>
          <a:lstStyle/>
          <a:p>
            <a:r>
              <a:rPr lang="en-US" sz="3000" b="1">
                <a:solidFill>
                  <a:srgbClr val="001F43"/>
                </a:solidFill>
                <a:latin typeface="PrudentialModern Bold SemiConde" pitchFamily="2" charset="77"/>
                <a:cs typeface="Calibri" panose="020F0502020204030204" pitchFamily="34" charset="0"/>
              </a:rPr>
              <a:t>THE INCOME GENDER GAP CREATES LOWER RETIREMENT SAVINGS FOR WOMEN</a:t>
            </a:r>
            <a:endParaRPr lang="en-US" sz="3000" b="1" dirty="0">
              <a:solidFill>
                <a:srgbClr val="001F43"/>
              </a:solidFill>
              <a:latin typeface="PrudentialModern Bold SemiConde" pitchFamily="2" charset="77"/>
              <a:cs typeface="Calibri" panose="020F0502020204030204" pitchFamily="34" charset="0"/>
            </a:endParaRPr>
          </a:p>
        </p:txBody>
      </p:sp>
      <p:sp>
        <p:nvSpPr>
          <p:cNvPr id="12" name="Oval 11">
            <a:extLst>
              <a:ext uri="{FF2B5EF4-FFF2-40B4-BE49-F238E27FC236}">
                <a16:creationId xmlns:a16="http://schemas.microsoft.com/office/drawing/2014/main" id="{EE7ED0D1-651F-169C-A6A8-1569A1FB67A4}"/>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Gilroy SemiBold" pitchFamily="2" charset="77"/>
              <a:cs typeface="Calibri" panose="020F0502020204030204" pitchFamily="34" charset="0"/>
            </a:endParaRPr>
          </a:p>
        </p:txBody>
      </p:sp>
      <p:sp>
        <p:nvSpPr>
          <p:cNvPr id="55" name="Content Placeholder 54">
            <a:extLst>
              <a:ext uri="{FF2B5EF4-FFF2-40B4-BE49-F238E27FC236}">
                <a16:creationId xmlns:a16="http://schemas.microsoft.com/office/drawing/2014/main" id="{886C5706-BA3C-EF85-01D0-A1C0669CEF5B}"/>
              </a:ext>
            </a:extLst>
          </p:cNvPr>
          <p:cNvSpPr>
            <a:spLocks noGrp="1"/>
          </p:cNvSpPr>
          <p:nvPr>
            <p:ph sz="quarter" idx="10"/>
          </p:nvPr>
        </p:nvSpPr>
        <p:spPr>
          <a:xfrm>
            <a:off x="1035241" y="599334"/>
            <a:ext cx="361950" cy="451537"/>
          </a:xfrm>
        </p:spPr>
        <p:txBody>
          <a:bodyPr/>
          <a:lstStyle/>
          <a:p>
            <a:r>
              <a:rPr lang="en-US" sz="3200" b="1" dirty="0">
                <a:latin typeface="Gilroy SemiBold" pitchFamily="2" charset="77"/>
                <a:cs typeface="Calibri" panose="020F0502020204030204" pitchFamily="34" charset="0"/>
              </a:rPr>
              <a:t>1</a:t>
            </a:r>
          </a:p>
        </p:txBody>
      </p:sp>
      <p:pic>
        <p:nvPicPr>
          <p:cNvPr id="37" name="Picture 36">
            <a:extLst>
              <a:ext uri="{FF2B5EF4-FFF2-40B4-BE49-F238E27FC236}">
                <a16:creationId xmlns:a16="http://schemas.microsoft.com/office/drawing/2014/main" id="{5030F4F5-46BF-E941-BFD8-4640BEC47581}"/>
              </a:ext>
              <a:ext uri="{C183D7F6-B498-43B3-948B-1728B52AA6E4}">
                <adec:decorative xmlns:adec="http://schemas.microsoft.com/office/drawing/2017/decorative" val="1"/>
              </a:ext>
            </a:extLst>
          </p:cNvPr>
          <p:cNvPicPr>
            <a:picLocks noChangeAspect="1"/>
          </p:cNvPicPr>
          <p:nvPr/>
        </p:nvPicPr>
        <p:blipFill>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colorTemperature colorTemp="5449"/>
                    </a14:imgEffect>
                    <a14:imgEffect>
                      <a14:saturation sat="0"/>
                    </a14:imgEffect>
                  </a14:imgLayer>
                </a14:imgProps>
              </a:ext>
              <a:ext uri="{28A0092B-C50C-407E-A947-70E740481C1C}">
                <a14:useLocalDpi xmlns:a14="http://schemas.microsoft.com/office/drawing/2010/main" val="0"/>
              </a:ext>
            </a:extLst>
          </a:blip>
          <a:stretch>
            <a:fillRect/>
          </a:stretch>
        </p:blipFill>
        <p:spPr>
          <a:xfrm>
            <a:off x="1078105" y="1875525"/>
            <a:ext cx="1273990" cy="1238103"/>
          </a:xfrm>
          <a:prstGeom prst="rect">
            <a:avLst/>
          </a:prstGeom>
          <a:noFill/>
        </p:spPr>
      </p:pic>
      <p:sp>
        <p:nvSpPr>
          <p:cNvPr id="84" name="Content Placeholder 83">
            <a:extLst>
              <a:ext uri="{FF2B5EF4-FFF2-40B4-BE49-F238E27FC236}">
                <a16:creationId xmlns:a16="http://schemas.microsoft.com/office/drawing/2014/main" id="{5D5B8F2A-E9A5-AC6A-308C-0C4E56EE8A66}"/>
              </a:ext>
            </a:extLst>
          </p:cNvPr>
          <p:cNvSpPr>
            <a:spLocks noGrp="1"/>
          </p:cNvSpPr>
          <p:nvPr>
            <p:ph sz="quarter" idx="11"/>
          </p:nvPr>
        </p:nvSpPr>
        <p:spPr>
          <a:xfrm>
            <a:off x="749193" y="3445104"/>
            <a:ext cx="2022582" cy="1200329"/>
          </a:xfrm>
          <a:prstGeom prst="rect">
            <a:avLst/>
          </a:prstGeom>
        </p:spPr>
        <p:txBody>
          <a:bodyPr wrap="square" anchor="t">
            <a:spAutoFit/>
          </a:bodyPr>
          <a:lstStyle/>
          <a:p>
            <a:pPr>
              <a:lnSpc>
                <a:spcPct val="100000"/>
              </a:lnSpc>
              <a:spcBef>
                <a:spcPts val="0"/>
              </a:spcBef>
            </a:pPr>
            <a:r>
              <a:rPr lang="en-US" sz="1800" b="1" dirty="0">
                <a:solidFill>
                  <a:schemeClr val="bg2">
                    <a:lumMod val="25000"/>
                  </a:schemeClr>
                </a:solidFill>
                <a:latin typeface="Gilroy SemiBold" pitchFamily="2" charset="77"/>
                <a:cs typeface="Calibri" panose="020F0502020204030204" pitchFamily="34" charset="0"/>
              </a:rPr>
              <a:t>Women still </a:t>
            </a:r>
            <a:r>
              <a:rPr lang="en-US" sz="1800" b="1" dirty="0">
                <a:solidFill>
                  <a:srgbClr val="007BC3"/>
                </a:solidFill>
                <a:latin typeface="Gilroy SemiBold" pitchFamily="2" charset="77"/>
                <a:cs typeface="Calibri" panose="020F0502020204030204" pitchFamily="34" charset="0"/>
              </a:rPr>
              <a:t>earn about 84 cents </a:t>
            </a:r>
            <a:r>
              <a:rPr lang="en-US" sz="1800" b="1" dirty="0">
                <a:solidFill>
                  <a:schemeClr val="bg2">
                    <a:lumMod val="25000"/>
                  </a:schemeClr>
                </a:solidFill>
                <a:latin typeface="Gilroy SemiBold" pitchFamily="2" charset="77"/>
                <a:cs typeface="Calibri" panose="020F0502020204030204" pitchFamily="34" charset="0"/>
              </a:rPr>
              <a:t>for every dollar earned by men</a:t>
            </a:r>
            <a:r>
              <a:rPr lang="en-US" sz="1800" b="1" dirty="0">
                <a:latin typeface="Gilroy SemiBold" pitchFamily="2" charset="77"/>
                <a:cs typeface="Calibri" panose="020F0502020204030204" pitchFamily="34" charset="0"/>
              </a:rPr>
              <a:t>.</a:t>
            </a:r>
            <a:r>
              <a:rPr lang="en-US" sz="1800" b="1" baseline="30000" dirty="0">
                <a:solidFill>
                  <a:schemeClr val="bg2">
                    <a:lumMod val="25000"/>
                  </a:schemeClr>
                </a:solidFill>
                <a:latin typeface="Gilroy SemiBold" pitchFamily="2" charset="77"/>
                <a:cs typeface="Calibri" panose="020F0502020204030204" pitchFamily="34" charset="0"/>
              </a:rPr>
              <a:t>1</a:t>
            </a:r>
            <a:endParaRPr lang="en-US" sz="1800" b="1" dirty="0">
              <a:solidFill>
                <a:schemeClr val="bg2">
                  <a:lumMod val="25000"/>
                </a:schemeClr>
              </a:solidFill>
              <a:latin typeface="Gilroy SemiBold" pitchFamily="2" charset="77"/>
              <a:cs typeface="Calibri" panose="020F0502020204030204" pitchFamily="34" charset="0"/>
            </a:endParaRPr>
          </a:p>
        </p:txBody>
      </p:sp>
      <p:pic>
        <p:nvPicPr>
          <p:cNvPr id="39" name="Picture 38">
            <a:extLst>
              <a:ext uri="{FF2B5EF4-FFF2-40B4-BE49-F238E27FC236}">
                <a16:creationId xmlns:a16="http://schemas.microsoft.com/office/drawing/2014/main" id="{930E0D04-365A-5245-AEA7-8FC4C92EDFF2}"/>
              </a:ext>
              <a:ext uri="{C183D7F6-B498-43B3-948B-1728B52AA6E4}">
                <adec:decorative xmlns:adec="http://schemas.microsoft.com/office/drawing/2017/decorative" val="1"/>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803702" y="1935738"/>
            <a:ext cx="1183834" cy="1201773"/>
          </a:xfrm>
          <a:prstGeom prst="rect">
            <a:avLst/>
          </a:prstGeom>
        </p:spPr>
      </p:pic>
      <p:sp>
        <p:nvSpPr>
          <p:cNvPr id="85" name="Content Placeholder 84">
            <a:extLst>
              <a:ext uri="{FF2B5EF4-FFF2-40B4-BE49-F238E27FC236}">
                <a16:creationId xmlns:a16="http://schemas.microsoft.com/office/drawing/2014/main" id="{414F587E-A422-7FC8-7494-9D57B6135425}"/>
              </a:ext>
            </a:extLst>
          </p:cNvPr>
          <p:cNvSpPr>
            <a:spLocks noGrp="1"/>
          </p:cNvSpPr>
          <p:nvPr>
            <p:ph sz="quarter" idx="12"/>
          </p:nvPr>
        </p:nvSpPr>
        <p:spPr>
          <a:xfrm>
            <a:off x="3387291" y="3446961"/>
            <a:ext cx="2450546" cy="1754326"/>
          </a:xfrm>
          <a:prstGeom prst="rect">
            <a:avLst/>
          </a:prstGeom>
        </p:spPr>
        <p:txBody>
          <a:bodyPr wrap="square" anchor="t">
            <a:spAutoFit/>
          </a:bodyPr>
          <a:lstStyle/>
          <a:p>
            <a:pPr>
              <a:lnSpc>
                <a:spcPct val="100000"/>
              </a:lnSpc>
              <a:spcBef>
                <a:spcPts val="0"/>
              </a:spcBef>
            </a:pPr>
            <a:r>
              <a:rPr lang="en-US" sz="1800" b="1">
                <a:solidFill>
                  <a:schemeClr val="bg2">
                    <a:lumMod val="25000"/>
                  </a:schemeClr>
                </a:solidFill>
                <a:latin typeface="Gilroy SemiBold" pitchFamily="2" charset="77"/>
                <a:cs typeface="Calibri" panose="020F0502020204030204" pitchFamily="34" charset="0"/>
              </a:rPr>
              <a:t>Women with bachelor’s degrees only make </a:t>
            </a:r>
            <a:r>
              <a:rPr lang="en-US" sz="1800" b="1">
                <a:solidFill>
                  <a:srgbClr val="007BC3"/>
                </a:solidFill>
                <a:latin typeface="Gilroy SemiBold" pitchFamily="2" charset="77"/>
                <a:cs typeface="Calibri" panose="020F0502020204030204" pitchFamily="34" charset="0"/>
              </a:rPr>
              <a:t>60% of the lifetime earnings </a:t>
            </a:r>
            <a:r>
              <a:rPr lang="en-US" sz="1800" b="1">
                <a:solidFill>
                  <a:schemeClr val="bg2">
                    <a:lumMod val="25000"/>
                  </a:schemeClr>
                </a:solidFill>
                <a:latin typeface="Gilroy SemiBold" pitchFamily="2" charset="77"/>
                <a:cs typeface="Calibri" panose="020F0502020204030204" pitchFamily="34" charset="0"/>
              </a:rPr>
              <a:t>of their male counterparts.</a:t>
            </a:r>
            <a:r>
              <a:rPr lang="en-US" sz="1800" b="1" baseline="30000">
                <a:solidFill>
                  <a:schemeClr val="bg2">
                    <a:lumMod val="25000"/>
                  </a:schemeClr>
                </a:solidFill>
                <a:latin typeface="Gilroy SemiBold" pitchFamily="2" charset="77"/>
                <a:cs typeface="Calibri" panose="020F0502020204030204" pitchFamily="34" charset="0"/>
              </a:rPr>
              <a:t>2</a:t>
            </a:r>
            <a:endParaRPr lang="en-US" sz="1800" b="1" dirty="0">
              <a:solidFill>
                <a:schemeClr val="bg2">
                  <a:lumMod val="25000"/>
                </a:schemeClr>
              </a:solidFill>
              <a:latin typeface="Gilroy SemiBold" pitchFamily="2" charset="77"/>
              <a:cs typeface="Calibri" panose="020F0502020204030204" pitchFamily="34" charset="0"/>
            </a:endParaRPr>
          </a:p>
        </p:txBody>
      </p:sp>
      <p:pic>
        <p:nvPicPr>
          <p:cNvPr id="41" name="Picture 40">
            <a:extLst>
              <a:ext uri="{FF2B5EF4-FFF2-40B4-BE49-F238E27FC236}">
                <a16:creationId xmlns:a16="http://schemas.microsoft.com/office/drawing/2014/main" id="{D84FBB3C-5DC3-FE40-BCA3-2238E7CA60A3}"/>
              </a:ext>
              <a:ext uri="{C183D7F6-B498-43B3-948B-1728B52AA6E4}">
                <adec:decorative xmlns:adec="http://schemas.microsoft.com/office/drawing/2017/decorative" val="1"/>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38800" y="2058871"/>
            <a:ext cx="1338641" cy="1059757"/>
          </a:xfrm>
          <a:prstGeom prst="rect">
            <a:avLst/>
          </a:prstGeom>
        </p:spPr>
      </p:pic>
      <p:sp>
        <p:nvSpPr>
          <p:cNvPr id="86" name="Content Placeholder 85">
            <a:extLst>
              <a:ext uri="{FF2B5EF4-FFF2-40B4-BE49-F238E27FC236}">
                <a16:creationId xmlns:a16="http://schemas.microsoft.com/office/drawing/2014/main" id="{34466A78-3E58-F14E-EC77-7988EF754489}"/>
              </a:ext>
            </a:extLst>
          </p:cNvPr>
          <p:cNvSpPr>
            <a:spLocks noGrp="1"/>
          </p:cNvSpPr>
          <p:nvPr>
            <p:ph sz="quarter" idx="13"/>
          </p:nvPr>
        </p:nvSpPr>
        <p:spPr>
          <a:xfrm>
            <a:off x="6311300" y="3430816"/>
            <a:ext cx="2597283" cy="1769222"/>
          </a:xfrm>
          <a:prstGeom prst="rect">
            <a:avLst/>
          </a:prstGeom>
        </p:spPr>
        <p:txBody>
          <a:bodyPr wrap="square" anchor="t">
            <a:noAutofit/>
          </a:bodyPr>
          <a:lstStyle/>
          <a:p>
            <a:pPr>
              <a:lnSpc>
                <a:spcPct val="100000"/>
              </a:lnSpc>
              <a:spcBef>
                <a:spcPts val="0"/>
              </a:spcBef>
            </a:pPr>
            <a:r>
              <a:rPr lang="en-US" sz="1800" b="1">
                <a:solidFill>
                  <a:srgbClr val="007BC3"/>
                </a:solidFill>
                <a:latin typeface="Gilroy SemiBold" pitchFamily="2" charset="77"/>
                <a:cs typeface="Calibri" panose="020F0502020204030204" pitchFamily="34" charset="0"/>
              </a:rPr>
              <a:t>13% of women got a pay raise </a:t>
            </a:r>
            <a:r>
              <a:rPr lang="en-US" sz="1800" b="1">
                <a:solidFill>
                  <a:schemeClr val="bg2">
                    <a:lumMod val="25000"/>
                  </a:schemeClr>
                </a:solidFill>
                <a:latin typeface="Gilroy SemiBold" pitchFamily="2" charset="77"/>
                <a:cs typeface="Calibri" panose="020F0502020204030204" pitchFamily="34" charset="0"/>
              </a:rPr>
              <a:t>while working remotely with children at home, compared to </a:t>
            </a:r>
            <a:r>
              <a:rPr lang="en-US" sz="1800" b="1">
                <a:solidFill>
                  <a:srgbClr val="007BC3"/>
                </a:solidFill>
                <a:latin typeface="Gilroy SemiBold" pitchFamily="2" charset="77"/>
                <a:cs typeface="Calibri" panose="020F0502020204030204" pitchFamily="34" charset="0"/>
              </a:rPr>
              <a:t>26% of men</a:t>
            </a:r>
            <a:r>
              <a:rPr lang="en-US" sz="1800" b="1">
                <a:latin typeface="Gilroy SemiBold" pitchFamily="2" charset="77"/>
                <a:cs typeface="Calibri" panose="020F0502020204030204" pitchFamily="34" charset="0"/>
              </a:rPr>
              <a:t>.</a:t>
            </a:r>
            <a:r>
              <a:rPr lang="en-US" sz="1800" b="1" baseline="30000">
                <a:solidFill>
                  <a:schemeClr val="bg2">
                    <a:lumMod val="25000"/>
                  </a:schemeClr>
                </a:solidFill>
                <a:latin typeface="Gilroy SemiBold" pitchFamily="2" charset="77"/>
                <a:cs typeface="Calibri" panose="020F0502020204030204" pitchFamily="34" charset="0"/>
              </a:rPr>
              <a:t>3</a:t>
            </a:r>
            <a:endParaRPr lang="en-US" sz="1800" b="1">
              <a:solidFill>
                <a:schemeClr val="bg2">
                  <a:lumMod val="25000"/>
                </a:schemeClr>
              </a:solidFill>
              <a:latin typeface="Gilroy SemiBold" pitchFamily="2" charset="77"/>
              <a:cs typeface="Calibri" panose="020F0502020204030204" pitchFamily="34" charset="0"/>
            </a:endParaRPr>
          </a:p>
          <a:p>
            <a:endParaRPr lang="en-US" sz="1800" b="1">
              <a:solidFill>
                <a:schemeClr val="bg2">
                  <a:lumMod val="25000"/>
                </a:schemeClr>
              </a:solidFill>
              <a:latin typeface="Gilroy SemiBold" pitchFamily="2" charset="77"/>
              <a:cs typeface="Calibri" panose="020F0502020204030204" pitchFamily="34" charset="0"/>
            </a:endParaRPr>
          </a:p>
          <a:p>
            <a:endParaRPr lang="en-US" sz="1800" b="1" dirty="0">
              <a:solidFill>
                <a:schemeClr val="bg2">
                  <a:lumMod val="25000"/>
                </a:schemeClr>
              </a:solidFill>
              <a:latin typeface="Gilroy SemiBold" pitchFamily="2" charset="77"/>
              <a:cs typeface="Calibri" panose="020F0502020204030204" pitchFamily="34" charset="0"/>
            </a:endParaRPr>
          </a:p>
        </p:txBody>
      </p:sp>
      <p:pic>
        <p:nvPicPr>
          <p:cNvPr id="51" name="Picture 50">
            <a:extLst>
              <a:ext uri="{FF2B5EF4-FFF2-40B4-BE49-F238E27FC236}">
                <a16:creationId xmlns:a16="http://schemas.microsoft.com/office/drawing/2014/main" id="{5C93E8CD-1758-9547-B091-D8170524B32B}"/>
              </a:ext>
              <a:ext uri="{C183D7F6-B498-43B3-948B-1728B52AA6E4}">
                <adec:decorative xmlns:adec="http://schemas.microsoft.com/office/drawing/2017/decorative" val="1"/>
              </a:ext>
            </a:extLst>
          </p:cNvPr>
          <p:cNvPicPr>
            <a:picLocks noChangeAspect="1"/>
          </p:cNvPicPr>
          <p:nvPr/>
        </p:nvPicPr>
        <p:blipFill>
          <a:blip r:embed="rId7">
            <a:alphaModFix/>
            <a:duotone>
              <a:schemeClr val="bg2">
                <a:shade val="45000"/>
                <a:satMod val="135000"/>
              </a:schemeClr>
              <a:prstClr val="white"/>
            </a:duotone>
            <a:extLst>
              <a:ext uri="{BEBA8EAE-BF5A-486C-A8C5-ECC9F3942E4B}">
                <a14:imgProps xmlns:a14="http://schemas.microsoft.com/office/drawing/2010/main">
                  <a14:imgLayer r:embed="rId8">
                    <a14:imgEffect>
                      <a14:sharpenSoften amount="-100000"/>
                    </a14:imgEffect>
                    <a14:imgEffect>
                      <a14:colorTemperature colorTemp="4700"/>
                    </a14:imgEffect>
                    <a14:imgEffect>
                      <a14:saturation sat="365000"/>
                    </a14:imgEffect>
                    <a14:imgEffect>
                      <a14:brightnessContrast bright="-22000" contrast="92000"/>
                    </a14:imgEffect>
                  </a14:imgLayer>
                </a14:imgProps>
              </a:ext>
              <a:ext uri="{28A0092B-C50C-407E-A947-70E740481C1C}">
                <a14:useLocalDpi xmlns:a14="http://schemas.microsoft.com/office/drawing/2010/main" val="0"/>
              </a:ext>
            </a:extLst>
          </a:blip>
          <a:stretch>
            <a:fillRect/>
          </a:stretch>
        </p:blipFill>
        <p:spPr>
          <a:xfrm>
            <a:off x="9693537" y="2040461"/>
            <a:ext cx="1050063" cy="1083400"/>
          </a:xfrm>
          <a:prstGeom prst="rect">
            <a:avLst/>
          </a:prstGeom>
        </p:spPr>
      </p:pic>
      <p:sp>
        <p:nvSpPr>
          <p:cNvPr id="87" name="Content Placeholder 86">
            <a:extLst>
              <a:ext uri="{FF2B5EF4-FFF2-40B4-BE49-F238E27FC236}">
                <a16:creationId xmlns:a16="http://schemas.microsoft.com/office/drawing/2014/main" id="{6CFA9B80-6B1C-7EFC-F867-39A72ECF3AA5}"/>
              </a:ext>
            </a:extLst>
          </p:cNvPr>
          <p:cNvSpPr>
            <a:spLocks noGrp="1"/>
          </p:cNvSpPr>
          <p:nvPr>
            <p:ph sz="quarter" idx="14"/>
          </p:nvPr>
        </p:nvSpPr>
        <p:spPr>
          <a:xfrm>
            <a:off x="9233177" y="3445104"/>
            <a:ext cx="2209630" cy="1754326"/>
          </a:xfrm>
          <a:prstGeom prst="rect">
            <a:avLst/>
          </a:prstGeom>
        </p:spPr>
        <p:txBody>
          <a:bodyPr wrap="square" anchor="t">
            <a:spAutoFit/>
          </a:bodyPr>
          <a:lstStyle/>
          <a:p>
            <a:pPr>
              <a:lnSpc>
                <a:spcPct val="100000"/>
              </a:lnSpc>
              <a:spcBef>
                <a:spcPts val="0"/>
              </a:spcBef>
            </a:pPr>
            <a:r>
              <a:rPr lang="en-US" sz="1800" b="1">
                <a:solidFill>
                  <a:srgbClr val="007BC3"/>
                </a:solidFill>
                <a:latin typeface="Gilroy SemiBold" pitchFamily="2" charset="77"/>
                <a:cs typeface="Calibri" panose="020F0502020204030204" pitchFamily="34" charset="0"/>
              </a:rPr>
              <a:t>9% of women got </a:t>
            </a:r>
            <a:br>
              <a:rPr lang="en-US" sz="1800" b="1">
                <a:solidFill>
                  <a:srgbClr val="007BC3"/>
                </a:solidFill>
                <a:latin typeface="Gilroy SemiBold" pitchFamily="2" charset="77"/>
                <a:cs typeface="Calibri" panose="020F0502020204030204" pitchFamily="34" charset="0"/>
              </a:rPr>
            </a:br>
            <a:r>
              <a:rPr lang="en-US" sz="1800" b="1">
                <a:solidFill>
                  <a:srgbClr val="007BC3"/>
                </a:solidFill>
                <a:latin typeface="Gilroy SemiBold" pitchFamily="2" charset="77"/>
                <a:cs typeface="Calibri" panose="020F0502020204030204" pitchFamily="34" charset="0"/>
              </a:rPr>
              <a:t>a promotion </a:t>
            </a:r>
            <a:r>
              <a:rPr lang="en-US" sz="1800" b="1">
                <a:solidFill>
                  <a:schemeClr val="bg2">
                    <a:lumMod val="25000"/>
                  </a:schemeClr>
                </a:solidFill>
                <a:latin typeface="Gilroy SemiBold" pitchFamily="2" charset="77"/>
                <a:cs typeface="Calibri" panose="020F0502020204030204" pitchFamily="34" charset="0"/>
              </a:rPr>
              <a:t>while working remotely with children at home, compared to </a:t>
            </a:r>
            <a:r>
              <a:rPr lang="en-US" sz="1800" b="1">
                <a:solidFill>
                  <a:srgbClr val="007BC3"/>
                </a:solidFill>
                <a:latin typeface="Gilroy SemiBold" pitchFamily="2" charset="77"/>
                <a:cs typeface="Calibri" panose="020F0502020204030204" pitchFamily="34" charset="0"/>
              </a:rPr>
              <a:t>34% of men</a:t>
            </a:r>
            <a:r>
              <a:rPr lang="en-US" sz="1800" b="1">
                <a:latin typeface="Gilroy SemiBold" pitchFamily="2" charset="77"/>
                <a:cs typeface="Calibri" panose="020F0502020204030204" pitchFamily="34" charset="0"/>
              </a:rPr>
              <a:t>.</a:t>
            </a:r>
            <a:r>
              <a:rPr lang="en-US" sz="1800" b="1" baseline="30000">
                <a:solidFill>
                  <a:schemeClr val="bg2">
                    <a:lumMod val="25000"/>
                  </a:schemeClr>
                </a:solidFill>
                <a:latin typeface="Gilroy SemiBold" pitchFamily="2" charset="77"/>
                <a:cs typeface="Calibri" panose="020F0502020204030204" pitchFamily="34" charset="0"/>
              </a:rPr>
              <a:t>3</a:t>
            </a:r>
            <a:endParaRPr lang="en-US" sz="1800" b="1" strike="sngStrike" dirty="0">
              <a:solidFill>
                <a:srgbClr val="FF0000"/>
              </a:solidFill>
              <a:latin typeface="Gilroy SemiBold" pitchFamily="2" charset="77"/>
              <a:cs typeface="Calibri" panose="020F0502020204030204" pitchFamily="34" charset="0"/>
            </a:endParaRPr>
          </a:p>
        </p:txBody>
      </p:sp>
      <p:sp>
        <p:nvSpPr>
          <p:cNvPr id="88" name="Content Placeholder 87">
            <a:extLst>
              <a:ext uri="{FF2B5EF4-FFF2-40B4-BE49-F238E27FC236}">
                <a16:creationId xmlns:a16="http://schemas.microsoft.com/office/drawing/2014/main" id="{04B6F658-E10D-430A-524E-66E3A791D267}"/>
              </a:ext>
            </a:extLst>
          </p:cNvPr>
          <p:cNvSpPr>
            <a:spLocks noGrp="1"/>
          </p:cNvSpPr>
          <p:nvPr>
            <p:ph sz="quarter" idx="15"/>
          </p:nvPr>
        </p:nvSpPr>
        <p:spPr>
          <a:xfrm>
            <a:off x="793001" y="5574378"/>
            <a:ext cx="6643597" cy="577081"/>
          </a:xfrm>
          <a:prstGeom prst="rect">
            <a:avLst/>
          </a:prstGeom>
        </p:spPr>
        <p:txBody>
          <a:bodyPr wrap="square">
            <a:spAutoFit/>
          </a:bodyPr>
          <a:lstStyle/>
          <a:p>
            <a:pPr>
              <a:lnSpc>
                <a:spcPct val="100000"/>
              </a:lnSpc>
              <a:spcBef>
                <a:spcPts val="0"/>
              </a:spcBef>
            </a:pPr>
            <a:r>
              <a:rPr lang="en-US" sz="1050" baseline="30000" dirty="0">
                <a:solidFill>
                  <a:schemeClr val="bg1">
                    <a:lumMod val="50000"/>
                  </a:schemeClr>
                </a:solidFill>
                <a:latin typeface="PRUDENTIALMODERN MEDIUM CONDENS" pitchFamily="2" charset="77"/>
                <a:cs typeface="Calibri" panose="020F0502020204030204" pitchFamily="34" charset="0"/>
              </a:rPr>
              <a:t>1</a:t>
            </a:r>
            <a:r>
              <a:rPr lang="en-US" sz="1050" dirty="0">
                <a:solidFill>
                  <a:schemeClr val="bg1">
                    <a:lumMod val="50000"/>
                  </a:schemeClr>
                </a:solidFill>
                <a:latin typeface="PRUDENTIALMODERN MEDIUM CONDENS" pitchFamily="2" charset="77"/>
                <a:cs typeface="Calibri" panose="020F0502020204030204" pitchFamily="34" charset="0"/>
              </a:rPr>
              <a:t>U.S. Census Bureau, https://www.census.gov/newsroom/stories/2020/equal-pay.html (accessed May 17, 2020). </a:t>
            </a:r>
          </a:p>
          <a:p>
            <a:pPr>
              <a:lnSpc>
                <a:spcPct val="100000"/>
              </a:lnSpc>
              <a:spcBef>
                <a:spcPts val="0"/>
              </a:spcBef>
            </a:pPr>
            <a:r>
              <a:rPr lang="en-US" sz="1050" baseline="30000" dirty="0">
                <a:solidFill>
                  <a:schemeClr val="bg1">
                    <a:lumMod val="50000"/>
                  </a:schemeClr>
                </a:solidFill>
                <a:latin typeface="PRUDENTIALMODERN MEDIUM CONDENS" pitchFamily="2" charset="77"/>
                <a:cs typeface="Calibri" panose="020F0502020204030204" pitchFamily="34" charset="0"/>
              </a:rPr>
              <a:t>2</a:t>
            </a:r>
            <a:r>
              <a:rPr lang="en-US" sz="1050" dirty="0">
                <a:solidFill>
                  <a:schemeClr val="bg1">
                    <a:lumMod val="50000"/>
                  </a:schemeClr>
                </a:solidFill>
                <a:latin typeface="PRUDENTIALMODERN MEDIUM CONDENS" pitchFamily="2" charset="77"/>
                <a:cs typeface="Calibri" panose="020F0502020204030204" pitchFamily="34" charset="0"/>
              </a:rPr>
              <a:t>Morningstar, “Special Report: Women and Investing,” March 2, 2020</a:t>
            </a:r>
          </a:p>
          <a:p>
            <a:pPr>
              <a:lnSpc>
                <a:spcPct val="100000"/>
              </a:lnSpc>
              <a:spcBef>
                <a:spcPts val="0"/>
              </a:spcBef>
            </a:pPr>
            <a:r>
              <a:rPr lang="en-US" sz="1050" baseline="30000" dirty="0">
                <a:solidFill>
                  <a:schemeClr val="bg1">
                    <a:lumMod val="50000"/>
                  </a:schemeClr>
                </a:solidFill>
                <a:latin typeface="PRUDENTIALMODERN MEDIUM CONDENS" pitchFamily="2" charset="77"/>
                <a:cs typeface="Calibri" panose="020F0502020204030204" pitchFamily="34" charset="0"/>
              </a:rPr>
              <a:t>3</a:t>
            </a:r>
            <a:r>
              <a:rPr lang="en-US" sz="1050" dirty="0">
                <a:solidFill>
                  <a:schemeClr val="bg1">
                    <a:lumMod val="50000"/>
                  </a:schemeClr>
                </a:solidFill>
                <a:latin typeface="PRUDENTIALMODERN MEDIUM CONDENS" pitchFamily="2" charset="77"/>
                <a:cs typeface="Calibri" panose="020F0502020204030204" pitchFamily="34" charset="0"/>
              </a:rPr>
              <a:t>Qualtrics, “Not in the Same Boat: Career Progression in Pandemic,” Aug. 26, 2020</a:t>
            </a:r>
          </a:p>
        </p:txBody>
      </p:sp>
      <p:sp>
        <p:nvSpPr>
          <p:cNvPr id="9" name="Footer Placeholder 4">
            <a:extLst>
              <a:ext uri="{FF2B5EF4-FFF2-40B4-BE49-F238E27FC236}">
                <a16:creationId xmlns:a16="http://schemas.microsoft.com/office/drawing/2014/main" id="{18EDB1EC-4878-4D24-C087-E849645F4799}"/>
              </a:ext>
            </a:extLst>
          </p:cNvPr>
          <p:cNvSpPr>
            <a:spLocks noGrp="1"/>
          </p:cNvSpPr>
          <p:nvPr>
            <p:ph type="ftr" sz="quarter" idx="4294967295"/>
          </p:nvPr>
        </p:nvSpPr>
        <p:spPr>
          <a:xfrm>
            <a:off x="0" y="6356350"/>
            <a:ext cx="4114800" cy="365125"/>
          </a:xfrm>
          <a:prstGeom prst="rect">
            <a:avLst/>
          </a:prstGeom>
        </p:spPr>
        <p:txBody>
          <a:bodyPr anchor="ctr"/>
          <a:lstStyle>
            <a:lvl1pPr algn="ctr">
              <a:defRPr sz="1100" b="1" i="0">
                <a:solidFill>
                  <a:srgbClr val="002247"/>
                </a:solidFill>
                <a:latin typeface="PrudentialModern Bold Condensed" pitchFamily="2" charset="77"/>
              </a:defRPr>
            </a:lvl1pPr>
          </a:lstStyle>
          <a:p>
            <a:pPr algn="r"/>
            <a:r>
              <a:rPr lang="en-US" dirty="0">
                <a:solidFill>
                  <a:schemeClr val="bg1"/>
                </a:solidFill>
                <a:latin typeface="Calibri" panose="020F0502020204030204" pitchFamily="34" charset="0"/>
                <a:cs typeface="Calibri" panose="020F0502020204030204" pitchFamily="34" charset="0"/>
              </a:rPr>
              <a:t>HOW TO INSPIRE FINANCIALLY FEARLESS WOMEN</a:t>
            </a:r>
          </a:p>
        </p:txBody>
      </p:sp>
      <p:grpSp>
        <p:nvGrpSpPr>
          <p:cNvPr id="3" name="Group 2">
            <a:extLst>
              <a:ext uri="{FF2B5EF4-FFF2-40B4-BE49-F238E27FC236}">
                <a16:creationId xmlns:a16="http://schemas.microsoft.com/office/drawing/2014/main" id="{D5F9FA1F-AEA6-B7DB-5E22-5126827832E7}"/>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8" name="Group 7">
              <a:extLst>
                <a:ext uri="{FF2B5EF4-FFF2-40B4-BE49-F238E27FC236}">
                  <a16:creationId xmlns:a16="http://schemas.microsoft.com/office/drawing/2014/main" id="{1419FFC6-A3E4-BEB5-5A06-524326BF8262}"/>
                </a:ext>
              </a:extLst>
            </p:cNvPr>
            <p:cNvGrpSpPr/>
            <p:nvPr/>
          </p:nvGrpSpPr>
          <p:grpSpPr>
            <a:xfrm>
              <a:off x="8430073" y="6380207"/>
              <a:ext cx="3712966" cy="345783"/>
              <a:chOff x="8430073" y="6380207"/>
              <a:chExt cx="3712966" cy="345783"/>
            </a:xfrm>
          </p:grpSpPr>
          <p:grpSp>
            <p:nvGrpSpPr>
              <p:cNvPr id="19" name="Group 18">
                <a:extLst>
                  <a:ext uri="{FF2B5EF4-FFF2-40B4-BE49-F238E27FC236}">
                    <a16:creationId xmlns:a16="http://schemas.microsoft.com/office/drawing/2014/main" id="{C163977B-676B-DEA9-E018-65F8407DF089}"/>
                  </a:ext>
                </a:extLst>
              </p:cNvPr>
              <p:cNvGrpSpPr/>
              <p:nvPr/>
            </p:nvGrpSpPr>
            <p:grpSpPr>
              <a:xfrm>
                <a:off x="11520739" y="6380207"/>
                <a:ext cx="622300" cy="345783"/>
                <a:chOff x="11517153" y="6380207"/>
                <a:chExt cx="622300" cy="345783"/>
              </a:xfrm>
            </p:grpSpPr>
            <p:sp>
              <p:nvSpPr>
                <p:cNvPr id="21" name="Slide Number Placeholder 5">
                  <a:extLst>
                    <a:ext uri="{FF2B5EF4-FFF2-40B4-BE49-F238E27FC236}">
                      <a16:creationId xmlns:a16="http://schemas.microsoft.com/office/drawing/2014/main" id="{D0C8C550-104E-0C8C-AAFB-2F0EA65705B1}"/>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6</a:t>
                  </a:fld>
                  <a:endParaRPr lang="en-US" sz="1100" b="1" dirty="0">
                    <a:solidFill>
                      <a:srgbClr val="001F43"/>
                    </a:solidFill>
                    <a:latin typeface="PrudentialModern" pitchFamily="2" charset="77"/>
                  </a:endParaRPr>
                </a:p>
              </p:txBody>
            </p:sp>
            <p:cxnSp>
              <p:nvCxnSpPr>
                <p:cNvPr id="22" name="Straight Connector 21">
                  <a:extLst>
                    <a:ext uri="{FF2B5EF4-FFF2-40B4-BE49-F238E27FC236}">
                      <a16:creationId xmlns:a16="http://schemas.microsoft.com/office/drawing/2014/main" id="{E5ACC8EF-717D-9BD8-2C16-45CAC47ADC65}"/>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20" name="Footer Placeholder 4">
                <a:extLst>
                  <a:ext uri="{FF2B5EF4-FFF2-40B4-BE49-F238E27FC236}">
                    <a16:creationId xmlns:a16="http://schemas.microsoft.com/office/drawing/2014/main" id="{B33DAA02-394D-C06D-7AB3-B4C9F27781F1}"/>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18" name="Picture 17" descr="A blue and black logo&#10;&#10;Description automatically generated">
              <a:extLst>
                <a:ext uri="{FF2B5EF4-FFF2-40B4-BE49-F238E27FC236}">
                  <a16:creationId xmlns:a16="http://schemas.microsoft.com/office/drawing/2014/main" id="{F08F177C-9879-26B4-1393-16E77B7D38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Tree>
    <p:extLst>
      <p:ext uri="{BB962C8B-B14F-4D97-AF65-F5344CB8AC3E}">
        <p14:creationId xmlns:p14="http://schemas.microsoft.com/office/powerpoint/2010/main" val="1818083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EEDCB68-6BAD-52D9-26D4-F306455A592C}"/>
              </a:ext>
              <a:ext uri="{C183D7F6-B498-43B3-948B-1728B52AA6E4}">
                <adec:decorative xmlns:adec="http://schemas.microsoft.com/office/drawing/2017/decorative" val="1"/>
              </a:ext>
            </a:extLst>
          </p:cNvPr>
          <p:cNvSpPr/>
          <p:nvPr/>
        </p:nvSpPr>
        <p:spPr>
          <a:xfrm>
            <a:off x="0" y="0"/>
            <a:ext cx="12192000"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64" name="Title 1">
            <a:extLst>
              <a:ext uri="{FF2B5EF4-FFF2-40B4-BE49-F238E27FC236}">
                <a16:creationId xmlns:a16="http://schemas.microsoft.com/office/drawing/2014/main" id="{DBA96A69-4896-EFE8-1FA7-013FA2A746C3}"/>
              </a:ext>
            </a:extLst>
          </p:cNvPr>
          <p:cNvSpPr txBox="1">
            <a:spLocks noGrp="1"/>
          </p:cNvSpPr>
          <p:nvPr>
            <p:ph type="title"/>
          </p:nvPr>
        </p:nvSpPr>
        <p:spPr>
          <a:xfrm>
            <a:off x="1685039" y="479910"/>
            <a:ext cx="7816150" cy="773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001F43"/>
                </a:solidFill>
                <a:latin typeface="PrudentialModern Bold SemiConde" pitchFamily="2" charset="77"/>
                <a:cs typeface="Calibri" panose="020F0502020204030204" pitchFamily="34" charset="0"/>
              </a:rPr>
              <a:t>WOMEN’S INCOME GAP LEADS TO A RETIREMENT INCOME GAP</a:t>
            </a:r>
          </a:p>
        </p:txBody>
      </p:sp>
      <p:sp>
        <p:nvSpPr>
          <p:cNvPr id="33" name="Oval 32">
            <a:extLst>
              <a:ext uri="{FF2B5EF4-FFF2-40B4-BE49-F238E27FC236}">
                <a16:creationId xmlns:a16="http://schemas.microsoft.com/office/drawing/2014/main" id="{7DEBE5ED-53CB-4B46-E9EA-5C801BEBE991}"/>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65" name="Content Placeholder 64">
            <a:extLst>
              <a:ext uri="{FF2B5EF4-FFF2-40B4-BE49-F238E27FC236}">
                <a16:creationId xmlns:a16="http://schemas.microsoft.com/office/drawing/2014/main" id="{6BC974C7-BFEC-FC14-A888-895CEDC1249E}"/>
              </a:ext>
            </a:extLst>
          </p:cNvPr>
          <p:cNvSpPr txBox="1">
            <a:spLocks noGrp="1"/>
          </p:cNvSpPr>
          <p:nvPr>
            <p:ph sz="quarter" idx="10"/>
          </p:nvPr>
        </p:nvSpPr>
        <p:spPr>
          <a:xfrm>
            <a:off x="1050697" y="588830"/>
            <a:ext cx="347663" cy="535531"/>
          </a:xfrm>
          <a:prstGeom prst="rect">
            <a:avLst/>
          </a:prstGeom>
          <a:noFill/>
        </p:spPr>
        <p:txBody>
          <a:bodyPr wrap="square" rtlCol="0">
            <a:spAutoFit/>
          </a:bodyPr>
          <a:lstStyle/>
          <a:p>
            <a:r>
              <a:rPr lang="en-US" sz="3200" b="1" dirty="0">
                <a:latin typeface="Gilroy SemiBold" pitchFamily="2" charset="77"/>
                <a:cs typeface="Calibri" panose="020F0502020204030204" pitchFamily="34" charset="0"/>
              </a:rPr>
              <a:t>1</a:t>
            </a:r>
          </a:p>
        </p:txBody>
      </p:sp>
      <p:sp>
        <p:nvSpPr>
          <p:cNvPr id="70" name="Content Placeholder 69">
            <a:extLst>
              <a:ext uri="{FF2B5EF4-FFF2-40B4-BE49-F238E27FC236}">
                <a16:creationId xmlns:a16="http://schemas.microsoft.com/office/drawing/2014/main" id="{12FB37D9-7A32-37A1-4CD8-95B8578251B7}"/>
              </a:ext>
            </a:extLst>
          </p:cNvPr>
          <p:cNvSpPr txBox="1">
            <a:spLocks noGrp="1"/>
          </p:cNvSpPr>
          <p:nvPr>
            <p:ph sz="quarter" idx="11"/>
          </p:nvPr>
        </p:nvSpPr>
        <p:spPr>
          <a:xfrm>
            <a:off x="816888" y="2513064"/>
            <a:ext cx="1831215" cy="523220"/>
          </a:xfrm>
          <a:prstGeom prst="rect">
            <a:avLst/>
          </a:prstGeom>
          <a:noFill/>
        </p:spPr>
        <p:txBody>
          <a:bodyPr wrap="square" rtlCol="0" anchor="b">
            <a:spAutoFit/>
          </a:bodyPr>
          <a:lstStyle/>
          <a:p>
            <a:pPr>
              <a:lnSpc>
                <a:spcPct val="100000"/>
              </a:lnSpc>
              <a:spcBef>
                <a:spcPts val="0"/>
              </a:spcBef>
            </a:pPr>
            <a:r>
              <a:rPr lang="en-US" sz="1400" b="1" dirty="0">
                <a:solidFill>
                  <a:schemeClr val="bg2">
                    <a:lumMod val="25000"/>
                  </a:schemeClr>
                </a:solidFill>
                <a:latin typeface="Gilroy SemiBold" pitchFamily="2" charset="77"/>
                <a:cs typeface="Calibri" panose="020F0502020204030204" pitchFamily="34" charset="0"/>
              </a:rPr>
              <a:t>WOMEN EARN ABOUT </a:t>
            </a:r>
          </a:p>
        </p:txBody>
      </p:sp>
      <p:sp>
        <p:nvSpPr>
          <p:cNvPr id="71" name="Content Placeholder 70">
            <a:extLst>
              <a:ext uri="{FF2B5EF4-FFF2-40B4-BE49-F238E27FC236}">
                <a16:creationId xmlns:a16="http://schemas.microsoft.com/office/drawing/2014/main" id="{17E6E7DB-5D67-E025-2DD7-ACF6324135FA}"/>
              </a:ext>
            </a:extLst>
          </p:cNvPr>
          <p:cNvSpPr txBox="1">
            <a:spLocks noGrp="1"/>
          </p:cNvSpPr>
          <p:nvPr>
            <p:ph sz="quarter" idx="12"/>
          </p:nvPr>
        </p:nvSpPr>
        <p:spPr>
          <a:xfrm>
            <a:off x="784078" y="3079269"/>
            <a:ext cx="1612339" cy="854080"/>
          </a:xfrm>
          <a:prstGeom prst="rect">
            <a:avLst/>
          </a:prstGeom>
          <a:noFill/>
        </p:spPr>
        <p:txBody>
          <a:bodyPr wrap="square" rtlCol="0" anchor="t">
            <a:spAutoFit/>
          </a:bodyPr>
          <a:lstStyle/>
          <a:p>
            <a:r>
              <a:rPr lang="en-US" sz="5500" b="1" dirty="0">
                <a:solidFill>
                  <a:srgbClr val="17D5E0"/>
                </a:solidFill>
                <a:latin typeface="Gilroy SemiBold" pitchFamily="2" charset="77"/>
                <a:cs typeface="Calibri" panose="020F0502020204030204" pitchFamily="34" charset="0"/>
              </a:rPr>
              <a:t>20%</a:t>
            </a:r>
          </a:p>
        </p:txBody>
      </p:sp>
      <p:sp>
        <p:nvSpPr>
          <p:cNvPr id="72" name="Content Placeholder 71">
            <a:extLst>
              <a:ext uri="{FF2B5EF4-FFF2-40B4-BE49-F238E27FC236}">
                <a16:creationId xmlns:a16="http://schemas.microsoft.com/office/drawing/2014/main" id="{B160224E-59CF-982C-A3C8-0BA8EEE8FA76}"/>
              </a:ext>
            </a:extLst>
          </p:cNvPr>
          <p:cNvSpPr>
            <a:spLocks noGrp="1"/>
          </p:cNvSpPr>
          <p:nvPr>
            <p:ph sz="quarter" idx="13"/>
          </p:nvPr>
        </p:nvSpPr>
        <p:spPr>
          <a:xfrm>
            <a:off x="818958" y="3828016"/>
            <a:ext cx="1612339" cy="491354"/>
          </a:xfrm>
          <a:prstGeom prst="rect">
            <a:avLst/>
          </a:prstGeom>
        </p:spPr>
        <p:txBody>
          <a:bodyPr wrap="square" anchor="t">
            <a:noAutofit/>
          </a:bodyPr>
          <a:lstStyle/>
          <a:p>
            <a:pPr>
              <a:lnSpc>
                <a:spcPct val="100000"/>
              </a:lnSpc>
              <a:spcBef>
                <a:spcPts val="0"/>
              </a:spcBef>
            </a:pPr>
            <a:r>
              <a:rPr lang="en-US" sz="1400" b="1" dirty="0">
                <a:solidFill>
                  <a:schemeClr val="bg2">
                    <a:lumMod val="25000"/>
                  </a:schemeClr>
                </a:solidFill>
                <a:latin typeface="Gilroy SemiBold" pitchFamily="2" charset="77"/>
                <a:cs typeface="Calibri" panose="020F0502020204030204" pitchFamily="34" charset="0"/>
              </a:rPr>
              <a:t>LESS THAN MEN ON AVERAGE.</a:t>
            </a:r>
          </a:p>
          <a:p>
            <a:endParaRPr lang="en-US" sz="1400" b="1" dirty="0">
              <a:solidFill>
                <a:schemeClr val="bg2">
                  <a:lumMod val="25000"/>
                </a:schemeClr>
              </a:solidFill>
              <a:latin typeface="Gilroy SemiBold" pitchFamily="2" charset="77"/>
              <a:cs typeface="Calibri" panose="020F0502020204030204" pitchFamily="34" charset="0"/>
            </a:endParaRPr>
          </a:p>
        </p:txBody>
      </p:sp>
      <p:cxnSp>
        <p:nvCxnSpPr>
          <p:cNvPr id="56" name="Straight Arrow Connector 55">
            <a:extLst>
              <a:ext uri="{FF2B5EF4-FFF2-40B4-BE49-F238E27FC236}">
                <a16:creationId xmlns:a16="http://schemas.microsoft.com/office/drawing/2014/main" id="{129B0E7F-BD51-08D9-E424-D5225D859D04}"/>
              </a:ext>
              <a:ext uri="{C183D7F6-B498-43B3-948B-1728B52AA6E4}">
                <adec:decorative xmlns:adec="http://schemas.microsoft.com/office/drawing/2017/decorative" val="1"/>
              </a:ext>
            </a:extLst>
          </p:cNvPr>
          <p:cNvCxnSpPr>
            <a:cxnSpLocks/>
          </p:cNvCxnSpPr>
          <p:nvPr/>
        </p:nvCxnSpPr>
        <p:spPr>
          <a:xfrm>
            <a:off x="2566296" y="3442405"/>
            <a:ext cx="586731" cy="0"/>
          </a:xfrm>
          <a:prstGeom prst="straightConnector1">
            <a:avLst/>
          </a:prstGeom>
          <a:ln w="101600" cap="flat">
            <a:solidFill>
              <a:srgbClr val="17D5E0"/>
            </a:solidFill>
            <a:round/>
            <a:tailEnd type="triangle"/>
          </a:ln>
        </p:spPr>
        <p:style>
          <a:lnRef idx="1">
            <a:schemeClr val="accent1"/>
          </a:lnRef>
          <a:fillRef idx="0">
            <a:schemeClr val="accent1"/>
          </a:fillRef>
          <a:effectRef idx="0">
            <a:schemeClr val="accent1"/>
          </a:effectRef>
          <a:fontRef idx="minor">
            <a:schemeClr val="tx1"/>
          </a:fontRef>
        </p:style>
      </p:cxnSp>
      <p:sp>
        <p:nvSpPr>
          <p:cNvPr id="73" name="Content Placeholder 72">
            <a:extLst>
              <a:ext uri="{FF2B5EF4-FFF2-40B4-BE49-F238E27FC236}">
                <a16:creationId xmlns:a16="http://schemas.microsoft.com/office/drawing/2014/main" id="{CE8D7DD7-1743-A119-FF3D-4DC3B98A637C}"/>
              </a:ext>
            </a:extLst>
          </p:cNvPr>
          <p:cNvSpPr>
            <a:spLocks noGrp="1"/>
          </p:cNvSpPr>
          <p:nvPr>
            <p:ph sz="quarter" idx="14"/>
          </p:nvPr>
        </p:nvSpPr>
        <p:spPr>
          <a:xfrm>
            <a:off x="3354380" y="2297620"/>
            <a:ext cx="2088696" cy="738664"/>
          </a:xfrm>
          <a:prstGeom prst="rect">
            <a:avLst/>
          </a:prstGeom>
        </p:spPr>
        <p:txBody>
          <a:bodyPr wrap="square" anchor="b">
            <a:spAutoFit/>
          </a:bodyPr>
          <a:lstStyle/>
          <a:p>
            <a:pPr>
              <a:lnSpc>
                <a:spcPct val="100000"/>
              </a:lnSpc>
              <a:spcBef>
                <a:spcPts val="0"/>
              </a:spcBef>
            </a:pPr>
            <a:r>
              <a:rPr lang="en-US" sz="1400" b="1" dirty="0">
                <a:solidFill>
                  <a:schemeClr val="bg2">
                    <a:lumMod val="25000"/>
                  </a:schemeClr>
                </a:solidFill>
                <a:latin typeface="Gilroy SemiBold" pitchFamily="2" charset="77"/>
                <a:cs typeface="Calibri" panose="020F0502020204030204" pitchFamily="34" charset="0"/>
              </a:rPr>
              <a:t>WOMEN’S SOCIAL SECURITY BENEFITS ARE ABOUT</a:t>
            </a:r>
          </a:p>
        </p:txBody>
      </p:sp>
      <p:sp>
        <p:nvSpPr>
          <p:cNvPr id="74" name="Content Placeholder 73">
            <a:extLst>
              <a:ext uri="{FF2B5EF4-FFF2-40B4-BE49-F238E27FC236}">
                <a16:creationId xmlns:a16="http://schemas.microsoft.com/office/drawing/2014/main" id="{35060E38-182F-3418-4B3C-8AF412DAB3BA}"/>
              </a:ext>
            </a:extLst>
          </p:cNvPr>
          <p:cNvSpPr txBox="1">
            <a:spLocks noGrp="1"/>
          </p:cNvSpPr>
          <p:nvPr>
            <p:ph sz="quarter" idx="15"/>
          </p:nvPr>
        </p:nvSpPr>
        <p:spPr>
          <a:xfrm>
            <a:off x="3338160" y="3085553"/>
            <a:ext cx="1768856" cy="854080"/>
          </a:xfrm>
          <a:prstGeom prst="rect">
            <a:avLst/>
          </a:prstGeom>
          <a:noFill/>
        </p:spPr>
        <p:txBody>
          <a:bodyPr wrap="square" rtlCol="0" anchor="t">
            <a:spAutoFit/>
          </a:bodyPr>
          <a:lstStyle/>
          <a:p>
            <a:r>
              <a:rPr lang="en-US" sz="5500" b="1">
                <a:solidFill>
                  <a:srgbClr val="0079C3"/>
                </a:solidFill>
                <a:latin typeface="Gilroy SemiBold" pitchFamily="2" charset="77"/>
                <a:cs typeface="Calibri" panose="020F0502020204030204" pitchFamily="34" charset="0"/>
              </a:rPr>
              <a:t>20%</a:t>
            </a:r>
            <a:endParaRPr lang="en-US" sz="5500" b="1" dirty="0">
              <a:solidFill>
                <a:srgbClr val="0079C3"/>
              </a:solidFill>
              <a:latin typeface="Gilroy SemiBold" pitchFamily="2" charset="77"/>
              <a:cs typeface="Calibri" panose="020F0502020204030204" pitchFamily="34" charset="0"/>
            </a:endParaRPr>
          </a:p>
        </p:txBody>
      </p:sp>
      <p:sp>
        <p:nvSpPr>
          <p:cNvPr id="75" name="Content Placeholder 74">
            <a:extLst>
              <a:ext uri="{FF2B5EF4-FFF2-40B4-BE49-F238E27FC236}">
                <a16:creationId xmlns:a16="http://schemas.microsoft.com/office/drawing/2014/main" id="{D9111260-CC96-FFED-7292-72236185878B}"/>
              </a:ext>
            </a:extLst>
          </p:cNvPr>
          <p:cNvSpPr>
            <a:spLocks noGrp="1"/>
          </p:cNvSpPr>
          <p:nvPr>
            <p:ph sz="quarter" idx="16"/>
          </p:nvPr>
        </p:nvSpPr>
        <p:spPr>
          <a:xfrm>
            <a:off x="3367996" y="3820171"/>
            <a:ext cx="1768856" cy="307777"/>
          </a:xfrm>
          <a:prstGeom prst="rect">
            <a:avLst/>
          </a:prstGeom>
        </p:spPr>
        <p:txBody>
          <a:bodyPr wrap="square" anchor="t">
            <a:spAutoFit/>
          </a:bodyPr>
          <a:lstStyle/>
          <a:p>
            <a:pPr>
              <a:lnSpc>
                <a:spcPct val="100000"/>
              </a:lnSpc>
              <a:spcBef>
                <a:spcPts val="0"/>
              </a:spcBef>
            </a:pPr>
            <a:r>
              <a:rPr lang="en-US" sz="1400" b="1" dirty="0">
                <a:solidFill>
                  <a:schemeClr val="bg2">
                    <a:lumMod val="25000"/>
                  </a:schemeClr>
                </a:solidFill>
                <a:latin typeface="Gilroy SemiBold" pitchFamily="2" charset="77"/>
                <a:cs typeface="Calibri" panose="020F0502020204030204" pitchFamily="34" charset="0"/>
              </a:rPr>
              <a:t>LESS THAN MEN’S.</a:t>
            </a:r>
            <a:r>
              <a:rPr lang="en-US" sz="1400" b="1" baseline="30000" dirty="0">
                <a:solidFill>
                  <a:schemeClr val="bg2">
                    <a:lumMod val="25000"/>
                  </a:schemeClr>
                </a:solidFill>
                <a:latin typeface="Gilroy SemiBold" pitchFamily="2" charset="77"/>
                <a:cs typeface="Calibri" panose="020F0502020204030204" pitchFamily="34" charset="0"/>
              </a:rPr>
              <a:t>1</a:t>
            </a:r>
            <a:endParaRPr lang="en-US" sz="1400" b="1" dirty="0">
              <a:solidFill>
                <a:schemeClr val="bg2">
                  <a:lumMod val="25000"/>
                </a:schemeClr>
              </a:solidFill>
              <a:latin typeface="Gilroy SemiBold" pitchFamily="2" charset="77"/>
              <a:cs typeface="Calibri" panose="020F0502020204030204" pitchFamily="34" charset="0"/>
            </a:endParaRPr>
          </a:p>
        </p:txBody>
      </p:sp>
      <p:cxnSp>
        <p:nvCxnSpPr>
          <p:cNvPr id="55" name="Straight Arrow Connector 54">
            <a:extLst>
              <a:ext uri="{FF2B5EF4-FFF2-40B4-BE49-F238E27FC236}">
                <a16:creationId xmlns:a16="http://schemas.microsoft.com/office/drawing/2014/main" id="{3BD1455F-E39B-F62D-ED7E-24B5569DD0BC}"/>
              </a:ext>
              <a:ext uri="{C183D7F6-B498-43B3-948B-1728B52AA6E4}">
                <adec:decorative xmlns:adec="http://schemas.microsoft.com/office/drawing/2017/decorative" val="1"/>
              </a:ext>
            </a:extLst>
          </p:cNvPr>
          <p:cNvCxnSpPr>
            <a:cxnSpLocks/>
          </p:cNvCxnSpPr>
          <p:nvPr/>
        </p:nvCxnSpPr>
        <p:spPr>
          <a:xfrm>
            <a:off x="5146606" y="3442405"/>
            <a:ext cx="586731" cy="0"/>
          </a:xfrm>
          <a:prstGeom prst="straightConnector1">
            <a:avLst/>
          </a:prstGeom>
          <a:ln w="101600" cap="flat">
            <a:solidFill>
              <a:srgbClr val="17D5E0"/>
            </a:solidFill>
            <a:round/>
            <a:tailEnd type="triangle"/>
          </a:ln>
        </p:spPr>
        <p:style>
          <a:lnRef idx="1">
            <a:schemeClr val="accent1"/>
          </a:lnRef>
          <a:fillRef idx="0">
            <a:schemeClr val="accent1"/>
          </a:fillRef>
          <a:effectRef idx="0">
            <a:schemeClr val="accent1"/>
          </a:effectRef>
          <a:fontRef idx="minor">
            <a:schemeClr val="tx1"/>
          </a:fontRef>
        </p:style>
      </p:cxnSp>
      <p:sp>
        <p:nvSpPr>
          <p:cNvPr id="76" name="Content Placeholder 75">
            <a:extLst>
              <a:ext uri="{FF2B5EF4-FFF2-40B4-BE49-F238E27FC236}">
                <a16:creationId xmlns:a16="http://schemas.microsoft.com/office/drawing/2014/main" id="{F8852437-5D89-5753-4123-70F775781A64}"/>
              </a:ext>
            </a:extLst>
          </p:cNvPr>
          <p:cNvSpPr txBox="1">
            <a:spLocks noGrp="1"/>
          </p:cNvSpPr>
          <p:nvPr>
            <p:ph sz="quarter" idx="17"/>
          </p:nvPr>
        </p:nvSpPr>
        <p:spPr>
          <a:xfrm>
            <a:off x="6014147" y="2453193"/>
            <a:ext cx="1684193" cy="523220"/>
          </a:xfrm>
          <a:prstGeom prst="rect">
            <a:avLst/>
          </a:prstGeom>
          <a:noFill/>
        </p:spPr>
        <p:txBody>
          <a:bodyPr wrap="square">
            <a:spAutoFit/>
          </a:bodyPr>
          <a:lstStyle/>
          <a:p>
            <a:pPr>
              <a:lnSpc>
                <a:spcPct val="100000"/>
              </a:lnSpc>
              <a:spcBef>
                <a:spcPts val="0"/>
              </a:spcBef>
            </a:pPr>
            <a:r>
              <a:rPr lang="en-US" sz="1400" b="1">
                <a:solidFill>
                  <a:schemeClr val="bg2">
                    <a:lumMod val="25000"/>
                  </a:schemeClr>
                </a:solidFill>
                <a:latin typeface="Gilroy SemiBold" pitchFamily="2" charset="77"/>
                <a:cs typeface="Calibri" panose="020F0502020204030204" pitchFamily="34" charset="0"/>
              </a:rPr>
              <a:t>WOMEN HAVE ABOUT</a:t>
            </a:r>
            <a:endParaRPr lang="en-US" sz="1400" b="1" dirty="0">
              <a:solidFill>
                <a:schemeClr val="bg2">
                  <a:lumMod val="25000"/>
                </a:schemeClr>
              </a:solidFill>
              <a:latin typeface="Gilroy SemiBold" pitchFamily="2" charset="77"/>
              <a:cs typeface="Calibri" panose="020F0502020204030204" pitchFamily="34" charset="0"/>
            </a:endParaRPr>
          </a:p>
        </p:txBody>
      </p:sp>
      <p:sp>
        <p:nvSpPr>
          <p:cNvPr id="77" name="Content Placeholder 76">
            <a:extLst>
              <a:ext uri="{FF2B5EF4-FFF2-40B4-BE49-F238E27FC236}">
                <a16:creationId xmlns:a16="http://schemas.microsoft.com/office/drawing/2014/main" id="{FD2F1093-1C82-0725-83B2-ED679F10E461}"/>
              </a:ext>
            </a:extLst>
          </p:cNvPr>
          <p:cNvSpPr txBox="1">
            <a:spLocks noGrp="1"/>
          </p:cNvSpPr>
          <p:nvPr>
            <p:ph sz="quarter" idx="18"/>
          </p:nvPr>
        </p:nvSpPr>
        <p:spPr>
          <a:xfrm>
            <a:off x="5967430" y="3064981"/>
            <a:ext cx="1650693" cy="852546"/>
          </a:xfrm>
          <a:prstGeom prst="rect">
            <a:avLst/>
          </a:prstGeom>
          <a:noFill/>
        </p:spPr>
        <p:txBody>
          <a:bodyPr wrap="square" rtlCol="0" anchor="t">
            <a:spAutoFit/>
          </a:bodyPr>
          <a:lstStyle/>
          <a:p>
            <a:r>
              <a:rPr lang="en-US" sz="5500" b="1">
                <a:solidFill>
                  <a:srgbClr val="001F43"/>
                </a:solidFill>
                <a:latin typeface="Gilroy SemiBold" pitchFamily="2" charset="77"/>
                <a:cs typeface="Calibri" panose="020F0502020204030204" pitchFamily="34" charset="0"/>
              </a:rPr>
              <a:t>30%</a:t>
            </a:r>
            <a:endParaRPr lang="en-US" sz="5500" b="1" dirty="0">
              <a:solidFill>
                <a:srgbClr val="001F43"/>
              </a:solidFill>
              <a:latin typeface="Gilroy SemiBold" pitchFamily="2" charset="77"/>
              <a:cs typeface="Calibri" panose="020F0502020204030204" pitchFamily="34" charset="0"/>
            </a:endParaRPr>
          </a:p>
        </p:txBody>
      </p:sp>
      <p:sp>
        <p:nvSpPr>
          <p:cNvPr id="78" name="Content Placeholder 77">
            <a:extLst>
              <a:ext uri="{FF2B5EF4-FFF2-40B4-BE49-F238E27FC236}">
                <a16:creationId xmlns:a16="http://schemas.microsoft.com/office/drawing/2014/main" id="{B8DAE5D6-1F7F-E386-518E-F66498573961}"/>
              </a:ext>
            </a:extLst>
          </p:cNvPr>
          <p:cNvSpPr>
            <a:spLocks noGrp="1"/>
          </p:cNvSpPr>
          <p:nvPr>
            <p:ph sz="quarter" idx="19"/>
          </p:nvPr>
        </p:nvSpPr>
        <p:spPr>
          <a:xfrm>
            <a:off x="6019830" y="3818950"/>
            <a:ext cx="1802877" cy="738664"/>
          </a:xfrm>
          <a:prstGeom prst="rect">
            <a:avLst/>
          </a:prstGeom>
        </p:spPr>
        <p:txBody>
          <a:bodyPr wrap="square" anchor="t">
            <a:spAutoFit/>
          </a:bodyPr>
          <a:lstStyle/>
          <a:p>
            <a:pPr>
              <a:lnSpc>
                <a:spcPct val="100000"/>
              </a:lnSpc>
              <a:spcBef>
                <a:spcPts val="0"/>
              </a:spcBef>
            </a:pPr>
            <a:r>
              <a:rPr lang="en-US" sz="1400" b="1">
                <a:solidFill>
                  <a:schemeClr val="bg2">
                    <a:lumMod val="25000"/>
                  </a:schemeClr>
                </a:solidFill>
                <a:latin typeface="Gilroy SemiBold" pitchFamily="2" charset="77"/>
                <a:cs typeface="Calibri" panose="020F0502020204030204" pitchFamily="34" charset="0"/>
              </a:rPr>
              <a:t>LESS IN RETIREMENT SAVINGS.</a:t>
            </a:r>
            <a:r>
              <a:rPr lang="en-US" sz="1400" b="1" baseline="30000">
                <a:solidFill>
                  <a:schemeClr val="bg2">
                    <a:lumMod val="25000"/>
                  </a:schemeClr>
                </a:solidFill>
                <a:latin typeface="Gilroy SemiBold" pitchFamily="2" charset="77"/>
                <a:cs typeface="Calibri" panose="020F0502020204030204" pitchFamily="34" charset="0"/>
              </a:rPr>
              <a:t>2</a:t>
            </a:r>
            <a:endParaRPr lang="en-US" sz="1400" b="1" dirty="0">
              <a:solidFill>
                <a:schemeClr val="bg2">
                  <a:lumMod val="25000"/>
                </a:schemeClr>
              </a:solidFill>
              <a:latin typeface="Gilroy SemiBold" pitchFamily="2" charset="77"/>
              <a:cs typeface="Calibri" panose="020F0502020204030204" pitchFamily="34" charset="0"/>
            </a:endParaRPr>
          </a:p>
        </p:txBody>
      </p:sp>
      <p:sp>
        <p:nvSpPr>
          <p:cNvPr id="79" name="Content Placeholder 78" descr="Equal to">
            <a:extLst>
              <a:ext uri="{FF2B5EF4-FFF2-40B4-BE49-F238E27FC236}">
                <a16:creationId xmlns:a16="http://schemas.microsoft.com/office/drawing/2014/main" id="{BB77F651-C604-AA6E-9D15-1AE6B463275F}"/>
              </a:ext>
            </a:extLst>
          </p:cNvPr>
          <p:cNvSpPr txBox="1">
            <a:spLocks noGrp="1"/>
          </p:cNvSpPr>
          <p:nvPr>
            <p:ph sz="quarter" idx="20"/>
          </p:nvPr>
        </p:nvSpPr>
        <p:spPr>
          <a:xfrm>
            <a:off x="7758306" y="2892386"/>
            <a:ext cx="671767" cy="1131079"/>
          </a:xfrm>
          <a:prstGeom prst="rect">
            <a:avLst/>
          </a:prstGeom>
          <a:noFill/>
        </p:spPr>
        <p:txBody>
          <a:bodyPr wrap="square" rtlCol="0">
            <a:spAutoFit/>
          </a:bodyPr>
          <a:lstStyle/>
          <a:p>
            <a:r>
              <a:rPr lang="en-US" sz="7500" b="1" dirty="0">
                <a:solidFill>
                  <a:srgbClr val="17D5E0"/>
                </a:solidFill>
                <a:latin typeface="Gilroy SemiBold" pitchFamily="2" charset="77"/>
                <a:cs typeface="Calibri" panose="020F0502020204030204" pitchFamily="34" charset="0"/>
              </a:rPr>
              <a:t>=</a:t>
            </a:r>
          </a:p>
        </p:txBody>
      </p:sp>
      <p:sp>
        <p:nvSpPr>
          <p:cNvPr id="26" name="Oval 25">
            <a:extLst>
              <a:ext uri="{FF2B5EF4-FFF2-40B4-BE49-F238E27FC236}">
                <a16:creationId xmlns:a16="http://schemas.microsoft.com/office/drawing/2014/main" id="{F579DC81-2F87-7C79-FDB9-1B1CC4267574}"/>
              </a:ext>
              <a:ext uri="{C183D7F6-B498-43B3-948B-1728B52AA6E4}">
                <adec:decorative xmlns:adec="http://schemas.microsoft.com/office/drawing/2017/decorative" val="1"/>
              </a:ext>
            </a:extLst>
          </p:cNvPr>
          <p:cNvSpPr/>
          <p:nvPr/>
        </p:nvSpPr>
        <p:spPr>
          <a:xfrm>
            <a:off x="8626471" y="1892807"/>
            <a:ext cx="3049035" cy="3049035"/>
          </a:xfrm>
          <a:prstGeom prst="ellipse">
            <a:avLst/>
          </a:prstGeom>
          <a:solidFill>
            <a:srgbClr val="17D5E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80" name="Content Placeholder 79">
            <a:extLst>
              <a:ext uri="{FF2B5EF4-FFF2-40B4-BE49-F238E27FC236}">
                <a16:creationId xmlns:a16="http://schemas.microsoft.com/office/drawing/2014/main" id="{7016C23A-6325-69A7-8DAF-4C82114D94AB}"/>
              </a:ext>
            </a:extLst>
          </p:cNvPr>
          <p:cNvSpPr txBox="1">
            <a:spLocks noGrp="1"/>
          </p:cNvSpPr>
          <p:nvPr>
            <p:ph sz="quarter" idx="21"/>
          </p:nvPr>
        </p:nvSpPr>
        <p:spPr>
          <a:xfrm>
            <a:off x="9248601" y="2358452"/>
            <a:ext cx="2126511" cy="1077218"/>
          </a:xfrm>
          <a:prstGeom prst="rect">
            <a:avLst/>
          </a:prstGeom>
          <a:noFill/>
        </p:spPr>
        <p:txBody>
          <a:bodyPr wrap="square" rtlCol="0" anchor="b">
            <a:spAutoFit/>
          </a:bodyPr>
          <a:lstStyle/>
          <a:p>
            <a:pPr>
              <a:lnSpc>
                <a:spcPct val="100000"/>
              </a:lnSpc>
              <a:spcBef>
                <a:spcPts val="0"/>
              </a:spcBef>
            </a:pPr>
            <a:r>
              <a:rPr lang="en-US" sz="1600" b="1" dirty="0">
                <a:latin typeface="PrudentialModern Bold SemiConde" pitchFamily="2" charset="77"/>
                <a:cs typeface="Calibri" panose="020F0502020204030204" pitchFamily="34" charset="0"/>
              </a:rPr>
              <a:t>THAT MEANS, THE MEDIAN ANNUAL INCOME OF </a:t>
            </a:r>
            <a:br>
              <a:rPr lang="en-US" sz="1600" b="1" dirty="0">
                <a:latin typeface="PrudentialModern Bold SemiConde" pitchFamily="2" charset="77"/>
                <a:cs typeface="Calibri" panose="020F0502020204030204" pitchFamily="34" charset="0"/>
              </a:rPr>
            </a:br>
            <a:r>
              <a:rPr lang="en-US" sz="1600" b="1" dirty="0">
                <a:latin typeface="PrudentialModern Bold SemiConde" pitchFamily="2" charset="77"/>
                <a:cs typeface="Calibri" panose="020F0502020204030204" pitchFamily="34" charset="0"/>
              </a:rPr>
              <a:t>WOMEN 65+ IS</a:t>
            </a:r>
            <a:endParaRPr lang="en-US" sz="1600" b="1" baseline="30000" dirty="0">
              <a:latin typeface="PrudentialModern Bold SemiConde" pitchFamily="2" charset="77"/>
              <a:cs typeface="Calibri" panose="020F0502020204030204" pitchFamily="34" charset="0"/>
            </a:endParaRPr>
          </a:p>
        </p:txBody>
      </p:sp>
      <p:sp>
        <p:nvSpPr>
          <p:cNvPr id="81" name="Content Placeholder 80">
            <a:extLst>
              <a:ext uri="{FF2B5EF4-FFF2-40B4-BE49-F238E27FC236}">
                <a16:creationId xmlns:a16="http://schemas.microsoft.com/office/drawing/2014/main" id="{A9E14CCD-DD7E-0546-B1BE-C46711AF2CBB}"/>
              </a:ext>
            </a:extLst>
          </p:cNvPr>
          <p:cNvSpPr txBox="1">
            <a:spLocks noGrp="1"/>
          </p:cNvSpPr>
          <p:nvPr>
            <p:ph sz="quarter" idx="22"/>
          </p:nvPr>
        </p:nvSpPr>
        <p:spPr>
          <a:xfrm>
            <a:off x="9262889" y="3311574"/>
            <a:ext cx="1728096" cy="938719"/>
          </a:xfrm>
          <a:prstGeom prst="rect">
            <a:avLst/>
          </a:prstGeom>
          <a:noFill/>
        </p:spPr>
        <p:txBody>
          <a:bodyPr wrap="square" rtlCol="0" anchor="t">
            <a:spAutoFit/>
          </a:bodyPr>
          <a:lstStyle/>
          <a:p>
            <a:pPr>
              <a:lnSpc>
                <a:spcPct val="100000"/>
              </a:lnSpc>
              <a:spcBef>
                <a:spcPts val="0"/>
              </a:spcBef>
            </a:pPr>
            <a:r>
              <a:rPr lang="en-US" sz="5500" b="1">
                <a:latin typeface="Gilroy SemiBold" pitchFamily="2" charset="77"/>
                <a:cs typeface="Calibri" panose="020F0502020204030204" pitchFamily="34" charset="0"/>
              </a:rPr>
              <a:t>41%</a:t>
            </a:r>
            <a:endParaRPr lang="en-US" sz="5500" b="1" dirty="0">
              <a:latin typeface="Gilroy SemiBold" pitchFamily="2" charset="77"/>
              <a:cs typeface="Calibri" panose="020F0502020204030204" pitchFamily="34" charset="0"/>
            </a:endParaRPr>
          </a:p>
        </p:txBody>
      </p:sp>
      <p:sp>
        <p:nvSpPr>
          <p:cNvPr id="82" name="Content Placeholder 81">
            <a:extLst>
              <a:ext uri="{FF2B5EF4-FFF2-40B4-BE49-F238E27FC236}">
                <a16:creationId xmlns:a16="http://schemas.microsoft.com/office/drawing/2014/main" id="{233F8667-7094-A9CC-6794-15715DD7C258}"/>
              </a:ext>
            </a:extLst>
          </p:cNvPr>
          <p:cNvSpPr>
            <a:spLocks noGrp="1"/>
          </p:cNvSpPr>
          <p:nvPr>
            <p:ph sz="quarter" idx="23"/>
          </p:nvPr>
        </p:nvSpPr>
        <p:spPr>
          <a:xfrm>
            <a:off x="9277177" y="4078429"/>
            <a:ext cx="2050477" cy="338554"/>
          </a:xfrm>
          <a:prstGeom prst="rect">
            <a:avLst/>
          </a:prstGeom>
        </p:spPr>
        <p:txBody>
          <a:bodyPr wrap="square" anchor="t">
            <a:spAutoFit/>
          </a:bodyPr>
          <a:lstStyle/>
          <a:p>
            <a:pPr>
              <a:lnSpc>
                <a:spcPct val="100000"/>
              </a:lnSpc>
              <a:spcBef>
                <a:spcPts val="0"/>
              </a:spcBef>
            </a:pPr>
            <a:r>
              <a:rPr lang="en-US" sz="1600" b="1">
                <a:latin typeface="PrudentialModern Bold SemiConde" pitchFamily="2" charset="77"/>
                <a:cs typeface="Calibri" panose="020F0502020204030204" pitchFamily="34" charset="0"/>
              </a:rPr>
              <a:t>LESS THAN MEN’S.</a:t>
            </a:r>
            <a:r>
              <a:rPr lang="en-US" sz="1600" b="1" baseline="30000">
                <a:latin typeface="PrudentialModern Bold SemiConde" pitchFamily="2" charset="77"/>
                <a:cs typeface="Calibri" panose="020F0502020204030204" pitchFamily="34" charset="0"/>
              </a:rPr>
              <a:t>2</a:t>
            </a:r>
            <a:endParaRPr lang="en-US" sz="1600" b="1" dirty="0">
              <a:latin typeface="PrudentialModern Bold SemiConde" pitchFamily="2" charset="77"/>
              <a:cs typeface="Calibri" panose="020F0502020204030204" pitchFamily="34" charset="0"/>
            </a:endParaRPr>
          </a:p>
        </p:txBody>
      </p:sp>
      <p:sp>
        <p:nvSpPr>
          <p:cNvPr id="83" name="Content Placeholder 82">
            <a:extLst>
              <a:ext uri="{FF2B5EF4-FFF2-40B4-BE49-F238E27FC236}">
                <a16:creationId xmlns:a16="http://schemas.microsoft.com/office/drawing/2014/main" id="{23B18C8C-F71F-C504-FA23-A736E0C04D32}"/>
              </a:ext>
            </a:extLst>
          </p:cNvPr>
          <p:cNvSpPr>
            <a:spLocks noGrp="1"/>
          </p:cNvSpPr>
          <p:nvPr>
            <p:ph sz="quarter" idx="24"/>
          </p:nvPr>
        </p:nvSpPr>
        <p:spPr>
          <a:xfrm>
            <a:off x="788312" y="5745412"/>
            <a:ext cx="5841088" cy="415498"/>
          </a:xfrm>
          <a:prstGeom prst="rect">
            <a:avLst/>
          </a:prstGeom>
        </p:spPr>
        <p:txBody>
          <a:bodyPr wrap="square">
            <a:spAutoFit/>
          </a:bodyPr>
          <a:lstStyle/>
          <a:p>
            <a:pPr>
              <a:lnSpc>
                <a:spcPct val="100000"/>
              </a:lnSpc>
              <a:spcBef>
                <a:spcPts val="0"/>
              </a:spcBef>
            </a:pPr>
            <a:r>
              <a:rPr lang="en-US" sz="1050" baseline="30000" dirty="0">
                <a:solidFill>
                  <a:schemeClr val="bg1">
                    <a:lumMod val="50000"/>
                  </a:schemeClr>
                </a:solidFill>
                <a:latin typeface="PRUDENTIALMODERN MEDIUM CONDENS" pitchFamily="2" charset="77"/>
                <a:cs typeface="Calibri" panose="020F0502020204030204" pitchFamily="34" charset="0"/>
              </a:rPr>
              <a:t>1</a:t>
            </a:r>
            <a:r>
              <a:rPr lang="en-US" sz="1050" dirty="0">
                <a:solidFill>
                  <a:schemeClr val="bg1">
                    <a:lumMod val="50000"/>
                  </a:schemeClr>
                </a:solidFill>
                <a:latin typeface="PRUDENTIALMODERN MEDIUM CONDENS" pitchFamily="2" charset="77"/>
                <a:cs typeface="Calibri" panose="020F0502020204030204" pitchFamily="34" charset="0"/>
              </a:rPr>
              <a:t>Morningstar, “Special Report: Women and Investing,” March 2, 2020.</a:t>
            </a:r>
          </a:p>
          <a:p>
            <a:pPr>
              <a:lnSpc>
                <a:spcPct val="100000"/>
              </a:lnSpc>
              <a:spcBef>
                <a:spcPts val="0"/>
              </a:spcBef>
            </a:pPr>
            <a:r>
              <a:rPr lang="en-US" sz="1050" baseline="30000" dirty="0">
                <a:solidFill>
                  <a:schemeClr val="bg1">
                    <a:lumMod val="50000"/>
                  </a:schemeClr>
                </a:solidFill>
                <a:latin typeface="PRUDENTIALMODERN MEDIUM CONDENS" pitchFamily="2" charset="77"/>
                <a:cs typeface="Calibri" panose="020F0502020204030204" pitchFamily="34" charset="0"/>
              </a:rPr>
              <a:t>2</a:t>
            </a:r>
            <a:r>
              <a:rPr lang="en-US" sz="1050" dirty="0">
                <a:solidFill>
                  <a:schemeClr val="bg1">
                    <a:lumMod val="50000"/>
                  </a:schemeClr>
                </a:solidFill>
                <a:effectLst/>
                <a:latin typeface="PRUDENTIALMODERN MEDIUM CONDENS" pitchFamily="2" charset="77"/>
              </a:rPr>
              <a:t>CNBC.com, "This is what women must do to overcome the retirement savings shortfall, says a financial pro," June 2022</a:t>
            </a:r>
            <a:endParaRPr lang="en-US" sz="1050" dirty="0">
              <a:solidFill>
                <a:schemeClr val="bg1">
                  <a:lumMod val="50000"/>
                </a:schemeClr>
              </a:solidFill>
              <a:latin typeface="PRUDENTIALMODERN MEDIUM CONDENS" pitchFamily="2" charset="77"/>
              <a:cs typeface="Calibri" panose="020F0502020204030204" pitchFamily="34" charset="0"/>
            </a:endParaRPr>
          </a:p>
        </p:txBody>
      </p:sp>
      <p:sp>
        <p:nvSpPr>
          <p:cNvPr id="4" name="Footer Placeholder 4">
            <a:extLst>
              <a:ext uri="{FF2B5EF4-FFF2-40B4-BE49-F238E27FC236}">
                <a16:creationId xmlns:a16="http://schemas.microsoft.com/office/drawing/2014/main" id="{8B9ACB64-1AA2-342C-0105-E84361906D3D}"/>
              </a:ext>
            </a:extLst>
          </p:cNvPr>
          <p:cNvSpPr>
            <a:spLocks noGrp="1"/>
          </p:cNvSpPr>
          <p:nvPr>
            <p:ph type="ftr" sz="quarter" idx="4294967295"/>
          </p:nvPr>
        </p:nvSpPr>
        <p:spPr>
          <a:xfrm>
            <a:off x="0" y="6356350"/>
            <a:ext cx="4114800" cy="365125"/>
          </a:xfrm>
          <a:prstGeom prst="rect">
            <a:avLst/>
          </a:prstGeom>
        </p:spPr>
        <p:txBody>
          <a:bodyPr anchor="ctr"/>
          <a:lstStyle>
            <a:lvl1pPr algn="ctr">
              <a:defRPr sz="1100" b="1" i="0">
                <a:solidFill>
                  <a:srgbClr val="002247"/>
                </a:solidFill>
                <a:latin typeface="PrudentialModern Bold Condensed" pitchFamily="2" charset="77"/>
              </a:defRPr>
            </a:lvl1pPr>
          </a:lstStyle>
          <a:p>
            <a:pPr algn="r"/>
            <a:r>
              <a:rPr lang="en-US" dirty="0">
                <a:solidFill>
                  <a:schemeClr val="bg1"/>
                </a:solidFill>
                <a:latin typeface="Calibri" panose="020F0502020204030204" pitchFamily="34" charset="0"/>
                <a:cs typeface="Calibri" panose="020F0502020204030204" pitchFamily="34" charset="0"/>
              </a:rPr>
              <a:t>HOW TO INSPIRE FINANCIALLY FEARLESS WOMEN</a:t>
            </a:r>
          </a:p>
        </p:txBody>
      </p:sp>
      <p:sp>
        <p:nvSpPr>
          <p:cNvPr id="2" name="Slide Number Placeholder 5">
            <a:extLst>
              <a:ext uri="{FF2B5EF4-FFF2-40B4-BE49-F238E27FC236}">
                <a16:creationId xmlns:a16="http://schemas.microsoft.com/office/drawing/2014/main" id="{70A19840-C19D-2D57-4DD3-76C4F4682B44}"/>
              </a:ext>
            </a:extLst>
          </p:cNvPr>
          <p:cNvSpPr txBox="1">
            <a:spLocks/>
          </p:cNvSpPr>
          <p:nvPr/>
        </p:nvSpPr>
        <p:spPr>
          <a:xfrm>
            <a:off x="11557508" y="6108998"/>
            <a:ext cx="622300" cy="86064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b="1" smtClean="0">
                <a:latin typeface="Calibri" panose="020F0502020204030204" pitchFamily="34" charset="0"/>
                <a:cs typeface="Calibri" panose="020F0502020204030204" pitchFamily="34" charset="0"/>
              </a:rPr>
              <a:pPr algn="ctr"/>
              <a:t>7</a:t>
            </a:fld>
            <a:endParaRPr lang="en-US" b="1" dirty="0">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267A37AC-7B8F-A8F0-C75F-EEED2220459D}"/>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7" name="Group 6">
              <a:extLst>
                <a:ext uri="{FF2B5EF4-FFF2-40B4-BE49-F238E27FC236}">
                  <a16:creationId xmlns:a16="http://schemas.microsoft.com/office/drawing/2014/main" id="{8631F4BD-05A7-8865-5E45-877EFC159D6D}"/>
                </a:ext>
              </a:extLst>
            </p:cNvPr>
            <p:cNvGrpSpPr/>
            <p:nvPr/>
          </p:nvGrpSpPr>
          <p:grpSpPr>
            <a:xfrm>
              <a:off x="8430073" y="6380207"/>
              <a:ext cx="3712966" cy="345783"/>
              <a:chOff x="8430073" y="6380207"/>
              <a:chExt cx="3712966" cy="345783"/>
            </a:xfrm>
          </p:grpSpPr>
          <p:grpSp>
            <p:nvGrpSpPr>
              <p:cNvPr id="14" name="Group 13">
                <a:extLst>
                  <a:ext uri="{FF2B5EF4-FFF2-40B4-BE49-F238E27FC236}">
                    <a16:creationId xmlns:a16="http://schemas.microsoft.com/office/drawing/2014/main" id="{5834C436-17AA-D71F-4C26-26172AC7E616}"/>
                  </a:ext>
                </a:extLst>
              </p:cNvPr>
              <p:cNvGrpSpPr/>
              <p:nvPr/>
            </p:nvGrpSpPr>
            <p:grpSpPr>
              <a:xfrm>
                <a:off x="11520739" y="6380207"/>
                <a:ext cx="622300" cy="345783"/>
                <a:chOff x="11517153" y="6380207"/>
                <a:chExt cx="622300" cy="345783"/>
              </a:xfrm>
            </p:grpSpPr>
            <p:sp>
              <p:nvSpPr>
                <p:cNvPr id="16" name="Slide Number Placeholder 5">
                  <a:extLst>
                    <a:ext uri="{FF2B5EF4-FFF2-40B4-BE49-F238E27FC236}">
                      <a16:creationId xmlns:a16="http://schemas.microsoft.com/office/drawing/2014/main" id="{16AFF5A4-FB44-8EF8-6887-62A5D1D584C1}"/>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7</a:t>
                  </a:fld>
                  <a:endParaRPr lang="en-US" sz="1100" b="1" dirty="0">
                    <a:solidFill>
                      <a:srgbClr val="001F43"/>
                    </a:solidFill>
                    <a:latin typeface="PrudentialModern" pitchFamily="2" charset="77"/>
                  </a:endParaRPr>
                </a:p>
              </p:txBody>
            </p:sp>
            <p:cxnSp>
              <p:nvCxnSpPr>
                <p:cNvPr id="17" name="Straight Connector 16">
                  <a:extLst>
                    <a:ext uri="{FF2B5EF4-FFF2-40B4-BE49-F238E27FC236}">
                      <a16:creationId xmlns:a16="http://schemas.microsoft.com/office/drawing/2014/main" id="{230725F1-9655-0244-7D8F-165805A53F0C}"/>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5" name="Footer Placeholder 4">
                <a:extLst>
                  <a:ext uri="{FF2B5EF4-FFF2-40B4-BE49-F238E27FC236}">
                    <a16:creationId xmlns:a16="http://schemas.microsoft.com/office/drawing/2014/main" id="{887E5D33-BF88-F5C5-CF36-8E99E457BBDF}"/>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13" name="Picture 12" descr="A blue and black logo&#10;&#10;Description automatically generated">
              <a:extLst>
                <a:ext uri="{FF2B5EF4-FFF2-40B4-BE49-F238E27FC236}">
                  <a16:creationId xmlns:a16="http://schemas.microsoft.com/office/drawing/2014/main" id="{C667B8E8-190B-D411-1A62-2BA1A6447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Tree>
    <p:extLst>
      <p:ext uri="{BB962C8B-B14F-4D97-AF65-F5344CB8AC3E}">
        <p14:creationId xmlns:p14="http://schemas.microsoft.com/office/powerpoint/2010/main" val="1907545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260403C-3360-83ED-9221-035BDAD28E5C}"/>
              </a:ext>
              <a:ext uri="{C183D7F6-B498-43B3-948B-1728B52AA6E4}">
                <adec:decorative xmlns:adec="http://schemas.microsoft.com/office/drawing/2017/decorative" val="1"/>
              </a:ext>
            </a:extLst>
          </p:cNvPr>
          <p:cNvSpPr/>
          <p:nvPr/>
        </p:nvSpPr>
        <p:spPr>
          <a:xfrm>
            <a:off x="-17720" y="1307661"/>
            <a:ext cx="6380420" cy="5550339"/>
          </a:xfrm>
          <a:prstGeom prst="rect">
            <a:avLst/>
          </a:prstGeom>
          <a:solidFill>
            <a:srgbClr val="E2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1DF61B1-614C-DF83-D5DC-E6E333AAFC2E}"/>
              </a:ext>
              <a:ext uri="{C183D7F6-B498-43B3-948B-1728B52AA6E4}">
                <adec:decorative xmlns:adec="http://schemas.microsoft.com/office/drawing/2017/decorative" val="1"/>
              </a:ext>
            </a:extLst>
          </p:cNvPr>
          <p:cNvSpPr/>
          <p:nvPr/>
        </p:nvSpPr>
        <p:spPr>
          <a:xfrm>
            <a:off x="3748900" y="1841562"/>
            <a:ext cx="1183667" cy="1183667"/>
          </a:xfrm>
          <a:prstGeom prst="ellipse">
            <a:avLst/>
          </a:prstGeom>
          <a:solidFill>
            <a:srgbClr val="001F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48278E5-5F04-40E0-84E9-F589E4898B95}"/>
              </a:ext>
              <a:ext uri="{C183D7F6-B498-43B3-948B-1728B52AA6E4}">
                <adec:decorative xmlns:adec="http://schemas.microsoft.com/office/drawing/2017/decorative" val="1"/>
              </a:ext>
            </a:extLst>
          </p:cNvPr>
          <p:cNvSpPr/>
          <p:nvPr/>
        </p:nvSpPr>
        <p:spPr>
          <a:xfrm>
            <a:off x="-15774" y="-3227"/>
            <a:ext cx="12225493"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166BBACB-9464-5DDE-D518-D9B126583DE8}"/>
              </a:ext>
              <a:ext uri="{C183D7F6-B498-43B3-948B-1728B52AA6E4}">
                <adec:decorative xmlns:adec="http://schemas.microsoft.com/office/drawing/2017/decorative" val="1"/>
              </a:ext>
            </a:extLst>
          </p:cNvPr>
          <p:cNvSpPr/>
          <p:nvPr/>
        </p:nvSpPr>
        <p:spPr>
          <a:xfrm>
            <a:off x="1026020" y="1841562"/>
            <a:ext cx="1183667" cy="1183667"/>
          </a:xfrm>
          <a:prstGeom prst="ellipse">
            <a:avLst/>
          </a:prstGeom>
          <a:solidFill>
            <a:srgbClr val="001F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E01FA8F7-3C1F-4F5F-C7E3-75E2654FE2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2771" y="2003607"/>
            <a:ext cx="882909" cy="882909"/>
          </a:xfrm>
          <a:prstGeom prst="rect">
            <a:avLst/>
          </a:prstGeom>
        </p:spPr>
      </p:pic>
      <p:pic>
        <p:nvPicPr>
          <p:cNvPr id="21" name="Graphic 20">
            <a:extLst>
              <a:ext uri="{FF2B5EF4-FFF2-40B4-BE49-F238E27FC236}">
                <a16:creationId xmlns:a16="http://schemas.microsoft.com/office/drawing/2014/main" id="{D77525BC-4778-0DA0-D905-CD5FA66444F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8196" y="1982518"/>
            <a:ext cx="893262" cy="893262"/>
          </a:xfrm>
          <a:prstGeom prst="rect">
            <a:avLst/>
          </a:prstGeom>
        </p:spPr>
      </p:pic>
      <p:grpSp>
        <p:nvGrpSpPr>
          <p:cNvPr id="2" name="Group 1">
            <a:extLst>
              <a:ext uri="{FF2B5EF4-FFF2-40B4-BE49-F238E27FC236}">
                <a16:creationId xmlns:a16="http://schemas.microsoft.com/office/drawing/2014/main" id="{0BCF0AE6-1ABC-A31D-FD40-292D5A6F3367}"/>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6" name="Group 5">
              <a:extLst>
                <a:ext uri="{FF2B5EF4-FFF2-40B4-BE49-F238E27FC236}">
                  <a16:creationId xmlns:a16="http://schemas.microsoft.com/office/drawing/2014/main" id="{245F2AAD-081D-6B46-34B5-9F5BAC37AD8B}"/>
                </a:ext>
              </a:extLst>
            </p:cNvPr>
            <p:cNvGrpSpPr/>
            <p:nvPr/>
          </p:nvGrpSpPr>
          <p:grpSpPr>
            <a:xfrm>
              <a:off x="8430073" y="6380207"/>
              <a:ext cx="3712966" cy="345783"/>
              <a:chOff x="8430073" y="6380207"/>
              <a:chExt cx="3712966" cy="345783"/>
            </a:xfrm>
          </p:grpSpPr>
          <p:grpSp>
            <p:nvGrpSpPr>
              <p:cNvPr id="15" name="Group 14">
                <a:extLst>
                  <a:ext uri="{FF2B5EF4-FFF2-40B4-BE49-F238E27FC236}">
                    <a16:creationId xmlns:a16="http://schemas.microsoft.com/office/drawing/2014/main" id="{3ACEB327-EBA0-0B5D-B115-D0D2E8C8AD38}"/>
                  </a:ext>
                </a:extLst>
              </p:cNvPr>
              <p:cNvGrpSpPr/>
              <p:nvPr/>
            </p:nvGrpSpPr>
            <p:grpSpPr>
              <a:xfrm>
                <a:off x="11520739" y="6380207"/>
                <a:ext cx="622300" cy="345783"/>
                <a:chOff x="11517153" y="6380207"/>
                <a:chExt cx="622300" cy="345783"/>
              </a:xfrm>
            </p:grpSpPr>
            <p:sp>
              <p:nvSpPr>
                <p:cNvPr id="18" name="Slide Number Placeholder 5">
                  <a:extLst>
                    <a:ext uri="{FF2B5EF4-FFF2-40B4-BE49-F238E27FC236}">
                      <a16:creationId xmlns:a16="http://schemas.microsoft.com/office/drawing/2014/main" id="{F91FE304-8792-E74C-F11E-EE7E0984727C}"/>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8</a:t>
                  </a:fld>
                  <a:endParaRPr lang="en-US" sz="1100" b="1" dirty="0">
                    <a:solidFill>
                      <a:srgbClr val="001F43"/>
                    </a:solidFill>
                    <a:latin typeface="PrudentialModern" pitchFamily="2" charset="77"/>
                  </a:endParaRPr>
                </a:p>
              </p:txBody>
            </p:sp>
            <p:cxnSp>
              <p:nvCxnSpPr>
                <p:cNvPr id="20" name="Straight Connector 19">
                  <a:extLst>
                    <a:ext uri="{FF2B5EF4-FFF2-40B4-BE49-F238E27FC236}">
                      <a16:creationId xmlns:a16="http://schemas.microsoft.com/office/drawing/2014/main" id="{FD165691-6EA7-A1F6-F8AB-3F883B205638}"/>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16" name="Footer Placeholder 4">
                <a:extLst>
                  <a:ext uri="{FF2B5EF4-FFF2-40B4-BE49-F238E27FC236}">
                    <a16:creationId xmlns:a16="http://schemas.microsoft.com/office/drawing/2014/main" id="{27E69434-6F0D-4AAB-8190-52D3618C5B69}"/>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9" name="Picture 8" descr="A blue and black logo&#10;&#10;Description automatically generated">
              <a:extLst>
                <a:ext uri="{FF2B5EF4-FFF2-40B4-BE49-F238E27FC236}">
                  <a16:creationId xmlns:a16="http://schemas.microsoft.com/office/drawing/2014/main" id="{4E8A10C7-6910-6B0D-61FB-0C34A7C59B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38" name="Oval 37">
            <a:extLst>
              <a:ext uri="{FF2B5EF4-FFF2-40B4-BE49-F238E27FC236}">
                <a16:creationId xmlns:a16="http://schemas.microsoft.com/office/drawing/2014/main" id="{C55FAFA4-97E1-E7DF-4B48-2CC43E80F122}"/>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itle 4">
            <a:extLst>
              <a:ext uri="{FF2B5EF4-FFF2-40B4-BE49-F238E27FC236}">
                <a16:creationId xmlns:a16="http://schemas.microsoft.com/office/drawing/2014/main" id="{78EB7BB3-01E8-E311-B466-457BC95D6297}"/>
              </a:ext>
            </a:extLst>
          </p:cNvPr>
          <p:cNvSpPr txBox="1">
            <a:spLocks noGrp="1"/>
          </p:cNvSpPr>
          <p:nvPr>
            <p:ph type="title"/>
          </p:nvPr>
        </p:nvSpPr>
        <p:spPr>
          <a:xfrm>
            <a:off x="1646428" y="565188"/>
            <a:ext cx="9262342" cy="763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r>
              <a:rPr lang="en-US" sz="3000" dirty="0">
                <a:latin typeface="PRUDENTIALMODERN BOLD SEMICONDE" pitchFamily="2" charset="77"/>
              </a:rPr>
              <a:t>CAREGIVING RESPONSIBILITIES OBSTRUCT WOMEN’S ABILITY TO SAVE FOR RETIREMENT</a:t>
            </a:r>
          </a:p>
        </p:txBody>
      </p:sp>
      <p:sp>
        <p:nvSpPr>
          <p:cNvPr id="77" name="Content Placeholder 55">
            <a:extLst>
              <a:ext uri="{FF2B5EF4-FFF2-40B4-BE49-F238E27FC236}">
                <a16:creationId xmlns:a16="http://schemas.microsoft.com/office/drawing/2014/main" id="{CFE43446-E2F7-2563-F0E4-B03ABCFDCC0A}"/>
              </a:ext>
            </a:extLst>
          </p:cNvPr>
          <p:cNvSpPr txBox="1">
            <a:spLocks noGrp="1"/>
          </p:cNvSpPr>
          <p:nvPr>
            <p:ph sz="quarter" idx="10"/>
          </p:nvPr>
        </p:nvSpPr>
        <p:spPr>
          <a:xfrm>
            <a:off x="1027723" y="595272"/>
            <a:ext cx="359996" cy="535531"/>
          </a:xfrm>
          <a:prstGeom prst="rect">
            <a:avLst/>
          </a:prstGeom>
          <a:noFill/>
        </p:spPr>
        <p:txBody>
          <a:bodyPr wrap="square" rtlCol="0">
            <a:spAutoFit/>
          </a:bodyPr>
          <a:lstStyle/>
          <a:p>
            <a:r>
              <a:rPr lang="en-US" sz="3200" b="1" dirty="0">
                <a:latin typeface="Gilroy SemiBold" pitchFamily="2" charset="77"/>
              </a:rPr>
              <a:t>2</a:t>
            </a:r>
          </a:p>
        </p:txBody>
      </p:sp>
      <p:sp>
        <p:nvSpPr>
          <p:cNvPr id="78" name="Content Placeholder 56">
            <a:extLst>
              <a:ext uri="{FF2B5EF4-FFF2-40B4-BE49-F238E27FC236}">
                <a16:creationId xmlns:a16="http://schemas.microsoft.com/office/drawing/2014/main" id="{1944DBD3-564F-CD29-26B0-85798833E809}"/>
              </a:ext>
            </a:extLst>
          </p:cNvPr>
          <p:cNvSpPr txBox="1">
            <a:spLocks noGrp="1"/>
          </p:cNvSpPr>
          <p:nvPr>
            <p:ph sz="quarter" idx="11"/>
          </p:nvPr>
        </p:nvSpPr>
        <p:spPr>
          <a:xfrm>
            <a:off x="839240" y="3086006"/>
            <a:ext cx="1878972" cy="707886"/>
          </a:xfrm>
          <a:prstGeom prst="rect">
            <a:avLst/>
          </a:prstGeom>
          <a:noFill/>
        </p:spPr>
        <p:txBody>
          <a:bodyPr wrap="square">
            <a:spAutoFit/>
          </a:bodyPr>
          <a:lstStyle/>
          <a:p>
            <a:pPr>
              <a:lnSpc>
                <a:spcPct val="100000"/>
              </a:lnSpc>
              <a:spcBef>
                <a:spcPts val="0"/>
              </a:spcBef>
            </a:pPr>
            <a:r>
              <a:rPr lang="en-US" sz="2000" b="1" dirty="0">
                <a:solidFill>
                  <a:srgbClr val="001F43"/>
                </a:solidFill>
                <a:latin typeface="PrudentialModern Bold SemiConde" pitchFamily="2" charset="77"/>
              </a:rPr>
              <a:t>CARING FOR CHILDREN: </a:t>
            </a:r>
          </a:p>
        </p:txBody>
      </p:sp>
      <p:sp>
        <p:nvSpPr>
          <p:cNvPr id="79" name="Content Placeholder 57">
            <a:extLst>
              <a:ext uri="{FF2B5EF4-FFF2-40B4-BE49-F238E27FC236}">
                <a16:creationId xmlns:a16="http://schemas.microsoft.com/office/drawing/2014/main" id="{D4E3154A-8F17-0202-8869-C4312AE1F820}"/>
              </a:ext>
            </a:extLst>
          </p:cNvPr>
          <p:cNvSpPr txBox="1">
            <a:spLocks noGrp="1"/>
          </p:cNvSpPr>
          <p:nvPr>
            <p:ph sz="quarter" idx="12"/>
          </p:nvPr>
        </p:nvSpPr>
        <p:spPr>
          <a:xfrm>
            <a:off x="810665" y="3849754"/>
            <a:ext cx="2061754" cy="1077218"/>
          </a:xfrm>
          <a:prstGeom prst="rect">
            <a:avLst/>
          </a:prstGeom>
          <a:noFill/>
        </p:spPr>
        <p:txBody>
          <a:bodyPr wrap="square">
            <a:spAutoFit/>
          </a:bodyPr>
          <a:lstStyle/>
          <a:p>
            <a:pPr marR="0" lvl="0">
              <a:lnSpc>
                <a:spcPct val="100000"/>
              </a:lnSpc>
              <a:spcBef>
                <a:spcPts val="0"/>
              </a:spcBef>
              <a:spcAft>
                <a:spcPts val="0"/>
              </a:spcAft>
              <a:tabLst>
                <a:tab pos="457200" algn="l"/>
              </a:tabLst>
            </a:pPr>
            <a:r>
              <a:rPr lang="en-US" sz="1600" b="1" dirty="0">
                <a:effectLst/>
                <a:latin typeface="Gilroy SemiBold" pitchFamily="2" charset="77"/>
                <a:ea typeface="TradeGothic"/>
                <a:cs typeface="Times New Roman" panose="02020603050405020304" pitchFamily="18" charset="0"/>
              </a:rPr>
              <a:t>Women spend </a:t>
            </a:r>
            <a:r>
              <a:rPr lang="en-US" sz="1600" b="1" dirty="0">
                <a:solidFill>
                  <a:srgbClr val="0079C3"/>
                </a:solidFill>
                <a:effectLst/>
                <a:latin typeface="Gilroy SemiBold" pitchFamily="2" charset="77"/>
                <a:ea typeface="TradeGothic"/>
                <a:cs typeface="Times New Roman" panose="02020603050405020304" pitchFamily="18" charset="0"/>
              </a:rPr>
              <a:t>5.5 years </a:t>
            </a:r>
            <a:r>
              <a:rPr lang="en-US" sz="1600" b="1" dirty="0">
                <a:effectLst/>
                <a:latin typeface="Gilroy SemiBold" pitchFamily="2" charset="77"/>
                <a:ea typeface="TradeGothic"/>
                <a:cs typeface="Times New Roman" panose="02020603050405020304" pitchFamily="18" charset="0"/>
              </a:rPr>
              <a:t>out of the workforce vs. </a:t>
            </a:r>
            <a:r>
              <a:rPr lang="en-US" sz="1600" b="1" dirty="0">
                <a:solidFill>
                  <a:srgbClr val="0079C3"/>
                </a:solidFill>
                <a:effectLst/>
                <a:latin typeface="Gilroy SemiBold" pitchFamily="2" charset="77"/>
                <a:ea typeface="TradeGothic"/>
                <a:cs typeface="Times New Roman" panose="02020603050405020304" pitchFamily="18" charset="0"/>
              </a:rPr>
              <a:t>six months</a:t>
            </a:r>
            <a:r>
              <a:rPr lang="en-US" sz="1600" b="1" dirty="0">
                <a:effectLst/>
                <a:latin typeface="Gilroy SemiBold" pitchFamily="2" charset="77"/>
                <a:ea typeface="TradeGothic"/>
                <a:cs typeface="Times New Roman" panose="02020603050405020304" pitchFamily="18" charset="0"/>
              </a:rPr>
              <a:t> for men.</a:t>
            </a:r>
          </a:p>
        </p:txBody>
      </p:sp>
      <p:sp>
        <p:nvSpPr>
          <p:cNvPr id="80" name="Content Placeholder 58">
            <a:extLst>
              <a:ext uri="{FF2B5EF4-FFF2-40B4-BE49-F238E27FC236}">
                <a16:creationId xmlns:a16="http://schemas.microsoft.com/office/drawing/2014/main" id="{74402DC8-C5BE-E515-49D4-F1ABE73676C1}"/>
              </a:ext>
            </a:extLst>
          </p:cNvPr>
          <p:cNvSpPr txBox="1">
            <a:spLocks noGrp="1"/>
          </p:cNvSpPr>
          <p:nvPr>
            <p:ph sz="quarter" idx="13"/>
          </p:nvPr>
        </p:nvSpPr>
        <p:spPr>
          <a:xfrm>
            <a:off x="3481609" y="3090054"/>
            <a:ext cx="1479533" cy="725551"/>
          </a:xfrm>
          <a:prstGeom prst="rect">
            <a:avLst/>
          </a:prstGeom>
          <a:noFill/>
        </p:spPr>
        <p:txBody>
          <a:bodyPr wrap="square">
            <a:spAutoFit/>
          </a:bodyPr>
          <a:lstStyle/>
          <a:p>
            <a:pPr>
              <a:lnSpc>
                <a:spcPct val="100000"/>
              </a:lnSpc>
              <a:spcBef>
                <a:spcPts val="0"/>
              </a:spcBef>
            </a:pPr>
            <a:r>
              <a:rPr lang="en-US" sz="2000" b="1" dirty="0">
                <a:solidFill>
                  <a:srgbClr val="001F43"/>
                </a:solidFill>
                <a:latin typeface="PrudentialModern Bold SemiConde" pitchFamily="2" charset="77"/>
              </a:rPr>
              <a:t>CARING FOR </a:t>
            </a:r>
            <a:br>
              <a:rPr lang="en-US" sz="2000" b="1" dirty="0">
                <a:solidFill>
                  <a:srgbClr val="001F43"/>
                </a:solidFill>
                <a:latin typeface="PrudentialModern Bold SemiConde" pitchFamily="2" charset="77"/>
              </a:rPr>
            </a:br>
            <a:r>
              <a:rPr lang="en-US" sz="2000" b="1" dirty="0">
                <a:solidFill>
                  <a:srgbClr val="001F43"/>
                </a:solidFill>
                <a:latin typeface="PrudentialModern Bold SemiConde" pitchFamily="2" charset="77"/>
              </a:rPr>
              <a:t>PARENTS: </a:t>
            </a:r>
          </a:p>
        </p:txBody>
      </p:sp>
      <p:sp>
        <p:nvSpPr>
          <p:cNvPr id="81" name="Content Placeholder 59">
            <a:extLst>
              <a:ext uri="{FF2B5EF4-FFF2-40B4-BE49-F238E27FC236}">
                <a16:creationId xmlns:a16="http://schemas.microsoft.com/office/drawing/2014/main" id="{5C4EC2B0-1801-A8A4-5E41-79E6352A962B}"/>
              </a:ext>
            </a:extLst>
          </p:cNvPr>
          <p:cNvSpPr txBox="1">
            <a:spLocks noGrp="1"/>
          </p:cNvSpPr>
          <p:nvPr>
            <p:ph sz="quarter" idx="14"/>
          </p:nvPr>
        </p:nvSpPr>
        <p:spPr>
          <a:xfrm>
            <a:off x="3478140" y="3817822"/>
            <a:ext cx="2061754" cy="1077218"/>
          </a:xfrm>
          <a:prstGeom prst="rect">
            <a:avLst/>
          </a:prstGeom>
          <a:noFill/>
        </p:spPr>
        <p:txBody>
          <a:bodyPr wrap="square">
            <a:spAutoFit/>
          </a:bodyPr>
          <a:lstStyle/>
          <a:p>
            <a:pPr marR="0" lvl="0">
              <a:lnSpc>
                <a:spcPct val="100000"/>
              </a:lnSpc>
              <a:spcBef>
                <a:spcPts val="0"/>
              </a:spcBef>
              <a:spcAft>
                <a:spcPts val="0"/>
              </a:spcAft>
              <a:tabLst>
                <a:tab pos="457200" algn="l"/>
              </a:tabLst>
            </a:pPr>
            <a:r>
              <a:rPr lang="en-US" sz="1600" b="1" dirty="0">
                <a:effectLst/>
                <a:latin typeface="Gilroy SemiBold" pitchFamily="2" charset="77"/>
                <a:ea typeface="TradeGothic"/>
                <a:cs typeface="Times New Roman" panose="02020603050405020304" pitchFamily="18" charset="0"/>
              </a:rPr>
              <a:t>Women </a:t>
            </a:r>
            <a:r>
              <a:rPr lang="en-US" sz="1600" b="1" dirty="0">
                <a:solidFill>
                  <a:srgbClr val="0079C3"/>
                </a:solidFill>
                <a:effectLst/>
                <a:latin typeface="Gilroy SemiBold" pitchFamily="2" charset="77"/>
                <a:ea typeface="TradeGothic"/>
                <a:cs typeface="Times New Roman" panose="02020603050405020304" pitchFamily="18" charset="0"/>
              </a:rPr>
              <a:t>spend 1.2 years</a:t>
            </a:r>
            <a:r>
              <a:rPr lang="en-US" sz="1600" b="1" dirty="0">
                <a:effectLst/>
                <a:latin typeface="Gilroy SemiBold" pitchFamily="2" charset="77"/>
                <a:ea typeface="TradeGothic"/>
                <a:cs typeface="Times New Roman" panose="02020603050405020304" pitchFamily="18" charset="0"/>
              </a:rPr>
              <a:t> out of the workforce vs. </a:t>
            </a:r>
            <a:r>
              <a:rPr lang="en-US" sz="1600" b="1" dirty="0">
                <a:solidFill>
                  <a:srgbClr val="0079C3"/>
                </a:solidFill>
                <a:latin typeface="Gilroy SemiBold" pitchFamily="2" charset="77"/>
                <a:ea typeface="TradeGothic"/>
                <a:cs typeface="Times New Roman" panose="02020603050405020304" pitchFamily="18" charset="0"/>
              </a:rPr>
              <a:t>seven</a:t>
            </a:r>
            <a:r>
              <a:rPr lang="en-US" sz="1600" b="1" dirty="0">
                <a:solidFill>
                  <a:srgbClr val="0079C3"/>
                </a:solidFill>
                <a:effectLst/>
                <a:latin typeface="Gilroy SemiBold" pitchFamily="2" charset="77"/>
                <a:ea typeface="TradeGothic"/>
                <a:cs typeface="Times New Roman" panose="02020603050405020304" pitchFamily="18" charset="0"/>
              </a:rPr>
              <a:t> months</a:t>
            </a:r>
            <a:r>
              <a:rPr lang="en-US" sz="1600" b="1" dirty="0">
                <a:effectLst/>
                <a:latin typeface="Gilroy SemiBold" pitchFamily="2" charset="77"/>
                <a:ea typeface="TradeGothic"/>
                <a:cs typeface="Times New Roman" panose="02020603050405020304" pitchFamily="18" charset="0"/>
              </a:rPr>
              <a:t> for men.</a:t>
            </a:r>
          </a:p>
        </p:txBody>
      </p:sp>
      <p:pic>
        <p:nvPicPr>
          <p:cNvPr id="82" name="Content Placeholder 81" descr="Did you know?">
            <a:extLst>
              <a:ext uri="{FF2B5EF4-FFF2-40B4-BE49-F238E27FC236}">
                <a16:creationId xmlns:a16="http://schemas.microsoft.com/office/drawing/2014/main" id="{21BE0C5C-F3D3-22BF-14BC-E47771903864}"/>
              </a:ext>
              <a:ext uri="{C183D7F6-B498-43B3-948B-1728B52AA6E4}">
                <adec:decorative xmlns:adec="http://schemas.microsoft.com/office/drawing/2017/decorative" val="0"/>
              </a:ext>
            </a:extLst>
          </p:cNvPr>
          <p:cNvPicPr>
            <a:picLocks noGrp="1" noChangeAspect="1"/>
          </p:cNvPicPr>
          <p:nvPr>
            <p:ph sz="quarter" idx="15"/>
          </p:nvPr>
        </p:nvPicPr>
        <p:blipFill>
          <a:blip r:embed="rId8">
            <a:extLst>
              <a:ext uri="{28A0092B-C50C-407E-A947-70E740481C1C}">
                <a14:useLocalDpi xmlns:a14="http://schemas.microsoft.com/office/drawing/2010/main" val="0"/>
              </a:ext>
            </a:extLst>
          </a:blip>
          <a:stretch>
            <a:fillRect/>
          </a:stretch>
        </p:blipFill>
        <p:spPr>
          <a:xfrm>
            <a:off x="8120851" y="1629305"/>
            <a:ext cx="2048256" cy="1291248"/>
          </a:xfrm>
          <a:prstGeom prst="rect">
            <a:avLst/>
          </a:prstGeom>
        </p:spPr>
      </p:pic>
      <p:sp>
        <p:nvSpPr>
          <p:cNvPr id="83" name="Content Placeholder 27">
            <a:extLst>
              <a:ext uri="{FF2B5EF4-FFF2-40B4-BE49-F238E27FC236}">
                <a16:creationId xmlns:a16="http://schemas.microsoft.com/office/drawing/2014/main" id="{81E92956-2C41-26B0-30E6-F6E2739865C4}"/>
              </a:ext>
            </a:extLst>
          </p:cNvPr>
          <p:cNvSpPr>
            <a:spLocks noGrp="1"/>
          </p:cNvSpPr>
          <p:nvPr>
            <p:ph sz="quarter" idx="16"/>
          </p:nvPr>
        </p:nvSpPr>
        <p:spPr>
          <a:xfrm>
            <a:off x="7331337" y="3095854"/>
            <a:ext cx="3577433" cy="771805"/>
          </a:xfrm>
        </p:spPr>
        <p:txBody>
          <a:bodyPr/>
          <a:lstStyle/>
          <a:p>
            <a:pPr>
              <a:lnSpc>
                <a:spcPct val="100000"/>
              </a:lnSpc>
              <a:spcBef>
                <a:spcPts val="0"/>
              </a:spcBef>
            </a:pPr>
            <a:r>
              <a:rPr lang="en-US" sz="1600" b="1" dirty="0">
                <a:latin typeface="Gilroy SemiBold" pitchFamily="2" charset="77"/>
              </a:rPr>
              <a:t>More than 60% of Alzheimer’s and dementia caregivers are daughters.</a:t>
            </a:r>
            <a:endParaRPr lang="en-US" sz="1600" dirty="0"/>
          </a:p>
        </p:txBody>
      </p:sp>
      <p:sp>
        <p:nvSpPr>
          <p:cNvPr id="84" name="Content Placeholder 29">
            <a:extLst>
              <a:ext uri="{FF2B5EF4-FFF2-40B4-BE49-F238E27FC236}">
                <a16:creationId xmlns:a16="http://schemas.microsoft.com/office/drawing/2014/main" id="{A58379D0-4C9D-1E9C-CFB1-458FFE59E34E}"/>
              </a:ext>
            </a:extLst>
          </p:cNvPr>
          <p:cNvSpPr>
            <a:spLocks noGrp="1"/>
          </p:cNvSpPr>
          <p:nvPr>
            <p:ph sz="quarter" idx="17"/>
          </p:nvPr>
        </p:nvSpPr>
        <p:spPr>
          <a:xfrm>
            <a:off x="8681362" y="3697773"/>
            <a:ext cx="539994" cy="471955"/>
          </a:xfrm>
        </p:spPr>
        <p:txBody>
          <a:bodyPr/>
          <a:lstStyle/>
          <a:p>
            <a:pPr algn="ctr"/>
            <a:r>
              <a:rPr lang="en-US" sz="3200" b="1" dirty="0">
                <a:solidFill>
                  <a:srgbClr val="0079C3"/>
                </a:solidFill>
                <a:latin typeface="Gilroy SemiBold" pitchFamily="2" charset="77"/>
              </a:rPr>
              <a:t>&amp;</a:t>
            </a:r>
          </a:p>
        </p:txBody>
      </p:sp>
      <p:sp>
        <p:nvSpPr>
          <p:cNvPr id="85" name="Content Placeholder 30">
            <a:extLst>
              <a:ext uri="{FF2B5EF4-FFF2-40B4-BE49-F238E27FC236}">
                <a16:creationId xmlns:a16="http://schemas.microsoft.com/office/drawing/2014/main" id="{A36F1D75-E533-2A8A-0614-8C5981BC45AC}"/>
              </a:ext>
            </a:extLst>
          </p:cNvPr>
          <p:cNvSpPr>
            <a:spLocks noGrp="1"/>
          </p:cNvSpPr>
          <p:nvPr>
            <p:ph sz="quarter" idx="18"/>
          </p:nvPr>
        </p:nvSpPr>
        <p:spPr>
          <a:xfrm>
            <a:off x="7331337" y="4151104"/>
            <a:ext cx="3784338" cy="1124676"/>
          </a:xfrm>
        </p:spPr>
        <p:txBody>
          <a:bodyPr/>
          <a:lstStyle/>
          <a:p>
            <a:pPr>
              <a:lnSpc>
                <a:spcPct val="100000"/>
              </a:lnSpc>
              <a:spcBef>
                <a:spcPts val="0"/>
              </a:spcBef>
              <a:spcAft>
                <a:spcPts val="600"/>
              </a:spcAft>
              <a:buClr>
                <a:schemeClr val="bg1"/>
              </a:buClr>
            </a:pPr>
            <a:r>
              <a:rPr lang="en-US" sz="1600" b="1" dirty="0">
                <a:latin typeface="Gilroy SemiBold" pitchFamily="2" charset="77"/>
              </a:rPr>
              <a:t>Gen Xers may be caregiving in both directions (for kids and parents), which is referred to as the “sandwich generation.”</a:t>
            </a:r>
            <a:endParaRPr lang="en-US" sz="1600" b="1" strike="sngStrike" dirty="0">
              <a:latin typeface="Gilroy SemiBold" pitchFamily="2" charset="77"/>
            </a:endParaRPr>
          </a:p>
        </p:txBody>
      </p:sp>
      <p:sp>
        <p:nvSpPr>
          <p:cNvPr id="86" name="Content Placeholder 60">
            <a:extLst>
              <a:ext uri="{FF2B5EF4-FFF2-40B4-BE49-F238E27FC236}">
                <a16:creationId xmlns:a16="http://schemas.microsoft.com/office/drawing/2014/main" id="{E1EDC745-A305-997B-D551-48FB3A92D471}"/>
              </a:ext>
            </a:extLst>
          </p:cNvPr>
          <p:cNvSpPr txBox="1">
            <a:spLocks noGrp="1"/>
          </p:cNvSpPr>
          <p:nvPr>
            <p:ph sz="quarter" idx="19"/>
          </p:nvPr>
        </p:nvSpPr>
        <p:spPr>
          <a:xfrm>
            <a:off x="764840" y="5914578"/>
            <a:ext cx="4910138" cy="287338"/>
          </a:xfrm>
          <a:prstGeom prst="rect">
            <a:avLst/>
          </a:prstGeom>
        </p:spPr>
        <p:txBody>
          <a:bodyPr wrap="square">
            <a:spAutoFit/>
          </a:bodyPr>
          <a:lstStyle>
            <a:defPPr>
              <a:defRPr lang="en-US"/>
            </a:defPPr>
            <a:lvl1pPr>
              <a:defRPr sz="1400" b="0" i="0" u="none" strike="noStrike" spc="0" baseline="30000">
                <a:solidFill>
                  <a:srgbClr val="6A6A6A"/>
                </a:solidFill>
                <a:latin typeface="PRUDENTIALMODERN MEDIUM CONDENS" pitchFamily="2" charset="77"/>
              </a:defRPr>
            </a:lvl1pPr>
          </a:lstStyle>
          <a:p>
            <a:r>
              <a:rPr lang="en-US" sz="1050" baseline="0" dirty="0">
                <a:solidFill>
                  <a:schemeClr val="bg1">
                    <a:lumMod val="50000"/>
                  </a:schemeClr>
                </a:solidFill>
              </a:rPr>
              <a:t> Alliance for Lifetime Income: How to Create Financially Fearless Female Investors, Dec 2022 </a:t>
            </a:r>
          </a:p>
        </p:txBody>
      </p:sp>
    </p:spTree>
    <p:extLst>
      <p:ext uri="{BB962C8B-B14F-4D97-AF65-F5344CB8AC3E}">
        <p14:creationId xmlns:p14="http://schemas.microsoft.com/office/powerpoint/2010/main" val="4095139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63A9A0D-08A2-5235-8ED5-7F6AAAEA0D52}"/>
              </a:ext>
              <a:ext uri="{C183D7F6-B498-43B3-948B-1728B52AA6E4}">
                <adec:decorative xmlns:adec="http://schemas.microsoft.com/office/drawing/2017/decorative" val="1"/>
              </a:ext>
            </a:extLst>
          </p:cNvPr>
          <p:cNvSpPr/>
          <p:nvPr/>
        </p:nvSpPr>
        <p:spPr>
          <a:xfrm>
            <a:off x="6362699" y="995062"/>
            <a:ext cx="5829301" cy="5874367"/>
          </a:xfrm>
          <a:prstGeom prst="rect">
            <a:avLst/>
          </a:prstGeom>
          <a:solidFill>
            <a:srgbClr val="E2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BB6583-04E3-9CD3-A158-310158E9B761}"/>
              </a:ext>
              <a:ext uri="{C183D7F6-B498-43B3-948B-1728B52AA6E4}">
                <adec:decorative xmlns:adec="http://schemas.microsoft.com/office/drawing/2017/decorative" val="1"/>
              </a:ext>
            </a:extLst>
          </p:cNvPr>
          <p:cNvSpPr/>
          <p:nvPr/>
        </p:nvSpPr>
        <p:spPr>
          <a:xfrm>
            <a:off x="0" y="0"/>
            <a:ext cx="12192000" cy="1474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2401EED-6D22-062D-C3A6-66699226677A}"/>
              </a:ext>
              <a:ext uri="{C183D7F6-B498-43B3-948B-1728B52AA6E4}">
                <adec:decorative xmlns:adec="http://schemas.microsoft.com/office/drawing/2017/decorative" val="1"/>
              </a:ext>
            </a:extLst>
          </p:cNvPr>
          <p:cNvGrpSpPr/>
          <p:nvPr/>
        </p:nvGrpSpPr>
        <p:grpSpPr>
          <a:xfrm>
            <a:off x="223024" y="6329480"/>
            <a:ext cx="11920015" cy="430290"/>
            <a:chOff x="223024" y="6329480"/>
            <a:chExt cx="11920015" cy="430290"/>
          </a:xfrm>
        </p:grpSpPr>
        <p:grpSp>
          <p:nvGrpSpPr>
            <p:cNvPr id="22" name="Group 21">
              <a:extLst>
                <a:ext uri="{FF2B5EF4-FFF2-40B4-BE49-F238E27FC236}">
                  <a16:creationId xmlns:a16="http://schemas.microsoft.com/office/drawing/2014/main" id="{E5C7C480-0FFC-323C-A469-B2020E87FB5C}"/>
                </a:ext>
              </a:extLst>
            </p:cNvPr>
            <p:cNvGrpSpPr/>
            <p:nvPr/>
          </p:nvGrpSpPr>
          <p:grpSpPr>
            <a:xfrm>
              <a:off x="8430073" y="6380207"/>
              <a:ext cx="3712966" cy="345783"/>
              <a:chOff x="8430073" y="6380207"/>
              <a:chExt cx="3712966" cy="345783"/>
            </a:xfrm>
          </p:grpSpPr>
          <p:grpSp>
            <p:nvGrpSpPr>
              <p:cNvPr id="24" name="Group 23">
                <a:extLst>
                  <a:ext uri="{FF2B5EF4-FFF2-40B4-BE49-F238E27FC236}">
                    <a16:creationId xmlns:a16="http://schemas.microsoft.com/office/drawing/2014/main" id="{A6CCAB23-C7EF-ED3C-A64F-048F21A2E895}"/>
                  </a:ext>
                </a:extLst>
              </p:cNvPr>
              <p:cNvGrpSpPr/>
              <p:nvPr/>
            </p:nvGrpSpPr>
            <p:grpSpPr>
              <a:xfrm>
                <a:off x="11520739" y="6380207"/>
                <a:ext cx="622300" cy="345783"/>
                <a:chOff x="11517153" y="6380207"/>
                <a:chExt cx="622300" cy="345783"/>
              </a:xfrm>
            </p:grpSpPr>
            <p:sp>
              <p:nvSpPr>
                <p:cNvPr id="26" name="Slide Number Placeholder 5">
                  <a:extLst>
                    <a:ext uri="{FF2B5EF4-FFF2-40B4-BE49-F238E27FC236}">
                      <a16:creationId xmlns:a16="http://schemas.microsoft.com/office/drawing/2014/main" id="{695476C1-9691-3337-C950-61D63A9333CA}"/>
                    </a:ext>
                  </a:extLst>
                </p:cNvPr>
                <p:cNvSpPr txBox="1">
                  <a:spLocks/>
                </p:cNvSpPr>
                <p:nvPr/>
              </p:nvSpPr>
              <p:spPr>
                <a:xfrm>
                  <a:off x="11517153" y="6380207"/>
                  <a:ext cx="622300" cy="3457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AFAB6F-9CCD-4B76-8235-8EF51E650AF9}" type="slidenum">
                    <a:rPr lang="en-US" sz="1100" b="1" smtClean="0">
                      <a:solidFill>
                        <a:srgbClr val="001F43"/>
                      </a:solidFill>
                      <a:latin typeface="PrudentialModern" pitchFamily="2" charset="77"/>
                    </a:rPr>
                    <a:pPr algn="ctr"/>
                    <a:t>9</a:t>
                  </a:fld>
                  <a:endParaRPr lang="en-US" sz="1100" b="1" dirty="0">
                    <a:solidFill>
                      <a:srgbClr val="001F43"/>
                    </a:solidFill>
                    <a:latin typeface="PrudentialModern" pitchFamily="2" charset="77"/>
                  </a:endParaRPr>
                </a:p>
              </p:txBody>
            </p:sp>
            <p:cxnSp>
              <p:nvCxnSpPr>
                <p:cNvPr id="27" name="Straight Connector 26">
                  <a:extLst>
                    <a:ext uri="{FF2B5EF4-FFF2-40B4-BE49-F238E27FC236}">
                      <a16:creationId xmlns:a16="http://schemas.microsoft.com/office/drawing/2014/main" id="{EF734CEC-5544-7953-FE1A-8F9D29496949}"/>
                    </a:ext>
                  </a:extLst>
                </p:cNvPr>
                <p:cNvCxnSpPr>
                  <a:cxnSpLocks/>
                </p:cNvCxnSpPr>
                <p:nvPr/>
              </p:nvCxnSpPr>
              <p:spPr>
                <a:xfrm>
                  <a:off x="11600006" y="6473705"/>
                  <a:ext cx="0" cy="180000"/>
                </a:xfrm>
                <a:prstGeom prst="line">
                  <a:avLst/>
                </a:prstGeom>
                <a:ln w="19050">
                  <a:solidFill>
                    <a:srgbClr val="3DB1EB"/>
                  </a:solidFill>
                </a:ln>
              </p:spPr>
              <p:style>
                <a:lnRef idx="1">
                  <a:schemeClr val="dk1"/>
                </a:lnRef>
                <a:fillRef idx="0">
                  <a:schemeClr val="dk1"/>
                </a:fillRef>
                <a:effectRef idx="0">
                  <a:schemeClr val="dk1"/>
                </a:effectRef>
                <a:fontRef idx="minor">
                  <a:schemeClr val="tx1"/>
                </a:fontRef>
              </p:style>
            </p:cxnSp>
          </p:grpSp>
          <p:sp>
            <p:nvSpPr>
              <p:cNvPr id="25" name="Footer Placeholder 4">
                <a:extLst>
                  <a:ext uri="{FF2B5EF4-FFF2-40B4-BE49-F238E27FC236}">
                    <a16:creationId xmlns:a16="http://schemas.microsoft.com/office/drawing/2014/main" id="{032A65A6-9EB5-15A6-5698-955D4E7F0F66}"/>
                  </a:ext>
                </a:extLst>
              </p:cNvPr>
              <p:cNvSpPr txBox="1">
                <a:spLocks/>
              </p:cNvSpPr>
              <p:nvPr/>
            </p:nvSpPr>
            <p:spPr>
              <a:xfrm>
                <a:off x="8430073" y="6397206"/>
                <a:ext cx="3086100" cy="328612"/>
              </a:xfrm>
              <a:prstGeom prst="rect">
                <a:avLst/>
              </a:prstGeom>
            </p:spPr>
            <p:txBody>
              <a:bodyPr vert="horz" lIns="91440" tIns="45720" rIns="91440" bIns="45720" rtlCol="0" anchor="ctr"/>
              <a:lstStyle>
                <a:defPPr>
                  <a:defRPr lang="en-US"/>
                </a:defPPr>
                <a:lvl1pPr marL="0" algn="ctr" defTabSz="914400" rtl="0" eaLnBrk="1" latinLnBrk="0" hangingPunct="1">
                  <a:defRPr sz="1100" b="1" i="0" kern="1200">
                    <a:solidFill>
                      <a:srgbClr val="002247"/>
                    </a:solidFill>
                    <a:latin typeface="PrudentialModern Bold Condense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0" dirty="0">
                    <a:solidFill>
                      <a:srgbClr val="001F43"/>
                    </a:solidFill>
                    <a:latin typeface="PrudentialModern Medium" pitchFamily="2" charset="77"/>
                    <a:cs typeface="Calibri Light" panose="020F0302020204030204" pitchFamily="34" charset="0"/>
                  </a:rPr>
                  <a:t>BECOMING FINANCIALLY FEARLESS</a:t>
                </a:r>
              </a:p>
            </p:txBody>
          </p:sp>
        </p:grpSp>
        <p:pic>
          <p:nvPicPr>
            <p:cNvPr id="23" name="Picture 22" descr="A blue and black logo&#10;&#10;Description automatically generated">
              <a:extLst>
                <a:ext uri="{FF2B5EF4-FFF2-40B4-BE49-F238E27FC236}">
                  <a16:creationId xmlns:a16="http://schemas.microsoft.com/office/drawing/2014/main" id="{1FEFFA35-C772-1134-4101-A94951C29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6329480"/>
              <a:ext cx="433968" cy="430290"/>
            </a:xfrm>
            <a:prstGeom prst="rect">
              <a:avLst/>
            </a:prstGeom>
          </p:spPr>
        </p:pic>
      </p:grpSp>
      <p:sp>
        <p:nvSpPr>
          <p:cNvPr id="38" name="Oval 37">
            <a:extLst>
              <a:ext uri="{FF2B5EF4-FFF2-40B4-BE49-F238E27FC236}">
                <a16:creationId xmlns:a16="http://schemas.microsoft.com/office/drawing/2014/main" id="{3EE5C180-D1DE-8844-9D0A-0846A1E0DC89}"/>
              </a:ext>
              <a:ext uri="{C183D7F6-B498-43B3-948B-1728B52AA6E4}">
                <adec:decorative xmlns:adec="http://schemas.microsoft.com/office/drawing/2017/decorative" val="1"/>
              </a:ext>
            </a:extLst>
          </p:cNvPr>
          <p:cNvSpPr/>
          <p:nvPr/>
        </p:nvSpPr>
        <p:spPr>
          <a:xfrm>
            <a:off x="863604" y="487826"/>
            <a:ext cx="693275" cy="693274"/>
          </a:xfrm>
          <a:prstGeom prst="ellipse">
            <a:avLst/>
          </a:prstGeom>
          <a:solidFill>
            <a:srgbClr val="17D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4">
            <a:extLst>
              <a:ext uri="{FF2B5EF4-FFF2-40B4-BE49-F238E27FC236}">
                <a16:creationId xmlns:a16="http://schemas.microsoft.com/office/drawing/2014/main" id="{6779B273-75F2-59C7-BC01-15A0932CBE4B}"/>
              </a:ext>
            </a:extLst>
          </p:cNvPr>
          <p:cNvSpPr txBox="1">
            <a:spLocks noGrp="1"/>
          </p:cNvSpPr>
          <p:nvPr>
            <p:ph type="title"/>
          </p:nvPr>
        </p:nvSpPr>
        <p:spPr>
          <a:xfrm>
            <a:off x="1673473" y="585747"/>
            <a:ext cx="6175128" cy="763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002247"/>
                </a:solidFill>
                <a:latin typeface="PrudentialModern Bold Condensed" pitchFamily="2" charset="77"/>
                <a:ea typeface="+mj-ea"/>
                <a:cs typeface="+mj-cs"/>
              </a:defRPr>
            </a:lvl1pPr>
          </a:lstStyle>
          <a:p>
            <a:r>
              <a:rPr lang="en-US" sz="3000" dirty="0">
                <a:latin typeface="PRUDENTIALMODERN BOLD SEMICONDE" pitchFamily="2" charset="77"/>
                <a:cs typeface="Calibri" panose="020F0502020204030204" pitchFamily="34" charset="0"/>
              </a:rPr>
              <a:t>CAREGIVING CAN FURTHER IMPACT FINANCIAL SECURITY</a:t>
            </a:r>
          </a:p>
        </p:txBody>
      </p:sp>
      <p:sp>
        <p:nvSpPr>
          <p:cNvPr id="64" name="Content Placeholder 49">
            <a:extLst>
              <a:ext uri="{FF2B5EF4-FFF2-40B4-BE49-F238E27FC236}">
                <a16:creationId xmlns:a16="http://schemas.microsoft.com/office/drawing/2014/main" id="{9BEEE57A-D361-26A9-B7E2-193D8DFF8A20}"/>
              </a:ext>
            </a:extLst>
          </p:cNvPr>
          <p:cNvSpPr txBox="1">
            <a:spLocks noGrp="1"/>
          </p:cNvSpPr>
          <p:nvPr>
            <p:ph sz="quarter" idx="10"/>
          </p:nvPr>
        </p:nvSpPr>
        <p:spPr>
          <a:xfrm>
            <a:off x="1026331" y="595272"/>
            <a:ext cx="415834" cy="535531"/>
          </a:xfrm>
          <a:prstGeom prst="rect">
            <a:avLst/>
          </a:prstGeom>
          <a:noFill/>
        </p:spPr>
        <p:txBody>
          <a:bodyPr wrap="square" rtlCol="0">
            <a:spAutoFit/>
          </a:bodyPr>
          <a:lstStyle/>
          <a:p>
            <a:r>
              <a:rPr lang="en-US" sz="3200" b="1" dirty="0">
                <a:latin typeface="Gilroy SemiBold" pitchFamily="2" charset="77"/>
              </a:rPr>
              <a:t>2</a:t>
            </a:r>
          </a:p>
        </p:txBody>
      </p:sp>
      <p:sp>
        <p:nvSpPr>
          <p:cNvPr id="65" name="Content Placeholder 50">
            <a:extLst>
              <a:ext uri="{FF2B5EF4-FFF2-40B4-BE49-F238E27FC236}">
                <a16:creationId xmlns:a16="http://schemas.microsoft.com/office/drawing/2014/main" id="{58DE3FEE-2E82-275F-B62A-907EC687EFF7}"/>
              </a:ext>
            </a:extLst>
          </p:cNvPr>
          <p:cNvSpPr txBox="1">
            <a:spLocks noGrp="1"/>
          </p:cNvSpPr>
          <p:nvPr>
            <p:ph sz="quarter" idx="11"/>
          </p:nvPr>
        </p:nvSpPr>
        <p:spPr>
          <a:xfrm>
            <a:off x="777945" y="1950619"/>
            <a:ext cx="4556055" cy="923330"/>
          </a:xfrm>
          <a:prstGeom prst="rect">
            <a:avLst/>
          </a:prstGeom>
          <a:noFill/>
        </p:spPr>
        <p:txBody>
          <a:bodyPr wrap="square" rtlCol="0">
            <a:spAutoFit/>
          </a:bodyPr>
          <a:lstStyle/>
          <a:p>
            <a:pPr>
              <a:lnSpc>
                <a:spcPct val="100000"/>
              </a:lnSpc>
              <a:spcBef>
                <a:spcPts val="0"/>
              </a:spcBef>
            </a:pPr>
            <a:r>
              <a:rPr lang="en-US" sz="1800" b="1" dirty="0">
                <a:solidFill>
                  <a:srgbClr val="001F43"/>
                </a:solidFill>
                <a:latin typeface="PrudentialModern Bold SemiConde" pitchFamily="2" charset="77"/>
                <a:cs typeface="Calibri" panose="020F0502020204030204" pitchFamily="34" charset="0"/>
              </a:rPr>
              <a:t>WHILE PART-TIME OR FREELANCE WORK MAY BE A GOOD SOLUTION FOR CAREGIVERS, IT PRESENTS FURTHER DISADVANTAGES:</a:t>
            </a:r>
            <a:r>
              <a:rPr lang="en-US" sz="1800" b="1" baseline="30000" dirty="0">
                <a:solidFill>
                  <a:srgbClr val="002060"/>
                </a:solidFill>
                <a:latin typeface="PrudentialModern Bold SemiConde" pitchFamily="2" charset="77"/>
                <a:cs typeface="Calibri" panose="020F0502020204030204" pitchFamily="34" charset="0"/>
              </a:rPr>
              <a:t>1</a:t>
            </a:r>
            <a:endParaRPr lang="en-US" sz="1800" b="1" strike="sngStrike" dirty="0">
              <a:solidFill>
                <a:srgbClr val="002060"/>
              </a:solidFill>
              <a:latin typeface="PrudentialModern Bold SemiConde" pitchFamily="2" charset="77"/>
              <a:cs typeface="Calibri" panose="020F0502020204030204" pitchFamily="34" charset="0"/>
            </a:endParaRPr>
          </a:p>
        </p:txBody>
      </p:sp>
      <p:sp>
        <p:nvSpPr>
          <p:cNvPr id="66" name="Content Placeholder 51">
            <a:extLst>
              <a:ext uri="{FF2B5EF4-FFF2-40B4-BE49-F238E27FC236}">
                <a16:creationId xmlns:a16="http://schemas.microsoft.com/office/drawing/2014/main" id="{97BABDFB-B66B-10F9-6FB4-A3375B1B5B9A}"/>
              </a:ext>
            </a:extLst>
          </p:cNvPr>
          <p:cNvSpPr txBox="1">
            <a:spLocks noGrp="1"/>
          </p:cNvSpPr>
          <p:nvPr>
            <p:ph sz="quarter" idx="12"/>
          </p:nvPr>
        </p:nvSpPr>
        <p:spPr>
          <a:xfrm>
            <a:off x="758895" y="3233269"/>
            <a:ext cx="3633060" cy="2100640"/>
          </a:xfrm>
          <a:prstGeom prst="rect">
            <a:avLst/>
          </a:prstGeom>
          <a:noFill/>
        </p:spPr>
        <p:txBody>
          <a:bodyPr wrap="square" numCol="1" spcCol="365760" rtlCol="0">
            <a:spAutoFit/>
          </a:bodyPr>
          <a:lstStyle/>
          <a:p>
            <a:pPr marL="342900" indent="-342900">
              <a:lnSpc>
                <a:spcPts val="2220"/>
              </a:lnSpc>
              <a:spcBef>
                <a:spcPts val="0"/>
              </a:spcBef>
              <a:spcAft>
                <a:spcPts val="1200"/>
              </a:spcAft>
              <a:buClr>
                <a:srgbClr val="17D5E0"/>
              </a:buClr>
              <a:buSzPct val="150000"/>
              <a:buFont typeface="Arial" panose="020B0604020202020204" pitchFamily="34" charset="0"/>
              <a:buChar char="•"/>
            </a:pPr>
            <a:r>
              <a:rPr lang="en-US" sz="1600" b="1" dirty="0">
                <a:solidFill>
                  <a:schemeClr val="bg2">
                    <a:lumMod val="25000"/>
                  </a:schemeClr>
                </a:solidFill>
                <a:latin typeface="Gilroy SemiBold" pitchFamily="2" charset="77"/>
                <a:cs typeface="Calibri" panose="020F0502020204030204" pitchFamily="34" charset="0"/>
              </a:rPr>
              <a:t>Less earnings on average</a:t>
            </a:r>
          </a:p>
          <a:p>
            <a:pPr marL="342900" indent="-342900">
              <a:lnSpc>
                <a:spcPts val="2220"/>
              </a:lnSpc>
              <a:spcBef>
                <a:spcPts val="0"/>
              </a:spcBef>
              <a:spcAft>
                <a:spcPts val="1200"/>
              </a:spcAft>
              <a:buClr>
                <a:srgbClr val="17D5E0"/>
              </a:buClr>
              <a:buSzPct val="150000"/>
              <a:buFont typeface="Arial" panose="020B0604020202020204" pitchFamily="34" charset="0"/>
              <a:buChar char="•"/>
            </a:pPr>
            <a:r>
              <a:rPr lang="en-US" sz="1600" b="1" dirty="0">
                <a:solidFill>
                  <a:schemeClr val="bg2">
                    <a:lumMod val="25000"/>
                  </a:schemeClr>
                </a:solidFill>
                <a:latin typeface="Gilroy SemiBold" pitchFamily="2" charset="77"/>
                <a:cs typeface="Calibri" panose="020F0502020204030204" pitchFamily="34" charset="0"/>
              </a:rPr>
              <a:t>Unpredictable stream of work</a:t>
            </a:r>
          </a:p>
          <a:p>
            <a:pPr marL="342900" indent="-342900">
              <a:lnSpc>
                <a:spcPts val="2220"/>
              </a:lnSpc>
              <a:spcBef>
                <a:spcPts val="0"/>
              </a:spcBef>
              <a:spcAft>
                <a:spcPts val="1200"/>
              </a:spcAft>
              <a:buClr>
                <a:srgbClr val="17D5E0"/>
              </a:buClr>
              <a:buSzPct val="150000"/>
              <a:buFont typeface="Arial" panose="020B0604020202020204" pitchFamily="34" charset="0"/>
              <a:buChar char="•"/>
            </a:pPr>
            <a:r>
              <a:rPr lang="en-US" sz="1600" b="1" dirty="0">
                <a:solidFill>
                  <a:schemeClr val="bg2">
                    <a:lumMod val="25000"/>
                  </a:schemeClr>
                </a:solidFill>
                <a:latin typeface="Gilroy SemiBold" pitchFamily="2" charset="77"/>
                <a:cs typeface="Calibri" panose="020F0502020204030204" pitchFamily="34" charset="0"/>
              </a:rPr>
              <a:t>Less retirement savings</a:t>
            </a:r>
          </a:p>
          <a:p>
            <a:pPr marL="342900" indent="-342900">
              <a:lnSpc>
                <a:spcPts val="2220"/>
              </a:lnSpc>
              <a:spcBef>
                <a:spcPts val="0"/>
              </a:spcBef>
              <a:spcAft>
                <a:spcPts val="1200"/>
              </a:spcAft>
              <a:buClr>
                <a:srgbClr val="17D5E0"/>
              </a:buClr>
              <a:buSzPct val="150000"/>
              <a:buFont typeface="Arial" panose="020B0604020202020204" pitchFamily="34" charset="0"/>
              <a:buChar char="•"/>
            </a:pPr>
            <a:r>
              <a:rPr lang="en-US" sz="1600" b="1" dirty="0">
                <a:solidFill>
                  <a:schemeClr val="bg2">
                    <a:lumMod val="25000"/>
                  </a:schemeClr>
                </a:solidFill>
                <a:latin typeface="Gilroy SemiBold" pitchFamily="2" charset="77"/>
                <a:cs typeface="Calibri" panose="020F0502020204030204" pitchFamily="34" charset="0"/>
              </a:rPr>
              <a:t>No employer-sponsored benefits</a:t>
            </a:r>
            <a:endParaRPr lang="en-US" sz="1600" b="1" baseline="30000" dirty="0">
              <a:solidFill>
                <a:schemeClr val="bg2">
                  <a:lumMod val="25000"/>
                </a:schemeClr>
              </a:solidFill>
              <a:latin typeface="Gilroy SemiBold" pitchFamily="2" charset="77"/>
              <a:cs typeface="Calibri" panose="020F0502020204030204" pitchFamily="34" charset="0"/>
            </a:endParaRPr>
          </a:p>
          <a:p>
            <a:pPr marL="342900" indent="-342900">
              <a:lnSpc>
                <a:spcPts val="2220"/>
              </a:lnSpc>
              <a:spcBef>
                <a:spcPts val="0"/>
              </a:spcBef>
              <a:spcAft>
                <a:spcPts val="1200"/>
              </a:spcAft>
              <a:buClr>
                <a:srgbClr val="17D5E0"/>
              </a:buClr>
              <a:buSzPct val="150000"/>
              <a:buFont typeface="Arial" panose="020B0604020202020204" pitchFamily="34" charset="0"/>
              <a:buChar char="•"/>
            </a:pPr>
            <a:r>
              <a:rPr lang="en-US" sz="1600" b="1" dirty="0">
                <a:solidFill>
                  <a:schemeClr val="bg2">
                    <a:lumMod val="25000"/>
                  </a:schemeClr>
                </a:solidFill>
                <a:latin typeface="Gilroy SemiBold" pitchFamily="2" charset="77"/>
                <a:cs typeface="Calibri" panose="020F0502020204030204" pitchFamily="34" charset="0"/>
              </a:rPr>
              <a:t>Paying self-employment tax</a:t>
            </a:r>
          </a:p>
        </p:txBody>
      </p:sp>
      <p:pic>
        <p:nvPicPr>
          <p:cNvPr id="67" name="Content Placeholder 66" descr="Quick Tips">
            <a:extLst>
              <a:ext uri="{FF2B5EF4-FFF2-40B4-BE49-F238E27FC236}">
                <a16:creationId xmlns:a16="http://schemas.microsoft.com/office/drawing/2014/main" id="{6674DFA6-EABB-D7E4-9848-CCF451BEB965}"/>
              </a:ext>
              <a:ext uri="{C183D7F6-B498-43B3-948B-1728B52AA6E4}">
                <adec:decorative xmlns:adec="http://schemas.microsoft.com/office/drawing/2017/decorative" val="0"/>
              </a:ext>
            </a:extLst>
          </p:cNvPr>
          <p:cNvPicPr>
            <a:picLocks noGrp="1" noChangeAspect="1"/>
          </p:cNvPicPr>
          <p:nvPr>
            <p:ph sz="quarter" idx="13"/>
          </p:nvPr>
        </p:nvPicPr>
        <p:blipFill rotWithShape="1">
          <a:blip r:embed="rId4">
            <a:extLst>
              <a:ext uri="{BEBA8EAE-BF5A-486C-A8C5-ECC9F3942E4B}">
                <a14:imgProps xmlns:a14="http://schemas.microsoft.com/office/drawing/2010/main">
                  <a14:imgLayer r:embed="rId5">
                    <a14:imgEffect>
                      <a14:backgroundRemoval t="10000" b="90000" l="10000" r="90000">
                        <a14:foregroundMark x1="61001" y1="54986" x2="45458" y2="55188"/>
                        <a14:foregroundMark x1="45458" y1="55188" x2="52846" y2="55713"/>
                        <a14:foregroundMark x1="52846" y1="55713" x2="60476" y2="52483"/>
                        <a14:foregroundMark x1="60476" y1="52483" x2="58417" y2="56601"/>
                        <a14:foregroundMark x1="42996" y1="54017" x2="41825" y2="54017"/>
                      </a14:backgroundRemoval>
                    </a14:imgEffect>
                  </a14:imgLayer>
                </a14:imgProps>
              </a:ext>
              <a:ext uri="{28A0092B-C50C-407E-A947-70E740481C1C}">
                <a14:useLocalDpi xmlns:a14="http://schemas.microsoft.com/office/drawing/2010/main" val="0"/>
              </a:ext>
            </a:extLst>
          </a:blip>
          <a:srcRect t="28086" b="25194"/>
          <a:stretch/>
        </p:blipFill>
        <p:spPr>
          <a:xfrm>
            <a:off x="8218313" y="1700960"/>
            <a:ext cx="2578608" cy="1204726"/>
          </a:xfrm>
          <a:prstGeom prst="rect">
            <a:avLst/>
          </a:prstGeom>
        </p:spPr>
      </p:pic>
      <p:sp>
        <p:nvSpPr>
          <p:cNvPr id="68" name="Content Placeholder 52">
            <a:extLst>
              <a:ext uri="{FF2B5EF4-FFF2-40B4-BE49-F238E27FC236}">
                <a16:creationId xmlns:a16="http://schemas.microsoft.com/office/drawing/2014/main" id="{144450B4-B427-AB9F-172D-C8FAD2A42FFE}"/>
              </a:ext>
            </a:extLst>
          </p:cNvPr>
          <p:cNvSpPr txBox="1">
            <a:spLocks noGrp="1"/>
          </p:cNvSpPr>
          <p:nvPr>
            <p:ph sz="quarter" idx="14"/>
          </p:nvPr>
        </p:nvSpPr>
        <p:spPr>
          <a:xfrm>
            <a:off x="7241652" y="3050295"/>
            <a:ext cx="3969273" cy="646331"/>
          </a:xfrm>
          <a:prstGeom prst="rect">
            <a:avLst/>
          </a:prstGeom>
          <a:noFill/>
        </p:spPr>
        <p:txBody>
          <a:bodyPr wrap="square">
            <a:spAutoFit/>
          </a:bodyPr>
          <a:lstStyle/>
          <a:p>
            <a:pPr>
              <a:lnSpc>
                <a:spcPct val="100000"/>
              </a:lnSpc>
              <a:spcAft>
                <a:spcPts val="1200"/>
              </a:spcAft>
            </a:pPr>
            <a:r>
              <a:rPr lang="en-US" sz="1800" b="1" dirty="0">
                <a:solidFill>
                  <a:srgbClr val="001F43"/>
                </a:solidFill>
                <a:latin typeface="PrudentialModern Bold SemiConde" pitchFamily="2" charset="77"/>
                <a:cs typeface="Calibri" panose="020F0502020204030204" pitchFamily="34" charset="0"/>
              </a:rPr>
              <a:t>HELP YOUR CLIENTS STAY ON TRACK FOR RETIREMENT:</a:t>
            </a:r>
          </a:p>
        </p:txBody>
      </p:sp>
      <p:sp>
        <p:nvSpPr>
          <p:cNvPr id="69" name="Content Placeholder 53">
            <a:extLst>
              <a:ext uri="{FF2B5EF4-FFF2-40B4-BE49-F238E27FC236}">
                <a16:creationId xmlns:a16="http://schemas.microsoft.com/office/drawing/2014/main" id="{CA42AB84-B441-5FEF-4A49-54714175AE71}"/>
              </a:ext>
            </a:extLst>
          </p:cNvPr>
          <p:cNvSpPr txBox="1">
            <a:spLocks noGrp="1"/>
          </p:cNvSpPr>
          <p:nvPr>
            <p:ph sz="quarter" idx="15"/>
          </p:nvPr>
        </p:nvSpPr>
        <p:spPr>
          <a:xfrm>
            <a:off x="7218241" y="3803135"/>
            <a:ext cx="4945184" cy="1514261"/>
          </a:xfrm>
          <a:prstGeom prst="rect">
            <a:avLst/>
          </a:prstGeom>
          <a:noFill/>
        </p:spPr>
        <p:txBody>
          <a:bodyPr wrap="square">
            <a:spAutoFit/>
          </a:bodyPr>
          <a:lstStyle/>
          <a:p>
            <a:pPr marL="457200" indent="-457200">
              <a:lnSpc>
                <a:spcPct val="100000"/>
              </a:lnSpc>
              <a:spcBef>
                <a:spcPts val="0"/>
              </a:spcBef>
              <a:spcAft>
                <a:spcPts val="1200"/>
              </a:spcAft>
              <a:buClr>
                <a:srgbClr val="0079C3"/>
              </a:buClr>
              <a:buSzPct val="150000"/>
              <a:buFont typeface="Arial" panose="020B0604020202020204" pitchFamily="34" charset="0"/>
              <a:buChar char="•"/>
            </a:pPr>
            <a:r>
              <a:rPr lang="en-US" sz="1600" b="1" dirty="0">
                <a:solidFill>
                  <a:schemeClr val="bg2">
                    <a:lumMod val="25000"/>
                  </a:schemeClr>
                </a:solidFill>
                <a:latin typeface="Gilroy SemiBold" pitchFamily="2" charset="77"/>
                <a:cs typeface="Calibri" panose="020F0502020204030204" pitchFamily="34" charset="0"/>
              </a:rPr>
              <a:t>IRA, or for at-home spouse, a Spousal IRA</a:t>
            </a:r>
          </a:p>
          <a:p>
            <a:pPr marL="460375" indent="-460375">
              <a:spcBef>
                <a:spcPts val="0"/>
              </a:spcBef>
              <a:spcAft>
                <a:spcPts val="1200"/>
              </a:spcAft>
              <a:buClr>
                <a:srgbClr val="0079C3"/>
              </a:buClr>
              <a:buSzPct val="150000"/>
              <a:buFont typeface="Arial" panose="020B0604020202020204" pitchFamily="34" charset="0"/>
              <a:buChar char="•"/>
            </a:pPr>
            <a:r>
              <a:rPr lang="en-US" sz="1600" b="1" dirty="0">
                <a:solidFill>
                  <a:schemeClr val="bg2">
                    <a:lumMod val="25000"/>
                  </a:schemeClr>
                </a:solidFill>
                <a:latin typeface="Gilroy SemiBold" pitchFamily="2" charset="77"/>
                <a:cs typeface="Calibri" panose="020F0502020204030204" pitchFamily="34" charset="0"/>
              </a:rPr>
              <a:t>At least minimum 401(k) contributions</a:t>
            </a:r>
          </a:p>
          <a:p>
            <a:pPr marL="460375" indent="-460375">
              <a:lnSpc>
                <a:spcPct val="100000"/>
              </a:lnSpc>
              <a:spcBef>
                <a:spcPts val="0"/>
              </a:spcBef>
              <a:spcAft>
                <a:spcPts val="1200"/>
              </a:spcAft>
              <a:buClr>
                <a:srgbClr val="0079C3"/>
              </a:buClr>
              <a:buSzPct val="150000"/>
              <a:buFont typeface="Arial" panose="020B0604020202020204" pitchFamily="34" charset="0"/>
              <a:buChar char="•"/>
            </a:pPr>
            <a:r>
              <a:rPr lang="en-US" sz="1600" b="1" dirty="0">
                <a:solidFill>
                  <a:schemeClr val="bg2">
                    <a:lumMod val="25000"/>
                  </a:schemeClr>
                </a:solidFill>
                <a:latin typeface="Gilroy SemiBold" pitchFamily="2" charset="77"/>
                <a:cs typeface="Calibri" panose="020F0502020204030204" pitchFamily="34" charset="0"/>
              </a:rPr>
              <a:t>FSA/HSA for health care expenses</a:t>
            </a:r>
          </a:p>
          <a:p>
            <a:pPr marL="460375" indent="-460375">
              <a:lnSpc>
                <a:spcPct val="100000"/>
              </a:lnSpc>
              <a:spcBef>
                <a:spcPts val="0"/>
              </a:spcBef>
              <a:spcAft>
                <a:spcPts val="1200"/>
              </a:spcAft>
              <a:buClr>
                <a:srgbClr val="0079C3"/>
              </a:buClr>
              <a:buSzPct val="150000"/>
              <a:buFont typeface="Arial" panose="020B0604020202020204" pitchFamily="34" charset="0"/>
              <a:buChar char="•"/>
            </a:pPr>
            <a:r>
              <a:rPr lang="en-US" sz="1600" b="1" dirty="0">
                <a:solidFill>
                  <a:schemeClr val="bg2">
                    <a:lumMod val="25000"/>
                  </a:schemeClr>
                </a:solidFill>
                <a:latin typeface="Gilroy SemiBold" pitchFamily="2" charset="77"/>
                <a:cs typeface="Calibri" panose="020F0502020204030204" pitchFamily="34" charset="0"/>
              </a:rPr>
              <a:t>Catch-up contributions for those age 50+</a:t>
            </a:r>
          </a:p>
        </p:txBody>
      </p:sp>
      <p:sp>
        <p:nvSpPr>
          <p:cNvPr id="70" name="Content Placeholder 54">
            <a:extLst>
              <a:ext uri="{FF2B5EF4-FFF2-40B4-BE49-F238E27FC236}">
                <a16:creationId xmlns:a16="http://schemas.microsoft.com/office/drawing/2014/main" id="{0CAEB982-22E4-9CDC-3A04-C3FA7DD44CCC}"/>
              </a:ext>
            </a:extLst>
          </p:cNvPr>
          <p:cNvSpPr>
            <a:spLocks noGrp="1"/>
          </p:cNvSpPr>
          <p:nvPr>
            <p:ph sz="quarter" idx="16"/>
          </p:nvPr>
        </p:nvSpPr>
        <p:spPr>
          <a:xfrm>
            <a:off x="777945" y="5925520"/>
            <a:ext cx="2819400" cy="238848"/>
          </a:xfrm>
          <a:prstGeom prst="rect">
            <a:avLst/>
          </a:prstGeom>
        </p:spPr>
        <p:txBody>
          <a:bodyPr wrap="square">
            <a:spAutoFit/>
          </a:bodyPr>
          <a:lstStyle/>
          <a:p>
            <a:r>
              <a:rPr lang="en-US" sz="1050" baseline="30000" dirty="0">
                <a:solidFill>
                  <a:schemeClr val="bg1">
                    <a:lumMod val="50000"/>
                  </a:schemeClr>
                </a:solidFill>
                <a:latin typeface="PRUDENTIALMODERN MEDIUM CONDENS" pitchFamily="2" charset="77"/>
                <a:cs typeface="Calibri" panose="020F0502020204030204" pitchFamily="34" charset="0"/>
              </a:rPr>
              <a:t>1</a:t>
            </a:r>
            <a:r>
              <a:rPr lang="en-US" sz="1050" dirty="0">
                <a:solidFill>
                  <a:schemeClr val="bg1">
                    <a:lumMod val="50000"/>
                  </a:schemeClr>
                </a:solidFill>
                <a:latin typeface="PRUDENTIALMODERN MEDIUM CONDENS" pitchFamily="2" charset="77"/>
                <a:cs typeface="Calibri" panose="020F0502020204030204" pitchFamily="34" charset="0"/>
              </a:rPr>
              <a:t>Prudential, “Gig Economy Impact by Generation,” 2018.</a:t>
            </a:r>
          </a:p>
        </p:txBody>
      </p:sp>
    </p:spTree>
    <p:extLst>
      <p:ext uri="{BB962C8B-B14F-4D97-AF65-F5344CB8AC3E}">
        <p14:creationId xmlns:p14="http://schemas.microsoft.com/office/powerpoint/2010/main" val="16015702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A69CE861DB4C4FA570B4AC7AD10846" ma:contentTypeVersion="16" ma:contentTypeDescription="Create a new document." ma:contentTypeScope="" ma:versionID="f6bd76293a89f42a15eb66c8ef8a4586">
  <xsd:schema xmlns:xsd="http://www.w3.org/2001/XMLSchema" xmlns:xs="http://www.w3.org/2001/XMLSchema" xmlns:p="http://schemas.microsoft.com/office/2006/metadata/properties" xmlns:ns2="f3ce3d2c-3e69-4118-a08e-6f0be7533f22" xmlns:ns3="aed4bced-06a7-457b-906d-a648454301cd" targetNamespace="http://schemas.microsoft.com/office/2006/metadata/properties" ma:root="true" ma:fieldsID="41e06704c1f6f5b5270f445191d360d6" ns2:_="" ns3:_="">
    <xsd:import namespace="f3ce3d2c-3e69-4118-a08e-6f0be7533f22"/>
    <xsd:import namespace="aed4bced-06a7-457b-906d-a648454301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ce3d2c-3e69-4118-a08e-6f0be7533f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3d05499-0ede-448b-a09e-1f67d98e1bb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ed4bced-06a7-457b-906d-a648454301c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5ad6ca3-9897-45be-abf9-838953cb00d1}" ma:internalName="TaxCatchAll" ma:showField="CatchAllData" ma:web="aed4bced-06a7-457b-906d-a648454301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3ce3d2c-3e69-4118-a08e-6f0be7533f22">
      <Terms xmlns="http://schemas.microsoft.com/office/infopath/2007/PartnerControls"/>
    </lcf76f155ced4ddcb4097134ff3c332f>
    <TaxCatchAll xmlns="aed4bced-06a7-457b-906d-a648454301c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A9717C-3B4B-4FB4-A9B2-9C5C3FAC77C6}">
  <ds:schemaRefs>
    <ds:schemaRef ds:uri="aed4bced-06a7-457b-906d-a648454301cd"/>
    <ds:schemaRef ds:uri="f3ce3d2c-3e69-4118-a08e-6f0be7533f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5E5FDA8-9CBF-4E3B-950C-E1521BF4069B}">
  <ds:schemaRefs>
    <ds:schemaRef ds:uri="http://www.w3.org/XML/1998/namespace"/>
    <ds:schemaRef ds:uri="http://schemas.microsoft.com/office/2006/documentManagement/types"/>
    <ds:schemaRef ds:uri="f3ce3d2c-3e69-4118-a08e-6f0be7533f22"/>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aed4bced-06a7-457b-906d-a648454301cd"/>
    <ds:schemaRef ds:uri="http://purl.org/dc/dcmitype/"/>
  </ds:schemaRefs>
</ds:datastoreItem>
</file>

<file path=customXml/itemProps3.xml><?xml version="1.0" encoding="utf-8"?>
<ds:datastoreItem xmlns:ds="http://schemas.openxmlformats.org/officeDocument/2006/customXml" ds:itemID="{4CD2BD75-33FC-4447-9518-32B18D2B63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19817</TotalTime>
  <Words>6702</Words>
  <Application>Microsoft Office PowerPoint</Application>
  <PresentationFormat>Widescreen</PresentationFormat>
  <Paragraphs>630</Paragraphs>
  <Slides>35</Slides>
  <Notes>35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35</vt:i4>
      </vt:variant>
    </vt:vector>
  </HeadingPairs>
  <TitlesOfParts>
    <vt:vector size="50" baseType="lpstr">
      <vt:lpstr>PrudentialModern Bold SemiConde</vt:lpstr>
      <vt:lpstr>Arial</vt:lpstr>
      <vt:lpstr>Prudential Modern SemCond</vt:lpstr>
      <vt:lpstr>PrudentialModern Medium</vt:lpstr>
      <vt:lpstr>PrudentialModern</vt:lpstr>
      <vt:lpstr>Calibri Light</vt:lpstr>
      <vt:lpstr>Wingdings</vt:lpstr>
      <vt:lpstr>PRUDENTIALMODERN MEDIUM CONDENS</vt:lpstr>
      <vt:lpstr>Gilroy SemiBold</vt:lpstr>
      <vt:lpstr>PrudentialModern Bold Condensed</vt:lpstr>
      <vt:lpstr>Calibri</vt:lpstr>
      <vt:lpstr>Prudential Modern Cond</vt:lpstr>
      <vt:lpstr>PrudentialModern Bold SemiConde</vt:lpstr>
      <vt:lpstr>Gilroy</vt:lpstr>
      <vt:lpstr>Office Theme</vt:lpstr>
      <vt:lpstr>BECOMING FINANCIALLY FEARLESS </vt:lpstr>
      <vt:lpstr>DISCUSSION TOPICS</vt:lpstr>
      <vt:lpstr>WOMEN’S CONTRIBUTION TO THE MARKET</vt:lpstr>
      <vt:lpstr>YET WOMEN STILL FACE UNIQUE CHALLENGES </vt:lpstr>
      <vt:lpstr>WOMEN’S UNIQUE FINANCIAL PLANNING CHALLENGES</vt:lpstr>
      <vt:lpstr>THE INCOME GENDER GAP CREATES LOWER RETIREMENT SAVINGS FOR WOMEN</vt:lpstr>
      <vt:lpstr>WOMEN’S INCOME GAP LEADS TO A RETIREMENT INCOME GAP</vt:lpstr>
      <vt:lpstr>CAREGIVING RESPONSIBILITIES OBSTRUCT WOMEN’S ABILITY TO SAVE FOR RETIREMENT</vt:lpstr>
      <vt:lpstr>CAREGIVING CAN FURTHER IMPACT FINANCIAL SECURITY</vt:lpstr>
      <vt:lpstr>TAKING ACTION WHILE BUILDING WEALTH</vt:lpstr>
      <vt:lpstr>LONGER LIFE EXPECTANCIES MEAN RETIREMENT SAVINGS MUST STRETCH FURTHER</vt:lpstr>
      <vt:lpstr>“GRAY DIVORCE” IMPACT ON WOMEN </vt:lpstr>
      <vt:lpstr>THE “WIDOW’S PENALTY”</vt:lpstr>
      <vt:lpstr>WOMEN ARE DISPROPORTIONATELY IMPACTED BY HEALTH CARE COSTS</vt:lpstr>
      <vt:lpstr>YOU CAN PROTECT AND GROW YOUR WEALTH!</vt:lpstr>
      <vt:lpstr>WOMEN HAVE A CONFIDENCE GAP WHEN IT COMES TO INVESTING AND MANAGING MONEY</vt:lpstr>
      <vt:lpstr>WOMEN ARE BETTER INVESTORS</vt:lpstr>
      <vt:lpstr>WOMEN UNDERESTIMATE THEIR INVESTMENT CAPABILITIES</vt:lpstr>
      <vt:lpstr>WOMEN CAN BUILD CONFIDENCE WITH MORE EXPERIENCE</vt:lpstr>
      <vt:lpstr>INVESTING CAN BECOME SECOND NATURE TO WOMEN</vt:lpstr>
      <vt:lpstr>WOMEN LET THE FEAR OF RISK SLOW THEIR MONEY GROWTH </vt:lpstr>
      <vt:lpstr>WOMEN LET THE FEAR OF RISK SLOW THEIR MONEY GROWTH  </vt:lpstr>
      <vt:lpstr>TURN A SAVER MINDSET INTO AN INVESTOR OUTLOOK</vt:lpstr>
      <vt:lpstr>SOCIAL SECURITY STRATEGIES FOR WOMEN</vt:lpstr>
      <vt:lpstr>SOCIAL SECURITY CLAIMING STRATEGIES CAN HELP MAXIMIZE RETIREMENT INCOME</vt:lpstr>
      <vt:lpstr>CASE STUDY: COVERING ESSENTIAL COSTS</vt:lpstr>
      <vt:lpstr>POTENTIAL SOCIAL SECURITY SPOUSAL PROTECTION STRATEGIES </vt:lpstr>
      <vt:lpstr>LIFE INSURANCE CAN ADDRESS FINANCIAL CHALLENGES </vt:lpstr>
      <vt:lpstr>ANNUITIES CAN HELP ADDRESS FINANCIAL CHALLENGES </vt:lpstr>
      <vt:lpstr>TAKE CONTROL OF YOUR FINANCES AT ANY STAGE</vt:lpstr>
      <vt:lpstr>FINANCIAL CHECKLIST: WEALTH BUILDING</vt:lpstr>
      <vt:lpstr>FINANCIAL CHECKLIST: RETIREMENT INCOME PLANNING </vt:lpstr>
      <vt:lpstr>FINANCIALLY FEARLESS WOMEN: GETTING STARTED</vt:lpstr>
      <vt:lpstr>THANK YOU!</vt:lpstr>
      <vt:lpstr>DISCLOSURES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Financially Fearless</dc:title>
  <dc:subject/>
  <dc:creator>Prudential</dc:creator>
  <cp:keywords/>
  <dc:description/>
  <cp:lastModifiedBy>Rebecca Nappi</cp:lastModifiedBy>
  <cp:revision>183</cp:revision>
  <dcterms:created xsi:type="dcterms:W3CDTF">2020-12-15T21:59:45Z</dcterms:created>
  <dcterms:modified xsi:type="dcterms:W3CDTF">2023-10-18T19:26:53Z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0x0101008BA69CE861DB4C4FA570B4AC7AD10846</vt:lpwstr>
  </property>
  <property fmtid="{D5CDD505-2E9C-101B-9397-08002B2CF9AE}" pid="3" name="MediaServiceImageTags">
    <vt:lpwstr/>
  </property>
</Properties>
</file>