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23"/>
  </p:notesMasterIdLst>
  <p:handoutMasterIdLst>
    <p:handoutMasterId r:id="rId24"/>
  </p:handoutMasterIdLst>
  <p:sldIdLst>
    <p:sldId id="2145706272" r:id="rId5"/>
    <p:sldId id="2145706235" r:id="rId6"/>
    <p:sldId id="2145706237" r:id="rId7"/>
    <p:sldId id="2145706256" r:id="rId8"/>
    <p:sldId id="2145706245" r:id="rId9"/>
    <p:sldId id="2145706271" r:id="rId10"/>
    <p:sldId id="2145706241" r:id="rId11"/>
    <p:sldId id="2145706270" r:id="rId12"/>
    <p:sldId id="2145706268" r:id="rId13"/>
    <p:sldId id="2145706269" r:id="rId14"/>
    <p:sldId id="2145706267" r:id="rId15"/>
    <p:sldId id="2145706266" r:id="rId16"/>
    <p:sldId id="2145706264" r:id="rId17"/>
    <p:sldId id="2145706265" r:id="rId18"/>
    <p:sldId id="2145706252" r:id="rId19"/>
    <p:sldId id="2145706262" r:id="rId20"/>
    <p:sldId id="2145706261" r:id="rId21"/>
    <p:sldId id="214570625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rketing" id="{F51E18DC-9E09-4D9A-AEDA-FB4F6C65F0D5}">
          <p14:sldIdLst>
            <p14:sldId id="2145706272"/>
            <p14:sldId id="2145706235"/>
            <p14:sldId id="2145706237"/>
            <p14:sldId id="2145706256"/>
            <p14:sldId id="2145706245"/>
            <p14:sldId id="2145706271"/>
            <p14:sldId id="2145706241"/>
            <p14:sldId id="2145706270"/>
            <p14:sldId id="2145706268"/>
            <p14:sldId id="2145706269"/>
            <p14:sldId id="2145706267"/>
            <p14:sldId id="2145706266"/>
            <p14:sldId id="2145706264"/>
            <p14:sldId id="2145706265"/>
            <p14:sldId id="2145706252"/>
            <p14:sldId id="2145706262"/>
            <p14:sldId id="2145706261"/>
            <p14:sldId id="2145706254"/>
          </p14:sldIdLst>
        </p14:section>
      </p14:sectionLst>
    </p:ext>
    <p:ext uri="{EFAFB233-063F-42B5-8137-9DF3F51BA10A}">
      <p15:sldGuideLst xmlns:p15="http://schemas.microsoft.com/office/powerpoint/2012/main">
        <p15:guide id="2" pos="3840" userDrawn="1">
          <p15:clr>
            <a:srgbClr val="A4A3A4"/>
          </p15:clr>
        </p15:guide>
        <p15:guide id="3" orient="horz" pos="16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3E9CD7-21EF-6134-7870-E4549FA914B2}" name="Carey Feng" initials="CF" userId="S::carey.feng@prudential.com::074eb1d9-e66d-4fdb-9e88-d4eb6983477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CE3"/>
    <a:srgbClr val="000000"/>
    <a:srgbClr val="001F45"/>
    <a:srgbClr val="007BC3"/>
    <a:srgbClr val="98C3DE"/>
    <a:srgbClr val="A6A6A6"/>
    <a:srgbClr val="0066CC"/>
    <a:srgbClr val="E8E8E8"/>
    <a:srgbClr val="CCCCCC"/>
    <a:srgbClr val="9F2E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67" autoAdjust="0"/>
    <p:restoredTop sz="93827" autoAdjust="0"/>
  </p:normalViewPr>
  <p:slideViewPr>
    <p:cSldViewPr snapToGrid="0" snapToObjects="1">
      <p:cViewPr varScale="1">
        <p:scale>
          <a:sx n="98" d="100"/>
          <a:sy n="98" d="100"/>
        </p:scale>
        <p:origin x="996" y="96"/>
      </p:cViewPr>
      <p:guideLst>
        <p:guide pos="3840"/>
        <p:guide orient="horz" pos="165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38" d="100"/>
          <a:sy n="138" d="100"/>
        </p:scale>
        <p:origin x="51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D975D5-059F-AD4C-89EA-14463941AF71}" type="datetimeFigureOut">
              <a:rPr lang="en-US" smtClean="0"/>
              <a:t>1/23/2023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845002-A282-6442-8034-D19C38CD8A95}" type="slidenum">
              <a:rPr lang="en-US" smtClean="0"/>
              <a:t>‹#›</a:t>
            </a:fld>
            <a:endParaRPr lang="en-US" dirty="0"/>
          </a:p>
        </p:txBody>
      </p:sp>
    </p:spTree>
    <p:extLst>
      <p:ext uri="{BB962C8B-B14F-4D97-AF65-F5344CB8AC3E}">
        <p14:creationId xmlns:p14="http://schemas.microsoft.com/office/powerpoint/2010/main" val="2047461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4572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4080510"/>
            <a:ext cx="6096000" cy="437769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C6593-BF16-3F45-BDFD-D350994E71E8}" type="slidenum">
              <a:rPr lang="en-US" smtClean="0"/>
              <a:t>‹#›</a:t>
            </a:fld>
            <a:endParaRPr lang="en-US" dirty="0"/>
          </a:p>
        </p:txBody>
      </p:sp>
    </p:spTree>
    <p:extLst>
      <p:ext uri="{BB962C8B-B14F-4D97-AF65-F5344CB8AC3E}">
        <p14:creationId xmlns:p14="http://schemas.microsoft.com/office/powerpoint/2010/main" val="334994732"/>
      </p:ext>
    </p:extLst>
  </p:cSld>
  <p:clrMap bg1="lt1" tx1="dk1" bg2="lt2" tx2="dk2" accent1="accent1" accent2="accent2" accent3="accent3" accent4="accent4" accent5="accent5" accent6="accent6" hlink="hlink" folHlink="folHlink"/>
  <p:notesStyle>
    <a:lvl1pPr marL="0" indent="0" algn="l" defTabSz="457200" rtl="0" eaLnBrk="1" latinLnBrk="0" hangingPunct="1">
      <a:spcAft>
        <a:spcPts val="600"/>
      </a:spcAft>
      <a:tabLst/>
      <a:defRPr sz="1400" kern="1200">
        <a:solidFill>
          <a:schemeClr val="tx2"/>
        </a:solidFill>
        <a:latin typeface="+mj-lt"/>
        <a:ea typeface="+mn-ea"/>
        <a:cs typeface="+mn-cs"/>
      </a:defRPr>
    </a:lvl1pPr>
    <a:lvl2pPr marL="0" indent="0" algn="l" defTabSz="457200" rtl="0" eaLnBrk="1" latinLnBrk="0" hangingPunct="1">
      <a:spcBef>
        <a:spcPts val="600"/>
      </a:spcBef>
      <a:spcAft>
        <a:spcPts val="600"/>
      </a:spcAft>
      <a:buFont typeface="Arial" panose="020B0604020202020204" pitchFamily="34" charset="0"/>
      <a:buNone/>
      <a:tabLst/>
      <a:defRPr sz="1200" kern="1200">
        <a:solidFill>
          <a:schemeClr val="tx1"/>
        </a:solidFill>
        <a:latin typeface="+mn-lt"/>
        <a:ea typeface="+mn-ea"/>
        <a:cs typeface="+mn-cs"/>
      </a:defRPr>
    </a:lvl2pPr>
    <a:lvl3pPr marL="174625" indent="-127000" algn="l" defTabSz="457200" rtl="0" eaLnBrk="1" latinLnBrk="0" hangingPunct="1">
      <a:spcAft>
        <a:spcPts val="600"/>
      </a:spcAft>
      <a:buClr>
        <a:schemeClr val="accent1">
          <a:lumMod val="75000"/>
        </a:schemeClr>
      </a:buClr>
      <a:buFont typeface="Wingdings" panose="05000000000000000000" pitchFamily="2" charset="2"/>
      <a:buChar char="§"/>
      <a:tabLst/>
      <a:defRPr sz="1200" kern="1200">
        <a:solidFill>
          <a:schemeClr val="tx1"/>
        </a:solidFill>
        <a:latin typeface="+mn-lt"/>
        <a:ea typeface="+mn-ea"/>
        <a:cs typeface="+mn-cs"/>
      </a:defRPr>
    </a:lvl3pPr>
    <a:lvl4pPr marL="323850" indent="-127000" algn="l" defTabSz="457200" rtl="0" eaLnBrk="1" latinLnBrk="0" hangingPunct="1">
      <a:spcAft>
        <a:spcPts val="600"/>
      </a:spcAft>
      <a:buClr>
        <a:schemeClr val="accent1">
          <a:lumMod val="75000"/>
        </a:schemeClr>
      </a:buClr>
      <a:buFont typeface="Arial Narrow" panose="020B0606020202030204" pitchFamily="34" charset="0"/>
      <a:buChar char="–"/>
      <a:tabLst/>
      <a:defRPr sz="1200" kern="1200">
        <a:solidFill>
          <a:schemeClr val="tx1"/>
        </a:solidFill>
        <a:latin typeface="+mn-lt"/>
        <a:ea typeface="+mn-ea"/>
        <a:cs typeface="+mn-cs"/>
      </a:defRPr>
    </a:lvl4pPr>
    <a:lvl5pPr marL="514350" indent="-127000" algn="l" defTabSz="457200" rtl="0" eaLnBrk="1" latinLnBrk="0" hangingPunct="1">
      <a:spcAft>
        <a:spcPts val="600"/>
      </a:spcAft>
      <a:buClr>
        <a:schemeClr val="accent1">
          <a:lumMod val="75000"/>
        </a:schemeClr>
      </a:buClr>
      <a:buFont typeface="Arial" panose="020B0604020202020204" pitchFamily="34" charset="0"/>
      <a:buChar char="•"/>
      <a:tabLs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C6593-BF16-3F45-BDFD-D350994E71E8}" type="slidenum">
              <a:rPr lang="en-US" smtClean="0"/>
              <a:t>1</a:t>
            </a:fld>
            <a:endParaRPr lang="en-US" dirty="0"/>
          </a:p>
        </p:txBody>
      </p:sp>
    </p:spTree>
    <p:extLst>
      <p:ext uri="{BB962C8B-B14F-4D97-AF65-F5344CB8AC3E}">
        <p14:creationId xmlns:p14="http://schemas.microsoft.com/office/powerpoint/2010/main" val="112340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So just to reiterate, you can access the death benefit if you are certified by a licensed health care practitioner to be chronically ill and likely to remain so for a period of at least 90 days.</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The licensed health care practitioner will be asked to also certify whether you are likely or unlikely to recover.</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If you are certified as chronically ill with an expectation that you will recover from the condition, a 90-day elimination period will apply</a:t>
            </a:r>
            <a:r>
              <a:rPr lang="en-US" dirty="0"/>
              <a:t>. The elimination period is 90 consecutive calendar days and begins on the day Prudential receives written certification that you are chronically ill. When the elimination period applies, benefit payments will begin following satisfaction of the elimination period. </a:t>
            </a:r>
          </a:p>
          <a:p>
            <a:r>
              <a:rPr lang="en-US" dirty="0"/>
              <a:t> </a:t>
            </a:r>
          </a:p>
          <a:p>
            <a:r>
              <a:rPr lang="en-US" sz="1400" kern="1200" dirty="0">
                <a:solidFill>
                  <a:schemeClr val="tx1"/>
                </a:solidFill>
                <a:effectLst/>
                <a:latin typeface="+mn-lt"/>
                <a:ea typeface="+mn-ea"/>
                <a:cs typeface="+mn-cs"/>
              </a:rPr>
              <a:t>If you are certified as chronically ill and not likely to recover from your chronic illness condition (and all other conditions of eligibility are met), benefit payments will begin promptly after Prudential approves the claim—</a:t>
            </a:r>
            <a:r>
              <a:rPr lang="en-US" sz="1400" b="1" kern="1200" dirty="0">
                <a:solidFill>
                  <a:schemeClr val="tx1"/>
                </a:solidFill>
                <a:effectLst/>
                <a:latin typeface="+mn-lt"/>
                <a:ea typeface="+mn-ea"/>
                <a:cs typeface="+mn-cs"/>
              </a:rPr>
              <a:t>no elimination period will apply.</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D1C6593-BF16-3F45-BDFD-D350994E71E8}" type="slidenum">
              <a:rPr lang="en-US" smtClean="0"/>
              <a:t>10</a:t>
            </a:fld>
            <a:endParaRPr lang="en-US" dirty="0"/>
          </a:p>
        </p:txBody>
      </p:sp>
    </p:spTree>
    <p:extLst>
      <p:ext uri="{BB962C8B-B14F-4D97-AF65-F5344CB8AC3E}">
        <p14:creationId xmlns:p14="http://schemas.microsoft.com/office/powerpoint/2010/main" val="490376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baseline="0" dirty="0"/>
              <a:t>Prudential’s Chronic Illness Rider also includes benefits for terminal illness.</a:t>
            </a:r>
          </a:p>
        </p:txBody>
      </p:sp>
      <p:sp>
        <p:nvSpPr>
          <p:cNvPr id="4" name="Slide Number Placeholder 3"/>
          <p:cNvSpPr>
            <a:spLocks noGrp="1"/>
          </p:cNvSpPr>
          <p:nvPr>
            <p:ph type="sldNum" sz="quarter" idx="5"/>
          </p:nvPr>
        </p:nvSpPr>
        <p:spPr/>
        <p:txBody>
          <a:bodyPr/>
          <a:lstStyle/>
          <a:p>
            <a:fld id="{9D1C6593-BF16-3F45-BDFD-D350994E71E8}" type="slidenum">
              <a:rPr lang="en-US" smtClean="0"/>
              <a:t>11</a:t>
            </a:fld>
            <a:endParaRPr lang="en-US" dirty="0"/>
          </a:p>
        </p:txBody>
      </p:sp>
    </p:spTree>
    <p:extLst>
      <p:ext uri="{BB962C8B-B14F-4D97-AF65-F5344CB8AC3E}">
        <p14:creationId xmlns:p14="http://schemas.microsoft.com/office/powerpoint/2010/main" val="3401958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080510"/>
            <a:ext cx="6096000" cy="3046154"/>
          </a:xfrm>
        </p:spPr>
        <p:txBody>
          <a:bodyPr/>
          <a:lstStyle/>
          <a:p>
            <a:pPr>
              <a:spcAft>
                <a:spcPts val="1200"/>
              </a:spcAft>
            </a:pPr>
            <a:r>
              <a:rPr lang="en-US" sz="1200" dirty="0"/>
              <a:t>Read slide</a:t>
            </a:r>
          </a:p>
        </p:txBody>
      </p:sp>
      <p:sp>
        <p:nvSpPr>
          <p:cNvPr id="4" name="Slide Number Placeholder 3"/>
          <p:cNvSpPr>
            <a:spLocks noGrp="1"/>
          </p:cNvSpPr>
          <p:nvPr>
            <p:ph type="sldNum" sz="quarter" idx="5"/>
          </p:nvPr>
        </p:nvSpPr>
        <p:spPr/>
        <p:txBody>
          <a:bodyPr/>
          <a:lstStyle/>
          <a:p>
            <a:fld id="{9D1C6593-BF16-3F45-BDFD-D350994E71E8}" type="slidenum">
              <a:rPr lang="en-US" smtClean="0"/>
              <a:t>12</a:t>
            </a:fld>
            <a:endParaRPr lang="en-US" dirty="0"/>
          </a:p>
        </p:txBody>
      </p:sp>
    </p:spTree>
    <p:extLst>
      <p:ext uri="{BB962C8B-B14F-4D97-AF65-F5344CB8AC3E}">
        <p14:creationId xmlns:p14="http://schemas.microsoft.com/office/powerpoint/2010/main" val="92550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080510"/>
            <a:ext cx="6096000" cy="3046154"/>
          </a:xfrm>
        </p:spPr>
        <p:txBody>
          <a:bodyPr/>
          <a:lstStyle/>
          <a:p>
            <a:pPr>
              <a:spcAft>
                <a:spcPts val="1200"/>
              </a:spcAft>
            </a:pPr>
            <a:r>
              <a:rPr lang="en-US" sz="1200" dirty="0"/>
              <a:t>Read Slide</a:t>
            </a:r>
          </a:p>
        </p:txBody>
      </p:sp>
      <p:sp>
        <p:nvSpPr>
          <p:cNvPr id="4" name="Slide Number Placeholder 3"/>
          <p:cNvSpPr>
            <a:spLocks noGrp="1"/>
          </p:cNvSpPr>
          <p:nvPr>
            <p:ph type="sldNum" sz="quarter" idx="5"/>
          </p:nvPr>
        </p:nvSpPr>
        <p:spPr/>
        <p:txBody>
          <a:bodyPr/>
          <a:lstStyle/>
          <a:p>
            <a:fld id="{9D1C6593-BF16-3F45-BDFD-D350994E71E8}" type="slidenum">
              <a:rPr lang="en-US" smtClean="0"/>
              <a:t>13</a:t>
            </a:fld>
            <a:endParaRPr lang="en-US" dirty="0"/>
          </a:p>
        </p:txBody>
      </p:sp>
    </p:spTree>
    <p:extLst>
      <p:ext uri="{BB962C8B-B14F-4D97-AF65-F5344CB8AC3E}">
        <p14:creationId xmlns:p14="http://schemas.microsoft.com/office/powerpoint/2010/main" val="2768736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080510"/>
            <a:ext cx="6096000" cy="3046154"/>
          </a:xfrm>
        </p:spPr>
        <p:txBody>
          <a:bodyPr/>
          <a:lstStyle/>
          <a:p>
            <a:pPr>
              <a:spcAft>
                <a:spcPts val="1200"/>
              </a:spcAft>
            </a:pPr>
            <a:r>
              <a:rPr lang="en-US" sz="1200" dirty="0"/>
              <a:t>Read Slide</a:t>
            </a:r>
          </a:p>
        </p:txBody>
      </p:sp>
      <p:sp>
        <p:nvSpPr>
          <p:cNvPr id="4" name="Slide Number Placeholder 3"/>
          <p:cNvSpPr>
            <a:spLocks noGrp="1"/>
          </p:cNvSpPr>
          <p:nvPr>
            <p:ph type="sldNum" sz="quarter" idx="5"/>
          </p:nvPr>
        </p:nvSpPr>
        <p:spPr/>
        <p:txBody>
          <a:bodyPr/>
          <a:lstStyle/>
          <a:p>
            <a:fld id="{9D1C6593-BF16-3F45-BDFD-D350994E71E8}" type="slidenum">
              <a:rPr lang="en-US" smtClean="0"/>
              <a:t>14</a:t>
            </a:fld>
            <a:endParaRPr lang="en-US" dirty="0"/>
          </a:p>
        </p:txBody>
      </p:sp>
    </p:spTree>
    <p:extLst>
      <p:ext uri="{BB962C8B-B14F-4D97-AF65-F5344CB8AC3E}">
        <p14:creationId xmlns:p14="http://schemas.microsoft.com/office/powerpoint/2010/main" val="1771418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kern="1200" dirty="0">
                <a:solidFill>
                  <a:schemeClr val="tx1"/>
                </a:solidFill>
                <a:effectLst/>
                <a:ea typeface="ＭＳ Ｐゴシック" charset="-128"/>
                <a:cs typeface="ＭＳ Ｐゴシック"/>
              </a:rPr>
              <a:t>Let’s summarize what we discussed today.</a:t>
            </a:r>
            <a:r>
              <a:rPr lang="en-US" kern="1200" baseline="0" dirty="0">
                <a:solidFill>
                  <a:schemeClr val="tx1"/>
                </a:solidFill>
                <a:effectLst/>
                <a:ea typeface="ＭＳ Ｐゴシック" charset="-128"/>
                <a:cs typeface="ＭＳ Ｐゴシック"/>
              </a:rPr>
              <a:t> </a:t>
            </a:r>
            <a:endParaRPr lang="en-US" kern="1200" dirty="0">
              <a:solidFill>
                <a:schemeClr val="tx1"/>
              </a:solidFill>
              <a:effectLst/>
              <a:ea typeface="ＭＳ Ｐゴシック" charset="-128"/>
              <a:cs typeface="ＭＳ Ｐゴシック"/>
            </a:endParaRPr>
          </a:p>
        </p:txBody>
      </p:sp>
      <p:sp>
        <p:nvSpPr>
          <p:cNvPr id="4" name="Slide Number Placeholder 3"/>
          <p:cNvSpPr>
            <a:spLocks noGrp="1"/>
          </p:cNvSpPr>
          <p:nvPr>
            <p:ph type="sldNum" sz="quarter" idx="5"/>
          </p:nvPr>
        </p:nvSpPr>
        <p:spPr/>
        <p:txBody>
          <a:bodyPr/>
          <a:lstStyle/>
          <a:p>
            <a:fld id="{9D1C6593-BF16-3F45-BDFD-D350994E71E8}" type="slidenum">
              <a:rPr lang="en-US" smtClean="0"/>
              <a:t>15</a:t>
            </a:fld>
            <a:endParaRPr lang="en-US" dirty="0"/>
          </a:p>
        </p:txBody>
      </p:sp>
    </p:spTree>
    <p:extLst>
      <p:ext uri="{BB962C8B-B14F-4D97-AF65-F5344CB8AC3E}">
        <p14:creationId xmlns:p14="http://schemas.microsoft.com/office/powerpoint/2010/main" val="209778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effectLst/>
                <a:ea typeface="+mn-ea"/>
                <a:cs typeface="+mn-cs"/>
              </a:rPr>
              <a:t>If you’re not sure that a life insurance policy with chronic illness </a:t>
            </a:r>
            <a:r>
              <a:rPr lang="en-US" kern="1200" baseline="0" dirty="0">
                <a:solidFill>
                  <a:schemeClr val="tx1"/>
                </a:solidFill>
                <a:effectLst/>
                <a:ea typeface="+mn-ea"/>
                <a:cs typeface="+mn-cs"/>
              </a:rPr>
              <a:t>rider is right for you, then start by asking </a:t>
            </a:r>
            <a:r>
              <a:rPr lang="en-US" kern="1200" dirty="0">
                <a:solidFill>
                  <a:schemeClr val="tx1"/>
                </a:solidFill>
                <a:effectLst/>
                <a:ea typeface="+mn-ea"/>
                <a:cs typeface="+mn-cs"/>
              </a:rPr>
              <a:t>yourself these questions:</a:t>
            </a:r>
          </a:p>
          <a:p>
            <a:r>
              <a:rPr lang="en-US" kern="1200" dirty="0">
                <a:solidFill>
                  <a:schemeClr val="tx1"/>
                </a:solidFill>
                <a:effectLst/>
                <a:ea typeface="+mn-ea"/>
                <a:cs typeface="+mn-cs"/>
              </a:rPr>
              <a:t> </a:t>
            </a:r>
          </a:p>
          <a:p>
            <a:pPr marL="171450" lvl="0" indent="-171450">
              <a:buFont typeface="Arial" charset="0"/>
              <a:buChar char="•"/>
            </a:pPr>
            <a:r>
              <a:rPr lang="en-US" kern="1200" dirty="0">
                <a:solidFill>
                  <a:schemeClr val="tx1"/>
                </a:solidFill>
                <a:effectLst/>
                <a:ea typeface="+mn-ea"/>
                <a:cs typeface="+mn-cs"/>
              </a:rPr>
              <a:t>If you were faced with a chronic illness, would you have to tap into retirement savings to pay for care?</a:t>
            </a:r>
          </a:p>
          <a:p>
            <a:pPr marL="171450" lvl="0" indent="-171450">
              <a:buFont typeface="Arial" charset="0"/>
              <a:buChar char="•"/>
            </a:pPr>
            <a:r>
              <a:rPr lang="en-US" kern="1200" dirty="0">
                <a:solidFill>
                  <a:schemeClr val="tx1"/>
                </a:solidFill>
                <a:effectLst/>
                <a:ea typeface="+mn-ea"/>
                <a:cs typeface="+mn-cs"/>
              </a:rPr>
              <a:t>Would a chronic illness create</a:t>
            </a:r>
            <a:r>
              <a:rPr lang="en-US" kern="1200" baseline="0" dirty="0">
                <a:solidFill>
                  <a:schemeClr val="tx1"/>
                </a:solidFill>
                <a:effectLst/>
                <a:ea typeface="+mn-ea"/>
                <a:cs typeface="+mn-cs"/>
              </a:rPr>
              <a:t> any financial challenges for </a:t>
            </a:r>
            <a:r>
              <a:rPr lang="en-US" kern="1200" dirty="0">
                <a:solidFill>
                  <a:schemeClr val="tx1"/>
                </a:solidFill>
                <a:effectLst/>
                <a:ea typeface="+mn-ea"/>
                <a:cs typeface="+mn-cs"/>
              </a:rPr>
              <a:t>your family?</a:t>
            </a:r>
          </a:p>
          <a:p>
            <a:pPr marL="171450" lvl="0" indent="-171450">
              <a:buFont typeface="Arial" charset="0"/>
              <a:buChar char="•"/>
            </a:pPr>
            <a:r>
              <a:rPr lang="en-US" kern="1200" dirty="0">
                <a:solidFill>
                  <a:schemeClr val="tx1"/>
                </a:solidFill>
                <a:effectLst/>
                <a:ea typeface="+mn-ea"/>
                <a:cs typeface="+mn-cs"/>
              </a:rPr>
              <a:t>Do you have concerns</a:t>
            </a:r>
            <a:r>
              <a:rPr lang="en-US" kern="1200" baseline="0" dirty="0">
                <a:solidFill>
                  <a:schemeClr val="tx1"/>
                </a:solidFill>
                <a:effectLst/>
                <a:ea typeface="+mn-ea"/>
                <a:cs typeface="+mn-cs"/>
              </a:rPr>
              <a:t> about how inflation will impact your cost of living and health care costs?</a:t>
            </a:r>
            <a:r>
              <a:rPr lang="en-US" kern="1200" dirty="0">
                <a:solidFill>
                  <a:schemeClr val="tx1"/>
                </a:solidFill>
                <a:effectLst/>
                <a:ea typeface="+mn-ea"/>
                <a:cs typeface="+mn-cs"/>
              </a:rPr>
              <a:t> </a:t>
            </a:r>
          </a:p>
          <a:p>
            <a:pPr marL="171450" lvl="0" indent="-171450">
              <a:buFont typeface="Arial" charset="0"/>
              <a:buChar char="•"/>
            </a:pPr>
            <a:r>
              <a:rPr lang="en-US" kern="1200" dirty="0">
                <a:solidFill>
                  <a:schemeClr val="tx1"/>
                </a:solidFill>
                <a:effectLst/>
                <a:ea typeface="+mn-ea"/>
                <a:cs typeface="+mn-cs"/>
              </a:rPr>
              <a:t>Do you want to feel confident that you’ll have the resources to make critical decisions when it matters most?</a:t>
            </a:r>
          </a:p>
          <a:p>
            <a:endParaRPr lang="en-US" kern="1200" dirty="0">
              <a:solidFill>
                <a:schemeClr val="tx1"/>
              </a:solidFill>
              <a:effectLst/>
              <a:ea typeface="+mn-ea"/>
              <a:cs typeface="+mn-cs"/>
            </a:endParaRPr>
          </a:p>
          <a:p>
            <a:r>
              <a:rPr lang="en-US" kern="1200" dirty="0">
                <a:solidFill>
                  <a:schemeClr val="tx1"/>
                </a:solidFill>
                <a:effectLst/>
                <a:ea typeface="+mn-ea"/>
                <a:cs typeface="+mn-cs"/>
              </a:rPr>
              <a:t>If you’ve answered yes to any of these questions, or</a:t>
            </a:r>
            <a:r>
              <a:rPr lang="en-US" kern="1200" baseline="0" dirty="0">
                <a:solidFill>
                  <a:schemeClr val="tx1"/>
                </a:solidFill>
                <a:effectLst/>
                <a:ea typeface="+mn-ea"/>
                <a:cs typeface="+mn-cs"/>
              </a:rPr>
              <a:t> are feeling unsure </a:t>
            </a:r>
            <a:r>
              <a:rPr lang="mr-IN" kern="1200" baseline="0" dirty="0">
                <a:solidFill>
                  <a:schemeClr val="tx1"/>
                </a:solidFill>
                <a:effectLst/>
                <a:ea typeface="+mn-ea"/>
                <a:cs typeface="+mn-cs"/>
              </a:rPr>
              <a:t>…</a:t>
            </a:r>
            <a:r>
              <a:rPr lang="en-US" kern="1200" baseline="0" dirty="0">
                <a:solidFill>
                  <a:schemeClr val="tx1"/>
                </a:solidFill>
                <a:effectLst/>
                <a:ea typeface="+mn-ea"/>
                <a:cs typeface="+mn-cs"/>
              </a:rPr>
              <a:t> </a:t>
            </a:r>
            <a:r>
              <a:rPr lang="en-US" dirty="0"/>
              <a:t>t</a:t>
            </a:r>
            <a:r>
              <a:rPr lang="en-US" kern="1200" baseline="0" dirty="0">
                <a:solidFill>
                  <a:schemeClr val="tx1"/>
                </a:solidFill>
                <a:effectLst/>
                <a:ea typeface="+mn-ea"/>
                <a:cs typeface="+mn-cs"/>
              </a:rPr>
              <a:t>alk to a financial professional, who can help you decide if a life insurance policy with a chronic illness rider can help protect you and your family. </a:t>
            </a:r>
            <a:endParaRPr lang="en-US"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9D1C6593-BF16-3F45-BDFD-D350994E71E8}" type="slidenum">
              <a:rPr lang="en-US" smtClean="0"/>
              <a:t>16</a:t>
            </a:fld>
            <a:endParaRPr lang="en-US" dirty="0"/>
          </a:p>
        </p:txBody>
      </p:sp>
    </p:spTree>
    <p:extLst>
      <p:ext uri="{BB962C8B-B14F-4D97-AF65-F5344CB8AC3E}">
        <p14:creationId xmlns:p14="http://schemas.microsoft.com/office/powerpoint/2010/main" val="3348330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ea typeface="ＭＳ Ｐゴシック" charset="-128"/>
                <a:cs typeface="ＭＳ Ｐゴシック"/>
              </a:rPr>
              <a:t>So, I hope you found this talk helpful. I hope you now understand the topic and chronic and terminal illness care. And that you see how Prudential’s Life Insurance with a Chronic Illness Rider can help you. It can not only help you protect your loved ones, but also, with the same policy, provide flexibility should your needs change, to help you if you become chronically or terminally ill.</a:t>
            </a:r>
          </a:p>
          <a:p>
            <a:r>
              <a:rPr lang="en-US" sz="1400" kern="1200" dirty="0">
                <a:solidFill>
                  <a:schemeClr val="tx1"/>
                </a:solidFill>
                <a:effectLst/>
                <a:ea typeface="ＭＳ Ｐゴシック" charset="-128"/>
                <a:cs typeface="ＭＳ Ｐゴシック"/>
              </a:rPr>
              <a:t> </a:t>
            </a:r>
          </a:p>
          <a:p>
            <a:r>
              <a:rPr lang="en-US" sz="1400" kern="1200" dirty="0">
                <a:solidFill>
                  <a:schemeClr val="tx1"/>
                </a:solidFill>
                <a:effectLst/>
                <a:ea typeface="ＭＳ Ｐゴシック" charset="-128"/>
                <a:cs typeface="ＭＳ Ｐゴシック"/>
              </a:rPr>
              <a:t>I’ll be here to answer any questions you have. I am also ready to set up time to talk with you about your specific needs. I look forward to helping you address them. </a:t>
            </a:r>
          </a:p>
          <a:p>
            <a:r>
              <a:rPr lang="en-US" sz="1400" kern="1200" dirty="0">
                <a:solidFill>
                  <a:schemeClr val="tx1"/>
                </a:solidFill>
                <a:effectLst/>
                <a:ea typeface="ＭＳ Ｐゴシック" charset="-128"/>
                <a:cs typeface="ＭＳ Ｐゴシック"/>
              </a:rPr>
              <a:t>Thanks very much.</a:t>
            </a:r>
          </a:p>
        </p:txBody>
      </p:sp>
      <p:sp>
        <p:nvSpPr>
          <p:cNvPr id="4" name="Slide Number Placeholder 3"/>
          <p:cNvSpPr>
            <a:spLocks noGrp="1"/>
          </p:cNvSpPr>
          <p:nvPr>
            <p:ph type="sldNum" sz="quarter" idx="5"/>
          </p:nvPr>
        </p:nvSpPr>
        <p:spPr/>
        <p:txBody>
          <a:bodyPr/>
          <a:lstStyle/>
          <a:p>
            <a:fld id="{9D1C6593-BF16-3F45-BDFD-D350994E71E8}" type="slidenum">
              <a:rPr lang="en-US" smtClean="0"/>
              <a:t>17</a:t>
            </a:fld>
            <a:endParaRPr lang="en-US" dirty="0"/>
          </a:p>
        </p:txBody>
      </p:sp>
    </p:spTree>
    <p:extLst>
      <p:ext uri="{BB962C8B-B14F-4D97-AF65-F5344CB8AC3E}">
        <p14:creationId xmlns:p14="http://schemas.microsoft.com/office/powerpoint/2010/main" val="4090175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400" kern="1200" dirty="0">
                <a:solidFill>
                  <a:schemeClr val="tx1"/>
                </a:solidFill>
                <a:effectLst/>
                <a:latin typeface="+mn-lt"/>
                <a:ea typeface="+mn-ea"/>
                <a:cs typeface="+mn-cs"/>
              </a:rPr>
              <a:t>Please review this important information.</a:t>
            </a:r>
          </a:p>
        </p:txBody>
      </p:sp>
      <p:sp>
        <p:nvSpPr>
          <p:cNvPr id="4" name="Slide Number Placeholder 3"/>
          <p:cNvSpPr>
            <a:spLocks noGrp="1"/>
          </p:cNvSpPr>
          <p:nvPr>
            <p:ph type="sldNum" sz="quarter" idx="5"/>
          </p:nvPr>
        </p:nvSpPr>
        <p:spPr/>
        <p:txBody>
          <a:bodyPr/>
          <a:lstStyle/>
          <a:p>
            <a:fld id="{9D1C6593-BF16-3F45-BDFD-D350994E71E8}" type="slidenum">
              <a:rPr lang="en-US" smtClean="0"/>
              <a:t>18</a:t>
            </a:fld>
            <a:endParaRPr lang="en-US" dirty="0"/>
          </a:p>
        </p:txBody>
      </p:sp>
    </p:spTree>
    <p:extLst>
      <p:ext uri="{BB962C8B-B14F-4D97-AF65-F5344CB8AC3E}">
        <p14:creationId xmlns:p14="http://schemas.microsoft.com/office/powerpoint/2010/main" val="289227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080510"/>
            <a:ext cx="6096000" cy="3046154"/>
          </a:xfrm>
        </p:spPr>
        <p:txBody>
          <a:bodyPr/>
          <a:lstStyle/>
          <a:p>
            <a:pPr>
              <a:spcAft>
                <a:spcPts val="1200"/>
              </a:spcAft>
            </a:pPr>
            <a:r>
              <a:rPr lang="en-US" sz="1200" kern="1200" dirty="0">
                <a:solidFill>
                  <a:schemeClr val="tx1"/>
                </a:solidFill>
                <a:effectLst/>
                <a:latin typeface="+mn-lt"/>
                <a:ea typeface="+mn-ea"/>
                <a:cs typeface="+mn-cs"/>
              </a:rPr>
              <a:t>Welcome, and thank you for attending this presentation.</a:t>
            </a:r>
          </a:p>
          <a:p>
            <a:pPr>
              <a:spcAft>
                <a:spcPts val="1200"/>
              </a:spcAft>
            </a:pPr>
            <a:endParaRPr lang="en-US" sz="1200" kern="1200" dirty="0">
              <a:solidFill>
                <a:schemeClr val="tx1"/>
              </a:solidFill>
              <a:effectLst/>
              <a:latin typeface="+mn-lt"/>
              <a:ea typeface="+mn-ea"/>
              <a:cs typeface="+mn-cs"/>
            </a:endParaRPr>
          </a:p>
          <a:p>
            <a:pPr>
              <a:spcAft>
                <a:spcPts val="1200"/>
              </a:spcAft>
            </a:pPr>
            <a:r>
              <a:rPr lang="en-US" sz="1200" kern="1200" dirty="0">
                <a:solidFill>
                  <a:schemeClr val="tx1"/>
                </a:solidFill>
                <a:effectLst/>
                <a:latin typeface="+mn-lt"/>
                <a:ea typeface="+mn-ea"/>
                <a:cs typeface="+mn-cs"/>
              </a:rPr>
              <a:t>Most</a:t>
            </a:r>
            <a:r>
              <a:rPr lang="en-US" sz="1200" kern="1200" baseline="0" dirty="0">
                <a:solidFill>
                  <a:schemeClr val="tx1"/>
                </a:solidFill>
                <a:effectLst/>
                <a:latin typeface="+mn-lt"/>
                <a:ea typeface="+mn-ea"/>
                <a:cs typeface="+mn-cs"/>
              </a:rPr>
              <a:t> likely, all of you in this room are planning for your retirement, with a financial professional or a spouse, or on your own. Any way you do it, planning is hard work. It takes time to decide on your goals, choose the best way to grow your assets, and take steps to protect those assets against loss.</a:t>
            </a:r>
          </a:p>
          <a:p>
            <a:pPr marL="0" marR="0" indent="0" algn="l" defTabSz="914400" rtl="0" eaLnBrk="1" fontAlgn="auto" latinLnBrk="0" hangingPunct="1">
              <a:lnSpc>
                <a:spcPct val="100000"/>
              </a:lnSpc>
              <a:spcBef>
                <a:spcPts val="0"/>
              </a:spcBef>
              <a:spcAft>
                <a:spcPts val="1200"/>
              </a:spcAft>
              <a:buClrTx/>
              <a:buSzTx/>
              <a:buFontTx/>
              <a:buNone/>
              <a:tabLst/>
              <a:defRPr/>
            </a:pPr>
            <a:r>
              <a:rPr lang="en-US" sz="1200" kern="1200" dirty="0">
                <a:solidFill>
                  <a:schemeClr val="tx1"/>
                </a:solidFill>
                <a:effectLst/>
                <a:latin typeface="+mn-lt"/>
                <a:ea typeface="+mn-ea"/>
                <a:cs typeface="+mn-cs"/>
              </a:rPr>
              <a:t>Hard work and proper planning sounds like the perfect recipe for success—in an ideal world. But let’s face it: Life isn’t perfect. Unexpected events like job loss, market downturns, and illnesses</a:t>
            </a:r>
            <a:r>
              <a:rPr lang="en-US" sz="1200" kern="1200" baseline="0" dirty="0">
                <a:solidFill>
                  <a:schemeClr val="tx1"/>
                </a:solidFill>
                <a:effectLst/>
                <a:latin typeface="+mn-lt"/>
                <a:ea typeface="+mn-ea"/>
                <a:cs typeface="+mn-cs"/>
              </a:rPr>
              <a:t> can turn even the most well-thought-out plans upside-down.</a:t>
            </a:r>
          </a:p>
          <a:p>
            <a:pPr marL="0" marR="0" indent="0" algn="l" defTabSz="914400" rtl="0" eaLnBrk="1" fontAlgn="auto" latinLnBrk="0" hangingPunct="1">
              <a:lnSpc>
                <a:spcPct val="100000"/>
              </a:lnSpc>
              <a:spcBef>
                <a:spcPts val="0"/>
              </a:spcBef>
              <a:spcAft>
                <a:spcPts val="1200"/>
              </a:spcAft>
              <a:buClrTx/>
              <a:buSzTx/>
              <a:buFontTx/>
              <a:buNone/>
              <a:tabLst/>
              <a:defRPr/>
            </a:pP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1200"/>
              </a:spcAft>
              <a:buClrTx/>
              <a:buSzTx/>
              <a:buFontTx/>
              <a:buNone/>
              <a:tabLst/>
              <a:defRPr/>
            </a:pPr>
            <a:r>
              <a:rPr lang="en-US" sz="1200" kern="1200" baseline="0" dirty="0">
                <a:solidFill>
                  <a:schemeClr val="tx1"/>
                </a:solidFill>
                <a:effectLst/>
                <a:latin typeface="+mn-lt"/>
                <a:ea typeface="+mn-ea"/>
                <a:cs typeface="+mn-cs"/>
              </a:rPr>
              <a:t>In addition, you want to build a plan to help take care of your loved ones even after you’re gone. That’s where life insurance may play a role. L</a:t>
            </a:r>
            <a:r>
              <a:rPr lang="en-US" sz="1200" kern="1200" dirty="0">
                <a:solidFill>
                  <a:schemeClr val="tx1"/>
                </a:solidFill>
                <a:effectLst/>
                <a:latin typeface="+mn-lt"/>
                <a:ea typeface="+mn-ea"/>
                <a:cs typeface="+mn-cs"/>
              </a:rPr>
              <a:t>ife insurance can help protect your family from financial loss if you should die, because they’ll receive a sum of money from your life insurance policy. They can use the money for things like</a:t>
            </a:r>
            <a:r>
              <a:rPr lang="en-US" sz="1200" kern="1200" baseline="0" dirty="0">
                <a:solidFill>
                  <a:schemeClr val="tx1"/>
                </a:solidFill>
                <a:effectLst/>
                <a:latin typeface="+mn-lt"/>
                <a:ea typeface="+mn-ea"/>
                <a:cs typeface="+mn-cs"/>
              </a:rPr>
              <a:t> keeping retirement goals on track, </a:t>
            </a:r>
            <a:r>
              <a:rPr lang="en-US" sz="1200" kern="1200" dirty="0">
                <a:solidFill>
                  <a:schemeClr val="tx1"/>
                </a:solidFill>
                <a:effectLst/>
                <a:latin typeface="+mn-lt"/>
                <a:ea typeface="+mn-ea"/>
                <a:cs typeface="+mn-cs"/>
              </a:rPr>
              <a:t>paying the mortgage, replacing your income, and education</a:t>
            </a:r>
            <a:r>
              <a:rPr lang="en-US" sz="1200" kern="1200" baseline="0" dirty="0">
                <a:solidFill>
                  <a:schemeClr val="tx1"/>
                </a:solidFill>
                <a:effectLst/>
                <a:latin typeface="+mn-lt"/>
                <a:ea typeface="+mn-ea"/>
                <a:cs typeface="+mn-cs"/>
              </a:rPr>
              <a:t> expenses.</a:t>
            </a:r>
          </a:p>
          <a:p>
            <a:pPr marL="0" marR="0" indent="0" algn="l" defTabSz="914400" rtl="0" eaLnBrk="1" fontAlgn="auto" latinLnBrk="0" hangingPunct="1">
              <a:lnSpc>
                <a:spcPct val="100000"/>
              </a:lnSpc>
              <a:spcBef>
                <a:spcPts val="0"/>
              </a:spcBef>
              <a:spcAft>
                <a:spcPts val="1200"/>
              </a:spcAft>
              <a:buClrTx/>
              <a:buSzTx/>
              <a:buFontTx/>
              <a:buNone/>
              <a:tabLst/>
              <a:defRPr/>
            </a:pP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1200"/>
              </a:spcAft>
              <a:buClrTx/>
              <a:buSzTx/>
              <a:buFontTx/>
              <a:buNone/>
              <a:tabLst/>
              <a:defRPr/>
            </a:pPr>
            <a:r>
              <a:rPr lang="en-US" sz="1200" kern="1200" dirty="0">
                <a:solidFill>
                  <a:schemeClr val="tx1"/>
                </a:solidFill>
                <a:effectLst/>
                <a:latin typeface="+mn-lt"/>
                <a:ea typeface="+mn-ea"/>
                <a:cs typeface="+mn-cs"/>
              </a:rPr>
              <a:t>But sometimes things happen, and you might need the financial protection when you’re alive—like</a:t>
            </a:r>
            <a:r>
              <a:rPr lang="en-US" sz="1200" kern="1200" baseline="0" dirty="0">
                <a:solidFill>
                  <a:schemeClr val="tx1"/>
                </a:solidFill>
                <a:effectLst/>
                <a:latin typeface="+mn-lt"/>
                <a:ea typeface="+mn-ea"/>
                <a:cs typeface="+mn-cs"/>
              </a:rPr>
              <a:t> if you experience a terminal or chronic illness. </a:t>
            </a:r>
          </a:p>
          <a:p>
            <a:pPr marL="0" marR="0" indent="0" algn="l" defTabSz="914400" rtl="0" eaLnBrk="1" fontAlgn="auto" latinLnBrk="0" hangingPunct="1">
              <a:lnSpc>
                <a:spcPct val="100000"/>
              </a:lnSpc>
              <a:spcBef>
                <a:spcPts val="0"/>
              </a:spcBef>
              <a:spcAft>
                <a:spcPts val="1200"/>
              </a:spcAft>
              <a:buClrTx/>
              <a:buSzTx/>
              <a:buFontTx/>
              <a:buNone/>
              <a:tabLst/>
              <a:defRPr/>
            </a:pPr>
            <a:endParaRPr lang="en-US" sz="1200" kern="1200" dirty="0">
              <a:solidFill>
                <a:schemeClr val="tx1"/>
              </a:solidFill>
              <a:effectLst/>
              <a:latin typeface="+mn-lt"/>
              <a:ea typeface="+mn-ea"/>
              <a:cs typeface="+mn-cs"/>
            </a:endParaRPr>
          </a:p>
          <a:p>
            <a:pPr>
              <a:spcAft>
                <a:spcPts val="1200"/>
              </a:spcAft>
            </a:pPr>
            <a:r>
              <a:rPr lang="en-US" sz="1200" kern="1200" dirty="0">
                <a:solidFill>
                  <a:schemeClr val="tx1"/>
                </a:solidFill>
                <a:effectLst/>
                <a:latin typeface="+mn-lt"/>
                <a:ea typeface="+mn-ea"/>
                <a:cs typeface="+mn-cs"/>
              </a:rPr>
              <a:t>Today you’ll learn about how life insurance can help</a:t>
            </a:r>
            <a:r>
              <a:rPr lang="en-US" sz="1200" kern="1200" baseline="0" dirty="0">
                <a:solidFill>
                  <a:schemeClr val="tx1"/>
                </a:solidFill>
                <a:effectLst/>
                <a:latin typeface="+mn-lt"/>
                <a:ea typeface="+mn-ea"/>
                <a:cs typeface="+mn-cs"/>
              </a:rPr>
              <a:t> protect your loved ones in the event of your death, w</a:t>
            </a:r>
            <a:r>
              <a:rPr lang="en-US" sz="1200" kern="1200" dirty="0">
                <a:solidFill>
                  <a:schemeClr val="tx1"/>
                </a:solidFill>
                <a:effectLst/>
                <a:latin typeface="+mn-lt"/>
                <a:ea typeface="+mn-ea"/>
                <a:cs typeface="+mn-cs"/>
              </a:rPr>
              <a:t>hile offering flexibility to help protect you against</a:t>
            </a:r>
            <a:r>
              <a:rPr lang="en-US" sz="1200" kern="1200" baseline="0" dirty="0">
                <a:solidFill>
                  <a:schemeClr val="tx1"/>
                </a:solidFill>
                <a:effectLst/>
                <a:latin typeface="+mn-lt"/>
                <a:ea typeface="+mn-ea"/>
                <a:cs typeface="+mn-cs"/>
              </a:rPr>
              <a:t> one of </a:t>
            </a:r>
            <a:r>
              <a:rPr lang="en-US" sz="1200" kern="1200" dirty="0">
                <a:solidFill>
                  <a:schemeClr val="tx1"/>
                </a:solidFill>
                <a:effectLst/>
                <a:latin typeface="+mn-lt"/>
                <a:ea typeface="+mn-ea"/>
                <a:cs typeface="+mn-cs"/>
              </a:rPr>
              <a:t>retirement’s biggest derailers—the costs of chronic illness.</a:t>
            </a:r>
            <a:endParaRPr lang="en-US" sz="1200" dirty="0"/>
          </a:p>
          <a:p>
            <a:pPr>
              <a:spcAft>
                <a:spcPts val="1200"/>
              </a:spcAft>
            </a:pPr>
            <a:endParaRPr lang="en-US" sz="1200" dirty="0"/>
          </a:p>
        </p:txBody>
      </p:sp>
      <p:sp>
        <p:nvSpPr>
          <p:cNvPr id="4" name="Slide Number Placeholder 3"/>
          <p:cNvSpPr>
            <a:spLocks noGrp="1"/>
          </p:cNvSpPr>
          <p:nvPr>
            <p:ph type="sldNum" sz="quarter" idx="5"/>
          </p:nvPr>
        </p:nvSpPr>
        <p:spPr/>
        <p:txBody>
          <a:bodyPr/>
          <a:lstStyle/>
          <a:p>
            <a:fld id="{9D1C6593-BF16-3F45-BDFD-D350994E71E8}" type="slidenum">
              <a:rPr lang="en-US" smtClean="0"/>
              <a:t>2</a:t>
            </a:fld>
            <a:endParaRPr lang="en-US" dirty="0"/>
          </a:p>
        </p:txBody>
      </p:sp>
    </p:spTree>
    <p:extLst>
      <p:ext uri="{BB962C8B-B14F-4D97-AF65-F5344CB8AC3E}">
        <p14:creationId xmlns:p14="http://schemas.microsoft.com/office/powerpoint/2010/main" val="151293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Today we will discuss:</a:t>
            </a:r>
          </a:p>
          <a:p>
            <a:r>
              <a:rPr lang="en-US" sz="1400" kern="1200" dirty="0">
                <a:solidFill>
                  <a:schemeClr val="tx1"/>
                </a:solidFill>
                <a:effectLst/>
                <a:latin typeface="+mn-lt"/>
                <a:ea typeface="+mn-ea"/>
                <a:cs typeface="+mn-cs"/>
              </a:rPr>
              <a:t> </a:t>
            </a:r>
          </a:p>
          <a:p>
            <a:pPr marL="171450" lvl="0" indent="-171450">
              <a:buFont typeface="Arial" charset="0"/>
              <a:buChar char="•"/>
            </a:pPr>
            <a:r>
              <a:rPr lang="en-US" sz="1400" kern="1200" dirty="0">
                <a:solidFill>
                  <a:schemeClr val="tx1"/>
                </a:solidFill>
                <a:effectLst/>
                <a:latin typeface="+mn-lt"/>
                <a:ea typeface="+mn-ea"/>
                <a:cs typeface="+mn-cs"/>
              </a:rPr>
              <a:t>The challenge of planning as we age</a:t>
            </a:r>
          </a:p>
          <a:p>
            <a:pPr marL="171450" lvl="0" indent="-171450">
              <a:buFont typeface="Arial" charset="0"/>
              <a:buChar char="•"/>
            </a:pPr>
            <a:r>
              <a:rPr lang="en-US" sz="1400" kern="1200" dirty="0">
                <a:solidFill>
                  <a:schemeClr val="tx1"/>
                </a:solidFill>
                <a:effectLst/>
                <a:latin typeface="+mn-lt"/>
                <a:ea typeface="+mn-ea"/>
                <a:cs typeface="+mn-cs"/>
              </a:rPr>
              <a:t>Prudential’s solution: Life Insurance with a Chronic Illness Rider</a:t>
            </a:r>
          </a:p>
          <a:p>
            <a:pPr marL="171450" indent="-171450">
              <a:buFont typeface="Arial" charset="0"/>
              <a:buChar char="•"/>
            </a:pPr>
            <a:r>
              <a:rPr lang="en-US" sz="1400" kern="1200" dirty="0">
                <a:solidFill>
                  <a:schemeClr val="tx1"/>
                </a:solidFill>
                <a:effectLst/>
                <a:latin typeface="+mn-lt"/>
                <a:ea typeface="+mn-ea"/>
                <a:cs typeface="+mn-cs"/>
              </a:rPr>
              <a:t>And how to get started</a:t>
            </a:r>
            <a:endParaRPr lang="en-US" dirty="0"/>
          </a:p>
          <a:p>
            <a:endParaRPr lang="en-US" dirty="0"/>
          </a:p>
        </p:txBody>
      </p:sp>
      <p:sp>
        <p:nvSpPr>
          <p:cNvPr id="4" name="Slide Number Placeholder 3"/>
          <p:cNvSpPr>
            <a:spLocks noGrp="1"/>
          </p:cNvSpPr>
          <p:nvPr>
            <p:ph type="sldNum" sz="quarter" idx="5"/>
          </p:nvPr>
        </p:nvSpPr>
        <p:spPr/>
        <p:txBody>
          <a:bodyPr/>
          <a:lstStyle/>
          <a:p>
            <a:fld id="{9D1C6593-BF16-3F45-BDFD-D350994E71E8}" type="slidenum">
              <a:rPr lang="en-US" smtClean="0"/>
              <a:t>3</a:t>
            </a:fld>
            <a:endParaRPr lang="en-US" dirty="0"/>
          </a:p>
        </p:txBody>
      </p:sp>
    </p:spTree>
    <p:extLst>
      <p:ext uri="{BB962C8B-B14F-4D97-AF65-F5344CB8AC3E}">
        <p14:creationId xmlns:p14="http://schemas.microsoft.com/office/powerpoint/2010/main" val="180724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effectLst/>
                <a:latin typeface="+mn-lt"/>
                <a:ea typeface="+mn-ea"/>
                <a:cs typeface="+mn-cs"/>
              </a:rPr>
              <a:t>Looking ahead to the future is exciting, and sometimes a bit daunting. </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Think</a:t>
            </a:r>
            <a:r>
              <a:rPr lang="en-US" kern="1200" baseline="0" dirty="0">
                <a:solidFill>
                  <a:schemeClr val="tx1"/>
                </a:solidFill>
                <a:effectLst/>
                <a:latin typeface="+mn-lt"/>
                <a:ea typeface="+mn-ea"/>
                <a:cs typeface="+mn-cs"/>
              </a:rPr>
              <a:t> about your goals for the future. They may include:</a:t>
            </a:r>
          </a:p>
          <a:p>
            <a:r>
              <a:rPr lang="en-US" kern="1200" dirty="0">
                <a:solidFill>
                  <a:schemeClr val="tx1"/>
                </a:solidFill>
                <a:effectLst/>
                <a:latin typeface="+mn-lt"/>
                <a:ea typeface="+mn-ea"/>
                <a:cs typeface="+mn-cs"/>
              </a:rPr>
              <a:t> </a:t>
            </a:r>
          </a:p>
          <a:p>
            <a:pPr marL="171450" lvl="0" indent="-171450">
              <a:buFont typeface="Arial" charset="0"/>
              <a:buChar char="•"/>
            </a:pPr>
            <a:r>
              <a:rPr lang="en-US" kern="1200" dirty="0">
                <a:solidFill>
                  <a:schemeClr val="tx1"/>
                </a:solidFill>
                <a:effectLst/>
                <a:latin typeface="+mn-lt"/>
                <a:ea typeface="+mn-ea"/>
                <a:cs typeface="+mn-cs"/>
              </a:rPr>
              <a:t>Having enough money to retire comfortably</a:t>
            </a:r>
          </a:p>
          <a:p>
            <a:pPr marL="171450" lvl="0" indent="-171450">
              <a:buFont typeface="Arial" charset="0"/>
              <a:buChar char="•"/>
            </a:pPr>
            <a:r>
              <a:rPr lang="en-US" kern="1200" dirty="0">
                <a:solidFill>
                  <a:schemeClr val="tx1"/>
                </a:solidFill>
                <a:effectLst/>
                <a:latin typeface="+mn-lt"/>
                <a:ea typeface="+mn-ea"/>
                <a:cs typeface="+mn-cs"/>
              </a:rPr>
              <a:t>Staying healthy</a:t>
            </a:r>
          </a:p>
          <a:p>
            <a:pPr marL="171450" lvl="0" indent="-171450">
              <a:buFont typeface="Arial" charset="0"/>
              <a:buChar char="•"/>
            </a:pPr>
            <a:r>
              <a:rPr lang="en-US" kern="1200" dirty="0">
                <a:solidFill>
                  <a:schemeClr val="tx1"/>
                </a:solidFill>
                <a:effectLst/>
                <a:latin typeface="+mn-lt"/>
                <a:ea typeface="+mn-ea"/>
                <a:cs typeface="+mn-cs"/>
              </a:rPr>
              <a:t>Leaving a legacy for your loved ones</a:t>
            </a:r>
          </a:p>
          <a:p>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Let’s talk for a moment about what can get in the way of those goals:</a:t>
            </a:r>
          </a:p>
          <a:p>
            <a:pPr marL="171450" lvl="0" indent="-171450">
              <a:buFont typeface="Arial" charset="0"/>
              <a:buChar char="•"/>
            </a:pPr>
            <a:r>
              <a:rPr lang="en-US" kern="1200" dirty="0">
                <a:solidFill>
                  <a:schemeClr val="tx1"/>
                </a:solidFill>
                <a:effectLst/>
                <a:latin typeface="+mn-lt"/>
                <a:ea typeface="+mn-ea"/>
                <a:cs typeface="+mn-cs"/>
              </a:rPr>
              <a:t>Market volatility</a:t>
            </a:r>
          </a:p>
          <a:p>
            <a:pPr marL="171450" lvl="0" indent="-171450">
              <a:buFont typeface="Arial" charset="0"/>
              <a:buChar char="•"/>
            </a:pPr>
            <a:r>
              <a:rPr lang="en-US" kern="1200" dirty="0">
                <a:solidFill>
                  <a:schemeClr val="tx1"/>
                </a:solidFill>
                <a:effectLst/>
                <a:latin typeface="+mn-lt"/>
                <a:ea typeface="+mn-ea"/>
                <a:cs typeface="+mn-cs"/>
              </a:rPr>
              <a:t>Tax erosion</a:t>
            </a:r>
          </a:p>
          <a:p>
            <a:pPr marL="171450" lvl="0" indent="-171450">
              <a:buFont typeface="Arial" charset="0"/>
              <a:buChar char="•"/>
            </a:pPr>
            <a:r>
              <a:rPr lang="en-US" kern="1200" dirty="0">
                <a:solidFill>
                  <a:schemeClr val="tx1"/>
                </a:solidFill>
                <a:effectLst/>
                <a:latin typeface="+mn-lt"/>
                <a:ea typeface="+mn-ea"/>
                <a:cs typeface="+mn-cs"/>
              </a:rPr>
              <a:t>Living too long (outliving savings)</a:t>
            </a:r>
          </a:p>
          <a:p>
            <a:pPr marL="171450" lvl="0" indent="-171450">
              <a:buFont typeface="Arial" charset="0"/>
              <a:buChar char="•"/>
            </a:pPr>
            <a:r>
              <a:rPr lang="en-US" kern="1200" dirty="0">
                <a:solidFill>
                  <a:schemeClr val="tx1"/>
                </a:solidFill>
                <a:effectLst/>
                <a:latin typeface="+mn-lt"/>
                <a:ea typeface="+mn-ea"/>
                <a:cs typeface="+mn-cs"/>
              </a:rPr>
              <a:t>Chronic</a:t>
            </a:r>
            <a:r>
              <a:rPr lang="en-US" kern="1200" baseline="0" dirty="0">
                <a:solidFill>
                  <a:schemeClr val="tx1"/>
                </a:solidFill>
                <a:effectLst/>
                <a:latin typeface="+mn-lt"/>
                <a:ea typeface="+mn-ea"/>
                <a:cs typeface="+mn-cs"/>
              </a:rPr>
              <a:t> or terminal illness</a:t>
            </a:r>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 </a:t>
            </a:r>
          </a:p>
          <a:p>
            <a:r>
              <a:rPr lang="en-US" b="1" kern="1200" dirty="0">
                <a:solidFill>
                  <a:schemeClr val="tx1"/>
                </a:solidFill>
                <a:effectLst/>
                <a:latin typeface="+mn-lt"/>
                <a:ea typeface="+mn-ea"/>
                <a:cs typeface="+mn-cs"/>
              </a:rPr>
              <a:t>Properly structured life insurance can help you prepare for all the challenges listed. But today we are going to talk about a product that can help you with your goals of providing for your family, and also specifically talk about the impact of chronic illness</a:t>
            </a:r>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Chronic illness is emotionally and financially expensive. For</a:t>
            </a:r>
            <a:r>
              <a:rPr lang="en-US" kern="1200" baseline="0" dirty="0">
                <a:solidFill>
                  <a:schemeClr val="tx1"/>
                </a:solidFill>
                <a:effectLst/>
                <a:latin typeface="+mn-lt"/>
                <a:ea typeface="+mn-ea"/>
                <a:cs typeface="+mn-cs"/>
              </a:rPr>
              <a:t> some clients, it can have a severe impact on their financial strategy, their retirement, and their legacy.</a:t>
            </a:r>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But with the right planning, chronic illness does not have to erode retirement assets or affect the legacy you leave behind. </a:t>
            </a:r>
          </a:p>
          <a:p>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Let’s take a closer look at how chronic illness is impacting Americans.</a:t>
            </a:r>
            <a:r>
              <a:rPr lang="en-US" dirty="0">
                <a:effectLst/>
              </a:rPr>
              <a:t> </a:t>
            </a:r>
            <a:endParaRPr lang="en-US" dirty="0"/>
          </a:p>
        </p:txBody>
      </p:sp>
      <p:sp>
        <p:nvSpPr>
          <p:cNvPr id="4" name="Slide Number Placeholder 3"/>
          <p:cNvSpPr>
            <a:spLocks noGrp="1"/>
          </p:cNvSpPr>
          <p:nvPr>
            <p:ph type="sldNum" sz="quarter" idx="5"/>
          </p:nvPr>
        </p:nvSpPr>
        <p:spPr/>
        <p:txBody>
          <a:bodyPr/>
          <a:lstStyle/>
          <a:p>
            <a:fld id="{9D1C6593-BF16-3F45-BDFD-D350994E71E8}" type="slidenum">
              <a:rPr lang="en-US" smtClean="0"/>
              <a:t>4</a:t>
            </a:fld>
            <a:endParaRPr lang="en-US" dirty="0"/>
          </a:p>
        </p:txBody>
      </p:sp>
    </p:spTree>
    <p:extLst>
      <p:ext uri="{BB962C8B-B14F-4D97-AF65-F5344CB8AC3E}">
        <p14:creationId xmlns:p14="http://schemas.microsoft.com/office/powerpoint/2010/main" val="312897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Look at these statistics. They may be surprising to many.</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How would clients want to be cared for if they got sick?</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If they needed to, could they afford to pay for help or for a spouse to stop working?</a:t>
            </a:r>
          </a:p>
        </p:txBody>
      </p:sp>
      <p:sp>
        <p:nvSpPr>
          <p:cNvPr id="4" name="Slide Number Placeholder 3"/>
          <p:cNvSpPr>
            <a:spLocks noGrp="1"/>
          </p:cNvSpPr>
          <p:nvPr>
            <p:ph type="sldNum" sz="quarter" idx="5"/>
          </p:nvPr>
        </p:nvSpPr>
        <p:spPr/>
        <p:txBody>
          <a:bodyPr/>
          <a:lstStyle/>
          <a:p>
            <a:fld id="{9D1C6593-BF16-3F45-BDFD-D350994E71E8}" type="slidenum">
              <a:rPr lang="en-US" smtClean="0"/>
              <a:t>5</a:t>
            </a:fld>
            <a:endParaRPr lang="en-US" dirty="0"/>
          </a:p>
        </p:txBody>
      </p:sp>
    </p:spTree>
    <p:extLst>
      <p:ext uri="{BB962C8B-B14F-4D97-AF65-F5344CB8AC3E}">
        <p14:creationId xmlns:p14="http://schemas.microsoft.com/office/powerpoint/2010/main" val="417131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With life insurance in place, you will have increased confidence that </a:t>
            </a:r>
            <a:r>
              <a:rPr lang="en-US" dirty="0"/>
              <a:t>your </a:t>
            </a:r>
            <a:r>
              <a:rPr lang="en-US" sz="1400" kern="1200" dirty="0">
                <a:solidFill>
                  <a:schemeClr val="tx1"/>
                </a:solidFill>
                <a:effectLst/>
                <a:latin typeface="+mn-lt"/>
                <a:ea typeface="+mn-ea"/>
                <a:cs typeface="+mn-cs"/>
              </a:rPr>
              <a:t>loved ones will be taken care of after you’re gone. Life insurance does this by paying out a typically tax-free death benefit to your loved ones, business, or favorite charity after you die. Now that we have talked about the benefits for them, let’s discuss the benefits for you. Many permanent life insurance policies offer the ability to grow cash values. Those cash values are another living benefit and can be used </a:t>
            </a:r>
            <a:r>
              <a:rPr lang="en-US" sz="1400" kern="1200" dirty="0">
                <a:solidFill>
                  <a:schemeClr val="tx1"/>
                </a:solidFill>
                <a:latin typeface="+mn-lt"/>
                <a:ea typeface="+mn-ea"/>
                <a:cs typeface="+mn-cs"/>
              </a:rPr>
              <a:t>through policy loans and withdrawals</a:t>
            </a:r>
            <a:r>
              <a:rPr lang="en-US" sz="1400" kern="1200" dirty="0">
                <a:solidFill>
                  <a:schemeClr val="tx1"/>
                </a:solidFill>
                <a:effectLst/>
                <a:latin typeface="+mn-lt"/>
                <a:ea typeface="+mn-ea"/>
                <a:cs typeface="+mn-cs"/>
              </a:rPr>
              <a:t> in a variety of ways while you are alive. Lastly you have optional living benefit “riders” that can be added to your policy. Chronic illness riders are an optional living benefit that gives you the flexibility to accelerate your death benefit if you become chronically or terminally ill and meet the conditions of the rider. Chronic illness riders are available for an additional cost but add an immense amount of flexibility and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Many different types of life insurance exist today. For the purposes of this conversation let’s focus on permanent life insurance that is available for individual buyers.</a:t>
            </a:r>
          </a:p>
        </p:txBody>
      </p:sp>
      <p:sp>
        <p:nvSpPr>
          <p:cNvPr id="4" name="Slide Number Placeholder 3"/>
          <p:cNvSpPr>
            <a:spLocks noGrp="1"/>
          </p:cNvSpPr>
          <p:nvPr>
            <p:ph type="sldNum" sz="quarter" idx="5"/>
          </p:nvPr>
        </p:nvSpPr>
        <p:spPr/>
        <p:txBody>
          <a:bodyPr/>
          <a:lstStyle/>
          <a:p>
            <a:fld id="{9D1C6593-BF16-3F45-BDFD-D350994E71E8}" type="slidenum">
              <a:rPr lang="en-US" smtClean="0"/>
              <a:t>6</a:t>
            </a:fld>
            <a:endParaRPr lang="en-US" dirty="0"/>
          </a:p>
        </p:txBody>
      </p:sp>
    </p:spTree>
    <p:extLst>
      <p:ext uri="{BB962C8B-B14F-4D97-AF65-F5344CB8AC3E}">
        <p14:creationId xmlns:p14="http://schemas.microsoft.com/office/powerpoint/2010/main" val="113130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Many different styles of life insurance policies exist in the marketplace. All the policies listed on this slide provide death benefit protection. That is the main purpose of buying a life insurance policy. You should discuss the amount of coverage that is right for you with your financial professional.</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You should also discuss your goals and tolerance for risk with your financial processional to determine the type of policy that’s right for you. Most Universal Life Insurance policies offer some level of no-lapse guarantee and the ability to grow cash values. </a:t>
            </a:r>
          </a:p>
          <a:p>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It’s important to discuss how using cash values will affect your insurance policy. Loans are charged interest; they are usually not taxable. Withdrawals are generally taxable to the extent they exceed the premiums paid into the policy. Loans that remain unpaid when the policy lapses or is surrendered while the insured is alive will be taxed immediately to the extent of gain in the policy. Unpaid loans and withdrawals reduce cash values and death benefits; may reduce the duration of the guarantee against lapse, which may lapse the policy; and may have tax consequences. Paying too much money into your policy can cause it to become a Modified Endowment Contract (MEC). For policies that are Modified Endowment Contracts (MECs), distributions (including loans) are taxable to the extent of income in the policy; an additional 10% federal income tax penalty may apply. Consult your tax advisor for advice about your own situation. </a:t>
            </a:r>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On the slide you can see the highlights of three of the most popular types of universal life insurance. Each one of these policies provides a death benefit, a guarantee duration, and the potential to grow cash value.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[Read Points from Slide.]</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Each of these types of policies also offer living benefits, including a chronic illness rider, which can be added on at an additional cost.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Let’s talk about what it means to add a chronic illness rider to your policy. </a:t>
            </a:r>
          </a:p>
        </p:txBody>
      </p:sp>
      <p:sp>
        <p:nvSpPr>
          <p:cNvPr id="4" name="Slide Number Placeholder 3"/>
          <p:cNvSpPr>
            <a:spLocks noGrp="1"/>
          </p:cNvSpPr>
          <p:nvPr>
            <p:ph type="sldNum" sz="quarter" idx="5"/>
          </p:nvPr>
        </p:nvSpPr>
        <p:spPr/>
        <p:txBody>
          <a:bodyPr/>
          <a:lstStyle/>
          <a:p>
            <a:fld id="{9D1C6593-BF16-3F45-BDFD-D350994E71E8}" type="slidenum">
              <a:rPr lang="en-US" smtClean="0"/>
              <a:t>7</a:t>
            </a:fld>
            <a:endParaRPr lang="en-US" dirty="0"/>
          </a:p>
        </p:txBody>
      </p:sp>
    </p:spTree>
    <p:extLst>
      <p:ext uri="{BB962C8B-B14F-4D97-AF65-F5344CB8AC3E}">
        <p14:creationId xmlns:p14="http://schemas.microsoft.com/office/powerpoint/2010/main" val="288240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The life </a:t>
            </a:r>
            <a:r>
              <a:rPr lang="en-US" dirty="0"/>
              <a:t>i</a:t>
            </a:r>
            <a:r>
              <a:rPr lang="en-US" sz="1400" kern="1200" dirty="0">
                <a:solidFill>
                  <a:schemeClr val="tx1"/>
                </a:solidFill>
                <a:effectLst/>
                <a:latin typeface="+mn-lt"/>
                <a:ea typeface="+mn-ea"/>
                <a:cs typeface="+mn-cs"/>
              </a:rPr>
              <a:t>nsurance with chronic illness rider combination provides valuable death benefit protection and enables you to stay in financial control of your life if you become chronically or terminally ill. You can advance up to 100% of your policy’s death benefit for a chronic or terminal illness.</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Because your access to benefits relies on being chronically or terminally ill, it’s important to note how chronic illness is defined.</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Being chronically ill means that you have been certified by a licensed health care practitioner as:</a:t>
            </a:r>
          </a:p>
          <a:p>
            <a:pPr marL="228600" lvl="0" indent="-228600">
              <a:buFont typeface="+mj-lt"/>
              <a:buAutoNum type="arabicPeriod"/>
            </a:pPr>
            <a:r>
              <a:rPr lang="en-US" sz="1400" kern="1200" dirty="0">
                <a:solidFill>
                  <a:schemeClr val="tx1"/>
                </a:solidFill>
                <a:effectLst/>
                <a:latin typeface="+mn-lt"/>
                <a:ea typeface="+mn-ea"/>
                <a:cs typeface="+mn-cs"/>
              </a:rPr>
              <a:t>Being unable to perform (without substantial assistance from another individual) at least two activities of daily living (eating, bathing, dressing, continence, transferring, toileting) </a:t>
            </a:r>
            <a:r>
              <a:rPr lang="en-US" sz="1400" b="1" kern="1200" dirty="0">
                <a:solidFill>
                  <a:schemeClr val="tx1"/>
                </a:solidFill>
                <a:effectLst/>
                <a:latin typeface="+mn-lt"/>
                <a:ea typeface="+mn-ea"/>
                <a:cs typeface="+mn-cs"/>
              </a:rPr>
              <a:t>for a period of at least 90 days </a:t>
            </a:r>
            <a:r>
              <a:rPr lang="en-US" sz="1400" kern="1200" dirty="0">
                <a:solidFill>
                  <a:schemeClr val="tx1"/>
                </a:solidFill>
                <a:effectLst/>
                <a:latin typeface="+mn-lt"/>
                <a:ea typeface="+mn-ea"/>
                <a:cs typeface="+mn-cs"/>
              </a:rPr>
              <a:t>due to a loss of functional capacity, or </a:t>
            </a:r>
          </a:p>
          <a:p>
            <a:pPr marL="228600" indent="-228600">
              <a:buFont typeface="+mj-lt"/>
              <a:buAutoNum type="arabicPeriod"/>
            </a:pPr>
            <a:r>
              <a:rPr lang="en-US" sz="1400" kern="1200" dirty="0">
                <a:solidFill>
                  <a:schemeClr val="tx1"/>
                </a:solidFill>
                <a:effectLst/>
                <a:latin typeface="+mn-lt"/>
                <a:ea typeface="+mn-ea"/>
                <a:cs typeface="+mn-cs"/>
              </a:rPr>
              <a:t>Requiring substantial supervision for protection from threats to health and safety due to severe cognitive impairment.</a:t>
            </a:r>
          </a:p>
          <a:p>
            <a:pPr marL="228600" indent="-228600">
              <a:buFont typeface="+mj-lt"/>
              <a:buAutoNum type="arabicPeriod"/>
            </a:pP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You should realize that there is a difference between chronic illnesses and what some might consider to be serious conditions. Not all serious conditions meet the definition of chronic illness.</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For example, cancer is a serious condition, but someone diagnosed with cancer may not necessarily meet the definition of having a chronic illness, so he or she may not be eligible for BAR payments. </a:t>
            </a:r>
            <a:endParaRPr lang="en-US" dirty="0">
              <a:effectLst/>
            </a:endParaRPr>
          </a:p>
          <a:p>
            <a:pPr marL="228600" indent="-228600">
              <a:buFont typeface="+mj-lt"/>
              <a:buAutoNum type="arabicPeriod"/>
            </a:pPr>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Once you qualify, you can choose monthly or annual payments and use the money however you like: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You can help pay for expenses related to your illness, or not, or</a:t>
            </a:r>
            <a:r>
              <a:rPr lang="en-US" sz="1400" kern="1200" baseline="0" dirty="0">
                <a:solidFill>
                  <a:schemeClr val="tx1"/>
                </a:solidFill>
                <a:effectLst/>
                <a:latin typeface="+mn-lt"/>
                <a:ea typeface="+mn-ea"/>
                <a:cs typeface="+mn-cs"/>
              </a:rPr>
              <a:t> both</a:t>
            </a:r>
            <a:r>
              <a:rPr lang="en-US" sz="1400" kern="120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With options like this, you’ll know that your money is going to good use. </a:t>
            </a:r>
            <a:endParaRPr lang="en-US" dirty="0"/>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Some examples may be: </a:t>
            </a:r>
            <a:endParaRPr lang="en-US" dirty="0"/>
          </a:p>
          <a:p>
            <a:pPr marL="171450" indent="-171450">
              <a:buFont typeface="Arial" charset="0"/>
              <a:buChar char="•"/>
            </a:pPr>
            <a:r>
              <a:rPr lang="en-US" sz="1400" kern="1200" dirty="0">
                <a:solidFill>
                  <a:schemeClr val="tx1"/>
                </a:solidFill>
                <a:effectLst/>
                <a:latin typeface="+mn-lt"/>
                <a:ea typeface="+mn-ea"/>
                <a:cs typeface="+mn-cs"/>
              </a:rPr>
              <a:t>Pay a family member to take care of you. </a:t>
            </a:r>
          </a:p>
          <a:p>
            <a:pPr marL="171450" indent="-171450">
              <a:buFont typeface="Arial" charset="0"/>
              <a:buChar char="•"/>
            </a:pPr>
            <a:r>
              <a:rPr lang="en-US" sz="1400" kern="1200" dirty="0">
                <a:solidFill>
                  <a:schemeClr val="tx1"/>
                </a:solidFill>
                <a:effectLst/>
                <a:latin typeface="+mn-lt"/>
                <a:ea typeface="+mn-ea"/>
                <a:cs typeface="+mn-cs"/>
              </a:rPr>
              <a:t>Modify your home, in whatever way you need (</a:t>
            </a:r>
            <a:r>
              <a:rPr lang="en-US" dirty="0"/>
              <a:t>e.g</a:t>
            </a:r>
            <a:r>
              <a:rPr lang="en-US" sz="1400" kern="1200" dirty="0">
                <a:solidFill>
                  <a:schemeClr val="tx1"/>
                </a:solidFill>
                <a:effectLst/>
                <a:latin typeface="+mn-lt"/>
                <a:ea typeface="+mn-ea"/>
                <a:cs typeface="+mn-cs"/>
              </a:rPr>
              <a:t>., installing ramps, expanding doorways to accommodate a mobility device). </a:t>
            </a:r>
          </a:p>
          <a:p>
            <a:pPr marL="171450" indent="-171450">
              <a:buFont typeface="Arial" charset="0"/>
              <a:buChar char="•"/>
            </a:pPr>
            <a:r>
              <a:rPr lang="en-US" sz="1400" kern="1200" dirty="0">
                <a:solidFill>
                  <a:schemeClr val="tx1"/>
                </a:solidFill>
                <a:effectLst/>
                <a:latin typeface="+mn-lt"/>
                <a:ea typeface="+mn-ea"/>
                <a:cs typeface="+mn-cs"/>
              </a:rPr>
              <a:t>Take loved ones on a trip or fly</a:t>
            </a:r>
            <a:r>
              <a:rPr lang="en-US" sz="1400" kern="1200" baseline="0" dirty="0">
                <a:solidFill>
                  <a:schemeClr val="tx1"/>
                </a:solidFill>
                <a:effectLst/>
                <a:latin typeface="+mn-lt"/>
                <a:ea typeface="+mn-ea"/>
                <a:cs typeface="+mn-cs"/>
              </a:rPr>
              <a:t> them </a:t>
            </a:r>
            <a:r>
              <a:rPr lang="en-US" sz="1400" kern="1200" dirty="0">
                <a:solidFill>
                  <a:schemeClr val="tx1"/>
                </a:solidFill>
                <a:effectLst/>
                <a:latin typeface="+mn-lt"/>
                <a:ea typeface="+mn-ea"/>
                <a:cs typeface="+mn-cs"/>
              </a:rPr>
              <a:t>in to visit. </a:t>
            </a:r>
          </a:p>
          <a:p>
            <a:pPr marL="171450" indent="-171450">
              <a:buFont typeface="Arial" charset="0"/>
              <a:buChar char="•"/>
            </a:pPr>
            <a:r>
              <a:rPr lang="en-US" sz="1400" kern="1200" dirty="0">
                <a:solidFill>
                  <a:schemeClr val="tx1"/>
                </a:solidFill>
                <a:effectLst/>
                <a:latin typeface="+mn-lt"/>
                <a:ea typeface="+mn-ea"/>
                <a:cs typeface="+mn-cs"/>
              </a:rPr>
              <a:t>Pay for transportation if you are unable to drive. </a:t>
            </a:r>
          </a:p>
          <a:p>
            <a:pPr marL="171450" indent="-171450">
              <a:buFont typeface="Arial" charset="0"/>
              <a:buChar char="•"/>
            </a:pPr>
            <a:r>
              <a:rPr lang="en-US" sz="1400" kern="1200" dirty="0">
                <a:solidFill>
                  <a:schemeClr val="tx1"/>
                </a:solidFill>
                <a:effectLst/>
                <a:latin typeface="+mn-lt"/>
                <a:ea typeface="+mn-ea"/>
                <a:cs typeface="+mn-cs"/>
              </a:rPr>
              <a:t>Or anything else you’d like.</a:t>
            </a:r>
          </a:p>
        </p:txBody>
      </p:sp>
      <p:sp>
        <p:nvSpPr>
          <p:cNvPr id="4" name="Slide Number Placeholder 3"/>
          <p:cNvSpPr>
            <a:spLocks noGrp="1"/>
          </p:cNvSpPr>
          <p:nvPr>
            <p:ph type="sldNum" sz="quarter" idx="5"/>
          </p:nvPr>
        </p:nvSpPr>
        <p:spPr/>
        <p:txBody>
          <a:bodyPr/>
          <a:lstStyle/>
          <a:p>
            <a:fld id="{9D1C6593-BF16-3F45-BDFD-D350994E71E8}" type="slidenum">
              <a:rPr lang="en-US" smtClean="0"/>
              <a:t>8</a:t>
            </a:fld>
            <a:endParaRPr lang="en-US" dirty="0"/>
          </a:p>
        </p:txBody>
      </p:sp>
    </p:spTree>
    <p:extLst>
      <p:ext uri="{BB962C8B-B14F-4D97-AF65-F5344CB8AC3E}">
        <p14:creationId xmlns:p14="http://schemas.microsoft.com/office/powerpoint/2010/main" val="3654411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baseline="0" dirty="0">
                <a:solidFill>
                  <a:schemeClr val="tx1"/>
                </a:solidFill>
                <a:effectLst/>
                <a:latin typeface="+mn-lt"/>
                <a:ea typeface="+mn-ea"/>
                <a:cs typeface="+mn-cs"/>
              </a:rPr>
              <a:t>Here’s who’s eligible for this rider. </a:t>
            </a:r>
            <a:endParaRPr lang="en-US" sz="1400" kern="1200" dirty="0">
              <a:solidFill>
                <a:schemeClr val="tx1"/>
              </a:solidFill>
              <a:effectLst/>
              <a:latin typeface="+mn-lt"/>
              <a:ea typeface="+mn-ea"/>
              <a:cs typeface="+mn-cs"/>
            </a:endParaRPr>
          </a:p>
          <a:p>
            <a:pPr marL="171450" indent="-171450">
              <a:buFont typeface="Arial" charset="0"/>
              <a:buChar char="•"/>
            </a:pPr>
            <a:r>
              <a:rPr lang="en-US" sz="1400" kern="1200" dirty="0">
                <a:solidFill>
                  <a:schemeClr val="tx1"/>
                </a:solidFill>
                <a:effectLst/>
                <a:latin typeface="+mn-lt"/>
                <a:ea typeface="+mn-ea"/>
                <a:cs typeface="+mn-cs"/>
              </a:rPr>
              <a:t>Prudential’s Chronic Illness Rider is available to individuals age 20 to 80 who are applying for coverage amounts less than </a:t>
            </a:r>
            <a:r>
              <a:rPr lang="en-US" sz="1400" kern="1200" dirty="0">
                <a:solidFill>
                  <a:srgbClr val="FF5EF3"/>
                </a:solidFill>
                <a:effectLst/>
                <a:latin typeface="+mn-lt"/>
                <a:ea typeface="+mn-ea"/>
                <a:cs typeface="+mn-cs"/>
              </a:rPr>
              <a:t>[</a:t>
            </a:r>
            <a:r>
              <a:rPr lang="en-US" sz="1400" kern="1200" dirty="0">
                <a:solidFill>
                  <a:schemeClr val="tx1"/>
                </a:solidFill>
                <a:effectLst/>
                <a:latin typeface="+mn-lt"/>
                <a:ea typeface="+mn-ea"/>
                <a:cs typeface="+mn-cs"/>
              </a:rPr>
              <a:t>$5 million</a:t>
            </a:r>
            <a:r>
              <a:rPr lang="en-US" dirty="0">
                <a:solidFill>
                  <a:srgbClr val="FF5EF3"/>
                </a:solidFill>
              </a:rPr>
              <a:t>]</a:t>
            </a:r>
            <a:r>
              <a:rPr lang="en-US" sz="1400" kern="1200" dirty="0">
                <a:solidFill>
                  <a:schemeClr val="tx1"/>
                </a:solidFill>
                <a:effectLst/>
                <a:latin typeface="+mn-lt"/>
                <a:ea typeface="+mn-ea"/>
                <a:cs typeface="+mn-cs"/>
              </a:rPr>
              <a:t>.</a:t>
            </a:r>
          </a:p>
          <a:p>
            <a:pPr marL="171450" indent="-171450">
              <a:buFont typeface="Arial" charset="0"/>
              <a:buChar char="•"/>
            </a:pPr>
            <a:r>
              <a:rPr lang="en-US" sz="1400" kern="1200" dirty="0">
                <a:solidFill>
                  <a:schemeClr val="tx1"/>
                </a:solidFill>
                <a:effectLst/>
                <a:latin typeface="+mn-lt"/>
                <a:ea typeface="+mn-ea"/>
                <a:cs typeface="+mn-cs"/>
              </a:rPr>
              <a:t>You can choose to have it added as</a:t>
            </a:r>
            <a:r>
              <a:rPr lang="en-US" sz="1400" kern="1200" baseline="0" dirty="0">
                <a:solidFill>
                  <a:schemeClr val="tx1"/>
                </a:solidFill>
                <a:effectLst/>
                <a:latin typeface="+mn-lt"/>
                <a:ea typeface="+mn-ea"/>
                <a:cs typeface="+mn-cs"/>
              </a:rPr>
              <a:t> a rider when you are applying for your policy. In fact, that’s the only time you can choose to get the rider. You can’t go back and add the rider to an existing policy. </a:t>
            </a:r>
          </a:p>
          <a:p>
            <a:pPr marL="171450" indent="-171450">
              <a:buFont typeface="Arial" charset="0"/>
              <a:buChar char="•"/>
            </a:pPr>
            <a:r>
              <a:rPr lang="en-US" dirty="0"/>
              <a:t>There is an additional cost for the rider. Your policy will generally cost 5% to 20% more than without the rider.</a:t>
            </a:r>
          </a:p>
        </p:txBody>
      </p:sp>
      <p:sp>
        <p:nvSpPr>
          <p:cNvPr id="4" name="Slide Number Placeholder 3"/>
          <p:cNvSpPr>
            <a:spLocks noGrp="1"/>
          </p:cNvSpPr>
          <p:nvPr>
            <p:ph type="sldNum" sz="quarter" idx="5"/>
          </p:nvPr>
        </p:nvSpPr>
        <p:spPr/>
        <p:txBody>
          <a:bodyPr/>
          <a:lstStyle/>
          <a:p>
            <a:fld id="{9D1C6593-BF16-3F45-BDFD-D350994E71E8}" type="slidenum">
              <a:rPr lang="en-US" smtClean="0"/>
              <a:t>9</a:t>
            </a:fld>
            <a:endParaRPr lang="en-US" dirty="0"/>
          </a:p>
        </p:txBody>
      </p:sp>
    </p:spTree>
    <p:extLst>
      <p:ext uri="{BB962C8B-B14F-4D97-AF65-F5344CB8AC3E}">
        <p14:creationId xmlns:p14="http://schemas.microsoft.com/office/powerpoint/2010/main" val="1505276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E3D594-9649-B640-A9F5-92AF75D0F61B}"/>
              </a:ext>
            </a:extLst>
          </p:cNvPr>
          <p:cNvPicPr>
            <a:picLocks noChangeAspect="1"/>
          </p:cNvPicPr>
          <p:nvPr userDrawn="1"/>
        </p:nvPicPr>
        <p:blipFill rotWithShape="1">
          <a:blip r:embed="rId2" cstate="email">
            <a:clrChange>
              <a:clrFrom>
                <a:srgbClr val="002550"/>
              </a:clrFrom>
              <a:clrTo>
                <a:srgbClr val="002550">
                  <a:alpha val="0"/>
                </a:srgbClr>
              </a:clrTo>
            </a:clrChange>
            <a:extLst>
              <a:ext uri="{28A0092B-C50C-407E-A947-70E740481C1C}">
                <a14:useLocalDpi xmlns:a14="http://schemas.microsoft.com/office/drawing/2010/main"/>
              </a:ext>
            </a:extLst>
          </a:blip>
          <a:srcRect l="45848" t="40503"/>
          <a:stretch/>
        </p:blipFill>
        <p:spPr>
          <a:xfrm>
            <a:off x="4978400" y="1729695"/>
            <a:ext cx="7213600" cy="5128305"/>
          </a:xfrm>
          <a:prstGeom prst="rect">
            <a:avLst/>
          </a:prstGeom>
        </p:spPr>
      </p:pic>
      <p:sp>
        <p:nvSpPr>
          <p:cNvPr id="10" name="Text Placeholder 12">
            <a:extLst>
              <a:ext uri="{FF2B5EF4-FFF2-40B4-BE49-F238E27FC236}">
                <a16:creationId xmlns:a16="http://schemas.microsoft.com/office/drawing/2014/main" id="{FEF02B29-DEF6-4E55-9BDD-12E76006E049}"/>
              </a:ext>
            </a:extLst>
          </p:cNvPr>
          <p:cNvSpPr>
            <a:spLocks noGrp="1"/>
          </p:cNvSpPr>
          <p:nvPr>
            <p:ph type="body" sz="quarter" idx="15" hasCustomPrompt="1"/>
          </p:nvPr>
        </p:nvSpPr>
        <p:spPr>
          <a:xfrm>
            <a:off x="464521" y="1169761"/>
            <a:ext cx="9508154" cy="1368425"/>
          </a:xfrm>
          <a:prstGeom prst="rect">
            <a:avLst/>
          </a:prstGeom>
        </p:spPr>
        <p:txBody>
          <a:bodyPr vert="horz" lIns="0" tIns="45720" rIns="91440" bIns="45720" rtlCol="0" anchor="b">
            <a:normAutofit/>
          </a:bodyPr>
          <a:lstStyle>
            <a:lvl1pPr>
              <a:defRPr lang="en-US" sz="4000" b="1" i="0" cap="none" spc="0" baseline="0" dirty="0">
                <a:solidFill>
                  <a:schemeClr val="bg1"/>
                </a:solidFill>
                <a:latin typeface="+mj-lt"/>
                <a:ea typeface="+mj-ea"/>
                <a:cs typeface="Arial Narrow" panose="020B0604020202020204" pitchFamily="34" charset="0"/>
              </a:defRPr>
            </a:lvl1pPr>
          </a:lstStyle>
          <a:p>
            <a:pPr lvl="0">
              <a:lnSpc>
                <a:spcPct val="90000"/>
              </a:lnSpc>
              <a:spcBef>
                <a:spcPct val="0"/>
              </a:spcBef>
            </a:pPr>
            <a:r>
              <a:rPr lang="en-US" dirty="0"/>
              <a:t>Click to add title</a:t>
            </a:r>
          </a:p>
        </p:txBody>
      </p:sp>
      <p:sp>
        <p:nvSpPr>
          <p:cNvPr id="12" name="Text Placeholder 7">
            <a:extLst>
              <a:ext uri="{FF2B5EF4-FFF2-40B4-BE49-F238E27FC236}">
                <a16:creationId xmlns:a16="http://schemas.microsoft.com/office/drawing/2014/main" id="{D1CDC17C-40EE-4590-8DB4-4B299060AFE9}"/>
              </a:ext>
            </a:extLst>
          </p:cNvPr>
          <p:cNvSpPr>
            <a:spLocks noGrp="1"/>
          </p:cNvSpPr>
          <p:nvPr>
            <p:ph type="body" sz="quarter" idx="26" hasCustomPrompt="1"/>
          </p:nvPr>
        </p:nvSpPr>
        <p:spPr>
          <a:xfrm>
            <a:off x="464521" y="2859088"/>
            <a:ext cx="4313011" cy="430887"/>
          </a:xfrm>
        </p:spPr>
        <p:txBody>
          <a:bodyPr/>
          <a:lstStyle>
            <a:lvl1pPr>
              <a:buFontTx/>
              <a:buNone/>
              <a:defRPr sz="2800" b="0">
                <a:solidFill>
                  <a:schemeClr val="bg1"/>
                </a:solidFill>
                <a:latin typeface="+mn-lt"/>
              </a:defRPr>
            </a:lvl1pPr>
            <a:lvl2pPr marL="61913" indent="0">
              <a:buFontTx/>
              <a:buNone/>
              <a:defRPr>
                <a:solidFill>
                  <a:schemeClr val="bg1"/>
                </a:solidFill>
              </a:defRPr>
            </a:lvl2pPr>
            <a:lvl3pPr marL="285750" indent="0">
              <a:buFontTx/>
              <a:buNone/>
              <a:defRPr>
                <a:solidFill>
                  <a:schemeClr val="bg1"/>
                </a:solidFill>
              </a:defRPr>
            </a:lvl3pPr>
            <a:lvl4pPr marL="461963" indent="0">
              <a:buFontTx/>
              <a:buNone/>
              <a:defRPr>
                <a:solidFill>
                  <a:schemeClr val="bg1"/>
                </a:solidFill>
              </a:defRPr>
            </a:lvl4pPr>
            <a:lvl5pPr marL="801688" indent="0">
              <a:buFontTx/>
              <a:buNone/>
              <a:defRPr>
                <a:solidFill>
                  <a:schemeClr val="bg1"/>
                </a:solidFill>
              </a:defRPr>
            </a:lvl5pPr>
          </a:lstStyle>
          <a:p>
            <a:pPr lvl="0"/>
            <a:r>
              <a:rPr lang="en-US" dirty="0"/>
              <a:t>Click to add text</a:t>
            </a:r>
          </a:p>
        </p:txBody>
      </p:sp>
      <p:sp>
        <p:nvSpPr>
          <p:cNvPr id="2" name="Footer Placeholder 1">
            <a:extLst>
              <a:ext uri="{FF2B5EF4-FFF2-40B4-BE49-F238E27FC236}">
                <a16:creationId xmlns:a16="http://schemas.microsoft.com/office/drawing/2014/main" id="{D51C35D3-7CE6-4FEE-B878-132489E0B625}"/>
              </a:ext>
            </a:extLst>
          </p:cNvPr>
          <p:cNvSpPr>
            <a:spLocks noGrp="1"/>
          </p:cNvSpPr>
          <p:nvPr>
            <p:ph type="ftr" sz="quarter" idx="27"/>
          </p:nvPr>
        </p:nvSpPr>
        <p:spPr/>
        <p:txBody>
          <a:bodyPr/>
          <a:lstStyle>
            <a:lvl1pPr>
              <a:defRPr>
                <a:solidFill>
                  <a:schemeClr val="bg1"/>
                </a:solidFill>
              </a:defRPr>
            </a:lvl1pPr>
          </a:lstStyle>
          <a:p>
            <a:r>
              <a:rPr lang="en-US" dirty="0"/>
              <a:t>Multiple Levels of Financial Protection    |</a:t>
            </a:r>
          </a:p>
        </p:txBody>
      </p:sp>
      <p:sp>
        <p:nvSpPr>
          <p:cNvPr id="5" name="Slide Number Placeholder 4">
            <a:extLst>
              <a:ext uri="{FF2B5EF4-FFF2-40B4-BE49-F238E27FC236}">
                <a16:creationId xmlns:a16="http://schemas.microsoft.com/office/drawing/2014/main" id="{059E1D5F-B9CE-4AE4-9EBF-45FAE0D2446D}"/>
              </a:ext>
            </a:extLst>
          </p:cNvPr>
          <p:cNvSpPr>
            <a:spLocks noGrp="1"/>
          </p:cNvSpPr>
          <p:nvPr>
            <p:ph type="sldNum" sz="quarter" idx="28"/>
          </p:nvPr>
        </p:nvSpPr>
        <p:spPr/>
        <p:txBody>
          <a:bodyPr/>
          <a:lstStyle>
            <a:lvl1pPr>
              <a:defRPr>
                <a:solidFill>
                  <a:schemeClr val="bg1"/>
                </a:solidFill>
              </a:defRPr>
            </a:lvl1pPr>
          </a:lstStyle>
          <a:p>
            <a:fld id="{BB544E63-09F9-914E-B731-EB7D262F5FD2}" type="slidenum">
              <a:rPr lang="en-US" smtClean="0"/>
              <a:pPr/>
              <a:t>‹#›</a:t>
            </a:fld>
            <a:endParaRPr lang="en-US" dirty="0"/>
          </a:p>
        </p:txBody>
      </p:sp>
      <p:sp>
        <p:nvSpPr>
          <p:cNvPr id="4" name="Text Placeholder 3">
            <a:extLst>
              <a:ext uri="{FF2B5EF4-FFF2-40B4-BE49-F238E27FC236}">
                <a16:creationId xmlns:a16="http://schemas.microsoft.com/office/drawing/2014/main" id="{781D4744-82F7-4119-82A3-6E1B0FFBAB10}"/>
              </a:ext>
            </a:extLst>
          </p:cNvPr>
          <p:cNvSpPr>
            <a:spLocks noGrp="1"/>
          </p:cNvSpPr>
          <p:nvPr>
            <p:ph type="body" sz="quarter" idx="29"/>
          </p:nvPr>
        </p:nvSpPr>
        <p:spPr>
          <a:xfrm>
            <a:off x="465138" y="3976688"/>
            <a:ext cx="4425950" cy="871537"/>
          </a:xfrm>
        </p:spPr>
        <p:txBody>
          <a:bodyPr/>
          <a:lstStyle/>
          <a:p>
            <a:pPr lvl="0"/>
            <a:r>
              <a:rPr lang="en-US" dirty="0"/>
              <a:t>Click to edit Master text styles</a:t>
            </a:r>
          </a:p>
          <a:p>
            <a:pPr lvl="1"/>
            <a:endParaRPr lang="en-US" dirty="0"/>
          </a:p>
        </p:txBody>
      </p:sp>
      <p:sp>
        <p:nvSpPr>
          <p:cNvPr id="7" name="Text Placeholder 6">
            <a:extLst>
              <a:ext uri="{FF2B5EF4-FFF2-40B4-BE49-F238E27FC236}">
                <a16:creationId xmlns:a16="http://schemas.microsoft.com/office/drawing/2014/main" id="{FFB3A97C-5EC4-4E18-82E1-6C9864A33C4C}"/>
              </a:ext>
            </a:extLst>
          </p:cNvPr>
          <p:cNvSpPr>
            <a:spLocks noGrp="1"/>
          </p:cNvSpPr>
          <p:nvPr>
            <p:ph type="body" sz="quarter" idx="30"/>
          </p:nvPr>
        </p:nvSpPr>
        <p:spPr>
          <a:xfrm>
            <a:off x="457200" y="5156200"/>
            <a:ext cx="4433888" cy="660400"/>
          </a:xfrm>
        </p:spPr>
        <p:txBody>
          <a:bodyPr/>
          <a:lstStyle/>
          <a:p>
            <a:pPr lvl="0"/>
            <a:r>
              <a:rPr lang="en-US" dirty="0"/>
              <a:t>Click to edit Master text styles</a:t>
            </a:r>
          </a:p>
          <a:p>
            <a:pPr lvl="1"/>
            <a:r>
              <a:rPr lang="en-US" dirty="0"/>
              <a:t>Second</a:t>
            </a:r>
          </a:p>
        </p:txBody>
      </p:sp>
      <p:sp>
        <p:nvSpPr>
          <p:cNvPr id="9" name="Title 8">
            <a:extLst>
              <a:ext uri="{FF2B5EF4-FFF2-40B4-BE49-F238E27FC236}">
                <a16:creationId xmlns:a16="http://schemas.microsoft.com/office/drawing/2014/main" id="{BEDF3324-21BB-47D6-978D-E0F6CC3AC947}"/>
              </a:ext>
            </a:extLst>
          </p:cNvPr>
          <p:cNvSpPr>
            <a:spLocks noGrp="1"/>
          </p:cNvSpPr>
          <p:nvPr>
            <p:ph type="title"/>
          </p:nvPr>
        </p:nvSpPr>
        <p:spPr>
          <a:xfrm>
            <a:off x="464521" y="256450"/>
            <a:ext cx="11493388" cy="685675"/>
          </a:xfrm>
        </p:spPr>
        <p:txBody>
          <a:bodyPr/>
          <a:lstStyle>
            <a:lvl1pPr>
              <a:defRPr>
                <a:solidFill>
                  <a:schemeClr val="bg1"/>
                </a:solidFill>
              </a:defRPr>
            </a:lvl1pPr>
          </a:lstStyle>
          <a:p>
            <a:r>
              <a:rPr lang="en-US" dirty="0"/>
              <a:t>Click to edit Master title style</a:t>
            </a:r>
          </a:p>
        </p:txBody>
      </p:sp>
      <p:sp>
        <p:nvSpPr>
          <p:cNvPr id="13" name="Content Placeholder 12">
            <a:extLst>
              <a:ext uri="{FF2B5EF4-FFF2-40B4-BE49-F238E27FC236}">
                <a16:creationId xmlns:a16="http://schemas.microsoft.com/office/drawing/2014/main" id="{6620F8E0-932B-4D4A-BA5D-494DD098828D}"/>
              </a:ext>
            </a:extLst>
          </p:cNvPr>
          <p:cNvSpPr>
            <a:spLocks noGrp="1"/>
          </p:cNvSpPr>
          <p:nvPr>
            <p:ph sz="quarter" idx="31"/>
          </p:nvPr>
        </p:nvSpPr>
        <p:spPr>
          <a:xfrm>
            <a:off x="5218113" y="2846388"/>
            <a:ext cx="3543300" cy="442912"/>
          </a:xfrm>
        </p:spPr>
        <p:txBody>
          <a:bodyPr/>
          <a:lstStyle/>
          <a:p>
            <a:pPr lvl="0"/>
            <a:r>
              <a:rPr lang="en-US" dirty="0"/>
              <a:t>Click to edit Master text styles</a:t>
            </a:r>
          </a:p>
        </p:txBody>
      </p:sp>
      <p:sp>
        <p:nvSpPr>
          <p:cNvPr id="15" name="Content Placeholder 14">
            <a:extLst>
              <a:ext uri="{FF2B5EF4-FFF2-40B4-BE49-F238E27FC236}">
                <a16:creationId xmlns:a16="http://schemas.microsoft.com/office/drawing/2014/main" id="{9E13F940-67B7-4C44-8A9E-46A727883805}"/>
              </a:ext>
            </a:extLst>
          </p:cNvPr>
          <p:cNvSpPr>
            <a:spLocks noGrp="1"/>
          </p:cNvSpPr>
          <p:nvPr>
            <p:ph sz="quarter" idx="32"/>
          </p:nvPr>
        </p:nvSpPr>
        <p:spPr>
          <a:xfrm>
            <a:off x="5624513" y="3824288"/>
            <a:ext cx="3062287" cy="1449387"/>
          </a:xfrm>
        </p:spPr>
        <p:txBody>
          <a:bodyPr/>
          <a:lstStyle/>
          <a:p>
            <a:pPr lvl="0"/>
            <a:r>
              <a:rPr lang="en-US" dirty="0"/>
              <a:t>Click to edit Master text styles</a:t>
            </a:r>
          </a:p>
        </p:txBody>
      </p:sp>
    </p:spTree>
    <p:extLst>
      <p:ext uri="{BB962C8B-B14F-4D97-AF65-F5344CB8AC3E}">
        <p14:creationId xmlns:p14="http://schemas.microsoft.com/office/powerpoint/2010/main" val="230428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607919" y="1046023"/>
            <a:ext cx="7259731" cy="685799"/>
          </a:xfrm>
        </p:spPr>
        <p:txBody>
          <a:bodyPr anchor="ctr"/>
          <a:lstStyle>
            <a:lvl1pPr>
              <a:defRPr sz="2000">
                <a:solidFill>
                  <a:schemeClr val="bg2"/>
                </a:solidFill>
                <a:latin typeface="+mj-lt"/>
              </a:defRPr>
            </a:lvl1pPr>
          </a:lstStyle>
          <a:p>
            <a:pPr lvl="0"/>
            <a:r>
              <a:rPr lang="en-GB" dirty="0"/>
              <a:t>Click to edit Master text styles</a:t>
            </a:r>
          </a:p>
        </p:txBody>
      </p:sp>
      <p:sp>
        <p:nvSpPr>
          <p:cNvPr id="28" name="Content Placeholder 5">
            <a:extLst>
              <a:ext uri="{FF2B5EF4-FFF2-40B4-BE49-F238E27FC236}">
                <a16:creationId xmlns:a16="http://schemas.microsoft.com/office/drawing/2014/main" id="{EB257C30-3A06-4B3E-9F2A-27F589D6C220}"/>
              </a:ext>
            </a:extLst>
          </p:cNvPr>
          <p:cNvSpPr>
            <a:spLocks noGrp="1"/>
          </p:cNvSpPr>
          <p:nvPr>
            <p:ph sz="quarter" idx="19"/>
          </p:nvPr>
        </p:nvSpPr>
        <p:spPr>
          <a:xfrm>
            <a:off x="465044" y="2001391"/>
            <a:ext cx="5326156" cy="3993009"/>
          </a:xfrm>
        </p:spPr>
        <p:txBody>
          <a:bodyPr/>
          <a:lstStyle>
            <a:lvl2pPr>
              <a:lnSpc>
                <a:spcPts val="2600"/>
              </a:lnSpc>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Footer Placeholder 4">
            <a:extLst>
              <a:ext uri="{FF2B5EF4-FFF2-40B4-BE49-F238E27FC236}">
                <a16:creationId xmlns:a16="http://schemas.microsoft.com/office/drawing/2014/main" id="{B0E295CA-AFCB-423E-B781-5BFAC5D68A7F}"/>
              </a:ext>
            </a:extLst>
          </p:cNvPr>
          <p:cNvSpPr>
            <a:spLocks noGrp="1"/>
          </p:cNvSpPr>
          <p:nvPr>
            <p:ph type="ftr" sz="quarter" idx="20"/>
          </p:nvPr>
        </p:nvSpPr>
        <p:spPr/>
        <p:txBody>
          <a:bodyPr/>
          <a:lstStyle/>
          <a:p>
            <a:r>
              <a:rPr lang="en-US" dirty="0"/>
              <a:t>Multiple Levels of Financial Protection    |</a:t>
            </a:r>
          </a:p>
        </p:txBody>
      </p:sp>
      <p:sp>
        <p:nvSpPr>
          <p:cNvPr id="7" name="Slide Number Placeholder 6">
            <a:extLst>
              <a:ext uri="{FF2B5EF4-FFF2-40B4-BE49-F238E27FC236}">
                <a16:creationId xmlns:a16="http://schemas.microsoft.com/office/drawing/2014/main" id="{534937CF-DE91-4E6B-97BF-C1B682650FA9}"/>
              </a:ext>
            </a:extLst>
          </p:cNvPr>
          <p:cNvSpPr>
            <a:spLocks noGrp="1"/>
          </p:cNvSpPr>
          <p:nvPr>
            <p:ph type="sldNum" sz="quarter" idx="21"/>
          </p:nvPr>
        </p:nvSpPr>
        <p:spPr/>
        <p:txBody>
          <a:bodyPr/>
          <a:lstStyle/>
          <a:p>
            <a:fld id="{BB544E63-09F9-914E-B731-EB7D262F5FD2}" type="slidenum">
              <a:rPr lang="en-US" smtClean="0"/>
              <a:pPr/>
              <a:t>‹#›</a:t>
            </a:fld>
            <a:endParaRPr lang="en-US" dirty="0"/>
          </a:p>
        </p:txBody>
      </p:sp>
      <p:sp>
        <p:nvSpPr>
          <p:cNvPr id="11" name="Picture Placeholder 3">
            <a:extLst>
              <a:ext uri="{FF2B5EF4-FFF2-40B4-BE49-F238E27FC236}">
                <a16:creationId xmlns:a16="http://schemas.microsoft.com/office/drawing/2014/main" id="{8A7C2622-B9C8-4C42-A43E-317D51944F0D}"/>
              </a:ext>
            </a:extLst>
          </p:cNvPr>
          <p:cNvSpPr>
            <a:spLocks noGrp="1"/>
          </p:cNvSpPr>
          <p:nvPr>
            <p:ph type="pic" sz="quarter" idx="17"/>
          </p:nvPr>
        </p:nvSpPr>
        <p:spPr>
          <a:xfrm>
            <a:off x="6400801" y="1285873"/>
            <a:ext cx="5372099" cy="4886325"/>
          </a:xfrm>
          <a:prstGeom prst="rect">
            <a:avLst/>
          </a:prstGeom>
          <a:solidFill>
            <a:schemeClr val="accent4">
              <a:lumMod val="20000"/>
              <a:lumOff val="80000"/>
            </a:schemeClr>
          </a:solidFill>
        </p:spPr>
        <p:txBody>
          <a:bodyPr anchor="ctr"/>
          <a:lstStyle>
            <a:lvl1pPr marL="0" indent="0" algn="ctr">
              <a:buNone/>
              <a:defRPr>
                <a:solidFill>
                  <a:srgbClr val="000000"/>
                </a:solidFill>
              </a:defRPr>
            </a:lvl1pPr>
          </a:lstStyle>
          <a:p>
            <a:endParaRPr lang="en-US" dirty="0"/>
          </a:p>
          <a:p>
            <a:endParaRPr lang="en-US" dirty="0"/>
          </a:p>
          <a:p>
            <a:r>
              <a:rPr lang="en-US" dirty="0"/>
              <a:t>Click icon to add picture</a:t>
            </a:r>
          </a:p>
        </p:txBody>
      </p:sp>
      <p:sp>
        <p:nvSpPr>
          <p:cNvPr id="3" name="Title 2">
            <a:extLst>
              <a:ext uri="{FF2B5EF4-FFF2-40B4-BE49-F238E27FC236}">
                <a16:creationId xmlns:a16="http://schemas.microsoft.com/office/drawing/2014/main" id="{75A428A7-1ED5-44C4-AE43-74A68075B727}"/>
              </a:ext>
            </a:extLst>
          </p:cNvPr>
          <p:cNvSpPr>
            <a:spLocks noGrp="1"/>
          </p:cNvSpPr>
          <p:nvPr>
            <p:ph type="title"/>
          </p:nvPr>
        </p:nvSpPr>
        <p:spPr/>
        <p:txBody>
          <a:bodyPr/>
          <a:lstStyle>
            <a:lvl1pPr>
              <a:defRPr b="1"/>
            </a:lvl1pPr>
          </a:lstStyle>
          <a:p>
            <a:r>
              <a:rPr lang="en-US" dirty="0"/>
              <a:t>Click to edit Master title style</a:t>
            </a:r>
          </a:p>
        </p:txBody>
      </p:sp>
      <p:sp>
        <p:nvSpPr>
          <p:cNvPr id="2" name="TextBox 1">
            <a:extLst>
              <a:ext uri="{FF2B5EF4-FFF2-40B4-BE49-F238E27FC236}">
                <a16:creationId xmlns:a16="http://schemas.microsoft.com/office/drawing/2014/main" id="{18616B01-1A1D-4648-B798-B773D438279B}"/>
              </a:ext>
            </a:extLst>
          </p:cNvPr>
          <p:cNvSpPr txBox="1"/>
          <p:nvPr userDrawn="1"/>
        </p:nvSpPr>
        <p:spPr>
          <a:xfrm>
            <a:off x="518984" y="6474941"/>
            <a:ext cx="0" cy="0"/>
          </a:xfrm>
          <a:prstGeom prst="rect">
            <a:avLst/>
          </a:prstGeom>
        </p:spPr>
        <p:txBody>
          <a:bodyPr vert="horz" wrap="none" lIns="0" tIns="0" rIns="0" bIns="0" rtlCol="0" anchor="b" anchorCtr="0">
            <a:noAutofit/>
          </a:bodyPr>
          <a:lstStyle/>
          <a:p>
            <a:endParaRPr lang="en-US" sz="1600" spc="0" dirty="0"/>
          </a:p>
        </p:txBody>
      </p:sp>
    </p:spTree>
    <p:extLst>
      <p:ext uri="{BB962C8B-B14F-4D97-AF65-F5344CB8AC3E}">
        <p14:creationId xmlns:p14="http://schemas.microsoft.com/office/powerpoint/2010/main" val="9006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Over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8B1BFAC-6F8A-5940-AD1E-3A92B03CF38D}"/>
              </a:ext>
            </a:extLst>
          </p:cNvPr>
          <p:cNvSpPr>
            <a:spLocks noGrp="1"/>
          </p:cNvSpPr>
          <p:nvPr>
            <p:ph type="pic" sz="quarter" idx="14"/>
          </p:nvPr>
        </p:nvSpPr>
        <p:spPr>
          <a:xfrm>
            <a:off x="0" y="-1"/>
            <a:ext cx="12192000" cy="6860791"/>
          </a:xfrm>
          <a:solidFill>
            <a:srgbClr val="F5F5F5"/>
          </a:solidFill>
        </p:spPr>
        <p:txBody>
          <a:bodyPr anchor="ctr"/>
          <a:lstStyle>
            <a:lvl1pPr algn="ctr">
              <a:defRPr>
                <a:solidFill>
                  <a:srgbClr val="000000"/>
                </a:solidFill>
              </a:defRPr>
            </a:lvl1pPr>
          </a:lstStyle>
          <a:p>
            <a:endParaRPr lang="en-US" dirty="0"/>
          </a:p>
          <a:p>
            <a:endParaRPr lang="en-US" dirty="0"/>
          </a:p>
          <a:p>
            <a:r>
              <a:rPr lang="en-US" dirty="0"/>
              <a:t>Click icon to add picture</a:t>
            </a:r>
          </a:p>
        </p:txBody>
      </p:sp>
      <p:sp>
        <p:nvSpPr>
          <p:cNvPr id="5" name="Footer Placeholder 4">
            <a:extLst>
              <a:ext uri="{FF2B5EF4-FFF2-40B4-BE49-F238E27FC236}">
                <a16:creationId xmlns:a16="http://schemas.microsoft.com/office/drawing/2014/main" id="{14E43FBC-642E-4F00-A183-3C5ADE658336}"/>
              </a:ext>
            </a:extLst>
          </p:cNvPr>
          <p:cNvSpPr>
            <a:spLocks noGrp="1"/>
          </p:cNvSpPr>
          <p:nvPr>
            <p:ph type="ftr" sz="quarter" idx="10"/>
          </p:nvPr>
        </p:nvSpPr>
        <p:spPr/>
        <p:txBody>
          <a:bodyPr/>
          <a:lstStyle>
            <a:lvl1pPr>
              <a:defRPr>
                <a:solidFill>
                  <a:schemeClr val="bg1"/>
                </a:solidFill>
              </a:defRPr>
            </a:lvl1pPr>
          </a:lstStyle>
          <a:p>
            <a:r>
              <a:rPr lang="en-US" dirty="0"/>
              <a:t>Multiple Levels of Financial Protection    |</a:t>
            </a:r>
          </a:p>
        </p:txBody>
      </p:sp>
      <p:sp>
        <p:nvSpPr>
          <p:cNvPr id="6" name="Slide Number Placeholder 5">
            <a:extLst>
              <a:ext uri="{FF2B5EF4-FFF2-40B4-BE49-F238E27FC236}">
                <a16:creationId xmlns:a16="http://schemas.microsoft.com/office/drawing/2014/main" id="{083234BB-F4F0-4CE5-85EA-799E514A79EC}"/>
              </a:ext>
            </a:extLst>
          </p:cNvPr>
          <p:cNvSpPr>
            <a:spLocks noGrp="1"/>
          </p:cNvSpPr>
          <p:nvPr>
            <p:ph type="sldNum" sz="quarter" idx="11"/>
          </p:nvPr>
        </p:nvSpPr>
        <p:spPr/>
        <p:txBody>
          <a:bodyPr/>
          <a:lstStyle>
            <a:lvl1pPr>
              <a:defRPr>
                <a:solidFill>
                  <a:schemeClr val="bg1"/>
                </a:solidFill>
              </a:defRPr>
            </a:lvl1pPr>
          </a:lstStyle>
          <a:p>
            <a:fld id="{BB544E63-09F9-914E-B731-EB7D262F5FD2}" type="slidenum">
              <a:rPr lang="en-US" smtClean="0"/>
              <a:pPr/>
              <a:t>‹#›</a:t>
            </a:fld>
            <a:endParaRPr lang="en-US" dirty="0"/>
          </a:p>
        </p:txBody>
      </p:sp>
      <p:sp>
        <p:nvSpPr>
          <p:cNvPr id="3" name="Title 2">
            <a:extLst>
              <a:ext uri="{FF2B5EF4-FFF2-40B4-BE49-F238E27FC236}">
                <a16:creationId xmlns:a16="http://schemas.microsoft.com/office/drawing/2014/main" id="{65CE126C-1301-428A-8FFC-E9B3B5474ED5}"/>
              </a:ext>
            </a:extLst>
          </p:cNvPr>
          <p:cNvSpPr>
            <a:spLocks noGrp="1"/>
          </p:cNvSpPr>
          <p:nvPr>
            <p:ph type="title"/>
          </p:nvPr>
        </p:nvSpPr>
        <p:spPr>
          <a:xfrm>
            <a:off x="6095999" y="2364597"/>
            <a:ext cx="5838993" cy="685675"/>
          </a:xfrm>
        </p:spPr>
        <p:txBody>
          <a:bodyPr/>
          <a:lstStyle>
            <a:lvl1pPr>
              <a:defRPr>
                <a:solidFill>
                  <a:schemeClr val="bg1"/>
                </a:solidFill>
              </a:defRPr>
            </a:lvl1pPr>
          </a:lstStyle>
          <a:p>
            <a:r>
              <a:rPr lang="en-US" dirty="0"/>
              <a:t>Click to edit Master title style</a:t>
            </a:r>
          </a:p>
        </p:txBody>
      </p:sp>
      <p:sp>
        <p:nvSpPr>
          <p:cNvPr id="7" name="Content Placeholder 7">
            <a:extLst>
              <a:ext uri="{FF2B5EF4-FFF2-40B4-BE49-F238E27FC236}">
                <a16:creationId xmlns:a16="http://schemas.microsoft.com/office/drawing/2014/main" id="{D6A52A9F-E0C0-C740-BEA9-86E3FC57A9AD}"/>
              </a:ext>
            </a:extLst>
          </p:cNvPr>
          <p:cNvSpPr>
            <a:spLocks noGrp="1"/>
          </p:cNvSpPr>
          <p:nvPr>
            <p:ph sz="quarter" idx="19"/>
          </p:nvPr>
        </p:nvSpPr>
        <p:spPr>
          <a:xfrm>
            <a:off x="6107364" y="3185428"/>
            <a:ext cx="5838993" cy="1397330"/>
          </a:xfrm>
        </p:spPr>
        <p:txBody>
          <a:bodyPr/>
          <a:lstStyle>
            <a:lvl2pPr>
              <a:defRPr>
                <a:solidFill>
                  <a:schemeClr val="bg1"/>
                </a:solidFill>
              </a:defRPr>
            </a:lvl2pPr>
          </a:lstStyle>
          <a:p>
            <a:pPr lvl="1"/>
            <a:endParaRPr lang="en-US" dirty="0"/>
          </a:p>
        </p:txBody>
      </p:sp>
    </p:spTree>
    <p:extLst>
      <p:ext uri="{BB962C8B-B14F-4D97-AF65-F5344CB8AC3E}">
        <p14:creationId xmlns:p14="http://schemas.microsoft.com/office/powerpoint/2010/main" val="423774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4E43FBC-642E-4F00-A183-3C5ADE658336}"/>
              </a:ext>
            </a:extLst>
          </p:cNvPr>
          <p:cNvSpPr>
            <a:spLocks noGrp="1"/>
          </p:cNvSpPr>
          <p:nvPr>
            <p:ph type="ftr" sz="quarter" idx="10"/>
          </p:nvPr>
        </p:nvSpPr>
        <p:spPr/>
        <p:txBody>
          <a:bodyPr/>
          <a:lstStyle/>
          <a:p>
            <a:r>
              <a:rPr lang="en-US" dirty="0"/>
              <a:t>Multiple Levels of Financial Protection    |</a:t>
            </a:r>
          </a:p>
        </p:txBody>
      </p:sp>
      <p:sp>
        <p:nvSpPr>
          <p:cNvPr id="6" name="Slide Number Placeholder 5">
            <a:extLst>
              <a:ext uri="{FF2B5EF4-FFF2-40B4-BE49-F238E27FC236}">
                <a16:creationId xmlns:a16="http://schemas.microsoft.com/office/drawing/2014/main" id="{083234BB-F4F0-4CE5-85EA-799E514A79EC}"/>
              </a:ext>
            </a:extLst>
          </p:cNvPr>
          <p:cNvSpPr>
            <a:spLocks noGrp="1"/>
          </p:cNvSpPr>
          <p:nvPr>
            <p:ph type="sldNum" sz="quarter" idx="11"/>
          </p:nvPr>
        </p:nvSpPr>
        <p:spPr/>
        <p:txBody>
          <a:bodyPr/>
          <a:lstStyle/>
          <a:p>
            <a:fld id="{BB544E63-09F9-914E-B731-EB7D262F5FD2}" type="slidenum">
              <a:rPr lang="en-US" smtClean="0"/>
              <a:pPr/>
              <a:t>‹#›</a:t>
            </a:fld>
            <a:endParaRPr lang="en-US" dirty="0"/>
          </a:p>
        </p:txBody>
      </p:sp>
      <p:sp>
        <p:nvSpPr>
          <p:cNvPr id="3" name="Title 2">
            <a:extLst>
              <a:ext uri="{FF2B5EF4-FFF2-40B4-BE49-F238E27FC236}">
                <a16:creationId xmlns:a16="http://schemas.microsoft.com/office/drawing/2014/main" id="{65CE126C-1301-428A-8FFC-E9B3B5474E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451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ckup imag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6F04C9C-8673-456B-BDD1-5F6C4817A428}"/>
              </a:ext>
            </a:extLst>
          </p:cNvPr>
          <p:cNvSpPr>
            <a:spLocks noGrp="1"/>
          </p:cNvSpPr>
          <p:nvPr>
            <p:ph type="pic" sz="quarter" idx="14"/>
          </p:nvPr>
        </p:nvSpPr>
        <p:spPr>
          <a:xfrm>
            <a:off x="3761777" y="970129"/>
            <a:ext cx="4668447" cy="4917743"/>
          </a:xfrm>
          <a:solidFill>
            <a:srgbClr val="F5F5F5"/>
          </a:solidFill>
          <a:effectLst>
            <a:outerShdw blurRad="286169" dist="108647" dir="1800000" algn="tl" rotWithShape="0">
              <a:prstClr val="black">
                <a:alpha val="13593"/>
              </a:prstClr>
            </a:outerShdw>
          </a:effectLst>
        </p:spPr>
        <p:txBody>
          <a:bodyPr anchor="ctr"/>
          <a:lstStyle>
            <a:lvl1pPr algn="ctr">
              <a:defRPr/>
            </a:lvl1pPr>
          </a:lstStyle>
          <a:p>
            <a:endParaRPr lang="en-US" dirty="0"/>
          </a:p>
          <a:p>
            <a:endParaRPr lang="en-US" dirty="0"/>
          </a:p>
          <a:p>
            <a:r>
              <a:rPr lang="en-US" dirty="0"/>
              <a:t>Click icon to add picture</a:t>
            </a:r>
          </a:p>
        </p:txBody>
      </p:sp>
      <p:sp>
        <p:nvSpPr>
          <p:cNvPr id="25" name="Footer Placeholder 24">
            <a:extLst>
              <a:ext uri="{FF2B5EF4-FFF2-40B4-BE49-F238E27FC236}">
                <a16:creationId xmlns:a16="http://schemas.microsoft.com/office/drawing/2014/main" id="{1C8C6B26-42CF-49A4-9A6B-EDD3D191AA71}"/>
              </a:ext>
            </a:extLst>
          </p:cNvPr>
          <p:cNvSpPr>
            <a:spLocks noGrp="1"/>
          </p:cNvSpPr>
          <p:nvPr>
            <p:ph type="ftr" sz="quarter" idx="19"/>
          </p:nvPr>
        </p:nvSpPr>
        <p:spPr/>
        <p:txBody>
          <a:bodyPr/>
          <a:lstStyle>
            <a:lvl1pPr>
              <a:defRPr>
                <a:solidFill>
                  <a:schemeClr val="tx1"/>
                </a:solidFill>
              </a:defRPr>
            </a:lvl1pPr>
          </a:lstStyle>
          <a:p>
            <a:r>
              <a:rPr lang="en-US" dirty="0"/>
              <a:t>Multiple Levels of Financial Protection    |</a:t>
            </a:r>
          </a:p>
        </p:txBody>
      </p:sp>
      <p:sp>
        <p:nvSpPr>
          <p:cNvPr id="26" name="Slide Number Placeholder 25">
            <a:extLst>
              <a:ext uri="{FF2B5EF4-FFF2-40B4-BE49-F238E27FC236}">
                <a16:creationId xmlns:a16="http://schemas.microsoft.com/office/drawing/2014/main" id="{21885F03-470A-4CC7-A870-5C660C03969F}"/>
              </a:ext>
            </a:extLst>
          </p:cNvPr>
          <p:cNvSpPr>
            <a:spLocks noGrp="1"/>
          </p:cNvSpPr>
          <p:nvPr>
            <p:ph type="sldNum" sz="quarter" idx="20"/>
          </p:nvPr>
        </p:nvSpPr>
        <p:spPr/>
        <p:txBody>
          <a:bodyPr/>
          <a:lstStyle>
            <a:lvl1pPr>
              <a:defRPr>
                <a:solidFill>
                  <a:schemeClr val="tx1"/>
                </a:solidFill>
              </a:defRPr>
            </a:lvl1pPr>
          </a:lstStyle>
          <a:p>
            <a:fld id="{BB544E63-09F9-914E-B731-EB7D262F5FD2}" type="slidenum">
              <a:rPr lang="en-US" smtClean="0"/>
              <a:pPr/>
              <a:t>‹#›</a:t>
            </a:fld>
            <a:endParaRPr lang="en-US" dirty="0"/>
          </a:p>
        </p:txBody>
      </p:sp>
      <p:sp>
        <p:nvSpPr>
          <p:cNvPr id="4" name="Title 3">
            <a:extLst>
              <a:ext uri="{FF2B5EF4-FFF2-40B4-BE49-F238E27FC236}">
                <a16:creationId xmlns:a16="http://schemas.microsoft.com/office/drawing/2014/main" id="{CBD853A2-A374-422B-BC80-5F8D5732F8A7}"/>
              </a:ext>
            </a:extLst>
          </p:cNvPr>
          <p:cNvSpPr>
            <a:spLocks noGrp="1"/>
          </p:cNvSpPr>
          <p:nvPr>
            <p:ph type="title"/>
          </p:nvPr>
        </p:nvSpPr>
        <p:spPr/>
        <p:txBody>
          <a:bodyPr/>
          <a:lstStyle>
            <a:lvl1pPr>
              <a:defRPr b="1">
                <a:solidFill>
                  <a:schemeClr val="tx1"/>
                </a:solidFill>
              </a:defRPr>
            </a:lvl1pPr>
          </a:lstStyle>
          <a:p>
            <a:r>
              <a:rPr lang="en-US" dirty="0"/>
              <a:t>Click to edit Master title style</a:t>
            </a:r>
          </a:p>
        </p:txBody>
      </p:sp>
      <p:grpSp>
        <p:nvGrpSpPr>
          <p:cNvPr id="32" name="Group 31">
            <a:extLst>
              <a:ext uri="{FF2B5EF4-FFF2-40B4-BE49-F238E27FC236}">
                <a16:creationId xmlns:a16="http://schemas.microsoft.com/office/drawing/2014/main" id="{8C74247D-16BA-8541-BD49-DEBFE6C5F0D5}"/>
              </a:ext>
            </a:extLst>
          </p:cNvPr>
          <p:cNvGrpSpPr/>
          <p:nvPr userDrawn="1"/>
        </p:nvGrpSpPr>
        <p:grpSpPr>
          <a:xfrm>
            <a:off x="422821" y="6360459"/>
            <a:ext cx="344861" cy="343609"/>
            <a:chOff x="1136774" y="6032607"/>
            <a:chExt cx="445728" cy="444110"/>
          </a:xfrm>
          <a:solidFill>
            <a:schemeClr val="bg2"/>
          </a:solidFill>
        </p:grpSpPr>
        <p:sp>
          <p:nvSpPr>
            <p:cNvPr id="33" name="Freeform: Shape 21">
              <a:extLst>
                <a:ext uri="{FF2B5EF4-FFF2-40B4-BE49-F238E27FC236}">
                  <a16:creationId xmlns:a16="http://schemas.microsoft.com/office/drawing/2014/main" id="{C74355C4-26DD-F941-9ACB-BB79AF17BF1A}"/>
                </a:ext>
              </a:extLst>
            </p:cNvPr>
            <p:cNvSpPr/>
            <p:nvPr userDrawn="1"/>
          </p:nvSpPr>
          <p:spPr>
            <a:xfrm>
              <a:off x="1136774" y="6032607"/>
              <a:ext cx="436026" cy="355181"/>
            </a:xfrm>
            <a:custGeom>
              <a:avLst/>
              <a:gdLst>
                <a:gd name="connsiteX0" fmla="*/ 225289 w 436026"/>
                <a:gd name="connsiteY0" fmla="*/ 0 h 355181"/>
                <a:gd name="connsiteX1" fmla="*/ 436026 w 436026"/>
                <a:gd name="connsiteY1" fmla="*/ 157379 h 355181"/>
                <a:gd name="connsiteX2" fmla="*/ 322304 w 436026"/>
                <a:gd name="connsiteY2" fmla="*/ 126119 h 355181"/>
                <a:gd name="connsiteX3" fmla="*/ 223133 w 436026"/>
                <a:gd name="connsiteY3" fmla="*/ 68449 h 355181"/>
                <a:gd name="connsiteX4" fmla="*/ 187023 w 436026"/>
                <a:gd name="connsiteY4" fmla="*/ 61982 h 355181"/>
                <a:gd name="connsiteX5" fmla="*/ 187023 w 436026"/>
                <a:gd name="connsiteY5" fmla="*/ 88391 h 355181"/>
                <a:gd name="connsiteX6" fmla="*/ 215049 w 436026"/>
                <a:gd name="connsiteY6" fmla="*/ 114262 h 355181"/>
                <a:gd name="connsiteX7" fmla="*/ 176243 w 436026"/>
                <a:gd name="connsiteY7" fmla="*/ 111028 h 355181"/>
                <a:gd name="connsiteX8" fmla="*/ 209659 w 436026"/>
                <a:gd name="connsiteY8" fmla="*/ 147139 h 355181"/>
                <a:gd name="connsiteX9" fmla="*/ 357337 w 436026"/>
                <a:gd name="connsiteY9" fmla="*/ 171931 h 355181"/>
                <a:gd name="connsiteX10" fmla="*/ 383207 w 436026"/>
                <a:gd name="connsiteY10" fmla="*/ 188639 h 355181"/>
                <a:gd name="connsiteX11" fmla="*/ 315836 w 436026"/>
                <a:gd name="connsiteY11" fmla="*/ 191873 h 355181"/>
                <a:gd name="connsiteX12" fmla="*/ 287810 w 436026"/>
                <a:gd name="connsiteY12" fmla="*/ 293738 h 355181"/>
                <a:gd name="connsiteX13" fmla="*/ 196724 w 436026"/>
                <a:gd name="connsiteY13" fmla="*/ 354641 h 355181"/>
                <a:gd name="connsiteX14" fmla="*/ 137437 w 436026"/>
                <a:gd name="connsiteY14" fmla="*/ 354641 h 355181"/>
                <a:gd name="connsiteX15" fmla="*/ 157379 w 436026"/>
                <a:gd name="connsiteY15" fmla="*/ 315297 h 355181"/>
                <a:gd name="connsiteX16" fmla="*/ 154145 w 436026"/>
                <a:gd name="connsiteY16" fmla="*/ 314219 h 355181"/>
                <a:gd name="connsiteX17" fmla="*/ 100248 w 436026"/>
                <a:gd name="connsiteY17" fmla="*/ 355181 h 355181"/>
                <a:gd name="connsiteX18" fmla="*/ 87313 w 436026"/>
                <a:gd name="connsiteY18" fmla="*/ 355181 h 355181"/>
                <a:gd name="connsiteX19" fmla="*/ 142288 w 436026"/>
                <a:gd name="connsiteY19" fmla="*/ 278108 h 355181"/>
                <a:gd name="connsiteX20" fmla="*/ 146600 w 436026"/>
                <a:gd name="connsiteY20" fmla="*/ 226367 h 355181"/>
                <a:gd name="connsiteX21" fmla="*/ 137976 w 436026"/>
                <a:gd name="connsiteY21" fmla="*/ 214510 h 355181"/>
                <a:gd name="connsiteX22" fmla="*/ 115879 w 436026"/>
                <a:gd name="connsiteY22" fmla="*/ 299667 h 355181"/>
                <a:gd name="connsiteX23" fmla="*/ 70066 w 436026"/>
                <a:gd name="connsiteY23" fmla="*/ 354641 h 355181"/>
                <a:gd name="connsiteX24" fmla="*/ 58209 w 436026"/>
                <a:gd name="connsiteY24" fmla="*/ 354641 h 355181"/>
                <a:gd name="connsiteX25" fmla="*/ 85696 w 436026"/>
                <a:gd name="connsiteY25" fmla="*/ 316375 h 355181"/>
                <a:gd name="connsiteX26" fmla="*/ 123963 w 436026"/>
                <a:gd name="connsiteY26" fmla="*/ 199419 h 355181"/>
                <a:gd name="connsiteX27" fmla="*/ 114262 w 436026"/>
                <a:gd name="connsiteY27" fmla="*/ 203730 h 355181"/>
                <a:gd name="connsiteX28" fmla="*/ 97554 w 436026"/>
                <a:gd name="connsiteY28" fmla="*/ 250082 h 355181"/>
                <a:gd name="connsiteX29" fmla="*/ 85696 w 436026"/>
                <a:gd name="connsiteY29" fmla="*/ 256549 h 355181"/>
                <a:gd name="connsiteX30" fmla="*/ 44196 w 436026"/>
                <a:gd name="connsiteY30" fmla="*/ 355181 h 355181"/>
                <a:gd name="connsiteX31" fmla="*/ 0 w 436026"/>
                <a:gd name="connsiteY31" fmla="*/ 215588 h 355181"/>
                <a:gd name="connsiteX32" fmla="*/ 225289 w 436026"/>
                <a:gd name="connsiteY32" fmla="*/ 0 h 355181"/>
                <a:gd name="connsiteX33" fmla="*/ 226367 w 436026"/>
                <a:gd name="connsiteY33" fmla="*/ 14013 h 355181"/>
                <a:gd name="connsiteX34" fmla="*/ 16708 w 436026"/>
                <a:gd name="connsiteY34" fmla="*/ 215049 h 355181"/>
                <a:gd name="connsiteX35" fmla="*/ 45273 w 436026"/>
                <a:gd name="connsiteY35" fmla="*/ 324998 h 355181"/>
                <a:gd name="connsiteX36" fmla="*/ 101326 w 436026"/>
                <a:gd name="connsiteY36" fmla="*/ 174087 h 355181"/>
                <a:gd name="connsiteX37" fmla="*/ 118573 w 436026"/>
                <a:gd name="connsiteY37" fmla="*/ 166542 h 355181"/>
                <a:gd name="connsiteX38" fmla="*/ 143905 w 436026"/>
                <a:gd name="connsiteY38" fmla="*/ 102404 h 355181"/>
                <a:gd name="connsiteX39" fmla="*/ 160074 w 436026"/>
                <a:gd name="connsiteY39" fmla="*/ 93781 h 355181"/>
                <a:gd name="connsiteX40" fmla="*/ 180016 w 436026"/>
                <a:gd name="connsiteY40" fmla="*/ 51203 h 355181"/>
                <a:gd name="connsiteX41" fmla="*/ 224211 w 436026"/>
                <a:gd name="connsiteY41" fmla="*/ 58209 h 355181"/>
                <a:gd name="connsiteX42" fmla="*/ 313680 w 436026"/>
                <a:gd name="connsiteY42" fmla="*/ 108333 h 355181"/>
                <a:gd name="connsiteX43" fmla="*/ 413928 w 436026"/>
                <a:gd name="connsiteY43" fmla="*/ 136360 h 355181"/>
                <a:gd name="connsiteX44" fmla="*/ 226367 w 436026"/>
                <a:gd name="connsiteY44" fmla="*/ 14013 h 3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1">
                  <a:moveTo>
                    <a:pt x="225289" y="0"/>
                  </a:moveTo>
                  <a:cubicBezTo>
                    <a:pt x="355180" y="0"/>
                    <a:pt x="424708" y="103482"/>
                    <a:pt x="436026" y="157379"/>
                  </a:cubicBezTo>
                  <a:lnTo>
                    <a:pt x="322304" y="126119"/>
                  </a:lnTo>
                  <a:lnTo>
                    <a:pt x="223133" y="68449"/>
                  </a:lnTo>
                  <a:lnTo>
                    <a:pt x="187023" y="61982"/>
                  </a:lnTo>
                  <a:lnTo>
                    <a:pt x="187023" y="88391"/>
                  </a:lnTo>
                  <a:lnTo>
                    <a:pt x="215049" y="114262"/>
                  </a:lnTo>
                  <a:lnTo>
                    <a:pt x="176243" y="111028"/>
                  </a:lnTo>
                  <a:cubicBezTo>
                    <a:pt x="176243" y="111028"/>
                    <a:pt x="177321" y="113184"/>
                    <a:pt x="209659" y="147139"/>
                  </a:cubicBezTo>
                  <a:lnTo>
                    <a:pt x="357337" y="171931"/>
                  </a:lnTo>
                  <a:lnTo>
                    <a:pt x="383207" y="188639"/>
                  </a:lnTo>
                  <a:lnTo>
                    <a:pt x="315836" y="191873"/>
                  </a:lnTo>
                  <a:lnTo>
                    <a:pt x="287810" y="293738"/>
                  </a:lnTo>
                  <a:lnTo>
                    <a:pt x="196724" y="354641"/>
                  </a:lnTo>
                  <a:lnTo>
                    <a:pt x="137437" y="354641"/>
                  </a:lnTo>
                  <a:lnTo>
                    <a:pt x="157379" y="315297"/>
                  </a:lnTo>
                  <a:lnTo>
                    <a:pt x="154145" y="314219"/>
                  </a:lnTo>
                  <a:lnTo>
                    <a:pt x="100248" y="355181"/>
                  </a:lnTo>
                  <a:lnTo>
                    <a:pt x="87313" y="355181"/>
                  </a:lnTo>
                  <a:lnTo>
                    <a:pt x="142288" y="278108"/>
                  </a:lnTo>
                  <a:cubicBezTo>
                    <a:pt x="144983" y="256011"/>
                    <a:pt x="143366" y="265712"/>
                    <a:pt x="146600" y="226367"/>
                  </a:cubicBezTo>
                  <a:lnTo>
                    <a:pt x="137976" y="214510"/>
                  </a:lnTo>
                  <a:lnTo>
                    <a:pt x="115879" y="299667"/>
                  </a:lnTo>
                  <a:lnTo>
                    <a:pt x="70066" y="354641"/>
                  </a:lnTo>
                  <a:lnTo>
                    <a:pt x="58209" y="354641"/>
                  </a:lnTo>
                  <a:lnTo>
                    <a:pt x="85696" y="316375"/>
                  </a:lnTo>
                  <a:lnTo>
                    <a:pt x="123963" y="199419"/>
                  </a:lnTo>
                  <a:lnTo>
                    <a:pt x="114262" y="203730"/>
                  </a:lnTo>
                  <a:lnTo>
                    <a:pt x="97554" y="250082"/>
                  </a:lnTo>
                  <a:lnTo>
                    <a:pt x="85696" y="256549"/>
                  </a:lnTo>
                  <a:cubicBezTo>
                    <a:pt x="85696" y="256549"/>
                    <a:pt x="58209" y="322303"/>
                    <a:pt x="44196" y="355181"/>
                  </a:cubicBezTo>
                  <a:cubicBezTo>
                    <a:pt x="23715" y="325537"/>
                    <a:pt x="0" y="285115"/>
                    <a:pt x="0" y="215588"/>
                  </a:cubicBezTo>
                  <a:cubicBezTo>
                    <a:pt x="0" y="111028"/>
                    <a:pt x="90008" y="0"/>
                    <a:pt x="225289" y="0"/>
                  </a:cubicBezTo>
                  <a:close/>
                  <a:moveTo>
                    <a:pt x="226367" y="14013"/>
                  </a:moveTo>
                  <a:cubicBezTo>
                    <a:pt x="99710" y="14013"/>
                    <a:pt x="16708" y="118035"/>
                    <a:pt x="16708" y="215049"/>
                  </a:cubicBezTo>
                  <a:cubicBezTo>
                    <a:pt x="16708" y="270562"/>
                    <a:pt x="30182" y="298589"/>
                    <a:pt x="45273" y="324998"/>
                  </a:cubicBezTo>
                  <a:lnTo>
                    <a:pt x="101326" y="174087"/>
                  </a:lnTo>
                  <a:cubicBezTo>
                    <a:pt x="101326" y="174087"/>
                    <a:pt x="118573" y="164925"/>
                    <a:pt x="118573" y="166542"/>
                  </a:cubicBezTo>
                  <a:lnTo>
                    <a:pt x="143905" y="102404"/>
                  </a:lnTo>
                  <a:lnTo>
                    <a:pt x="160074" y="93781"/>
                  </a:lnTo>
                  <a:lnTo>
                    <a:pt x="180016" y="51203"/>
                  </a:lnTo>
                  <a:lnTo>
                    <a:pt x="224211" y="58209"/>
                  </a:lnTo>
                  <a:lnTo>
                    <a:pt x="313680" y="108333"/>
                  </a:lnTo>
                  <a:lnTo>
                    <a:pt x="413928" y="136360"/>
                  </a:lnTo>
                  <a:cubicBezTo>
                    <a:pt x="388058" y="70605"/>
                    <a:pt x="314758" y="14013"/>
                    <a:pt x="226367" y="14013"/>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4" name="Freeform: Shape 19">
              <a:extLst>
                <a:ext uri="{FF2B5EF4-FFF2-40B4-BE49-F238E27FC236}">
                  <a16:creationId xmlns:a16="http://schemas.microsoft.com/office/drawing/2014/main" id="{82BBCF28-8E43-2640-AB22-A29B849F8FBA}"/>
                </a:ext>
              </a:extLst>
            </p:cNvPr>
            <p:cNvSpPr/>
            <p:nvPr userDrawn="1"/>
          </p:nvSpPr>
          <p:spPr>
            <a:xfrm>
              <a:off x="1465006" y="6231487"/>
              <a:ext cx="42040" cy="68987"/>
            </a:xfrm>
            <a:custGeom>
              <a:avLst/>
              <a:gdLst>
                <a:gd name="connsiteX0" fmla="*/ 3773 w 42040"/>
                <a:gd name="connsiteY0" fmla="*/ 0 h 68987"/>
                <a:gd name="connsiteX1" fmla="*/ 42040 w 42040"/>
                <a:gd name="connsiteY1" fmla="*/ 15630 h 68987"/>
                <a:gd name="connsiteX2" fmla="*/ 15092 w 42040"/>
                <a:gd name="connsiteY2" fmla="*/ 66293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30"/>
                  </a:lnTo>
                  <a:lnTo>
                    <a:pt x="15092" y="66293"/>
                  </a:lnTo>
                  <a:lnTo>
                    <a:pt x="0" y="68987"/>
                  </a:lnTo>
                  <a:lnTo>
                    <a:pt x="3773" y="39344"/>
                  </a:lnTo>
                  <a:lnTo>
                    <a:pt x="0" y="33415"/>
                  </a:lnTo>
                  <a:lnTo>
                    <a:pt x="3773"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5" name="Freeform: Shape 18">
              <a:extLst>
                <a:ext uri="{FF2B5EF4-FFF2-40B4-BE49-F238E27FC236}">
                  <a16:creationId xmlns:a16="http://schemas.microsoft.com/office/drawing/2014/main" id="{A0217866-671E-5F40-9D16-5A2B3B53D772}"/>
                </a:ext>
              </a:extLst>
            </p:cNvPr>
            <p:cNvSpPr/>
            <p:nvPr userDrawn="1"/>
          </p:nvSpPr>
          <p:spPr>
            <a:xfrm>
              <a:off x="1441832" y="6249811"/>
              <a:ext cx="101865" cy="137436"/>
            </a:xfrm>
            <a:custGeom>
              <a:avLst/>
              <a:gdLst>
                <a:gd name="connsiteX0" fmla="*/ 72221 w 101865"/>
                <a:gd name="connsiteY0" fmla="*/ 0 h 137436"/>
                <a:gd name="connsiteX1" fmla="*/ 101865 w 101865"/>
                <a:gd name="connsiteY1" fmla="*/ 12396 h 137436"/>
                <a:gd name="connsiteX2" fmla="*/ 81384 w 101865"/>
                <a:gd name="connsiteY2" fmla="*/ 60364 h 137436"/>
                <a:gd name="connsiteX3" fmla="*/ 62520 w 101865"/>
                <a:gd name="connsiteY3" fmla="*/ 76533 h 137436"/>
                <a:gd name="connsiteX4" fmla="*/ 24792 w 101865"/>
                <a:gd name="connsiteY4" fmla="*/ 137436 h 137436"/>
                <a:gd name="connsiteX5" fmla="*/ 0 w 101865"/>
                <a:gd name="connsiteY5" fmla="*/ 137436 h 137436"/>
                <a:gd name="connsiteX6" fmla="*/ 24792 w 101865"/>
                <a:gd name="connsiteY6" fmla="*/ 94319 h 137436"/>
                <a:gd name="connsiteX7" fmla="*/ 44195 w 101865"/>
                <a:gd name="connsiteY7" fmla="*/ 78150 h 137436"/>
                <a:gd name="connsiteX8" fmla="*/ 72221 w 101865"/>
                <a:gd name="connsiteY8" fmla="*/ 0 h 13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5" h="137436">
                  <a:moveTo>
                    <a:pt x="72221" y="0"/>
                  </a:moveTo>
                  <a:lnTo>
                    <a:pt x="101865" y="12396"/>
                  </a:lnTo>
                  <a:lnTo>
                    <a:pt x="81384" y="60364"/>
                  </a:lnTo>
                  <a:lnTo>
                    <a:pt x="62520" y="76533"/>
                  </a:lnTo>
                  <a:lnTo>
                    <a:pt x="24792" y="137436"/>
                  </a:lnTo>
                  <a:lnTo>
                    <a:pt x="0" y="137436"/>
                  </a:lnTo>
                  <a:lnTo>
                    <a:pt x="24792" y="94319"/>
                  </a:lnTo>
                  <a:lnTo>
                    <a:pt x="44195" y="78150"/>
                  </a:lnTo>
                  <a:lnTo>
                    <a:pt x="72221"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6" name="Freeform: Shape 15">
              <a:extLst>
                <a:ext uri="{FF2B5EF4-FFF2-40B4-BE49-F238E27FC236}">
                  <a16:creationId xmlns:a16="http://schemas.microsoft.com/office/drawing/2014/main" id="{2477FD72-3C4B-0F47-88C6-384D137C8510}"/>
                </a:ext>
              </a:extLst>
            </p:cNvPr>
            <p:cNvSpPr/>
            <p:nvPr userDrawn="1"/>
          </p:nvSpPr>
          <p:spPr>
            <a:xfrm>
              <a:off x="1491416" y="6264363"/>
              <a:ext cx="91086" cy="122884"/>
            </a:xfrm>
            <a:custGeom>
              <a:avLst/>
              <a:gdLst>
                <a:gd name="connsiteX0" fmla="*/ 61442 w 91086"/>
                <a:gd name="connsiteY0" fmla="*/ 0 h 122884"/>
                <a:gd name="connsiteX1" fmla="*/ 91086 w 91086"/>
                <a:gd name="connsiteY1" fmla="*/ 10240 h 122884"/>
                <a:gd name="connsiteX2" fmla="*/ 49585 w 91086"/>
                <a:gd name="connsiteY2" fmla="*/ 122884 h 122884"/>
                <a:gd name="connsiteX3" fmla="*/ 0 w 91086"/>
                <a:gd name="connsiteY3" fmla="*/ 122884 h 122884"/>
                <a:gd name="connsiteX4" fmla="*/ 47429 w 91086"/>
                <a:gd name="connsiteY4" fmla="*/ 48507 h 122884"/>
                <a:gd name="connsiteX5" fmla="*/ 61442 w 91086"/>
                <a:gd name="connsiteY5" fmla="*/ 0 h 12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4">
                  <a:moveTo>
                    <a:pt x="61442" y="0"/>
                  </a:moveTo>
                  <a:lnTo>
                    <a:pt x="91086" y="10240"/>
                  </a:lnTo>
                  <a:cubicBezTo>
                    <a:pt x="88391" y="47968"/>
                    <a:pt x="75994" y="86235"/>
                    <a:pt x="49585" y="122884"/>
                  </a:cubicBezTo>
                  <a:lnTo>
                    <a:pt x="0" y="122884"/>
                  </a:lnTo>
                  <a:lnTo>
                    <a:pt x="47429" y="48507"/>
                  </a:lnTo>
                  <a:lnTo>
                    <a:pt x="6144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7" name="Freeform: Shape 12">
              <a:extLst>
                <a:ext uri="{FF2B5EF4-FFF2-40B4-BE49-F238E27FC236}">
                  <a16:creationId xmlns:a16="http://schemas.microsoft.com/office/drawing/2014/main" id="{B5DA31EE-5017-5248-A0BB-61FAC497AF52}"/>
                </a:ext>
              </a:extLst>
            </p:cNvPr>
            <p:cNvSpPr/>
            <p:nvPr userDrawn="1"/>
          </p:nvSpPr>
          <p:spPr>
            <a:xfrm>
              <a:off x="1397635" y="63155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8" name="Freeform: Shape 11">
              <a:extLst>
                <a:ext uri="{FF2B5EF4-FFF2-40B4-BE49-F238E27FC236}">
                  <a16:creationId xmlns:a16="http://schemas.microsoft.com/office/drawing/2014/main" id="{CA2A67CD-A07B-7248-A780-D30451345F14}"/>
                </a:ext>
              </a:extLst>
            </p:cNvPr>
            <p:cNvSpPr/>
            <p:nvPr userDrawn="1"/>
          </p:nvSpPr>
          <p:spPr>
            <a:xfrm>
              <a:off x="1190671" y="6398028"/>
              <a:ext cx="341168" cy="78689"/>
            </a:xfrm>
            <a:custGeom>
              <a:avLst/>
              <a:gdLst>
                <a:gd name="connsiteX0" fmla="*/ 0 w 341168"/>
                <a:gd name="connsiteY0" fmla="*/ 0 h 78689"/>
                <a:gd name="connsiteX1" fmla="*/ 341168 w 341168"/>
                <a:gd name="connsiteY1" fmla="*/ 0 h 78689"/>
                <a:gd name="connsiteX2" fmla="*/ 170853 w 341168"/>
                <a:gd name="connsiteY2" fmla="*/ 78689 h 78689"/>
                <a:gd name="connsiteX3" fmla="*/ 0 w 341168"/>
                <a:gd name="connsiteY3" fmla="*/ 0 h 78689"/>
              </a:gdLst>
              <a:ahLst/>
              <a:cxnLst>
                <a:cxn ang="0">
                  <a:pos x="connsiteX0" y="connsiteY0"/>
                </a:cxn>
                <a:cxn ang="0">
                  <a:pos x="connsiteX1" y="connsiteY1"/>
                </a:cxn>
                <a:cxn ang="0">
                  <a:pos x="connsiteX2" y="connsiteY2"/>
                </a:cxn>
                <a:cxn ang="0">
                  <a:pos x="connsiteX3" y="connsiteY3"/>
                </a:cxn>
              </a:cxnLst>
              <a:rect l="l" t="t" r="r" b="b"/>
              <a:pathLst>
                <a:path w="341168" h="78689">
                  <a:moveTo>
                    <a:pt x="0" y="0"/>
                  </a:moveTo>
                  <a:lnTo>
                    <a:pt x="341168" y="0"/>
                  </a:lnTo>
                  <a:cubicBezTo>
                    <a:pt x="301823" y="50663"/>
                    <a:pt x="233913" y="78689"/>
                    <a:pt x="170853" y="78689"/>
                  </a:cubicBezTo>
                  <a:cubicBezTo>
                    <a:pt x="115879" y="78689"/>
                    <a:pt x="48507" y="59286"/>
                    <a:pt x="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63310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260B4B78-5F82-4EBF-9A9F-8E4D7227DD4F}"/>
              </a:ext>
            </a:extLst>
          </p:cNvPr>
          <p:cNvSpPr>
            <a:spLocks noGrp="1"/>
          </p:cNvSpPr>
          <p:nvPr>
            <p:ph type="pic" sz="quarter" idx="14"/>
          </p:nvPr>
        </p:nvSpPr>
        <p:spPr>
          <a:xfrm>
            <a:off x="0" y="-1"/>
            <a:ext cx="12192000" cy="6860791"/>
          </a:xfrm>
          <a:solidFill>
            <a:srgbClr val="F5F5F5"/>
          </a:solidFill>
        </p:spPr>
        <p:txBody>
          <a:bodyPr anchor="ctr"/>
          <a:lstStyle>
            <a:lvl1pPr algn="ctr">
              <a:defRPr>
                <a:solidFill>
                  <a:srgbClr val="000000"/>
                </a:solidFill>
              </a:defRPr>
            </a:lvl1pPr>
          </a:lstStyle>
          <a:p>
            <a:endParaRPr lang="en-US" dirty="0"/>
          </a:p>
          <a:p>
            <a:endParaRPr lang="en-US" dirty="0"/>
          </a:p>
          <a:p>
            <a:r>
              <a:rPr lang="en-US" dirty="0"/>
              <a:t>Click icon to add picture</a:t>
            </a:r>
          </a:p>
        </p:txBody>
      </p:sp>
      <p:sp>
        <p:nvSpPr>
          <p:cNvPr id="25" name="Footer Placeholder 24">
            <a:extLst>
              <a:ext uri="{FF2B5EF4-FFF2-40B4-BE49-F238E27FC236}">
                <a16:creationId xmlns:a16="http://schemas.microsoft.com/office/drawing/2014/main" id="{1C8C6B26-42CF-49A4-9A6B-EDD3D191AA71}"/>
              </a:ext>
            </a:extLst>
          </p:cNvPr>
          <p:cNvSpPr>
            <a:spLocks noGrp="1"/>
          </p:cNvSpPr>
          <p:nvPr>
            <p:ph type="ftr" sz="quarter" idx="19"/>
          </p:nvPr>
        </p:nvSpPr>
        <p:spPr/>
        <p:txBody>
          <a:bodyPr/>
          <a:lstStyle>
            <a:lvl1pPr>
              <a:defRPr>
                <a:solidFill>
                  <a:schemeClr val="bg1"/>
                </a:solidFill>
              </a:defRPr>
            </a:lvl1pPr>
          </a:lstStyle>
          <a:p>
            <a:r>
              <a:rPr lang="en-US" dirty="0"/>
              <a:t>Multiple Levels of Financial Protection    |</a:t>
            </a:r>
          </a:p>
        </p:txBody>
      </p:sp>
      <p:sp>
        <p:nvSpPr>
          <p:cNvPr id="26" name="Slide Number Placeholder 25">
            <a:extLst>
              <a:ext uri="{FF2B5EF4-FFF2-40B4-BE49-F238E27FC236}">
                <a16:creationId xmlns:a16="http://schemas.microsoft.com/office/drawing/2014/main" id="{21885F03-470A-4CC7-A870-5C660C03969F}"/>
              </a:ext>
            </a:extLst>
          </p:cNvPr>
          <p:cNvSpPr>
            <a:spLocks noGrp="1"/>
          </p:cNvSpPr>
          <p:nvPr>
            <p:ph type="sldNum" sz="quarter" idx="20"/>
          </p:nvPr>
        </p:nvSpPr>
        <p:spPr/>
        <p:txBody>
          <a:bodyPr/>
          <a:lstStyle>
            <a:lvl1pPr>
              <a:defRPr>
                <a:solidFill>
                  <a:schemeClr val="bg1"/>
                </a:solidFill>
              </a:defRPr>
            </a:lvl1pPr>
          </a:lstStyle>
          <a:p>
            <a:fld id="{BB544E63-09F9-914E-B731-EB7D262F5FD2}" type="slidenum">
              <a:rPr lang="en-US" smtClean="0"/>
              <a:pPr/>
              <a:t>‹#›</a:t>
            </a:fld>
            <a:endParaRPr lang="en-US" dirty="0"/>
          </a:p>
        </p:txBody>
      </p:sp>
      <p:sp>
        <p:nvSpPr>
          <p:cNvPr id="6" name="Text Placeholder 5">
            <a:extLst>
              <a:ext uri="{FF2B5EF4-FFF2-40B4-BE49-F238E27FC236}">
                <a16:creationId xmlns:a16="http://schemas.microsoft.com/office/drawing/2014/main" id="{AD12BB4E-AB54-44D0-B921-10945C1D9BA7}"/>
              </a:ext>
            </a:extLst>
          </p:cNvPr>
          <p:cNvSpPr>
            <a:spLocks noGrp="1"/>
          </p:cNvSpPr>
          <p:nvPr>
            <p:ph type="body" sz="quarter" idx="16"/>
          </p:nvPr>
        </p:nvSpPr>
        <p:spPr>
          <a:xfrm>
            <a:off x="460921" y="1619250"/>
            <a:ext cx="9079894" cy="2260407"/>
          </a:xfrm>
        </p:spPr>
        <p:txBody>
          <a:bodyPr anchor="b"/>
          <a:lstStyle>
            <a:lvl1pPr>
              <a:lnSpc>
                <a:spcPts val="6200"/>
              </a:lnSpc>
              <a:spcBef>
                <a:spcPts val="0"/>
              </a:spcBef>
              <a:defRPr sz="4800">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40963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74EC-A622-47CB-A6F0-3C5CC6BB09E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F2D6729-35F2-42AC-8569-8108D3C2332E}"/>
              </a:ext>
            </a:extLst>
          </p:cNvPr>
          <p:cNvSpPr>
            <a:spLocks noGrp="1"/>
          </p:cNvSpPr>
          <p:nvPr>
            <p:ph type="ftr" sz="quarter" idx="10"/>
          </p:nvPr>
        </p:nvSpPr>
        <p:spPr/>
        <p:txBody>
          <a:bodyPr/>
          <a:lstStyle/>
          <a:p>
            <a:r>
              <a:rPr lang="en-US" dirty="0"/>
              <a:t>Multiple Levels of Financial Protection    |</a:t>
            </a:r>
          </a:p>
        </p:txBody>
      </p:sp>
      <p:sp>
        <p:nvSpPr>
          <p:cNvPr id="4" name="Slide Number Placeholder 3">
            <a:extLst>
              <a:ext uri="{FF2B5EF4-FFF2-40B4-BE49-F238E27FC236}">
                <a16:creationId xmlns:a16="http://schemas.microsoft.com/office/drawing/2014/main" id="{E23AC32D-4780-445E-9094-D8F1D020BC28}"/>
              </a:ext>
            </a:extLst>
          </p:cNvPr>
          <p:cNvSpPr>
            <a:spLocks noGrp="1"/>
          </p:cNvSpPr>
          <p:nvPr>
            <p:ph type="sldNum" sz="quarter" idx="11"/>
          </p:nvPr>
        </p:nvSpPr>
        <p:spPr/>
        <p:txBody>
          <a:bodyPr/>
          <a:lstStyle/>
          <a:p>
            <a:fld id="{BB544E63-09F9-914E-B731-EB7D262F5FD2}" type="slidenum">
              <a:rPr lang="en-US" smtClean="0"/>
              <a:pPr/>
              <a:t>‹#›</a:t>
            </a:fld>
            <a:endParaRPr lang="en-US" dirty="0"/>
          </a:p>
        </p:txBody>
      </p:sp>
      <p:sp>
        <p:nvSpPr>
          <p:cNvPr id="6" name="Content Placeholder 5">
            <a:extLst>
              <a:ext uri="{FF2B5EF4-FFF2-40B4-BE49-F238E27FC236}">
                <a16:creationId xmlns:a16="http://schemas.microsoft.com/office/drawing/2014/main" id="{3A427669-AF98-483A-BEAF-752F896534D6}"/>
              </a:ext>
            </a:extLst>
          </p:cNvPr>
          <p:cNvSpPr>
            <a:spLocks noGrp="1"/>
          </p:cNvSpPr>
          <p:nvPr>
            <p:ph sz="quarter" idx="12"/>
          </p:nvPr>
        </p:nvSpPr>
        <p:spPr>
          <a:xfrm>
            <a:off x="457199" y="1144588"/>
            <a:ext cx="3429000" cy="618309"/>
          </a:xfrm>
        </p:spPr>
        <p:txBody>
          <a:bodyPr/>
          <a:lstStyle/>
          <a:p>
            <a:pPr lvl="0"/>
            <a:r>
              <a:rPr lang="en-US" dirty="0"/>
              <a:t>Click to edit Master text styles</a:t>
            </a:r>
          </a:p>
          <a:p>
            <a:pPr lvl="1"/>
            <a:r>
              <a:rPr lang="en-US" dirty="0"/>
              <a:t>Second level</a:t>
            </a:r>
          </a:p>
          <a:p>
            <a:pPr lvl="2"/>
            <a:endParaRPr lang="en-US" dirty="0"/>
          </a:p>
        </p:txBody>
      </p:sp>
      <p:sp>
        <p:nvSpPr>
          <p:cNvPr id="8" name="Content Placeholder 7">
            <a:extLst>
              <a:ext uri="{FF2B5EF4-FFF2-40B4-BE49-F238E27FC236}">
                <a16:creationId xmlns:a16="http://schemas.microsoft.com/office/drawing/2014/main" id="{2D9D2557-E4AF-4C3A-AB04-6A95B8B5FD72}"/>
              </a:ext>
            </a:extLst>
          </p:cNvPr>
          <p:cNvSpPr>
            <a:spLocks noGrp="1"/>
          </p:cNvSpPr>
          <p:nvPr>
            <p:ph sz="quarter" idx="13"/>
          </p:nvPr>
        </p:nvSpPr>
        <p:spPr>
          <a:xfrm>
            <a:off x="4259263" y="1144588"/>
            <a:ext cx="3429000" cy="617537"/>
          </a:xfrm>
        </p:spPr>
        <p:txBody>
          <a:bodyPr/>
          <a:lstStyle/>
          <a:p>
            <a:pPr lvl="0"/>
            <a:r>
              <a:rPr lang="en-US" dirty="0"/>
              <a:t>Click to edit Master text styles</a:t>
            </a:r>
          </a:p>
          <a:p>
            <a:pPr lvl="1"/>
            <a:r>
              <a:rPr lang="en-US" dirty="0"/>
              <a:t>Second level</a:t>
            </a:r>
          </a:p>
        </p:txBody>
      </p:sp>
      <p:sp>
        <p:nvSpPr>
          <p:cNvPr id="10" name="Content Placeholder 9">
            <a:extLst>
              <a:ext uri="{FF2B5EF4-FFF2-40B4-BE49-F238E27FC236}">
                <a16:creationId xmlns:a16="http://schemas.microsoft.com/office/drawing/2014/main" id="{75E40A7E-CF95-4C9F-986A-19DC6E01D9E6}"/>
              </a:ext>
            </a:extLst>
          </p:cNvPr>
          <p:cNvSpPr>
            <a:spLocks noGrp="1"/>
          </p:cNvSpPr>
          <p:nvPr>
            <p:ph sz="quarter" idx="14"/>
          </p:nvPr>
        </p:nvSpPr>
        <p:spPr>
          <a:xfrm>
            <a:off x="8342330" y="1144587"/>
            <a:ext cx="3429000" cy="617537"/>
          </a:xfrm>
        </p:spPr>
        <p:txBody>
          <a:bodyPr/>
          <a:lstStyle/>
          <a:p>
            <a:pPr lvl="0"/>
            <a:r>
              <a:rPr lang="en-US" dirty="0"/>
              <a:t>Click to edit Master text styles</a:t>
            </a:r>
          </a:p>
          <a:p>
            <a:pPr lvl="1"/>
            <a:r>
              <a:rPr lang="en-US" dirty="0"/>
              <a:t>Second level</a:t>
            </a:r>
          </a:p>
        </p:txBody>
      </p:sp>
      <p:sp>
        <p:nvSpPr>
          <p:cNvPr id="12" name="Content Placeholder 11">
            <a:extLst>
              <a:ext uri="{FF2B5EF4-FFF2-40B4-BE49-F238E27FC236}">
                <a16:creationId xmlns:a16="http://schemas.microsoft.com/office/drawing/2014/main" id="{107EEB52-B4D7-4E5E-9120-FCAAA90F97A7}"/>
              </a:ext>
            </a:extLst>
          </p:cNvPr>
          <p:cNvSpPr>
            <a:spLocks noGrp="1"/>
          </p:cNvSpPr>
          <p:nvPr>
            <p:ph sz="quarter" idx="15"/>
          </p:nvPr>
        </p:nvSpPr>
        <p:spPr>
          <a:xfrm>
            <a:off x="457200" y="3205162"/>
            <a:ext cx="3429000" cy="621792"/>
          </a:xfrm>
        </p:spPr>
        <p:txBody>
          <a:bodyPr/>
          <a:lstStyle/>
          <a:p>
            <a:pPr lvl="0"/>
            <a:r>
              <a:rPr lang="en-US" dirty="0"/>
              <a:t>Click to edit Master text styles</a:t>
            </a:r>
          </a:p>
          <a:p>
            <a:pPr lvl="1"/>
            <a:r>
              <a:rPr lang="en-US" dirty="0"/>
              <a:t>Second level</a:t>
            </a:r>
          </a:p>
          <a:p>
            <a:pPr lvl="4"/>
            <a:r>
              <a:rPr lang="en-US" dirty="0"/>
              <a:t>Fifth level</a:t>
            </a:r>
          </a:p>
        </p:txBody>
      </p:sp>
      <p:sp>
        <p:nvSpPr>
          <p:cNvPr id="14" name="Content Placeholder 13">
            <a:extLst>
              <a:ext uri="{FF2B5EF4-FFF2-40B4-BE49-F238E27FC236}">
                <a16:creationId xmlns:a16="http://schemas.microsoft.com/office/drawing/2014/main" id="{8227AA4A-718F-4785-8B3A-17ECE0EC443E}"/>
              </a:ext>
            </a:extLst>
          </p:cNvPr>
          <p:cNvSpPr>
            <a:spLocks noGrp="1"/>
          </p:cNvSpPr>
          <p:nvPr>
            <p:ph sz="quarter" idx="16"/>
          </p:nvPr>
        </p:nvSpPr>
        <p:spPr>
          <a:xfrm>
            <a:off x="4259263" y="3205163"/>
            <a:ext cx="3429000" cy="617537"/>
          </a:xfrm>
        </p:spPr>
        <p:txBody>
          <a:bodyPr/>
          <a:lstStyle/>
          <a:p>
            <a:pPr lvl="0"/>
            <a:r>
              <a:rPr lang="en-US" dirty="0"/>
              <a:t>Click to edit Master text styles</a:t>
            </a:r>
          </a:p>
          <a:p>
            <a:pPr lvl="1"/>
            <a:r>
              <a:rPr lang="en-US" dirty="0"/>
              <a:t>Second level</a:t>
            </a:r>
          </a:p>
          <a:p>
            <a:pPr lvl="4"/>
            <a:r>
              <a:rPr lang="en-US" dirty="0"/>
              <a:t>Fifth level</a:t>
            </a:r>
          </a:p>
        </p:txBody>
      </p:sp>
      <p:sp>
        <p:nvSpPr>
          <p:cNvPr id="16" name="Content Placeholder 15">
            <a:extLst>
              <a:ext uri="{FF2B5EF4-FFF2-40B4-BE49-F238E27FC236}">
                <a16:creationId xmlns:a16="http://schemas.microsoft.com/office/drawing/2014/main" id="{AE0F4A5B-11C2-46F0-AC86-DBE1CAFE8024}"/>
              </a:ext>
            </a:extLst>
          </p:cNvPr>
          <p:cNvSpPr>
            <a:spLocks noGrp="1"/>
          </p:cNvSpPr>
          <p:nvPr>
            <p:ph sz="quarter" idx="17"/>
          </p:nvPr>
        </p:nvSpPr>
        <p:spPr>
          <a:xfrm>
            <a:off x="8342313" y="3205162"/>
            <a:ext cx="3430587" cy="622301"/>
          </a:xfrm>
        </p:spPr>
        <p:txBody>
          <a:bodyPr/>
          <a:lstStyle/>
          <a:p>
            <a:pPr lvl="0"/>
            <a:r>
              <a:rPr lang="en-US" dirty="0"/>
              <a:t>Click to edit Master text styles</a:t>
            </a:r>
          </a:p>
          <a:p>
            <a:pPr lvl="1"/>
            <a:r>
              <a:rPr lang="en-US" dirty="0"/>
              <a:t>Second level</a:t>
            </a:r>
          </a:p>
          <a:p>
            <a:pPr lvl="4"/>
            <a:r>
              <a:rPr lang="en-US" dirty="0"/>
              <a:t>Fifth level</a:t>
            </a:r>
          </a:p>
        </p:txBody>
      </p:sp>
      <p:sp>
        <p:nvSpPr>
          <p:cNvPr id="18" name="Content Placeholder 17">
            <a:extLst>
              <a:ext uri="{FF2B5EF4-FFF2-40B4-BE49-F238E27FC236}">
                <a16:creationId xmlns:a16="http://schemas.microsoft.com/office/drawing/2014/main" id="{7386233C-BAA9-4483-BD12-9372D4869557}"/>
              </a:ext>
            </a:extLst>
          </p:cNvPr>
          <p:cNvSpPr>
            <a:spLocks noGrp="1"/>
          </p:cNvSpPr>
          <p:nvPr>
            <p:ph sz="quarter" idx="18"/>
          </p:nvPr>
        </p:nvSpPr>
        <p:spPr>
          <a:xfrm>
            <a:off x="457200" y="4778375"/>
            <a:ext cx="3429000" cy="621792"/>
          </a:xfrm>
        </p:spPr>
        <p:txBody>
          <a:bodyPr/>
          <a:lstStyle/>
          <a:p>
            <a:pPr lvl="0"/>
            <a:r>
              <a:rPr lang="en-US" dirty="0"/>
              <a:t>Click to edit Master text styles</a:t>
            </a:r>
          </a:p>
          <a:p>
            <a:pPr lvl="1"/>
            <a:r>
              <a:rPr lang="en-US" dirty="0"/>
              <a:t>Second level</a:t>
            </a:r>
          </a:p>
        </p:txBody>
      </p:sp>
      <p:sp>
        <p:nvSpPr>
          <p:cNvPr id="20" name="Content Placeholder 19">
            <a:extLst>
              <a:ext uri="{FF2B5EF4-FFF2-40B4-BE49-F238E27FC236}">
                <a16:creationId xmlns:a16="http://schemas.microsoft.com/office/drawing/2014/main" id="{51BE1F2A-C361-43FF-87DA-ED38C51D8DC6}"/>
              </a:ext>
            </a:extLst>
          </p:cNvPr>
          <p:cNvSpPr>
            <a:spLocks noGrp="1"/>
          </p:cNvSpPr>
          <p:nvPr>
            <p:ph sz="quarter" idx="19"/>
          </p:nvPr>
        </p:nvSpPr>
        <p:spPr>
          <a:xfrm>
            <a:off x="4259263" y="4778375"/>
            <a:ext cx="3429000" cy="621792"/>
          </a:xfrm>
        </p:spPr>
        <p:txBody>
          <a:bodyPr/>
          <a:lstStyle/>
          <a:p>
            <a:pPr lvl="0"/>
            <a:r>
              <a:rPr lang="en-US" dirty="0"/>
              <a:t>Click to edit Master text styles</a:t>
            </a:r>
          </a:p>
          <a:p>
            <a:pPr lvl="1"/>
            <a:r>
              <a:rPr lang="en-US" dirty="0"/>
              <a:t>Second level</a:t>
            </a:r>
          </a:p>
        </p:txBody>
      </p:sp>
      <p:sp>
        <p:nvSpPr>
          <p:cNvPr id="22" name="Content Placeholder 21">
            <a:extLst>
              <a:ext uri="{FF2B5EF4-FFF2-40B4-BE49-F238E27FC236}">
                <a16:creationId xmlns:a16="http://schemas.microsoft.com/office/drawing/2014/main" id="{D7AC9223-A916-401E-867E-59FE78A3C541}"/>
              </a:ext>
            </a:extLst>
          </p:cNvPr>
          <p:cNvSpPr>
            <a:spLocks noGrp="1"/>
          </p:cNvSpPr>
          <p:nvPr>
            <p:ph sz="quarter" idx="20"/>
          </p:nvPr>
        </p:nvSpPr>
        <p:spPr>
          <a:xfrm>
            <a:off x="8342313" y="4778375"/>
            <a:ext cx="3430587" cy="622300"/>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2846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Half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AC4DA53-EECE-4759-BBE3-DDD76664130A}"/>
              </a:ext>
            </a:extLst>
          </p:cNvPr>
          <p:cNvSpPr/>
          <p:nvPr userDrawn="1"/>
        </p:nvSpPr>
        <p:spPr>
          <a:xfrm>
            <a:off x="6096000" y="0"/>
            <a:ext cx="6096000" cy="6858000"/>
          </a:xfrm>
          <a:prstGeom prst="rect">
            <a:avLst/>
          </a:prstGeom>
          <a:solidFill>
            <a:srgbClr val="98C3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000" dirty="0"/>
          </a:p>
        </p:txBody>
      </p:sp>
      <p:sp>
        <p:nvSpPr>
          <p:cNvPr id="11" name="Rectangle 10">
            <a:extLst>
              <a:ext uri="{FF2B5EF4-FFF2-40B4-BE49-F238E27FC236}">
                <a16:creationId xmlns:a16="http://schemas.microsoft.com/office/drawing/2014/main" id="{E824DDE6-C632-48BD-BAAF-0A3B12790882}"/>
              </a:ext>
            </a:extLst>
          </p:cNvPr>
          <p:cNvSpPr/>
          <p:nvPr userDrawn="1"/>
        </p:nvSpPr>
        <p:spPr>
          <a:xfrm>
            <a:off x="0" y="0"/>
            <a:ext cx="6096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8127" y="1336354"/>
            <a:ext cx="4403986" cy="615553"/>
          </a:xfrm>
        </p:spPr>
        <p:txBody>
          <a:bodyPr anchor="t"/>
          <a:lstStyle>
            <a:lvl1pPr>
              <a:defRPr sz="4000" b="1" i="0">
                <a:solidFill>
                  <a:schemeClr val="bg1"/>
                </a:solidFill>
              </a:defRPr>
            </a:lvl1pPr>
          </a:lstStyle>
          <a:p>
            <a:r>
              <a:rPr lang="en-GB" dirty="0"/>
              <a:t>Click to edit</a:t>
            </a:r>
            <a:endParaRPr lang="en-US" dirty="0"/>
          </a:p>
        </p:txBody>
      </p:sp>
      <p:sp>
        <p:nvSpPr>
          <p:cNvPr id="6" name="Content Placeholder 5"/>
          <p:cNvSpPr>
            <a:spLocks noGrp="1"/>
          </p:cNvSpPr>
          <p:nvPr>
            <p:ph sz="quarter" idx="12"/>
          </p:nvPr>
        </p:nvSpPr>
        <p:spPr>
          <a:xfrm>
            <a:off x="609600" y="2565306"/>
            <a:ext cx="4966147" cy="3606893"/>
          </a:xfrm>
        </p:spPr>
        <p:txBody>
          <a:bodyPr/>
          <a:lstStyle>
            <a:lvl1pPr marL="342900" indent="-342900">
              <a:spcBef>
                <a:spcPts val="0"/>
              </a:spcBef>
              <a:spcAft>
                <a:spcPts val="1200"/>
              </a:spcAft>
              <a:buFont typeface="PrudentialModern Medium" pitchFamily="2" charset="0"/>
              <a:buChar char="•"/>
              <a:defRPr lang="en-GB" sz="2000" b="0" kern="1200" dirty="0">
                <a:solidFill>
                  <a:schemeClr val="bg1"/>
                </a:solidFill>
                <a:latin typeface="+mn-lt"/>
                <a:ea typeface="+mn-ea"/>
                <a:cs typeface="+mn-cs"/>
              </a:defRPr>
            </a:lvl1pPr>
            <a:lvl2pPr>
              <a:defRPr lang="en-GB" sz="2100" b="1" kern="1200" dirty="0">
                <a:solidFill>
                  <a:schemeClr val="bg1"/>
                </a:solidFill>
                <a:latin typeface="PrudentialModern" pitchFamily="2" charset="77"/>
                <a:ea typeface="+mn-ea"/>
                <a:cs typeface="+mn-cs"/>
              </a:defRPr>
            </a:lvl2pPr>
            <a:lvl3pPr>
              <a:defRPr lang="en-GB" sz="2100" b="1" kern="1200" dirty="0">
                <a:solidFill>
                  <a:schemeClr val="bg1"/>
                </a:solidFill>
                <a:latin typeface="PrudentialModern" pitchFamily="2" charset="77"/>
                <a:ea typeface="+mn-ea"/>
                <a:cs typeface="+mn-cs"/>
              </a:defRPr>
            </a:lvl3pPr>
            <a:lvl4pPr>
              <a:defRPr lang="en-GB" sz="2100" b="1" kern="1200" dirty="0">
                <a:solidFill>
                  <a:schemeClr val="bg1"/>
                </a:solidFill>
                <a:latin typeface="PrudentialModern" pitchFamily="2" charset="77"/>
                <a:ea typeface="+mn-ea"/>
                <a:cs typeface="+mn-cs"/>
              </a:defRPr>
            </a:lvl4pPr>
            <a:lvl5pPr>
              <a:defRPr sz="1600"/>
            </a:lvl5pPr>
          </a:lstStyle>
          <a:p>
            <a:pPr lvl="0"/>
            <a:r>
              <a:rPr lang="en-GB" dirty="0"/>
              <a:t>Click to edit Master text styles</a:t>
            </a:r>
          </a:p>
        </p:txBody>
      </p:sp>
      <p:sp>
        <p:nvSpPr>
          <p:cNvPr id="5" name="Footer Placeholder 4">
            <a:extLst>
              <a:ext uri="{FF2B5EF4-FFF2-40B4-BE49-F238E27FC236}">
                <a16:creationId xmlns:a16="http://schemas.microsoft.com/office/drawing/2014/main" id="{823F169C-6C78-4096-9EF6-2D0684610B34}"/>
              </a:ext>
            </a:extLst>
          </p:cNvPr>
          <p:cNvSpPr>
            <a:spLocks noGrp="1"/>
          </p:cNvSpPr>
          <p:nvPr>
            <p:ph type="ftr" sz="quarter" idx="13"/>
          </p:nvPr>
        </p:nvSpPr>
        <p:spPr/>
        <p:txBody>
          <a:bodyPr/>
          <a:lstStyle>
            <a:lvl1pPr>
              <a:defRPr>
                <a:solidFill>
                  <a:schemeClr val="bg1"/>
                </a:solidFill>
              </a:defRPr>
            </a:lvl1pPr>
          </a:lstStyle>
          <a:p>
            <a:r>
              <a:rPr lang="en-US" dirty="0"/>
              <a:t>Multiple Levels of Financial Protection    |</a:t>
            </a:r>
          </a:p>
        </p:txBody>
      </p:sp>
      <p:sp>
        <p:nvSpPr>
          <p:cNvPr id="7" name="Slide Number Placeholder 6">
            <a:extLst>
              <a:ext uri="{FF2B5EF4-FFF2-40B4-BE49-F238E27FC236}">
                <a16:creationId xmlns:a16="http://schemas.microsoft.com/office/drawing/2014/main" id="{9718CA0B-6F13-404F-994F-FB57F7A68F20}"/>
              </a:ext>
            </a:extLst>
          </p:cNvPr>
          <p:cNvSpPr>
            <a:spLocks noGrp="1"/>
          </p:cNvSpPr>
          <p:nvPr>
            <p:ph type="sldNum" sz="quarter" idx="14"/>
          </p:nvPr>
        </p:nvSpPr>
        <p:spPr/>
        <p:txBody>
          <a:bodyPr/>
          <a:lstStyle>
            <a:lvl1pPr>
              <a:defRPr>
                <a:solidFill>
                  <a:schemeClr val="bg1"/>
                </a:solidFill>
              </a:defRPr>
            </a:lvl1pPr>
          </a:lstStyle>
          <a:p>
            <a:fld id="{BB544E63-09F9-914E-B731-EB7D262F5FD2}" type="slidenum">
              <a:rPr lang="en-US" smtClean="0"/>
              <a:pPr/>
              <a:t>‹#›</a:t>
            </a:fld>
            <a:endParaRPr lang="en-US" dirty="0"/>
          </a:p>
        </p:txBody>
      </p:sp>
      <p:sp>
        <p:nvSpPr>
          <p:cNvPr id="13" name="Content Placeholder 5">
            <a:extLst>
              <a:ext uri="{FF2B5EF4-FFF2-40B4-BE49-F238E27FC236}">
                <a16:creationId xmlns:a16="http://schemas.microsoft.com/office/drawing/2014/main" id="{5C8D7F7B-349B-46B4-856B-086067D71372}"/>
              </a:ext>
            </a:extLst>
          </p:cNvPr>
          <p:cNvSpPr>
            <a:spLocks noGrp="1"/>
          </p:cNvSpPr>
          <p:nvPr>
            <p:ph sz="quarter" idx="15"/>
          </p:nvPr>
        </p:nvSpPr>
        <p:spPr>
          <a:xfrm>
            <a:off x="6844356" y="2565306"/>
            <a:ext cx="4966147" cy="3606893"/>
          </a:xfrm>
        </p:spPr>
        <p:txBody>
          <a:bodyPr/>
          <a:lstStyle>
            <a:lvl1pPr marL="342900" indent="-342900">
              <a:buFont typeface="PrudentialModern Medium" pitchFamily="2" charset="0"/>
              <a:buChar char="•"/>
              <a:defRPr lang="en-GB" sz="2000" b="0" kern="1200" dirty="0">
                <a:solidFill>
                  <a:schemeClr val="tx1"/>
                </a:solidFill>
                <a:latin typeface="+mn-lt"/>
                <a:ea typeface="+mn-ea"/>
                <a:cs typeface="+mn-cs"/>
              </a:defRPr>
            </a:lvl1pPr>
            <a:lvl2pPr>
              <a:defRPr lang="en-GB" sz="2100" b="1" kern="1200" dirty="0">
                <a:solidFill>
                  <a:schemeClr val="bg1"/>
                </a:solidFill>
                <a:latin typeface="PrudentialModern" pitchFamily="2" charset="77"/>
                <a:ea typeface="+mn-ea"/>
                <a:cs typeface="+mn-cs"/>
              </a:defRPr>
            </a:lvl2pPr>
            <a:lvl3pPr>
              <a:defRPr lang="en-GB" sz="2100" b="1" kern="1200" dirty="0">
                <a:solidFill>
                  <a:schemeClr val="bg1"/>
                </a:solidFill>
                <a:latin typeface="PrudentialModern" pitchFamily="2" charset="77"/>
                <a:ea typeface="+mn-ea"/>
                <a:cs typeface="+mn-cs"/>
              </a:defRPr>
            </a:lvl3pPr>
            <a:lvl4pPr>
              <a:defRPr lang="en-GB" sz="2100" b="1" kern="1200" dirty="0">
                <a:solidFill>
                  <a:schemeClr val="bg1"/>
                </a:solidFill>
                <a:latin typeface="PrudentialModern" pitchFamily="2" charset="77"/>
                <a:ea typeface="+mn-ea"/>
                <a:cs typeface="+mn-cs"/>
              </a:defRPr>
            </a:lvl4pPr>
            <a:lvl5pPr>
              <a:defRPr sz="1600"/>
            </a:lvl5pPr>
          </a:lstStyle>
          <a:p>
            <a:pPr lvl="0"/>
            <a:r>
              <a:rPr lang="en-GB" dirty="0"/>
              <a:t>Click to edit Master text styles</a:t>
            </a:r>
          </a:p>
        </p:txBody>
      </p:sp>
      <p:sp>
        <p:nvSpPr>
          <p:cNvPr id="25" name="Text Placeholder 23">
            <a:extLst>
              <a:ext uri="{FF2B5EF4-FFF2-40B4-BE49-F238E27FC236}">
                <a16:creationId xmlns:a16="http://schemas.microsoft.com/office/drawing/2014/main" id="{C59DF57B-F525-42B0-BA4B-0EFEB75AF4F9}"/>
              </a:ext>
            </a:extLst>
          </p:cNvPr>
          <p:cNvSpPr>
            <a:spLocks noGrp="1"/>
          </p:cNvSpPr>
          <p:nvPr>
            <p:ph type="body" sz="quarter" idx="16"/>
          </p:nvPr>
        </p:nvSpPr>
        <p:spPr>
          <a:xfrm>
            <a:off x="7003010" y="1336676"/>
            <a:ext cx="4225709" cy="615232"/>
          </a:xfrm>
        </p:spPr>
        <p:txBody>
          <a:bodyPr/>
          <a:lstStyle>
            <a:lvl1pPr>
              <a:defRPr kumimoji="0" lang="en-US" sz="4000" b="1" i="0" kern="1200" spc="0" dirty="0" smtClean="0">
                <a:solidFill>
                  <a:schemeClr val="bg1"/>
                </a:solidFill>
                <a:latin typeface="+mj-lt"/>
                <a:ea typeface="PrudentialModern Bold SemiConde" charset="0"/>
                <a:cs typeface="PrudentialModern Bold SemiConde" charset="0"/>
              </a:defRPr>
            </a:lvl1pPr>
            <a:lvl2pPr>
              <a:defRPr kumimoji="0" lang="en-US" sz="4000" b="1" i="0" kern="1200" spc="0" dirty="0" smtClean="0">
                <a:solidFill>
                  <a:schemeClr val="bg1"/>
                </a:solidFill>
                <a:latin typeface="+mj-lt"/>
                <a:ea typeface="PrudentialModern Bold SemiConde" charset="0"/>
                <a:cs typeface="PrudentialModern Bold SemiConde" charset="0"/>
              </a:defRPr>
            </a:lvl2pPr>
            <a:lvl3pPr>
              <a:defRPr kumimoji="0" lang="en-US" sz="4000" b="1" i="0" kern="1200" spc="0" dirty="0" smtClean="0">
                <a:solidFill>
                  <a:schemeClr val="bg1"/>
                </a:solidFill>
                <a:latin typeface="+mj-lt"/>
                <a:ea typeface="PrudentialModern Bold SemiConde" charset="0"/>
                <a:cs typeface="PrudentialModern Bold SemiConde" charset="0"/>
              </a:defRPr>
            </a:lvl3pPr>
            <a:lvl4pPr>
              <a:defRPr kumimoji="0" lang="en-US" sz="4000" b="1" i="0" kern="1200" spc="0" dirty="0" smtClean="0">
                <a:solidFill>
                  <a:schemeClr val="bg1"/>
                </a:solidFill>
                <a:latin typeface="+mj-lt"/>
                <a:ea typeface="PrudentialModern Bold SemiConde" charset="0"/>
                <a:cs typeface="PrudentialModern Bold SemiConde" charset="0"/>
              </a:defRPr>
            </a:lvl4pPr>
            <a:lvl5pPr>
              <a:defRPr kumimoji="0" lang="en-US" sz="4000" b="1" i="0" kern="1200" spc="0" dirty="0">
                <a:solidFill>
                  <a:schemeClr val="bg1"/>
                </a:solidFill>
                <a:latin typeface="+mj-lt"/>
                <a:ea typeface="PrudentialModern Bold SemiConde" charset="0"/>
                <a:cs typeface="PrudentialModern Bold SemiConde" charset="0"/>
              </a:defRPr>
            </a:lvl5pPr>
          </a:lstStyle>
          <a:p>
            <a:pPr lvl="0"/>
            <a:r>
              <a:rPr lang="en-US" dirty="0"/>
              <a:t>Click to edit</a:t>
            </a:r>
          </a:p>
        </p:txBody>
      </p:sp>
      <p:grpSp>
        <p:nvGrpSpPr>
          <p:cNvPr id="32" name="Group 31">
            <a:extLst>
              <a:ext uri="{FF2B5EF4-FFF2-40B4-BE49-F238E27FC236}">
                <a16:creationId xmlns:a16="http://schemas.microsoft.com/office/drawing/2014/main" id="{F97DDEF5-C64C-4EA6-B252-561E1EF88899}"/>
              </a:ext>
            </a:extLst>
          </p:cNvPr>
          <p:cNvGrpSpPr/>
          <p:nvPr userDrawn="1"/>
        </p:nvGrpSpPr>
        <p:grpSpPr>
          <a:xfrm>
            <a:off x="422821" y="6360459"/>
            <a:ext cx="344861" cy="343609"/>
            <a:chOff x="1136774" y="6032607"/>
            <a:chExt cx="445728" cy="444110"/>
          </a:xfrm>
          <a:solidFill>
            <a:schemeClr val="bg1"/>
          </a:solidFill>
        </p:grpSpPr>
        <p:sp>
          <p:nvSpPr>
            <p:cNvPr id="33" name="Freeform: Shape 32">
              <a:extLst>
                <a:ext uri="{FF2B5EF4-FFF2-40B4-BE49-F238E27FC236}">
                  <a16:creationId xmlns:a16="http://schemas.microsoft.com/office/drawing/2014/main" id="{917E0847-5A4D-42F3-ADBB-E86FFF3A4914}"/>
                </a:ext>
              </a:extLst>
            </p:cNvPr>
            <p:cNvSpPr/>
            <p:nvPr userDrawn="1"/>
          </p:nvSpPr>
          <p:spPr>
            <a:xfrm>
              <a:off x="1136774" y="6032607"/>
              <a:ext cx="436026" cy="355181"/>
            </a:xfrm>
            <a:custGeom>
              <a:avLst/>
              <a:gdLst>
                <a:gd name="connsiteX0" fmla="*/ 225289 w 436026"/>
                <a:gd name="connsiteY0" fmla="*/ 0 h 355181"/>
                <a:gd name="connsiteX1" fmla="*/ 436026 w 436026"/>
                <a:gd name="connsiteY1" fmla="*/ 157379 h 355181"/>
                <a:gd name="connsiteX2" fmla="*/ 322304 w 436026"/>
                <a:gd name="connsiteY2" fmla="*/ 126119 h 355181"/>
                <a:gd name="connsiteX3" fmla="*/ 223133 w 436026"/>
                <a:gd name="connsiteY3" fmla="*/ 68449 h 355181"/>
                <a:gd name="connsiteX4" fmla="*/ 187023 w 436026"/>
                <a:gd name="connsiteY4" fmla="*/ 61982 h 355181"/>
                <a:gd name="connsiteX5" fmla="*/ 187023 w 436026"/>
                <a:gd name="connsiteY5" fmla="*/ 88391 h 355181"/>
                <a:gd name="connsiteX6" fmla="*/ 215049 w 436026"/>
                <a:gd name="connsiteY6" fmla="*/ 114262 h 355181"/>
                <a:gd name="connsiteX7" fmla="*/ 176243 w 436026"/>
                <a:gd name="connsiteY7" fmla="*/ 111028 h 355181"/>
                <a:gd name="connsiteX8" fmla="*/ 209659 w 436026"/>
                <a:gd name="connsiteY8" fmla="*/ 147139 h 355181"/>
                <a:gd name="connsiteX9" fmla="*/ 357337 w 436026"/>
                <a:gd name="connsiteY9" fmla="*/ 171931 h 355181"/>
                <a:gd name="connsiteX10" fmla="*/ 383207 w 436026"/>
                <a:gd name="connsiteY10" fmla="*/ 188639 h 355181"/>
                <a:gd name="connsiteX11" fmla="*/ 315836 w 436026"/>
                <a:gd name="connsiteY11" fmla="*/ 191873 h 355181"/>
                <a:gd name="connsiteX12" fmla="*/ 287810 w 436026"/>
                <a:gd name="connsiteY12" fmla="*/ 293738 h 355181"/>
                <a:gd name="connsiteX13" fmla="*/ 196724 w 436026"/>
                <a:gd name="connsiteY13" fmla="*/ 354641 h 355181"/>
                <a:gd name="connsiteX14" fmla="*/ 137437 w 436026"/>
                <a:gd name="connsiteY14" fmla="*/ 354641 h 355181"/>
                <a:gd name="connsiteX15" fmla="*/ 157379 w 436026"/>
                <a:gd name="connsiteY15" fmla="*/ 315297 h 355181"/>
                <a:gd name="connsiteX16" fmla="*/ 154145 w 436026"/>
                <a:gd name="connsiteY16" fmla="*/ 314219 h 355181"/>
                <a:gd name="connsiteX17" fmla="*/ 100248 w 436026"/>
                <a:gd name="connsiteY17" fmla="*/ 355181 h 355181"/>
                <a:gd name="connsiteX18" fmla="*/ 87313 w 436026"/>
                <a:gd name="connsiteY18" fmla="*/ 355181 h 355181"/>
                <a:gd name="connsiteX19" fmla="*/ 142288 w 436026"/>
                <a:gd name="connsiteY19" fmla="*/ 278108 h 355181"/>
                <a:gd name="connsiteX20" fmla="*/ 146600 w 436026"/>
                <a:gd name="connsiteY20" fmla="*/ 226367 h 355181"/>
                <a:gd name="connsiteX21" fmla="*/ 137976 w 436026"/>
                <a:gd name="connsiteY21" fmla="*/ 214510 h 355181"/>
                <a:gd name="connsiteX22" fmla="*/ 115879 w 436026"/>
                <a:gd name="connsiteY22" fmla="*/ 299667 h 355181"/>
                <a:gd name="connsiteX23" fmla="*/ 70066 w 436026"/>
                <a:gd name="connsiteY23" fmla="*/ 354641 h 355181"/>
                <a:gd name="connsiteX24" fmla="*/ 58209 w 436026"/>
                <a:gd name="connsiteY24" fmla="*/ 354641 h 355181"/>
                <a:gd name="connsiteX25" fmla="*/ 85696 w 436026"/>
                <a:gd name="connsiteY25" fmla="*/ 316375 h 355181"/>
                <a:gd name="connsiteX26" fmla="*/ 123963 w 436026"/>
                <a:gd name="connsiteY26" fmla="*/ 199419 h 355181"/>
                <a:gd name="connsiteX27" fmla="*/ 114262 w 436026"/>
                <a:gd name="connsiteY27" fmla="*/ 203730 h 355181"/>
                <a:gd name="connsiteX28" fmla="*/ 97554 w 436026"/>
                <a:gd name="connsiteY28" fmla="*/ 250082 h 355181"/>
                <a:gd name="connsiteX29" fmla="*/ 85696 w 436026"/>
                <a:gd name="connsiteY29" fmla="*/ 256549 h 355181"/>
                <a:gd name="connsiteX30" fmla="*/ 44196 w 436026"/>
                <a:gd name="connsiteY30" fmla="*/ 355181 h 355181"/>
                <a:gd name="connsiteX31" fmla="*/ 0 w 436026"/>
                <a:gd name="connsiteY31" fmla="*/ 215588 h 355181"/>
                <a:gd name="connsiteX32" fmla="*/ 225289 w 436026"/>
                <a:gd name="connsiteY32" fmla="*/ 0 h 355181"/>
                <a:gd name="connsiteX33" fmla="*/ 226367 w 436026"/>
                <a:gd name="connsiteY33" fmla="*/ 14013 h 355181"/>
                <a:gd name="connsiteX34" fmla="*/ 16708 w 436026"/>
                <a:gd name="connsiteY34" fmla="*/ 215049 h 355181"/>
                <a:gd name="connsiteX35" fmla="*/ 45273 w 436026"/>
                <a:gd name="connsiteY35" fmla="*/ 324998 h 355181"/>
                <a:gd name="connsiteX36" fmla="*/ 101326 w 436026"/>
                <a:gd name="connsiteY36" fmla="*/ 174087 h 355181"/>
                <a:gd name="connsiteX37" fmla="*/ 118573 w 436026"/>
                <a:gd name="connsiteY37" fmla="*/ 166542 h 355181"/>
                <a:gd name="connsiteX38" fmla="*/ 143905 w 436026"/>
                <a:gd name="connsiteY38" fmla="*/ 102404 h 355181"/>
                <a:gd name="connsiteX39" fmla="*/ 160074 w 436026"/>
                <a:gd name="connsiteY39" fmla="*/ 93781 h 355181"/>
                <a:gd name="connsiteX40" fmla="*/ 180016 w 436026"/>
                <a:gd name="connsiteY40" fmla="*/ 51203 h 355181"/>
                <a:gd name="connsiteX41" fmla="*/ 224211 w 436026"/>
                <a:gd name="connsiteY41" fmla="*/ 58209 h 355181"/>
                <a:gd name="connsiteX42" fmla="*/ 313680 w 436026"/>
                <a:gd name="connsiteY42" fmla="*/ 108333 h 355181"/>
                <a:gd name="connsiteX43" fmla="*/ 413928 w 436026"/>
                <a:gd name="connsiteY43" fmla="*/ 136360 h 355181"/>
                <a:gd name="connsiteX44" fmla="*/ 226367 w 436026"/>
                <a:gd name="connsiteY44" fmla="*/ 14013 h 3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1">
                  <a:moveTo>
                    <a:pt x="225289" y="0"/>
                  </a:moveTo>
                  <a:cubicBezTo>
                    <a:pt x="355180" y="0"/>
                    <a:pt x="424708" y="103482"/>
                    <a:pt x="436026" y="157379"/>
                  </a:cubicBezTo>
                  <a:lnTo>
                    <a:pt x="322304" y="126119"/>
                  </a:lnTo>
                  <a:lnTo>
                    <a:pt x="223133" y="68449"/>
                  </a:lnTo>
                  <a:lnTo>
                    <a:pt x="187023" y="61982"/>
                  </a:lnTo>
                  <a:lnTo>
                    <a:pt x="187023" y="88391"/>
                  </a:lnTo>
                  <a:lnTo>
                    <a:pt x="215049" y="114262"/>
                  </a:lnTo>
                  <a:lnTo>
                    <a:pt x="176243" y="111028"/>
                  </a:lnTo>
                  <a:cubicBezTo>
                    <a:pt x="176243" y="111028"/>
                    <a:pt x="177321" y="113184"/>
                    <a:pt x="209659" y="147139"/>
                  </a:cubicBezTo>
                  <a:lnTo>
                    <a:pt x="357337" y="171931"/>
                  </a:lnTo>
                  <a:lnTo>
                    <a:pt x="383207" y="188639"/>
                  </a:lnTo>
                  <a:lnTo>
                    <a:pt x="315836" y="191873"/>
                  </a:lnTo>
                  <a:lnTo>
                    <a:pt x="287810" y="293738"/>
                  </a:lnTo>
                  <a:lnTo>
                    <a:pt x="196724" y="354641"/>
                  </a:lnTo>
                  <a:lnTo>
                    <a:pt x="137437" y="354641"/>
                  </a:lnTo>
                  <a:lnTo>
                    <a:pt x="157379" y="315297"/>
                  </a:lnTo>
                  <a:lnTo>
                    <a:pt x="154145" y="314219"/>
                  </a:lnTo>
                  <a:lnTo>
                    <a:pt x="100248" y="355181"/>
                  </a:lnTo>
                  <a:lnTo>
                    <a:pt x="87313" y="355181"/>
                  </a:lnTo>
                  <a:lnTo>
                    <a:pt x="142288" y="278108"/>
                  </a:lnTo>
                  <a:cubicBezTo>
                    <a:pt x="144983" y="256011"/>
                    <a:pt x="143366" y="265712"/>
                    <a:pt x="146600" y="226367"/>
                  </a:cubicBezTo>
                  <a:lnTo>
                    <a:pt x="137976" y="214510"/>
                  </a:lnTo>
                  <a:lnTo>
                    <a:pt x="115879" y="299667"/>
                  </a:lnTo>
                  <a:lnTo>
                    <a:pt x="70066" y="354641"/>
                  </a:lnTo>
                  <a:lnTo>
                    <a:pt x="58209" y="354641"/>
                  </a:lnTo>
                  <a:lnTo>
                    <a:pt x="85696" y="316375"/>
                  </a:lnTo>
                  <a:lnTo>
                    <a:pt x="123963" y="199419"/>
                  </a:lnTo>
                  <a:lnTo>
                    <a:pt x="114262" y="203730"/>
                  </a:lnTo>
                  <a:lnTo>
                    <a:pt x="97554" y="250082"/>
                  </a:lnTo>
                  <a:lnTo>
                    <a:pt x="85696" y="256549"/>
                  </a:lnTo>
                  <a:cubicBezTo>
                    <a:pt x="85696" y="256549"/>
                    <a:pt x="58209" y="322303"/>
                    <a:pt x="44196" y="355181"/>
                  </a:cubicBezTo>
                  <a:cubicBezTo>
                    <a:pt x="23715" y="325537"/>
                    <a:pt x="0" y="285115"/>
                    <a:pt x="0" y="215588"/>
                  </a:cubicBezTo>
                  <a:cubicBezTo>
                    <a:pt x="0" y="111028"/>
                    <a:pt x="90008" y="0"/>
                    <a:pt x="225289" y="0"/>
                  </a:cubicBezTo>
                  <a:close/>
                  <a:moveTo>
                    <a:pt x="226367" y="14013"/>
                  </a:moveTo>
                  <a:cubicBezTo>
                    <a:pt x="99710" y="14013"/>
                    <a:pt x="16708" y="118035"/>
                    <a:pt x="16708" y="215049"/>
                  </a:cubicBezTo>
                  <a:cubicBezTo>
                    <a:pt x="16708" y="270562"/>
                    <a:pt x="30182" y="298589"/>
                    <a:pt x="45273" y="324998"/>
                  </a:cubicBezTo>
                  <a:lnTo>
                    <a:pt x="101326" y="174087"/>
                  </a:lnTo>
                  <a:cubicBezTo>
                    <a:pt x="101326" y="174087"/>
                    <a:pt x="118573" y="164925"/>
                    <a:pt x="118573" y="166542"/>
                  </a:cubicBezTo>
                  <a:lnTo>
                    <a:pt x="143905" y="102404"/>
                  </a:lnTo>
                  <a:lnTo>
                    <a:pt x="160074" y="93781"/>
                  </a:lnTo>
                  <a:lnTo>
                    <a:pt x="180016" y="51203"/>
                  </a:lnTo>
                  <a:lnTo>
                    <a:pt x="224211" y="58209"/>
                  </a:lnTo>
                  <a:lnTo>
                    <a:pt x="313680" y="108333"/>
                  </a:lnTo>
                  <a:lnTo>
                    <a:pt x="413928" y="136360"/>
                  </a:lnTo>
                  <a:cubicBezTo>
                    <a:pt x="388058" y="70605"/>
                    <a:pt x="314758" y="14013"/>
                    <a:pt x="226367" y="14013"/>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9C49EFEE-83EC-4AE0-A4AE-3D1F243FBA74}"/>
                </a:ext>
              </a:extLst>
            </p:cNvPr>
            <p:cNvSpPr/>
            <p:nvPr userDrawn="1"/>
          </p:nvSpPr>
          <p:spPr>
            <a:xfrm>
              <a:off x="1465006" y="6231487"/>
              <a:ext cx="42040" cy="68987"/>
            </a:xfrm>
            <a:custGeom>
              <a:avLst/>
              <a:gdLst>
                <a:gd name="connsiteX0" fmla="*/ 3773 w 42040"/>
                <a:gd name="connsiteY0" fmla="*/ 0 h 68987"/>
                <a:gd name="connsiteX1" fmla="*/ 42040 w 42040"/>
                <a:gd name="connsiteY1" fmla="*/ 15630 h 68987"/>
                <a:gd name="connsiteX2" fmla="*/ 15092 w 42040"/>
                <a:gd name="connsiteY2" fmla="*/ 66293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30"/>
                  </a:lnTo>
                  <a:lnTo>
                    <a:pt x="15092" y="66293"/>
                  </a:lnTo>
                  <a:lnTo>
                    <a:pt x="0" y="68987"/>
                  </a:lnTo>
                  <a:lnTo>
                    <a:pt x="3773" y="39344"/>
                  </a:lnTo>
                  <a:lnTo>
                    <a:pt x="0" y="33415"/>
                  </a:lnTo>
                  <a:lnTo>
                    <a:pt x="3773"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F5F6C35E-838E-4BCC-B0F5-B8EA345122BA}"/>
                </a:ext>
              </a:extLst>
            </p:cNvPr>
            <p:cNvSpPr/>
            <p:nvPr userDrawn="1"/>
          </p:nvSpPr>
          <p:spPr>
            <a:xfrm>
              <a:off x="1441832" y="6249811"/>
              <a:ext cx="101865" cy="137436"/>
            </a:xfrm>
            <a:custGeom>
              <a:avLst/>
              <a:gdLst>
                <a:gd name="connsiteX0" fmla="*/ 72221 w 101865"/>
                <a:gd name="connsiteY0" fmla="*/ 0 h 137436"/>
                <a:gd name="connsiteX1" fmla="*/ 101865 w 101865"/>
                <a:gd name="connsiteY1" fmla="*/ 12396 h 137436"/>
                <a:gd name="connsiteX2" fmla="*/ 81384 w 101865"/>
                <a:gd name="connsiteY2" fmla="*/ 60364 h 137436"/>
                <a:gd name="connsiteX3" fmla="*/ 62520 w 101865"/>
                <a:gd name="connsiteY3" fmla="*/ 76533 h 137436"/>
                <a:gd name="connsiteX4" fmla="*/ 24792 w 101865"/>
                <a:gd name="connsiteY4" fmla="*/ 137436 h 137436"/>
                <a:gd name="connsiteX5" fmla="*/ 0 w 101865"/>
                <a:gd name="connsiteY5" fmla="*/ 137436 h 137436"/>
                <a:gd name="connsiteX6" fmla="*/ 24792 w 101865"/>
                <a:gd name="connsiteY6" fmla="*/ 94319 h 137436"/>
                <a:gd name="connsiteX7" fmla="*/ 44195 w 101865"/>
                <a:gd name="connsiteY7" fmla="*/ 78150 h 137436"/>
                <a:gd name="connsiteX8" fmla="*/ 72221 w 101865"/>
                <a:gd name="connsiteY8" fmla="*/ 0 h 13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5" h="137436">
                  <a:moveTo>
                    <a:pt x="72221" y="0"/>
                  </a:moveTo>
                  <a:lnTo>
                    <a:pt x="101865" y="12396"/>
                  </a:lnTo>
                  <a:lnTo>
                    <a:pt x="81384" y="60364"/>
                  </a:lnTo>
                  <a:lnTo>
                    <a:pt x="62520" y="76533"/>
                  </a:lnTo>
                  <a:lnTo>
                    <a:pt x="24792" y="137436"/>
                  </a:lnTo>
                  <a:lnTo>
                    <a:pt x="0" y="137436"/>
                  </a:lnTo>
                  <a:lnTo>
                    <a:pt x="24792" y="94319"/>
                  </a:lnTo>
                  <a:lnTo>
                    <a:pt x="44195" y="78150"/>
                  </a:lnTo>
                  <a:lnTo>
                    <a:pt x="72221"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73C2F0BC-6675-426F-8C20-3321503C74AF}"/>
                </a:ext>
              </a:extLst>
            </p:cNvPr>
            <p:cNvSpPr/>
            <p:nvPr userDrawn="1"/>
          </p:nvSpPr>
          <p:spPr>
            <a:xfrm>
              <a:off x="1491416" y="6264363"/>
              <a:ext cx="91086" cy="122884"/>
            </a:xfrm>
            <a:custGeom>
              <a:avLst/>
              <a:gdLst>
                <a:gd name="connsiteX0" fmla="*/ 61442 w 91086"/>
                <a:gd name="connsiteY0" fmla="*/ 0 h 122884"/>
                <a:gd name="connsiteX1" fmla="*/ 91086 w 91086"/>
                <a:gd name="connsiteY1" fmla="*/ 10240 h 122884"/>
                <a:gd name="connsiteX2" fmla="*/ 49585 w 91086"/>
                <a:gd name="connsiteY2" fmla="*/ 122884 h 122884"/>
                <a:gd name="connsiteX3" fmla="*/ 0 w 91086"/>
                <a:gd name="connsiteY3" fmla="*/ 122884 h 122884"/>
                <a:gd name="connsiteX4" fmla="*/ 47429 w 91086"/>
                <a:gd name="connsiteY4" fmla="*/ 48507 h 122884"/>
                <a:gd name="connsiteX5" fmla="*/ 61442 w 91086"/>
                <a:gd name="connsiteY5" fmla="*/ 0 h 12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4">
                  <a:moveTo>
                    <a:pt x="61442" y="0"/>
                  </a:moveTo>
                  <a:lnTo>
                    <a:pt x="91086" y="10240"/>
                  </a:lnTo>
                  <a:cubicBezTo>
                    <a:pt x="88391" y="47968"/>
                    <a:pt x="75994" y="86235"/>
                    <a:pt x="49585" y="122884"/>
                  </a:cubicBezTo>
                  <a:lnTo>
                    <a:pt x="0" y="122884"/>
                  </a:lnTo>
                  <a:lnTo>
                    <a:pt x="47429" y="48507"/>
                  </a:lnTo>
                  <a:lnTo>
                    <a:pt x="6144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2E186A52-96FE-45E8-8ABF-277B6E3313C6}"/>
                </a:ext>
              </a:extLst>
            </p:cNvPr>
            <p:cNvSpPr/>
            <p:nvPr userDrawn="1"/>
          </p:nvSpPr>
          <p:spPr>
            <a:xfrm>
              <a:off x="1397635" y="63155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B11C00EA-0CFD-43CC-9787-59A99FAC84EE}"/>
                </a:ext>
              </a:extLst>
            </p:cNvPr>
            <p:cNvSpPr/>
            <p:nvPr userDrawn="1"/>
          </p:nvSpPr>
          <p:spPr>
            <a:xfrm>
              <a:off x="1190671" y="6398028"/>
              <a:ext cx="341168" cy="78689"/>
            </a:xfrm>
            <a:custGeom>
              <a:avLst/>
              <a:gdLst>
                <a:gd name="connsiteX0" fmla="*/ 0 w 341168"/>
                <a:gd name="connsiteY0" fmla="*/ 0 h 78689"/>
                <a:gd name="connsiteX1" fmla="*/ 341168 w 341168"/>
                <a:gd name="connsiteY1" fmla="*/ 0 h 78689"/>
                <a:gd name="connsiteX2" fmla="*/ 170853 w 341168"/>
                <a:gd name="connsiteY2" fmla="*/ 78689 h 78689"/>
                <a:gd name="connsiteX3" fmla="*/ 0 w 341168"/>
                <a:gd name="connsiteY3" fmla="*/ 0 h 78689"/>
              </a:gdLst>
              <a:ahLst/>
              <a:cxnLst>
                <a:cxn ang="0">
                  <a:pos x="connsiteX0" y="connsiteY0"/>
                </a:cxn>
                <a:cxn ang="0">
                  <a:pos x="connsiteX1" y="connsiteY1"/>
                </a:cxn>
                <a:cxn ang="0">
                  <a:pos x="connsiteX2" y="connsiteY2"/>
                </a:cxn>
                <a:cxn ang="0">
                  <a:pos x="connsiteX3" y="connsiteY3"/>
                </a:cxn>
              </a:cxnLst>
              <a:rect l="l" t="t" r="r" b="b"/>
              <a:pathLst>
                <a:path w="341168" h="78689">
                  <a:moveTo>
                    <a:pt x="0" y="0"/>
                  </a:moveTo>
                  <a:lnTo>
                    <a:pt x="341168" y="0"/>
                  </a:lnTo>
                  <a:cubicBezTo>
                    <a:pt x="301823" y="50663"/>
                    <a:pt x="233913" y="78689"/>
                    <a:pt x="170853" y="78689"/>
                  </a:cubicBezTo>
                  <a:cubicBezTo>
                    <a:pt x="115879" y="78689"/>
                    <a:pt x="48507" y="59286"/>
                    <a:pt x="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95055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Half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24DDE6-C632-48BD-BAAF-0A3B12790882}"/>
              </a:ext>
            </a:extLst>
          </p:cNvPr>
          <p:cNvSpPr/>
          <p:nvPr userDrawn="1"/>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8127" y="1336354"/>
            <a:ext cx="4403986" cy="615553"/>
          </a:xfrm>
        </p:spPr>
        <p:txBody>
          <a:bodyPr anchor="t"/>
          <a:lstStyle>
            <a:lvl1pPr>
              <a:defRPr sz="4000" b="1" i="0">
                <a:solidFill>
                  <a:schemeClr val="bg1"/>
                </a:solidFill>
              </a:defRPr>
            </a:lvl1pPr>
          </a:lstStyle>
          <a:p>
            <a:r>
              <a:rPr lang="en-GB" dirty="0"/>
              <a:t>Click to edit</a:t>
            </a:r>
            <a:endParaRPr lang="en-US" dirty="0"/>
          </a:p>
        </p:txBody>
      </p:sp>
      <p:sp>
        <p:nvSpPr>
          <p:cNvPr id="6" name="Content Placeholder 5"/>
          <p:cNvSpPr>
            <a:spLocks noGrp="1"/>
          </p:cNvSpPr>
          <p:nvPr>
            <p:ph sz="quarter" idx="12"/>
          </p:nvPr>
        </p:nvSpPr>
        <p:spPr>
          <a:xfrm>
            <a:off x="609600" y="2565306"/>
            <a:ext cx="4966147" cy="3606893"/>
          </a:xfrm>
        </p:spPr>
        <p:txBody>
          <a:bodyPr/>
          <a:lstStyle>
            <a:lvl1pPr marL="342900" indent="-342900">
              <a:spcBef>
                <a:spcPts val="0"/>
              </a:spcBef>
              <a:spcAft>
                <a:spcPts val="1200"/>
              </a:spcAft>
              <a:buFont typeface="PrudentialModern Medium" pitchFamily="2" charset="0"/>
              <a:buChar char="•"/>
              <a:defRPr lang="en-GB" sz="2000" b="0" kern="1200" dirty="0">
                <a:solidFill>
                  <a:schemeClr val="bg1"/>
                </a:solidFill>
                <a:latin typeface="+mn-lt"/>
                <a:ea typeface="+mn-ea"/>
                <a:cs typeface="+mn-cs"/>
              </a:defRPr>
            </a:lvl1pPr>
            <a:lvl2pPr>
              <a:defRPr lang="en-GB" sz="2100" b="1" kern="1200" dirty="0">
                <a:solidFill>
                  <a:schemeClr val="bg1"/>
                </a:solidFill>
                <a:latin typeface="PrudentialModern" pitchFamily="2" charset="77"/>
                <a:ea typeface="+mn-ea"/>
                <a:cs typeface="+mn-cs"/>
              </a:defRPr>
            </a:lvl2pPr>
            <a:lvl3pPr>
              <a:defRPr lang="en-GB" sz="2100" b="1" kern="1200" dirty="0">
                <a:solidFill>
                  <a:schemeClr val="bg1"/>
                </a:solidFill>
                <a:latin typeface="PrudentialModern" pitchFamily="2" charset="77"/>
                <a:ea typeface="+mn-ea"/>
                <a:cs typeface="+mn-cs"/>
              </a:defRPr>
            </a:lvl3pPr>
            <a:lvl4pPr>
              <a:defRPr lang="en-GB" sz="2100" b="1" kern="1200" dirty="0">
                <a:solidFill>
                  <a:schemeClr val="bg1"/>
                </a:solidFill>
                <a:latin typeface="PrudentialModern" pitchFamily="2" charset="77"/>
                <a:ea typeface="+mn-ea"/>
                <a:cs typeface="+mn-cs"/>
              </a:defRPr>
            </a:lvl4pPr>
            <a:lvl5pPr>
              <a:defRPr sz="1600"/>
            </a:lvl5pPr>
          </a:lstStyle>
          <a:p>
            <a:pPr lvl="0"/>
            <a:r>
              <a:rPr lang="en-GB" dirty="0"/>
              <a:t>Click to edit Master text styles</a:t>
            </a:r>
          </a:p>
        </p:txBody>
      </p:sp>
      <p:sp>
        <p:nvSpPr>
          <p:cNvPr id="5" name="Footer Placeholder 4">
            <a:extLst>
              <a:ext uri="{FF2B5EF4-FFF2-40B4-BE49-F238E27FC236}">
                <a16:creationId xmlns:a16="http://schemas.microsoft.com/office/drawing/2014/main" id="{823F169C-6C78-4096-9EF6-2D0684610B34}"/>
              </a:ext>
            </a:extLst>
          </p:cNvPr>
          <p:cNvSpPr>
            <a:spLocks noGrp="1"/>
          </p:cNvSpPr>
          <p:nvPr>
            <p:ph type="ftr" sz="quarter" idx="13"/>
          </p:nvPr>
        </p:nvSpPr>
        <p:spPr/>
        <p:txBody>
          <a:bodyPr/>
          <a:lstStyle>
            <a:lvl1pPr>
              <a:defRPr>
                <a:solidFill>
                  <a:schemeClr val="bg1"/>
                </a:solidFill>
              </a:defRPr>
            </a:lvl1pPr>
          </a:lstStyle>
          <a:p>
            <a:r>
              <a:rPr lang="en-US" dirty="0"/>
              <a:t>Multiple Levels of Financial Protection    |</a:t>
            </a:r>
          </a:p>
        </p:txBody>
      </p:sp>
      <p:sp>
        <p:nvSpPr>
          <p:cNvPr id="7" name="Slide Number Placeholder 6">
            <a:extLst>
              <a:ext uri="{FF2B5EF4-FFF2-40B4-BE49-F238E27FC236}">
                <a16:creationId xmlns:a16="http://schemas.microsoft.com/office/drawing/2014/main" id="{9718CA0B-6F13-404F-994F-FB57F7A68F20}"/>
              </a:ext>
            </a:extLst>
          </p:cNvPr>
          <p:cNvSpPr>
            <a:spLocks noGrp="1"/>
          </p:cNvSpPr>
          <p:nvPr>
            <p:ph type="sldNum" sz="quarter" idx="14"/>
          </p:nvPr>
        </p:nvSpPr>
        <p:spPr/>
        <p:txBody>
          <a:bodyPr/>
          <a:lstStyle>
            <a:lvl1pPr>
              <a:defRPr>
                <a:solidFill>
                  <a:schemeClr val="bg1"/>
                </a:solidFill>
              </a:defRPr>
            </a:lvl1pPr>
          </a:lstStyle>
          <a:p>
            <a:fld id="{BB544E63-09F9-914E-B731-EB7D262F5FD2}" type="slidenum">
              <a:rPr lang="en-US" smtClean="0"/>
              <a:pPr/>
              <a:t>‹#›</a:t>
            </a:fld>
            <a:endParaRPr lang="en-US" dirty="0"/>
          </a:p>
        </p:txBody>
      </p:sp>
      <p:cxnSp>
        <p:nvCxnSpPr>
          <p:cNvPr id="14" name="Straight Connector 13">
            <a:extLst>
              <a:ext uri="{FF2B5EF4-FFF2-40B4-BE49-F238E27FC236}">
                <a16:creationId xmlns:a16="http://schemas.microsoft.com/office/drawing/2014/main" id="{BADA98AA-6864-4BEA-82A4-70B16267CB0A}"/>
              </a:ext>
            </a:extLst>
          </p:cNvPr>
          <p:cNvCxnSpPr>
            <a:cxnSpLocks/>
          </p:cNvCxnSpPr>
          <p:nvPr userDrawn="1"/>
        </p:nvCxnSpPr>
        <p:spPr>
          <a:xfrm>
            <a:off x="666751" y="1291982"/>
            <a:ext cx="0" cy="706759"/>
          </a:xfrm>
          <a:prstGeom prst="line">
            <a:avLst/>
          </a:prstGeom>
          <a:ln w="38100">
            <a:solidFill>
              <a:srgbClr val="98C3DE"/>
            </a:solidFill>
          </a:ln>
          <a:effectLst/>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F97DDEF5-C64C-4EA6-B252-561E1EF88899}"/>
              </a:ext>
            </a:extLst>
          </p:cNvPr>
          <p:cNvGrpSpPr/>
          <p:nvPr userDrawn="1"/>
        </p:nvGrpSpPr>
        <p:grpSpPr>
          <a:xfrm>
            <a:off x="422821" y="6360459"/>
            <a:ext cx="344861" cy="343609"/>
            <a:chOff x="1136774" y="6032607"/>
            <a:chExt cx="445728" cy="444110"/>
          </a:xfrm>
          <a:solidFill>
            <a:schemeClr val="bg1"/>
          </a:solidFill>
        </p:grpSpPr>
        <p:sp>
          <p:nvSpPr>
            <p:cNvPr id="33" name="Freeform: Shape 32">
              <a:extLst>
                <a:ext uri="{FF2B5EF4-FFF2-40B4-BE49-F238E27FC236}">
                  <a16:creationId xmlns:a16="http://schemas.microsoft.com/office/drawing/2014/main" id="{917E0847-5A4D-42F3-ADBB-E86FFF3A4914}"/>
                </a:ext>
              </a:extLst>
            </p:cNvPr>
            <p:cNvSpPr/>
            <p:nvPr userDrawn="1"/>
          </p:nvSpPr>
          <p:spPr>
            <a:xfrm>
              <a:off x="1136774" y="6032607"/>
              <a:ext cx="436026" cy="355181"/>
            </a:xfrm>
            <a:custGeom>
              <a:avLst/>
              <a:gdLst>
                <a:gd name="connsiteX0" fmla="*/ 225289 w 436026"/>
                <a:gd name="connsiteY0" fmla="*/ 0 h 355181"/>
                <a:gd name="connsiteX1" fmla="*/ 436026 w 436026"/>
                <a:gd name="connsiteY1" fmla="*/ 157379 h 355181"/>
                <a:gd name="connsiteX2" fmla="*/ 322304 w 436026"/>
                <a:gd name="connsiteY2" fmla="*/ 126119 h 355181"/>
                <a:gd name="connsiteX3" fmla="*/ 223133 w 436026"/>
                <a:gd name="connsiteY3" fmla="*/ 68449 h 355181"/>
                <a:gd name="connsiteX4" fmla="*/ 187023 w 436026"/>
                <a:gd name="connsiteY4" fmla="*/ 61982 h 355181"/>
                <a:gd name="connsiteX5" fmla="*/ 187023 w 436026"/>
                <a:gd name="connsiteY5" fmla="*/ 88391 h 355181"/>
                <a:gd name="connsiteX6" fmla="*/ 215049 w 436026"/>
                <a:gd name="connsiteY6" fmla="*/ 114262 h 355181"/>
                <a:gd name="connsiteX7" fmla="*/ 176243 w 436026"/>
                <a:gd name="connsiteY7" fmla="*/ 111028 h 355181"/>
                <a:gd name="connsiteX8" fmla="*/ 209659 w 436026"/>
                <a:gd name="connsiteY8" fmla="*/ 147139 h 355181"/>
                <a:gd name="connsiteX9" fmla="*/ 357337 w 436026"/>
                <a:gd name="connsiteY9" fmla="*/ 171931 h 355181"/>
                <a:gd name="connsiteX10" fmla="*/ 383207 w 436026"/>
                <a:gd name="connsiteY10" fmla="*/ 188639 h 355181"/>
                <a:gd name="connsiteX11" fmla="*/ 315836 w 436026"/>
                <a:gd name="connsiteY11" fmla="*/ 191873 h 355181"/>
                <a:gd name="connsiteX12" fmla="*/ 287810 w 436026"/>
                <a:gd name="connsiteY12" fmla="*/ 293738 h 355181"/>
                <a:gd name="connsiteX13" fmla="*/ 196724 w 436026"/>
                <a:gd name="connsiteY13" fmla="*/ 354641 h 355181"/>
                <a:gd name="connsiteX14" fmla="*/ 137437 w 436026"/>
                <a:gd name="connsiteY14" fmla="*/ 354641 h 355181"/>
                <a:gd name="connsiteX15" fmla="*/ 157379 w 436026"/>
                <a:gd name="connsiteY15" fmla="*/ 315297 h 355181"/>
                <a:gd name="connsiteX16" fmla="*/ 154145 w 436026"/>
                <a:gd name="connsiteY16" fmla="*/ 314219 h 355181"/>
                <a:gd name="connsiteX17" fmla="*/ 100248 w 436026"/>
                <a:gd name="connsiteY17" fmla="*/ 355181 h 355181"/>
                <a:gd name="connsiteX18" fmla="*/ 87313 w 436026"/>
                <a:gd name="connsiteY18" fmla="*/ 355181 h 355181"/>
                <a:gd name="connsiteX19" fmla="*/ 142288 w 436026"/>
                <a:gd name="connsiteY19" fmla="*/ 278108 h 355181"/>
                <a:gd name="connsiteX20" fmla="*/ 146600 w 436026"/>
                <a:gd name="connsiteY20" fmla="*/ 226367 h 355181"/>
                <a:gd name="connsiteX21" fmla="*/ 137976 w 436026"/>
                <a:gd name="connsiteY21" fmla="*/ 214510 h 355181"/>
                <a:gd name="connsiteX22" fmla="*/ 115879 w 436026"/>
                <a:gd name="connsiteY22" fmla="*/ 299667 h 355181"/>
                <a:gd name="connsiteX23" fmla="*/ 70066 w 436026"/>
                <a:gd name="connsiteY23" fmla="*/ 354641 h 355181"/>
                <a:gd name="connsiteX24" fmla="*/ 58209 w 436026"/>
                <a:gd name="connsiteY24" fmla="*/ 354641 h 355181"/>
                <a:gd name="connsiteX25" fmla="*/ 85696 w 436026"/>
                <a:gd name="connsiteY25" fmla="*/ 316375 h 355181"/>
                <a:gd name="connsiteX26" fmla="*/ 123963 w 436026"/>
                <a:gd name="connsiteY26" fmla="*/ 199419 h 355181"/>
                <a:gd name="connsiteX27" fmla="*/ 114262 w 436026"/>
                <a:gd name="connsiteY27" fmla="*/ 203730 h 355181"/>
                <a:gd name="connsiteX28" fmla="*/ 97554 w 436026"/>
                <a:gd name="connsiteY28" fmla="*/ 250082 h 355181"/>
                <a:gd name="connsiteX29" fmla="*/ 85696 w 436026"/>
                <a:gd name="connsiteY29" fmla="*/ 256549 h 355181"/>
                <a:gd name="connsiteX30" fmla="*/ 44196 w 436026"/>
                <a:gd name="connsiteY30" fmla="*/ 355181 h 355181"/>
                <a:gd name="connsiteX31" fmla="*/ 0 w 436026"/>
                <a:gd name="connsiteY31" fmla="*/ 215588 h 355181"/>
                <a:gd name="connsiteX32" fmla="*/ 225289 w 436026"/>
                <a:gd name="connsiteY32" fmla="*/ 0 h 355181"/>
                <a:gd name="connsiteX33" fmla="*/ 226367 w 436026"/>
                <a:gd name="connsiteY33" fmla="*/ 14013 h 355181"/>
                <a:gd name="connsiteX34" fmla="*/ 16708 w 436026"/>
                <a:gd name="connsiteY34" fmla="*/ 215049 h 355181"/>
                <a:gd name="connsiteX35" fmla="*/ 45273 w 436026"/>
                <a:gd name="connsiteY35" fmla="*/ 324998 h 355181"/>
                <a:gd name="connsiteX36" fmla="*/ 101326 w 436026"/>
                <a:gd name="connsiteY36" fmla="*/ 174087 h 355181"/>
                <a:gd name="connsiteX37" fmla="*/ 118573 w 436026"/>
                <a:gd name="connsiteY37" fmla="*/ 166542 h 355181"/>
                <a:gd name="connsiteX38" fmla="*/ 143905 w 436026"/>
                <a:gd name="connsiteY38" fmla="*/ 102404 h 355181"/>
                <a:gd name="connsiteX39" fmla="*/ 160074 w 436026"/>
                <a:gd name="connsiteY39" fmla="*/ 93781 h 355181"/>
                <a:gd name="connsiteX40" fmla="*/ 180016 w 436026"/>
                <a:gd name="connsiteY40" fmla="*/ 51203 h 355181"/>
                <a:gd name="connsiteX41" fmla="*/ 224211 w 436026"/>
                <a:gd name="connsiteY41" fmla="*/ 58209 h 355181"/>
                <a:gd name="connsiteX42" fmla="*/ 313680 w 436026"/>
                <a:gd name="connsiteY42" fmla="*/ 108333 h 355181"/>
                <a:gd name="connsiteX43" fmla="*/ 413928 w 436026"/>
                <a:gd name="connsiteY43" fmla="*/ 136360 h 355181"/>
                <a:gd name="connsiteX44" fmla="*/ 226367 w 436026"/>
                <a:gd name="connsiteY44" fmla="*/ 14013 h 3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1">
                  <a:moveTo>
                    <a:pt x="225289" y="0"/>
                  </a:moveTo>
                  <a:cubicBezTo>
                    <a:pt x="355180" y="0"/>
                    <a:pt x="424708" y="103482"/>
                    <a:pt x="436026" y="157379"/>
                  </a:cubicBezTo>
                  <a:lnTo>
                    <a:pt x="322304" y="126119"/>
                  </a:lnTo>
                  <a:lnTo>
                    <a:pt x="223133" y="68449"/>
                  </a:lnTo>
                  <a:lnTo>
                    <a:pt x="187023" y="61982"/>
                  </a:lnTo>
                  <a:lnTo>
                    <a:pt x="187023" y="88391"/>
                  </a:lnTo>
                  <a:lnTo>
                    <a:pt x="215049" y="114262"/>
                  </a:lnTo>
                  <a:lnTo>
                    <a:pt x="176243" y="111028"/>
                  </a:lnTo>
                  <a:cubicBezTo>
                    <a:pt x="176243" y="111028"/>
                    <a:pt x="177321" y="113184"/>
                    <a:pt x="209659" y="147139"/>
                  </a:cubicBezTo>
                  <a:lnTo>
                    <a:pt x="357337" y="171931"/>
                  </a:lnTo>
                  <a:lnTo>
                    <a:pt x="383207" y="188639"/>
                  </a:lnTo>
                  <a:lnTo>
                    <a:pt x="315836" y="191873"/>
                  </a:lnTo>
                  <a:lnTo>
                    <a:pt x="287810" y="293738"/>
                  </a:lnTo>
                  <a:lnTo>
                    <a:pt x="196724" y="354641"/>
                  </a:lnTo>
                  <a:lnTo>
                    <a:pt x="137437" y="354641"/>
                  </a:lnTo>
                  <a:lnTo>
                    <a:pt x="157379" y="315297"/>
                  </a:lnTo>
                  <a:lnTo>
                    <a:pt x="154145" y="314219"/>
                  </a:lnTo>
                  <a:lnTo>
                    <a:pt x="100248" y="355181"/>
                  </a:lnTo>
                  <a:lnTo>
                    <a:pt x="87313" y="355181"/>
                  </a:lnTo>
                  <a:lnTo>
                    <a:pt x="142288" y="278108"/>
                  </a:lnTo>
                  <a:cubicBezTo>
                    <a:pt x="144983" y="256011"/>
                    <a:pt x="143366" y="265712"/>
                    <a:pt x="146600" y="226367"/>
                  </a:cubicBezTo>
                  <a:lnTo>
                    <a:pt x="137976" y="214510"/>
                  </a:lnTo>
                  <a:lnTo>
                    <a:pt x="115879" y="299667"/>
                  </a:lnTo>
                  <a:lnTo>
                    <a:pt x="70066" y="354641"/>
                  </a:lnTo>
                  <a:lnTo>
                    <a:pt x="58209" y="354641"/>
                  </a:lnTo>
                  <a:lnTo>
                    <a:pt x="85696" y="316375"/>
                  </a:lnTo>
                  <a:lnTo>
                    <a:pt x="123963" y="199419"/>
                  </a:lnTo>
                  <a:lnTo>
                    <a:pt x="114262" y="203730"/>
                  </a:lnTo>
                  <a:lnTo>
                    <a:pt x="97554" y="250082"/>
                  </a:lnTo>
                  <a:lnTo>
                    <a:pt x="85696" y="256549"/>
                  </a:lnTo>
                  <a:cubicBezTo>
                    <a:pt x="85696" y="256549"/>
                    <a:pt x="58209" y="322303"/>
                    <a:pt x="44196" y="355181"/>
                  </a:cubicBezTo>
                  <a:cubicBezTo>
                    <a:pt x="23715" y="325537"/>
                    <a:pt x="0" y="285115"/>
                    <a:pt x="0" y="215588"/>
                  </a:cubicBezTo>
                  <a:cubicBezTo>
                    <a:pt x="0" y="111028"/>
                    <a:pt x="90008" y="0"/>
                    <a:pt x="225289" y="0"/>
                  </a:cubicBezTo>
                  <a:close/>
                  <a:moveTo>
                    <a:pt x="226367" y="14013"/>
                  </a:moveTo>
                  <a:cubicBezTo>
                    <a:pt x="99710" y="14013"/>
                    <a:pt x="16708" y="118035"/>
                    <a:pt x="16708" y="215049"/>
                  </a:cubicBezTo>
                  <a:cubicBezTo>
                    <a:pt x="16708" y="270562"/>
                    <a:pt x="30182" y="298589"/>
                    <a:pt x="45273" y="324998"/>
                  </a:cubicBezTo>
                  <a:lnTo>
                    <a:pt x="101326" y="174087"/>
                  </a:lnTo>
                  <a:cubicBezTo>
                    <a:pt x="101326" y="174087"/>
                    <a:pt x="118573" y="164925"/>
                    <a:pt x="118573" y="166542"/>
                  </a:cubicBezTo>
                  <a:lnTo>
                    <a:pt x="143905" y="102404"/>
                  </a:lnTo>
                  <a:lnTo>
                    <a:pt x="160074" y="93781"/>
                  </a:lnTo>
                  <a:lnTo>
                    <a:pt x="180016" y="51203"/>
                  </a:lnTo>
                  <a:lnTo>
                    <a:pt x="224211" y="58209"/>
                  </a:lnTo>
                  <a:lnTo>
                    <a:pt x="313680" y="108333"/>
                  </a:lnTo>
                  <a:lnTo>
                    <a:pt x="413928" y="136360"/>
                  </a:lnTo>
                  <a:cubicBezTo>
                    <a:pt x="388058" y="70605"/>
                    <a:pt x="314758" y="14013"/>
                    <a:pt x="226367" y="14013"/>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9C49EFEE-83EC-4AE0-A4AE-3D1F243FBA74}"/>
                </a:ext>
              </a:extLst>
            </p:cNvPr>
            <p:cNvSpPr/>
            <p:nvPr userDrawn="1"/>
          </p:nvSpPr>
          <p:spPr>
            <a:xfrm>
              <a:off x="1465006" y="6231487"/>
              <a:ext cx="42040" cy="68987"/>
            </a:xfrm>
            <a:custGeom>
              <a:avLst/>
              <a:gdLst>
                <a:gd name="connsiteX0" fmla="*/ 3773 w 42040"/>
                <a:gd name="connsiteY0" fmla="*/ 0 h 68987"/>
                <a:gd name="connsiteX1" fmla="*/ 42040 w 42040"/>
                <a:gd name="connsiteY1" fmla="*/ 15630 h 68987"/>
                <a:gd name="connsiteX2" fmla="*/ 15092 w 42040"/>
                <a:gd name="connsiteY2" fmla="*/ 66293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30"/>
                  </a:lnTo>
                  <a:lnTo>
                    <a:pt x="15092" y="66293"/>
                  </a:lnTo>
                  <a:lnTo>
                    <a:pt x="0" y="68987"/>
                  </a:lnTo>
                  <a:lnTo>
                    <a:pt x="3773" y="39344"/>
                  </a:lnTo>
                  <a:lnTo>
                    <a:pt x="0" y="33415"/>
                  </a:lnTo>
                  <a:lnTo>
                    <a:pt x="3773"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F5F6C35E-838E-4BCC-B0F5-B8EA345122BA}"/>
                </a:ext>
              </a:extLst>
            </p:cNvPr>
            <p:cNvSpPr/>
            <p:nvPr userDrawn="1"/>
          </p:nvSpPr>
          <p:spPr>
            <a:xfrm>
              <a:off x="1441832" y="6249811"/>
              <a:ext cx="101865" cy="137436"/>
            </a:xfrm>
            <a:custGeom>
              <a:avLst/>
              <a:gdLst>
                <a:gd name="connsiteX0" fmla="*/ 72221 w 101865"/>
                <a:gd name="connsiteY0" fmla="*/ 0 h 137436"/>
                <a:gd name="connsiteX1" fmla="*/ 101865 w 101865"/>
                <a:gd name="connsiteY1" fmla="*/ 12396 h 137436"/>
                <a:gd name="connsiteX2" fmla="*/ 81384 w 101865"/>
                <a:gd name="connsiteY2" fmla="*/ 60364 h 137436"/>
                <a:gd name="connsiteX3" fmla="*/ 62520 w 101865"/>
                <a:gd name="connsiteY3" fmla="*/ 76533 h 137436"/>
                <a:gd name="connsiteX4" fmla="*/ 24792 w 101865"/>
                <a:gd name="connsiteY4" fmla="*/ 137436 h 137436"/>
                <a:gd name="connsiteX5" fmla="*/ 0 w 101865"/>
                <a:gd name="connsiteY5" fmla="*/ 137436 h 137436"/>
                <a:gd name="connsiteX6" fmla="*/ 24792 w 101865"/>
                <a:gd name="connsiteY6" fmla="*/ 94319 h 137436"/>
                <a:gd name="connsiteX7" fmla="*/ 44195 w 101865"/>
                <a:gd name="connsiteY7" fmla="*/ 78150 h 137436"/>
                <a:gd name="connsiteX8" fmla="*/ 72221 w 101865"/>
                <a:gd name="connsiteY8" fmla="*/ 0 h 13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5" h="137436">
                  <a:moveTo>
                    <a:pt x="72221" y="0"/>
                  </a:moveTo>
                  <a:lnTo>
                    <a:pt x="101865" y="12396"/>
                  </a:lnTo>
                  <a:lnTo>
                    <a:pt x="81384" y="60364"/>
                  </a:lnTo>
                  <a:lnTo>
                    <a:pt x="62520" y="76533"/>
                  </a:lnTo>
                  <a:lnTo>
                    <a:pt x="24792" y="137436"/>
                  </a:lnTo>
                  <a:lnTo>
                    <a:pt x="0" y="137436"/>
                  </a:lnTo>
                  <a:lnTo>
                    <a:pt x="24792" y="94319"/>
                  </a:lnTo>
                  <a:lnTo>
                    <a:pt x="44195" y="78150"/>
                  </a:lnTo>
                  <a:lnTo>
                    <a:pt x="72221"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73C2F0BC-6675-426F-8C20-3321503C74AF}"/>
                </a:ext>
              </a:extLst>
            </p:cNvPr>
            <p:cNvSpPr/>
            <p:nvPr userDrawn="1"/>
          </p:nvSpPr>
          <p:spPr>
            <a:xfrm>
              <a:off x="1491416" y="6264363"/>
              <a:ext cx="91086" cy="122884"/>
            </a:xfrm>
            <a:custGeom>
              <a:avLst/>
              <a:gdLst>
                <a:gd name="connsiteX0" fmla="*/ 61442 w 91086"/>
                <a:gd name="connsiteY0" fmla="*/ 0 h 122884"/>
                <a:gd name="connsiteX1" fmla="*/ 91086 w 91086"/>
                <a:gd name="connsiteY1" fmla="*/ 10240 h 122884"/>
                <a:gd name="connsiteX2" fmla="*/ 49585 w 91086"/>
                <a:gd name="connsiteY2" fmla="*/ 122884 h 122884"/>
                <a:gd name="connsiteX3" fmla="*/ 0 w 91086"/>
                <a:gd name="connsiteY3" fmla="*/ 122884 h 122884"/>
                <a:gd name="connsiteX4" fmla="*/ 47429 w 91086"/>
                <a:gd name="connsiteY4" fmla="*/ 48507 h 122884"/>
                <a:gd name="connsiteX5" fmla="*/ 61442 w 91086"/>
                <a:gd name="connsiteY5" fmla="*/ 0 h 12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4">
                  <a:moveTo>
                    <a:pt x="61442" y="0"/>
                  </a:moveTo>
                  <a:lnTo>
                    <a:pt x="91086" y="10240"/>
                  </a:lnTo>
                  <a:cubicBezTo>
                    <a:pt x="88391" y="47968"/>
                    <a:pt x="75994" y="86235"/>
                    <a:pt x="49585" y="122884"/>
                  </a:cubicBezTo>
                  <a:lnTo>
                    <a:pt x="0" y="122884"/>
                  </a:lnTo>
                  <a:lnTo>
                    <a:pt x="47429" y="48507"/>
                  </a:lnTo>
                  <a:lnTo>
                    <a:pt x="6144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2E186A52-96FE-45E8-8ABF-277B6E3313C6}"/>
                </a:ext>
              </a:extLst>
            </p:cNvPr>
            <p:cNvSpPr/>
            <p:nvPr userDrawn="1"/>
          </p:nvSpPr>
          <p:spPr>
            <a:xfrm>
              <a:off x="1397635" y="63155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B11C00EA-0CFD-43CC-9787-59A99FAC84EE}"/>
                </a:ext>
              </a:extLst>
            </p:cNvPr>
            <p:cNvSpPr/>
            <p:nvPr userDrawn="1"/>
          </p:nvSpPr>
          <p:spPr>
            <a:xfrm>
              <a:off x="1190671" y="6398028"/>
              <a:ext cx="341168" cy="78689"/>
            </a:xfrm>
            <a:custGeom>
              <a:avLst/>
              <a:gdLst>
                <a:gd name="connsiteX0" fmla="*/ 0 w 341168"/>
                <a:gd name="connsiteY0" fmla="*/ 0 h 78689"/>
                <a:gd name="connsiteX1" fmla="*/ 341168 w 341168"/>
                <a:gd name="connsiteY1" fmla="*/ 0 h 78689"/>
                <a:gd name="connsiteX2" fmla="*/ 170853 w 341168"/>
                <a:gd name="connsiteY2" fmla="*/ 78689 h 78689"/>
                <a:gd name="connsiteX3" fmla="*/ 0 w 341168"/>
                <a:gd name="connsiteY3" fmla="*/ 0 h 78689"/>
              </a:gdLst>
              <a:ahLst/>
              <a:cxnLst>
                <a:cxn ang="0">
                  <a:pos x="connsiteX0" y="connsiteY0"/>
                </a:cxn>
                <a:cxn ang="0">
                  <a:pos x="connsiteX1" y="connsiteY1"/>
                </a:cxn>
                <a:cxn ang="0">
                  <a:pos x="connsiteX2" y="connsiteY2"/>
                </a:cxn>
                <a:cxn ang="0">
                  <a:pos x="connsiteX3" y="connsiteY3"/>
                </a:cxn>
              </a:cxnLst>
              <a:rect l="l" t="t" r="r" b="b"/>
              <a:pathLst>
                <a:path w="341168" h="78689">
                  <a:moveTo>
                    <a:pt x="0" y="0"/>
                  </a:moveTo>
                  <a:lnTo>
                    <a:pt x="341168" y="0"/>
                  </a:lnTo>
                  <a:cubicBezTo>
                    <a:pt x="301823" y="50663"/>
                    <a:pt x="233913" y="78689"/>
                    <a:pt x="170853" y="78689"/>
                  </a:cubicBezTo>
                  <a:cubicBezTo>
                    <a:pt x="115879" y="78689"/>
                    <a:pt x="48507" y="59286"/>
                    <a:pt x="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43301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607919" y="1046023"/>
            <a:ext cx="7259731" cy="685799"/>
          </a:xfrm>
        </p:spPr>
        <p:txBody>
          <a:bodyPr anchor="ctr"/>
          <a:lstStyle>
            <a:lvl1pPr>
              <a:defRPr sz="2000">
                <a:solidFill>
                  <a:schemeClr val="bg2"/>
                </a:solidFill>
                <a:latin typeface="+mj-lt"/>
              </a:defRPr>
            </a:lvl1pPr>
          </a:lstStyle>
          <a:p>
            <a:pPr lvl="0"/>
            <a:r>
              <a:rPr lang="en-GB" dirty="0"/>
              <a:t>Click to edit Master text styles</a:t>
            </a:r>
          </a:p>
        </p:txBody>
      </p:sp>
      <p:sp>
        <p:nvSpPr>
          <p:cNvPr id="28" name="Content Placeholder 5">
            <a:extLst>
              <a:ext uri="{FF2B5EF4-FFF2-40B4-BE49-F238E27FC236}">
                <a16:creationId xmlns:a16="http://schemas.microsoft.com/office/drawing/2014/main" id="{EB257C30-3A06-4B3E-9F2A-27F589D6C220}"/>
              </a:ext>
            </a:extLst>
          </p:cNvPr>
          <p:cNvSpPr>
            <a:spLocks noGrp="1"/>
          </p:cNvSpPr>
          <p:nvPr>
            <p:ph sz="quarter" idx="19" hasCustomPrompt="1"/>
          </p:nvPr>
        </p:nvSpPr>
        <p:spPr>
          <a:xfrm>
            <a:off x="607919" y="2001392"/>
            <a:ext cx="11327074" cy="939516"/>
          </a:xfrm>
        </p:spPr>
        <p:txBody>
          <a:bodyPr/>
          <a:lstStyle>
            <a:lvl2pPr>
              <a:lnSpc>
                <a:spcPts val="2600"/>
              </a:lnSpc>
              <a:defRPr/>
            </a:lvl2pPr>
            <a:lvl3pPr marL="120650" indent="0">
              <a:buNone/>
              <a:defRPr/>
            </a:lvl3pPr>
          </a:lstStyle>
          <a:p>
            <a:pPr lvl="1"/>
            <a:r>
              <a:rPr lang="en-GB" dirty="0"/>
              <a:t>Second level</a:t>
            </a:r>
          </a:p>
        </p:txBody>
      </p:sp>
      <p:sp>
        <p:nvSpPr>
          <p:cNvPr id="5" name="Footer Placeholder 4">
            <a:extLst>
              <a:ext uri="{FF2B5EF4-FFF2-40B4-BE49-F238E27FC236}">
                <a16:creationId xmlns:a16="http://schemas.microsoft.com/office/drawing/2014/main" id="{B0E295CA-AFCB-423E-B781-5BFAC5D68A7F}"/>
              </a:ext>
            </a:extLst>
          </p:cNvPr>
          <p:cNvSpPr>
            <a:spLocks noGrp="1"/>
          </p:cNvSpPr>
          <p:nvPr>
            <p:ph type="ftr" sz="quarter" idx="20"/>
          </p:nvPr>
        </p:nvSpPr>
        <p:spPr/>
        <p:txBody>
          <a:bodyPr/>
          <a:lstStyle/>
          <a:p>
            <a:r>
              <a:rPr lang="en-US" dirty="0"/>
              <a:t>Multiple Levels of Financial Protection    |</a:t>
            </a:r>
          </a:p>
        </p:txBody>
      </p:sp>
      <p:sp>
        <p:nvSpPr>
          <p:cNvPr id="7" name="Slide Number Placeholder 6">
            <a:extLst>
              <a:ext uri="{FF2B5EF4-FFF2-40B4-BE49-F238E27FC236}">
                <a16:creationId xmlns:a16="http://schemas.microsoft.com/office/drawing/2014/main" id="{534937CF-DE91-4E6B-97BF-C1B682650FA9}"/>
              </a:ext>
            </a:extLst>
          </p:cNvPr>
          <p:cNvSpPr>
            <a:spLocks noGrp="1"/>
          </p:cNvSpPr>
          <p:nvPr>
            <p:ph type="sldNum" sz="quarter" idx="21"/>
          </p:nvPr>
        </p:nvSpPr>
        <p:spPr/>
        <p:txBody>
          <a:bodyPr/>
          <a:lstStyle/>
          <a:p>
            <a:fld id="{BB544E63-09F9-914E-B731-EB7D262F5FD2}" type="slidenum">
              <a:rPr lang="en-US" smtClean="0"/>
              <a:pPr/>
              <a:t>‹#›</a:t>
            </a:fld>
            <a:endParaRPr lang="en-US" dirty="0"/>
          </a:p>
        </p:txBody>
      </p:sp>
      <p:sp>
        <p:nvSpPr>
          <p:cNvPr id="3" name="Title 2">
            <a:extLst>
              <a:ext uri="{FF2B5EF4-FFF2-40B4-BE49-F238E27FC236}">
                <a16:creationId xmlns:a16="http://schemas.microsoft.com/office/drawing/2014/main" id="{75A428A7-1ED5-44C4-AE43-74A68075B727}"/>
              </a:ext>
            </a:extLst>
          </p:cNvPr>
          <p:cNvSpPr>
            <a:spLocks noGrp="1"/>
          </p:cNvSpPr>
          <p:nvPr>
            <p:ph type="title"/>
          </p:nvPr>
        </p:nvSpPr>
        <p:spPr/>
        <p:txBody>
          <a:bodyPr/>
          <a:lstStyle>
            <a:lvl1pPr>
              <a:defRPr b="1"/>
            </a:lvl1pPr>
          </a:lstStyle>
          <a:p>
            <a:r>
              <a:rPr lang="en-US" dirty="0"/>
              <a:t>Click to edit Master title style</a:t>
            </a:r>
          </a:p>
        </p:txBody>
      </p:sp>
      <p:sp>
        <p:nvSpPr>
          <p:cNvPr id="2" name="TextBox 1">
            <a:extLst>
              <a:ext uri="{FF2B5EF4-FFF2-40B4-BE49-F238E27FC236}">
                <a16:creationId xmlns:a16="http://schemas.microsoft.com/office/drawing/2014/main" id="{18616B01-1A1D-4648-B798-B773D438279B}"/>
              </a:ext>
            </a:extLst>
          </p:cNvPr>
          <p:cNvSpPr txBox="1"/>
          <p:nvPr userDrawn="1"/>
        </p:nvSpPr>
        <p:spPr>
          <a:xfrm>
            <a:off x="518984" y="6474941"/>
            <a:ext cx="0" cy="0"/>
          </a:xfrm>
          <a:prstGeom prst="rect">
            <a:avLst/>
          </a:prstGeom>
        </p:spPr>
        <p:txBody>
          <a:bodyPr vert="horz" wrap="none" lIns="0" tIns="0" rIns="0" bIns="0" rtlCol="0" anchor="b" anchorCtr="0">
            <a:noAutofit/>
          </a:bodyPr>
          <a:lstStyle/>
          <a:p>
            <a:endParaRPr lang="en-US" sz="1600" spc="0" dirty="0"/>
          </a:p>
        </p:txBody>
      </p:sp>
      <p:sp>
        <p:nvSpPr>
          <p:cNvPr id="9" name="Content Placeholder 5">
            <a:extLst>
              <a:ext uri="{FF2B5EF4-FFF2-40B4-BE49-F238E27FC236}">
                <a16:creationId xmlns:a16="http://schemas.microsoft.com/office/drawing/2014/main" id="{2D2B961F-C9BA-D248-857D-C319E33CF4B4}"/>
              </a:ext>
            </a:extLst>
          </p:cNvPr>
          <p:cNvSpPr>
            <a:spLocks noGrp="1"/>
          </p:cNvSpPr>
          <p:nvPr>
            <p:ph sz="quarter" idx="22"/>
          </p:nvPr>
        </p:nvSpPr>
        <p:spPr>
          <a:xfrm>
            <a:off x="595333" y="3210478"/>
            <a:ext cx="7259731" cy="685799"/>
          </a:xfrm>
        </p:spPr>
        <p:txBody>
          <a:bodyPr anchor="ctr"/>
          <a:lstStyle>
            <a:lvl1pPr>
              <a:defRPr sz="2000">
                <a:solidFill>
                  <a:schemeClr val="bg2"/>
                </a:solidFill>
                <a:latin typeface="+mj-lt"/>
              </a:defRPr>
            </a:lvl1pPr>
          </a:lstStyle>
          <a:p>
            <a:pPr lvl="0"/>
            <a:r>
              <a:rPr lang="en-GB" dirty="0"/>
              <a:t>Click to edit Master text styles</a:t>
            </a:r>
          </a:p>
        </p:txBody>
      </p:sp>
      <p:sp>
        <p:nvSpPr>
          <p:cNvPr id="10" name="Content Placeholder 5">
            <a:extLst>
              <a:ext uri="{FF2B5EF4-FFF2-40B4-BE49-F238E27FC236}">
                <a16:creationId xmlns:a16="http://schemas.microsoft.com/office/drawing/2014/main" id="{B69FC282-E243-1D45-B13D-557896A4BC33}"/>
              </a:ext>
            </a:extLst>
          </p:cNvPr>
          <p:cNvSpPr>
            <a:spLocks noGrp="1"/>
          </p:cNvSpPr>
          <p:nvPr>
            <p:ph sz="quarter" idx="23" hasCustomPrompt="1"/>
          </p:nvPr>
        </p:nvSpPr>
        <p:spPr>
          <a:xfrm>
            <a:off x="595333" y="4165847"/>
            <a:ext cx="11327074" cy="939516"/>
          </a:xfrm>
        </p:spPr>
        <p:txBody>
          <a:bodyPr/>
          <a:lstStyle>
            <a:lvl2pPr>
              <a:lnSpc>
                <a:spcPts val="2600"/>
              </a:lnSpc>
              <a:defRPr/>
            </a:lvl2pPr>
            <a:lvl3pPr marL="120650" indent="0">
              <a:buNone/>
              <a:defRPr/>
            </a:lvl3pPr>
          </a:lstStyle>
          <a:p>
            <a:pPr lvl="1"/>
            <a:r>
              <a:rPr lang="en-GB" dirty="0"/>
              <a:t>Second level</a:t>
            </a:r>
          </a:p>
        </p:txBody>
      </p:sp>
    </p:spTree>
    <p:extLst>
      <p:ext uri="{BB962C8B-B14F-4D97-AF65-F5344CB8AC3E}">
        <p14:creationId xmlns:p14="http://schemas.microsoft.com/office/powerpoint/2010/main" val="209643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cutive Summary Al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607919" y="1046023"/>
            <a:ext cx="7259731" cy="685799"/>
          </a:xfrm>
        </p:spPr>
        <p:txBody>
          <a:bodyPr anchor="ctr"/>
          <a:lstStyle>
            <a:lvl1pPr>
              <a:defRPr sz="2000">
                <a:solidFill>
                  <a:schemeClr val="bg2"/>
                </a:solidFill>
                <a:latin typeface="+mj-lt"/>
              </a:defRPr>
            </a:lvl1pPr>
          </a:lstStyle>
          <a:p>
            <a:pPr lvl="0"/>
            <a:r>
              <a:rPr lang="en-GB" dirty="0"/>
              <a:t>Click to edit Master text styles</a:t>
            </a:r>
          </a:p>
        </p:txBody>
      </p:sp>
      <p:sp>
        <p:nvSpPr>
          <p:cNvPr id="28" name="Content Placeholder 5">
            <a:extLst>
              <a:ext uri="{FF2B5EF4-FFF2-40B4-BE49-F238E27FC236}">
                <a16:creationId xmlns:a16="http://schemas.microsoft.com/office/drawing/2014/main" id="{EB257C30-3A06-4B3E-9F2A-27F589D6C220}"/>
              </a:ext>
            </a:extLst>
          </p:cNvPr>
          <p:cNvSpPr>
            <a:spLocks noGrp="1"/>
          </p:cNvSpPr>
          <p:nvPr>
            <p:ph sz="quarter" idx="19" hasCustomPrompt="1"/>
          </p:nvPr>
        </p:nvSpPr>
        <p:spPr>
          <a:xfrm>
            <a:off x="607919" y="2001392"/>
            <a:ext cx="11327074" cy="939516"/>
          </a:xfrm>
        </p:spPr>
        <p:txBody>
          <a:bodyPr/>
          <a:lstStyle>
            <a:lvl2pPr>
              <a:lnSpc>
                <a:spcPts val="2600"/>
              </a:lnSpc>
              <a:defRPr>
                <a:latin typeface="+mn-lt"/>
              </a:defRPr>
            </a:lvl2pPr>
            <a:lvl3pPr marL="120650" indent="0">
              <a:buNone/>
              <a:defRPr/>
            </a:lvl3pPr>
          </a:lstStyle>
          <a:p>
            <a:pPr lvl="1"/>
            <a:r>
              <a:rPr lang="en-GB" dirty="0"/>
              <a:t>Second level</a:t>
            </a:r>
          </a:p>
        </p:txBody>
      </p:sp>
      <p:sp>
        <p:nvSpPr>
          <p:cNvPr id="5" name="Footer Placeholder 4">
            <a:extLst>
              <a:ext uri="{FF2B5EF4-FFF2-40B4-BE49-F238E27FC236}">
                <a16:creationId xmlns:a16="http://schemas.microsoft.com/office/drawing/2014/main" id="{B0E295CA-AFCB-423E-B781-5BFAC5D68A7F}"/>
              </a:ext>
            </a:extLst>
          </p:cNvPr>
          <p:cNvSpPr>
            <a:spLocks noGrp="1"/>
          </p:cNvSpPr>
          <p:nvPr>
            <p:ph type="ftr" sz="quarter" idx="20"/>
          </p:nvPr>
        </p:nvSpPr>
        <p:spPr/>
        <p:txBody>
          <a:bodyPr/>
          <a:lstStyle/>
          <a:p>
            <a:r>
              <a:rPr lang="en-US" dirty="0"/>
              <a:t>Multiple Levels of Financial Protection    |</a:t>
            </a:r>
          </a:p>
        </p:txBody>
      </p:sp>
      <p:sp>
        <p:nvSpPr>
          <p:cNvPr id="7" name="Slide Number Placeholder 6">
            <a:extLst>
              <a:ext uri="{FF2B5EF4-FFF2-40B4-BE49-F238E27FC236}">
                <a16:creationId xmlns:a16="http://schemas.microsoft.com/office/drawing/2014/main" id="{534937CF-DE91-4E6B-97BF-C1B682650FA9}"/>
              </a:ext>
            </a:extLst>
          </p:cNvPr>
          <p:cNvSpPr>
            <a:spLocks noGrp="1"/>
          </p:cNvSpPr>
          <p:nvPr>
            <p:ph type="sldNum" sz="quarter" idx="21"/>
          </p:nvPr>
        </p:nvSpPr>
        <p:spPr/>
        <p:txBody>
          <a:bodyPr/>
          <a:lstStyle/>
          <a:p>
            <a:fld id="{BB544E63-09F9-914E-B731-EB7D262F5FD2}" type="slidenum">
              <a:rPr lang="en-US" smtClean="0"/>
              <a:pPr/>
              <a:t>‹#›</a:t>
            </a:fld>
            <a:endParaRPr lang="en-US" dirty="0"/>
          </a:p>
        </p:txBody>
      </p:sp>
      <p:sp>
        <p:nvSpPr>
          <p:cNvPr id="2" name="TextBox 1">
            <a:extLst>
              <a:ext uri="{FF2B5EF4-FFF2-40B4-BE49-F238E27FC236}">
                <a16:creationId xmlns:a16="http://schemas.microsoft.com/office/drawing/2014/main" id="{18616B01-1A1D-4648-B798-B773D438279B}"/>
              </a:ext>
            </a:extLst>
          </p:cNvPr>
          <p:cNvSpPr txBox="1"/>
          <p:nvPr userDrawn="1"/>
        </p:nvSpPr>
        <p:spPr>
          <a:xfrm>
            <a:off x="518984" y="6474941"/>
            <a:ext cx="0" cy="0"/>
          </a:xfrm>
          <a:prstGeom prst="rect">
            <a:avLst/>
          </a:prstGeom>
        </p:spPr>
        <p:txBody>
          <a:bodyPr vert="horz" wrap="none" lIns="0" tIns="0" rIns="0" bIns="0" rtlCol="0" anchor="b" anchorCtr="0">
            <a:noAutofit/>
          </a:bodyPr>
          <a:lstStyle/>
          <a:p>
            <a:endParaRPr lang="en-US" sz="1600" spc="0" dirty="0"/>
          </a:p>
        </p:txBody>
      </p:sp>
      <p:sp>
        <p:nvSpPr>
          <p:cNvPr id="11" name="Content Placeholder 5">
            <a:extLst>
              <a:ext uri="{FF2B5EF4-FFF2-40B4-BE49-F238E27FC236}">
                <a16:creationId xmlns:a16="http://schemas.microsoft.com/office/drawing/2014/main" id="{CB795583-BDE9-D449-B5D1-02AF8F9A22F4}"/>
              </a:ext>
            </a:extLst>
          </p:cNvPr>
          <p:cNvSpPr>
            <a:spLocks noGrp="1"/>
          </p:cNvSpPr>
          <p:nvPr>
            <p:ph sz="quarter" idx="22"/>
          </p:nvPr>
        </p:nvSpPr>
        <p:spPr>
          <a:xfrm>
            <a:off x="607919" y="3231294"/>
            <a:ext cx="5326156" cy="685799"/>
          </a:xfrm>
        </p:spPr>
        <p:txBody>
          <a:bodyPr anchor="ctr"/>
          <a:lstStyle>
            <a:lvl1pPr>
              <a:defRPr sz="2000">
                <a:solidFill>
                  <a:schemeClr val="bg2"/>
                </a:solidFill>
                <a:latin typeface="+mj-lt"/>
              </a:defRPr>
            </a:lvl1pPr>
          </a:lstStyle>
          <a:p>
            <a:pPr lvl="0"/>
            <a:r>
              <a:rPr lang="en-GB" dirty="0"/>
              <a:t>Click to edit Master text styles</a:t>
            </a:r>
          </a:p>
        </p:txBody>
      </p:sp>
      <p:sp>
        <p:nvSpPr>
          <p:cNvPr id="12" name="Content Placeholder 5">
            <a:extLst>
              <a:ext uri="{FF2B5EF4-FFF2-40B4-BE49-F238E27FC236}">
                <a16:creationId xmlns:a16="http://schemas.microsoft.com/office/drawing/2014/main" id="{7E0D90BE-0F41-CF44-BFD9-4C3267D75458}"/>
              </a:ext>
            </a:extLst>
          </p:cNvPr>
          <p:cNvSpPr>
            <a:spLocks noGrp="1"/>
          </p:cNvSpPr>
          <p:nvPr>
            <p:ph sz="quarter" idx="23" hasCustomPrompt="1"/>
          </p:nvPr>
        </p:nvSpPr>
        <p:spPr>
          <a:xfrm>
            <a:off x="607918" y="4190269"/>
            <a:ext cx="5326156" cy="1981931"/>
          </a:xfrm>
        </p:spPr>
        <p:txBody>
          <a:bodyPr/>
          <a:lstStyle>
            <a:lvl2pPr>
              <a:lnSpc>
                <a:spcPts val="2600"/>
              </a:lnSpc>
              <a:defRPr b="0"/>
            </a:lvl2pPr>
          </a:lstStyle>
          <a:p>
            <a:pPr lvl="1"/>
            <a:r>
              <a:rPr lang="en-GB" dirty="0"/>
              <a:t>Second level</a:t>
            </a:r>
          </a:p>
          <a:p>
            <a:pPr lvl="2"/>
            <a:r>
              <a:rPr lang="en-GB" dirty="0"/>
              <a:t>Third level</a:t>
            </a:r>
          </a:p>
          <a:p>
            <a:pPr lvl="3"/>
            <a:r>
              <a:rPr lang="en-GB" dirty="0"/>
              <a:t>Fourth level</a:t>
            </a:r>
          </a:p>
        </p:txBody>
      </p:sp>
      <p:sp>
        <p:nvSpPr>
          <p:cNvPr id="13" name="Content Placeholder 5">
            <a:extLst>
              <a:ext uri="{FF2B5EF4-FFF2-40B4-BE49-F238E27FC236}">
                <a16:creationId xmlns:a16="http://schemas.microsoft.com/office/drawing/2014/main" id="{C1DD4AEB-7648-C94F-8C32-6F2DC141CC64}"/>
              </a:ext>
            </a:extLst>
          </p:cNvPr>
          <p:cNvSpPr>
            <a:spLocks noGrp="1"/>
          </p:cNvSpPr>
          <p:nvPr>
            <p:ph sz="quarter" idx="24" hasCustomPrompt="1"/>
          </p:nvPr>
        </p:nvSpPr>
        <p:spPr>
          <a:xfrm>
            <a:off x="6340515" y="4190269"/>
            <a:ext cx="5326156" cy="1981931"/>
          </a:xfrm>
        </p:spPr>
        <p:txBody>
          <a:bodyPr/>
          <a:lstStyle>
            <a:lvl2pPr>
              <a:lnSpc>
                <a:spcPts val="2600"/>
              </a:lnSpc>
              <a:defRPr/>
            </a:lvl2pPr>
          </a:lstStyle>
          <a:p>
            <a:pPr lvl="1"/>
            <a:r>
              <a:rPr lang="en-GB" dirty="0"/>
              <a:t>Second level</a:t>
            </a:r>
          </a:p>
          <a:p>
            <a:pPr lvl="2"/>
            <a:r>
              <a:rPr lang="en-GB" dirty="0"/>
              <a:t>Third level</a:t>
            </a:r>
          </a:p>
          <a:p>
            <a:pPr lvl="3"/>
            <a:r>
              <a:rPr lang="en-GB" dirty="0"/>
              <a:t>Fourth level</a:t>
            </a:r>
          </a:p>
        </p:txBody>
      </p:sp>
      <p:sp>
        <p:nvSpPr>
          <p:cNvPr id="14" name="Content Placeholder 5">
            <a:extLst>
              <a:ext uri="{FF2B5EF4-FFF2-40B4-BE49-F238E27FC236}">
                <a16:creationId xmlns:a16="http://schemas.microsoft.com/office/drawing/2014/main" id="{B9AB529C-9F78-4746-84B9-DAC665BAC183}"/>
              </a:ext>
            </a:extLst>
          </p:cNvPr>
          <p:cNvSpPr>
            <a:spLocks noGrp="1"/>
          </p:cNvSpPr>
          <p:nvPr>
            <p:ph sz="quarter" idx="25"/>
          </p:nvPr>
        </p:nvSpPr>
        <p:spPr>
          <a:xfrm>
            <a:off x="6340516" y="3231294"/>
            <a:ext cx="5326156" cy="685799"/>
          </a:xfrm>
        </p:spPr>
        <p:txBody>
          <a:bodyPr anchor="ctr"/>
          <a:lstStyle>
            <a:lvl1pPr>
              <a:defRPr sz="2000">
                <a:solidFill>
                  <a:schemeClr val="bg2"/>
                </a:solidFill>
                <a:latin typeface="+mj-lt"/>
              </a:defRPr>
            </a:lvl1pPr>
          </a:lstStyle>
          <a:p>
            <a:pPr lvl="0"/>
            <a:r>
              <a:rPr lang="en-GB" dirty="0"/>
              <a:t>Click to edit Master text styles</a:t>
            </a:r>
          </a:p>
        </p:txBody>
      </p:sp>
      <p:sp>
        <p:nvSpPr>
          <p:cNvPr id="4" name="Title 3">
            <a:extLst>
              <a:ext uri="{FF2B5EF4-FFF2-40B4-BE49-F238E27FC236}">
                <a16:creationId xmlns:a16="http://schemas.microsoft.com/office/drawing/2014/main" id="{E6CC4EEB-FBA6-7E4E-8261-0265803B5CE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317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457200" y="1072336"/>
            <a:ext cx="11315700" cy="4713327"/>
          </a:xfrm>
        </p:spPr>
        <p:txBody>
          <a:bodyPr/>
          <a:lstStyle>
            <a:lvl1pPr>
              <a:spcAft>
                <a:spcPts val="1200"/>
              </a:spcAft>
              <a:defRPr sz="18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Footer Placeholder 4">
            <a:extLst>
              <a:ext uri="{FF2B5EF4-FFF2-40B4-BE49-F238E27FC236}">
                <a16:creationId xmlns:a16="http://schemas.microsoft.com/office/drawing/2014/main" id="{823F169C-6C78-4096-9EF6-2D0684610B34}"/>
              </a:ext>
            </a:extLst>
          </p:cNvPr>
          <p:cNvSpPr>
            <a:spLocks noGrp="1"/>
          </p:cNvSpPr>
          <p:nvPr>
            <p:ph type="ftr" sz="quarter" idx="13"/>
          </p:nvPr>
        </p:nvSpPr>
        <p:spPr/>
        <p:txBody>
          <a:bodyPr/>
          <a:lstStyle/>
          <a:p>
            <a:r>
              <a:rPr lang="en-US" dirty="0"/>
              <a:t>Multiple Levels of Financial Protection    |</a:t>
            </a:r>
          </a:p>
        </p:txBody>
      </p:sp>
      <p:sp>
        <p:nvSpPr>
          <p:cNvPr id="7" name="Slide Number Placeholder 6">
            <a:extLst>
              <a:ext uri="{FF2B5EF4-FFF2-40B4-BE49-F238E27FC236}">
                <a16:creationId xmlns:a16="http://schemas.microsoft.com/office/drawing/2014/main" id="{9718CA0B-6F13-404F-994F-FB57F7A68F20}"/>
              </a:ext>
            </a:extLst>
          </p:cNvPr>
          <p:cNvSpPr>
            <a:spLocks noGrp="1"/>
          </p:cNvSpPr>
          <p:nvPr>
            <p:ph type="sldNum" sz="quarter" idx="14"/>
          </p:nvPr>
        </p:nvSpPr>
        <p:spPr/>
        <p:txBody>
          <a:bodyPr/>
          <a:lstStyle/>
          <a:p>
            <a:fld id="{BB544E63-09F9-914E-B731-EB7D262F5FD2}" type="slidenum">
              <a:rPr lang="en-US" smtClean="0"/>
              <a:pPr/>
              <a:t>‹#›</a:t>
            </a:fld>
            <a:endParaRPr lang="en-US" dirty="0"/>
          </a:p>
        </p:txBody>
      </p:sp>
      <p:sp>
        <p:nvSpPr>
          <p:cNvPr id="8" name="Title 7">
            <a:extLst>
              <a:ext uri="{FF2B5EF4-FFF2-40B4-BE49-F238E27FC236}">
                <a16:creationId xmlns:a16="http://schemas.microsoft.com/office/drawing/2014/main" id="{AA09113B-C052-49F6-B7EA-DBE948C7A21B}"/>
              </a:ext>
            </a:extLst>
          </p:cNvPr>
          <p:cNvSpPr>
            <a:spLocks noGrp="1"/>
          </p:cNvSpPr>
          <p:nvPr>
            <p:ph type="title"/>
          </p:nvPr>
        </p:nvSpPr>
        <p:spPr>
          <a:xfrm>
            <a:off x="441605" y="222075"/>
            <a:ext cx="11331295" cy="685675"/>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5361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465045" y="1042416"/>
            <a:ext cx="5326156" cy="685799"/>
          </a:xfrm>
        </p:spPr>
        <p:txBody>
          <a:bodyPr anchor="ctr"/>
          <a:lstStyle>
            <a:lvl1pPr>
              <a:defRPr sz="2000">
                <a:solidFill>
                  <a:schemeClr val="bg2"/>
                </a:solidFill>
                <a:latin typeface="+mj-lt"/>
              </a:defRPr>
            </a:lvl1pPr>
          </a:lstStyle>
          <a:p>
            <a:pPr lvl="0"/>
            <a:r>
              <a:rPr lang="en-GB" dirty="0"/>
              <a:t>Click to edit Master text styles</a:t>
            </a:r>
          </a:p>
        </p:txBody>
      </p:sp>
      <p:sp>
        <p:nvSpPr>
          <p:cNvPr id="28" name="Content Placeholder 5">
            <a:extLst>
              <a:ext uri="{FF2B5EF4-FFF2-40B4-BE49-F238E27FC236}">
                <a16:creationId xmlns:a16="http://schemas.microsoft.com/office/drawing/2014/main" id="{EB257C30-3A06-4B3E-9F2A-27F589D6C220}"/>
              </a:ext>
            </a:extLst>
          </p:cNvPr>
          <p:cNvSpPr>
            <a:spLocks noGrp="1"/>
          </p:cNvSpPr>
          <p:nvPr>
            <p:ph sz="quarter" idx="19"/>
          </p:nvPr>
        </p:nvSpPr>
        <p:spPr>
          <a:xfrm>
            <a:off x="465044" y="2001391"/>
            <a:ext cx="5326156" cy="3993009"/>
          </a:xfrm>
        </p:spPr>
        <p:txBody>
          <a:bodyPr/>
          <a:lstStyle>
            <a:lvl2pPr>
              <a:lnSpc>
                <a:spcPts val="2600"/>
              </a:lnSpc>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Footer Placeholder 4">
            <a:extLst>
              <a:ext uri="{FF2B5EF4-FFF2-40B4-BE49-F238E27FC236}">
                <a16:creationId xmlns:a16="http://schemas.microsoft.com/office/drawing/2014/main" id="{B0E295CA-AFCB-423E-B781-5BFAC5D68A7F}"/>
              </a:ext>
            </a:extLst>
          </p:cNvPr>
          <p:cNvSpPr>
            <a:spLocks noGrp="1"/>
          </p:cNvSpPr>
          <p:nvPr>
            <p:ph type="ftr" sz="quarter" idx="20"/>
          </p:nvPr>
        </p:nvSpPr>
        <p:spPr/>
        <p:txBody>
          <a:bodyPr/>
          <a:lstStyle/>
          <a:p>
            <a:r>
              <a:rPr lang="en-US" dirty="0"/>
              <a:t>Multiple Levels of Financial Protection    |</a:t>
            </a:r>
          </a:p>
        </p:txBody>
      </p:sp>
      <p:sp>
        <p:nvSpPr>
          <p:cNvPr id="7" name="Slide Number Placeholder 6">
            <a:extLst>
              <a:ext uri="{FF2B5EF4-FFF2-40B4-BE49-F238E27FC236}">
                <a16:creationId xmlns:a16="http://schemas.microsoft.com/office/drawing/2014/main" id="{534937CF-DE91-4E6B-97BF-C1B682650FA9}"/>
              </a:ext>
            </a:extLst>
          </p:cNvPr>
          <p:cNvSpPr>
            <a:spLocks noGrp="1"/>
          </p:cNvSpPr>
          <p:nvPr>
            <p:ph type="sldNum" sz="quarter" idx="21"/>
          </p:nvPr>
        </p:nvSpPr>
        <p:spPr/>
        <p:txBody>
          <a:bodyPr/>
          <a:lstStyle/>
          <a:p>
            <a:fld id="{BB544E63-09F9-914E-B731-EB7D262F5FD2}" type="slidenum">
              <a:rPr lang="en-US" smtClean="0"/>
              <a:pPr/>
              <a:t>‹#›</a:t>
            </a:fld>
            <a:endParaRPr lang="en-US" dirty="0"/>
          </a:p>
        </p:txBody>
      </p:sp>
      <p:sp>
        <p:nvSpPr>
          <p:cNvPr id="3" name="Title 2">
            <a:extLst>
              <a:ext uri="{FF2B5EF4-FFF2-40B4-BE49-F238E27FC236}">
                <a16:creationId xmlns:a16="http://schemas.microsoft.com/office/drawing/2014/main" id="{75A428A7-1ED5-44C4-AE43-74A68075B727}"/>
              </a:ext>
            </a:extLst>
          </p:cNvPr>
          <p:cNvSpPr>
            <a:spLocks noGrp="1"/>
          </p:cNvSpPr>
          <p:nvPr>
            <p:ph type="title"/>
          </p:nvPr>
        </p:nvSpPr>
        <p:spPr>
          <a:xfrm>
            <a:off x="441605" y="222075"/>
            <a:ext cx="11461752" cy="685675"/>
          </a:xfrm>
        </p:spPr>
        <p:txBody>
          <a:bodyPr/>
          <a:lstStyle>
            <a:lvl1pPr>
              <a:defRPr b="1"/>
            </a:lvl1pPr>
          </a:lstStyle>
          <a:p>
            <a:r>
              <a:rPr lang="en-US" dirty="0"/>
              <a:t>Click to edit Master title style</a:t>
            </a:r>
          </a:p>
        </p:txBody>
      </p:sp>
      <p:sp>
        <p:nvSpPr>
          <p:cNvPr id="8" name="Content Placeholder 5">
            <a:extLst>
              <a:ext uri="{FF2B5EF4-FFF2-40B4-BE49-F238E27FC236}">
                <a16:creationId xmlns:a16="http://schemas.microsoft.com/office/drawing/2014/main" id="{449B8005-509E-48EE-9979-99A196B8C456}"/>
              </a:ext>
            </a:extLst>
          </p:cNvPr>
          <p:cNvSpPr>
            <a:spLocks noGrp="1"/>
          </p:cNvSpPr>
          <p:nvPr>
            <p:ph sz="quarter" idx="22"/>
          </p:nvPr>
        </p:nvSpPr>
        <p:spPr>
          <a:xfrm>
            <a:off x="6197641" y="2001391"/>
            <a:ext cx="5326156" cy="3993009"/>
          </a:xfrm>
        </p:spPr>
        <p:txBody>
          <a:bodyPr/>
          <a:lstStyle>
            <a:lvl2pPr>
              <a:lnSpc>
                <a:spcPts val="2600"/>
              </a:lnSpc>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9" name="Content Placeholder 5">
            <a:extLst>
              <a:ext uri="{FF2B5EF4-FFF2-40B4-BE49-F238E27FC236}">
                <a16:creationId xmlns:a16="http://schemas.microsoft.com/office/drawing/2014/main" id="{35232244-8531-496E-B20F-3894C2E57E8F}"/>
              </a:ext>
            </a:extLst>
          </p:cNvPr>
          <p:cNvSpPr>
            <a:spLocks noGrp="1"/>
          </p:cNvSpPr>
          <p:nvPr>
            <p:ph sz="quarter" idx="23"/>
          </p:nvPr>
        </p:nvSpPr>
        <p:spPr>
          <a:xfrm>
            <a:off x="6197642" y="1042416"/>
            <a:ext cx="5326156" cy="685799"/>
          </a:xfrm>
        </p:spPr>
        <p:txBody>
          <a:bodyPr anchor="ctr"/>
          <a:lstStyle>
            <a:lvl1pPr>
              <a:defRPr sz="2000">
                <a:solidFill>
                  <a:schemeClr val="bg2"/>
                </a:solidFill>
                <a:latin typeface="+mj-lt"/>
              </a:defRPr>
            </a:lvl1pPr>
          </a:lstStyle>
          <a:p>
            <a:pPr lvl="0"/>
            <a:r>
              <a:rPr lang="en-GB" dirty="0"/>
              <a:t>Click to edit Master text styles</a:t>
            </a:r>
          </a:p>
        </p:txBody>
      </p:sp>
    </p:spTree>
    <p:extLst>
      <p:ext uri="{BB962C8B-B14F-4D97-AF65-F5344CB8AC3E}">
        <p14:creationId xmlns:p14="http://schemas.microsoft.com/office/powerpoint/2010/main" val="97773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F55F5F-1A30-40C0-940E-CBCC07847ED3}"/>
              </a:ext>
            </a:extLst>
          </p:cNvPr>
          <p:cNvSpPr>
            <a:spLocks noGrp="1"/>
          </p:cNvSpPr>
          <p:nvPr>
            <p:ph type="ftr" sz="quarter" idx="19"/>
          </p:nvPr>
        </p:nvSpPr>
        <p:spPr/>
        <p:txBody>
          <a:bodyPr/>
          <a:lstStyle/>
          <a:p>
            <a:r>
              <a:rPr lang="en-US" dirty="0"/>
              <a:t>Multiple Levels of Financial Protection    |</a:t>
            </a:r>
          </a:p>
        </p:txBody>
      </p:sp>
      <p:sp>
        <p:nvSpPr>
          <p:cNvPr id="6" name="Slide Number Placeholder 5">
            <a:extLst>
              <a:ext uri="{FF2B5EF4-FFF2-40B4-BE49-F238E27FC236}">
                <a16:creationId xmlns:a16="http://schemas.microsoft.com/office/drawing/2014/main" id="{0F310D7D-1769-4094-865E-A8070F9A73BE}"/>
              </a:ext>
            </a:extLst>
          </p:cNvPr>
          <p:cNvSpPr>
            <a:spLocks noGrp="1"/>
          </p:cNvSpPr>
          <p:nvPr>
            <p:ph type="sldNum" sz="quarter" idx="20"/>
          </p:nvPr>
        </p:nvSpPr>
        <p:spPr/>
        <p:txBody>
          <a:bodyPr/>
          <a:lstStyle/>
          <a:p>
            <a:fld id="{BB544E63-09F9-914E-B731-EB7D262F5FD2}" type="slidenum">
              <a:rPr lang="en-US" smtClean="0"/>
              <a:pPr/>
              <a:t>‹#›</a:t>
            </a:fld>
            <a:endParaRPr lang="en-US" dirty="0"/>
          </a:p>
        </p:txBody>
      </p:sp>
      <p:sp>
        <p:nvSpPr>
          <p:cNvPr id="34" name="Text Placeholder 9">
            <a:extLst>
              <a:ext uri="{FF2B5EF4-FFF2-40B4-BE49-F238E27FC236}">
                <a16:creationId xmlns:a16="http://schemas.microsoft.com/office/drawing/2014/main" id="{E9BF03C2-3F6C-4D74-A57D-EFEEAD4B4A98}"/>
              </a:ext>
            </a:extLst>
          </p:cNvPr>
          <p:cNvSpPr>
            <a:spLocks noGrp="1"/>
          </p:cNvSpPr>
          <p:nvPr>
            <p:ph type="body" sz="quarter" idx="23"/>
          </p:nvPr>
        </p:nvSpPr>
        <p:spPr>
          <a:xfrm>
            <a:off x="8584746" y="1263728"/>
            <a:ext cx="3053442" cy="668338"/>
          </a:xfrm>
        </p:spPr>
        <p:txBody>
          <a:bodyPr anchor="ctr"/>
          <a:lstStyle>
            <a:lvl1pPr>
              <a:lnSpc>
                <a:spcPts val="2400"/>
              </a:lnSpc>
              <a:defRPr lang="en-US" sz="2000" b="1" i="0" kern="1200" spc="0" dirty="0">
                <a:solidFill>
                  <a:schemeClr val="bg1"/>
                </a:solidFill>
                <a:latin typeface="+mj-lt"/>
                <a:ea typeface="PrudentialModern Bold SemiConde" charset="0"/>
                <a:cs typeface="PrudentialModern Bold SemiConde"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35" name="Text Placeholder 9">
            <a:extLst>
              <a:ext uri="{FF2B5EF4-FFF2-40B4-BE49-F238E27FC236}">
                <a16:creationId xmlns:a16="http://schemas.microsoft.com/office/drawing/2014/main" id="{A348C3D8-C055-44A6-96CA-FD51ECCDD7C6}"/>
              </a:ext>
            </a:extLst>
          </p:cNvPr>
          <p:cNvSpPr>
            <a:spLocks noGrp="1"/>
          </p:cNvSpPr>
          <p:nvPr>
            <p:ph type="body" sz="quarter" idx="24"/>
          </p:nvPr>
        </p:nvSpPr>
        <p:spPr>
          <a:xfrm>
            <a:off x="8584746" y="2036066"/>
            <a:ext cx="3053442" cy="3888483"/>
          </a:xfrm>
        </p:spPr>
        <p:txBody>
          <a:bodyPr/>
          <a:lstStyle>
            <a:lvl1pPr marL="171450" indent="-171450">
              <a:spcAft>
                <a:spcPts val="600"/>
              </a:spcAft>
              <a:buFont typeface="Arial" panose="020B0604020202020204" pitchFamily="34" charset="0"/>
              <a:buChar char="•"/>
              <a:defRPr lang="en-US" sz="1600" b="0" i="0" kern="1200" spc="0" dirty="0">
                <a:solidFill>
                  <a:schemeClr val="bg1"/>
                </a:solidFill>
                <a:latin typeface="+mn-lt"/>
                <a:ea typeface="PrudentialModern Bold SemiConde" charset="0"/>
                <a:cs typeface="PrudentialModern Bold SemiConde"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71450" lvl="0" indent="-171450" algn="l" defTabSz="457200" rtl="0" eaLnBrk="1" latinLnBrk="0" hangingPunct="1">
              <a:spcBef>
                <a:spcPts val="0"/>
              </a:spcBef>
              <a:spcAft>
                <a:spcPts val="600"/>
              </a:spcAft>
              <a:buFont typeface="Arial" panose="020B0604020202020204" pitchFamily="34" charset="0"/>
              <a:buChar char="•"/>
            </a:pPr>
            <a:r>
              <a:rPr lang="en-US" dirty="0"/>
              <a:t>Click to edit</a:t>
            </a:r>
          </a:p>
        </p:txBody>
      </p:sp>
      <p:sp>
        <p:nvSpPr>
          <p:cNvPr id="29" name="Text Placeholder 9">
            <a:extLst>
              <a:ext uri="{FF2B5EF4-FFF2-40B4-BE49-F238E27FC236}">
                <a16:creationId xmlns:a16="http://schemas.microsoft.com/office/drawing/2014/main" id="{E18EA2FF-CD38-4B93-BE5C-29AC90200703}"/>
              </a:ext>
            </a:extLst>
          </p:cNvPr>
          <p:cNvSpPr>
            <a:spLocks noGrp="1"/>
          </p:cNvSpPr>
          <p:nvPr>
            <p:ph type="body" sz="quarter" idx="21"/>
          </p:nvPr>
        </p:nvSpPr>
        <p:spPr>
          <a:xfrm>
            <a:off x="4713288" y="1263728"/>
            <a:ext cx="3053442" cy="668338"/>
          </a:xfrm>
        </p:spPr>
        <p:txBody>
          <a:bodyPr anchor="ctr"/>
          <a:lstStyle>
            <a:lvl1pPr>
              <a:lnSpc>
                <a:spcPts val="2400"/>
              </a:lnSpc>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30" name="Text Placeholder 9">
            <a:extLst>
              <a:ext uri="{FF2B5EF4-FFF2-40B4-BE49-F238E27FC236}">
                <a16:creationId xmlns:a16="http://schemas.microsoft.com/office/drawing/2014/main" id="{E07B3D1B-0F0E-4037-B0FF-5A5176335EF1}"/>
              </a:ext>
            </a:extLst>
          </p:cNvPr>
          <p:cNvSpPr>
            <a:spLocks noGrp="1"/>
          </p:cNvSpPr>
          <p:nvPr>
            <p:ph type="body" sz="quarter" idx="22"/>
          </p:nvPr>
        </p:nvSpPr>
        <p:spPr>
          <a:xfrm>
            <a:off x="4713288" y="2036066"/>
            <a:ext cx="3053442" cy="3888483"/>
          </a:xfrm>
        </p:spPr>
        <p:txBody>
          <a:bodyPr/>
          <a:lstStyle>
            <a:lvl1pPr marL="171450" indent="-171450">
              <a:spcAft>
                <a:spcPts val="600"/>
              </a:spcAft>
              <a:buFont typeface="Arial" panose="020B0604020202020204" pitchFamily="34" charset="0"/>
              <a:buChar char="•"/>
              <a:defRPr lang="en-US" sz="1600" b="0" i="0" kern="1200" spc="0" dirty="0">
                <a:solidFill>
                  <a:schemeClr val="bg1"/>
                </a:solidFill>
                <a:latin typeface="+mn-lt"/>
                <a:ea typeface="PrudentialModern Bold SemiConde" charset="0"/>
                <a:cs typeface="PrudentialModern Bold SemiConde"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71450" lvl="0" indent="-171450" algn="l" defTabSz="457200" rtl="0" eaLnBrk="1" latinLnBrk="0" hangingPunct="1">
              <a:spcBef>
                <a:spcPts val="0"/>
              </a:spcBef>
              <a:spcAft>
                <a:spcPts val="600"/>
              </a:spcAft>
              <a:buFont typeface="Arial" panose="020B0604020202020204" pitchFamily="34" charset="0"/>
              <a:buChar char="•"/>
            </a:pPr>
            <a:r>
              <a:rPr lang="en-US" dirty="0"/>
              <a:t>Click to edit</a:t>
            </a:r>
          </a:p>
        </p:txBody>
      </p:sp>
      <p:sp>
        <p:nvSpPr>
          <p:cNvPr id="21" name="Text Placeholder 9">
            <a:extLst>
              <a:ext uri="{FF2B5EF4-FFF2-40B4-BE49-F238E27FC236}">
                <a16:creationId xmlns:a16="http://schemas.microsoft.com/office/drawing/2014/main" id="{30767BC4-B0A1-4E43-908D-F0D927C246B8}"/>
              </a:ext>
            </a:extLst>
          </p:cNvPr>
          <p:cNvSpPr>
            <a:spLocks noGrp="1"/>
          </p:cNvSpPr>
          <p:nvPr>
            <p:ph type="body" sz="quarter" idx="14"/>
          </p:nvPr>
        </p:nvSpPr>
        <p:spPr>
          <a:xfrm>
            <a:off x="851808" y="1263728"/>
            <a:ext cx="3053442" cy="668338"/>
          </a:xfrm>
        </p:spPr>
        <p:txBody>
          <a:bodyPr anchor="ctr"/>
          <a:lstStyle>
            <a:lvl1pPr>
              <a:lnSpc>
                <a:spcPts val="2400"/>
              </a:lnSpc>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23" name="Text Placeholder 9">
            <a:extLst>
              <a:ext uri="{FF2B5EF4-FFF2-40B4-BE49-F238E27FC236}">
                <a16:creationId xmlns:a16="http://schemas.microsoft.com/office/drawing/2014/main" id="{13D81233-7188-4F52-814C-78F2B6AAECBE}"/>
              </a:ext>
            </a:extLst>
          </p:cNvPr>
          <p:cNvSpPr>
            <a:spLocks noGrp="1"/>
          </p:cNvSpPr>
          <p:nvPr>
            <p:ph type="body" sz="quarter" idx="16"/>
          </p:nvPr>
        </p:nvSpPr>
        <p:spPr>
          <a:xfrm>
            <a:off x="851808" y="2036066"/>
            <a:ext cx="3053442" cy="3888483"/>
          </a:xfrm>
        </p:spPr>
        <p:txBody>
          <a:bodyPr/>
          <a:lstStyle>
            <a:lvl1pPr marL="171450" indent="-171450">
              <a:spcAft>
                <a:spcPts val="600"/>
              </a:spcAft>
              <a:buFont typeface="Arial" panose="020B0604020202020204" pitchFamily="34" charset="0"/>
              <a:buChar char="•"/>
              <a:defRPr sz="1600" b="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p>
        </p:txBody>
      </p:sp>
      <p:sp>
        <p:nvSpPr>
          <p:cNvPr id="2" name="Title 1">
            <a:extLst>
              <a:ext uri="{FF2B5EF4-FFF2-40B4-BE49-F238E27FC236}">
                <a16:creationId xmlns:a16="http://schemas.microsoft.com/office/drawing/2014/main" id="{A80B643B-80BE-4077-9828-EC57644B3E8A}"/>
              </a:ext>
            </a:extLst>
          </p:cNvPr>
          <p:cNvSpPr>
            <a:spLocks noGrp="1"/>
          </p:cNvSpPr>
          <p:nvPr>
            <p:ph type="title"/>
          </p:nvPr>
        </p:nvSpPr>
        <p:spPr/>
        <p:txBody>
          <a:bodyPr/>
          <a:lstStyle>
            <a:lvl1pPr>
              <a:defRPr b="1"/>
            </a:lvl1pPr>
          </a:lstStyle>
          <a:p>
            <a:r>
              <a:rPr lang="en-US" dirty="0"/>
              <a:t>Click to edit Master title style</a:t>
            </a:r>
          </a:p>
        </p:txBody>
      </p:sp>
      <p:sp>
        <p:nvSpPr>
          <p:cNvPr id="8" name="Text Placeholder 7">
            <a:extLst>
              <a:ext uri="{FF2B5EF4-FFF2-40B4-BE49-F238E27FC236}">
                <a16:creationId xmlns:a16="http://schemas.microsoft.com/office/drawing/2014/main" id="{CFBD99A0-C34B-488A-83E1-50F16623B2C1}"/>
              </a:ext>
            </a:extLst>
          </p:cNvPr>
          <p:cNvSpPr>
            <a:spLocks noGrp="1"/>
          </p:cNvSpPr>
          <p:nvPr>
            <p:ph type="body" sz="quarter" idx="25"/>
          </p:nvPr>
        </p:nvSpPr>
        <p:spPr>
          <a:xfrm>
            <a:off x="946150" y="6172200"/>
            <a:ext cx="3317875" cy="355600"/>
          </a:xfrm>
        </p:spPr>
        <p:txBody>
          <a:bodyPr/>
          <a:lstStyle/>
          <a:p>
            <a:pPr lvl="0"/>
            <a:r>
              <a:rPr lang="en-US" dirty="0"/>
              <a:t>Click to edit Master text styles</a:t>
            </a:r>
          </a:p>
        </p:txBody>
      </p:sp>
    </p:spTree>
    <p:extLst>
      <p:ext uri="{BB962C8B-B14F-4D97-AF65-F5344CB8AC3E}">
        <p14:creationId xmlns:p14="http://schemas.microsoft.com/office/powerpoint/2010/main" val="23550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F55F5F-1A30-40C0-940E-CBCC07847ED3}"/>
              </a:ext>
            </a:extLst>
          </p:cNvPr>
          <p:cNvSpPr>
            <a:spLocks noGrp="1"/>
          </p:cNvSpPr>
          <p:nvPr>
            <p:ph type="ftr" sz="quarter" idx="19"/>
          </p:nvPr>
        </p:nvSpPr>
        <p:spPr/>
        <p:txBody>
          <a:bodyPr/>
          <a:lstStyle/>
          <a:p>
            <a:r>
              <a:rPr lang="en-US" dirty="0"/>
              <a:t>Multiple Levels of Financial Protection    |</a:t>
            </a:r>
          </a:p>
        </p:txBody>
      </p:sp>
      <p:sp>
        <p:nvSpPr>
          <p:cNvPr id="6" name="Slide Number Placeholder 5">
            <a:extLst>
              <a:ext uri="{FF2B5EF4-FFF2-40B4-BE49-F238E27FC236}">
                <a16:creationId xmlns:a16="http://schemas.microsoft.com/office/drawing/2014/main" id="{0F310D7D-1769-4094-865E-A8070F9A73BE}"/>
              </a:ext>
            </a:extLst>
          </p:cNvPr>
          <p:cNvSpPr>
            <a:spLocks noGrp="1"/>
          </p:cNvSpPr>
          <p:nvPr>
            <p:ph type="sldNum" sz="quarter" idx="20"/>
          </p:nvPr>
        </p:nvSpPr>
        <p:spPr/>
        <p:txBody>
          <a:bodyPr/>
          <a:lstStyle/>
          <a:p>
            <a:fld id="{BB544E63-09F9-914E-B731-EB7D262F5FD2}" type="slidenum">
              <a:rPr lang="en-US" smtClean="0"/>
              <a:pPr/>
              <a:t>‹#›</a:t>
            </a:fld>
            <a:endParaRPr lang="en-US" dirty="0"/>
          </a:p>
        </p:txBody>
      </p:sp>
      <p:sp>
        <p:nvSpPr>
          <p:cNvPr id="34" name="Text Placeholder 9">
            <a:extLst>
              <a:ext uri="{FF2B5EF4-FFF2-40B4-BE49-F238E27FC236}">
                <a16:creationId xmlns:a16="http://schemas.microsoft.com/office/drawing/2014/main" id="{E9BF03C2-3F6C-4D74-A57D-EFEEAD4B4A98}"/>
              </a:ext>
            </a:extLst>
          </p:cNvPr>
          <p:cNvSpPr>
            <a:spLocks noGrp="1"/>
          </p:cNvSpPr>
          <p:nvPr>
            <p:ph type="body" sz="quarter" idx="23"/>
          </p:nvPr>
        </p:nvSpPr>
        <p:spPr>
          <a:xfrm>
            <a:off x="8791898" y="1263728"/>
            <a:ext cx="2981002" cy="668338"/>
          </a:xfrm>
        </p:spPr>
        <p:txBody>
          <a:bodyPr anchor="ctr"/>
          <a:lstStyle>
            <a:lvl1pPr>
              <a:lnSpc>
                <a:spcPts val="2400"/>
              </a:lnSpc>
              <a:defRPr lang="en-US" sz="1600" b="1" i="0" kern="1200" spc="0" dirty="0">
                <a:solidFill>
                  <a:schemeClr val="bg2"/>
                </a:solidFill>
                <a:latin typeface="+mj-lt"/>
                <a:ea typeface="PrudentialModern Bold SemiConde" charset="0"/>
                <a:cs typeface="PrudentialModern Bold SemiConde"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35" name="Text Placeholder 9">
            <a:extLst>
              <a:ext uri="{FF2B5EF4-FFF2-40B4-BE49-F238E27FC236}">
                <a16:creationId xmlns:a16="http://schemas.microsoft.com/office/drawing/2014/main" id="{A348C3D8-C055-44A6-96CA-FD51ECCDD7C6}"/>
              </a:ext>
            </a:extLst>
          </p:cNvPr>
          <p:cNvSpPr>
            <a:spLocks noGrp="1"/>
          </p:cNvSpPr>
          <p:nvPr>
            <p:ph type="body" sz="quarter" idx="24"/>
          </p:nvPr>
        </p:nvSpPr>
        <p:spPr>
          <a:xfrm>
            <a:off x="8791898" y="1959867"/>
            <a:ext cx="2981002" cy="1466413"/>
          </a:xfrm>
        </p:spPr>
        <p:txBody>
          <a:bodyPr/>
          <a:lstStyle>
            <a:lvl1pPr marL="171450" indent="-171450">
              <a:spcAft>
                <a:spcPts val="600"/>
              </a:spcAft>
              <a:buFont typeface="Arial" panose="020B0604020202020204" pitchFamily="34" charset="0"/>
              <a:buChar char="•"/>
              <a:defRPr lang="en-US" sz="1200" b="0" i="0" kern="1200" spc="0" dirty="0">
                <a:solidFill>
                  <a:schemeClr val="tx1"/>
                </a:solidFill>
                <a:latin typeface="+mn-lt"/>
                <a:ea typeface="PrudentialModern Bold SemiConde" charset="0"/>
                <a:cs typeface="PrudentialModern Bold SemiConde"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71450" lvl="0" indent="-171450" algn="l" defTabSz="457200" rtl="0" eaLnBrk="1" latinLnBrk="0" hangingPunct="1">
              <a:spcBef>
                <a:spcPts val="0"/>
              </a:spcBef>
              <a:spcAft>
                <a:spcPts val="600"/>
              </a:spcAft>
              <a:buFont typeface="Arial" panose="020B0604020202020204" pitchFamily="34" charset="0"/>
              <a:buChar char="•"/>
            </a:pPr>
            <a:r>
              <a:rPr lang="en-US" dirty="0"/>
              <a:t>Click to edit</a:t>
            </a:r>
          </a:p>
        </p:txBody>
      </p:sp>
      <p:sp>
        <p:nvSpPr>
          <p:cNvPr id="29" name="Text Placeholder 9">
            <a:extLst>
              <a:ext uri="{FF2B5EF4-FFF2-40B4-BE49-F238E27FC236}">
                <a16:creationId xmlns:a16="http://schemas.microsoft.com/office/drawing/2014/main" id="{E18EA2FF-CD38-4B93-BE5C-29AC90200703}"/>
              </a:ext>
            </a:extLst>
          </p:cNvPr>
          <p:cNvSpPr>
            <a:spLocks noGrp="1"/>
          </p:cNvSpPr>
          <p:nvPr>
            <p:ph type="body" sz="quarter" idx="21"/>
          </p:nvPr>
        </p:nvSpPr>
        <p:spPr>
          <a:xfrm>
            <a:off x="4920440" y="1263728"/>
            <a:ext cx="2981002" cy="668338"/>
          </a:xfrm>
        </p:spPr>
        <p:txBody>
          <a:bodyPr anchor="ctr"/>
          <a:lstStyle>
            <a:lvl1pPr>
              <a:lnSpc>
                <a:spcPts val="2400"/>
              </a:lnSpc>
              <a:defRPr sz="16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30" name="Text Placeholder 9">
            <a:extLst>
              <a:ext uri="{FF2B5EF4-FFF2-40B4-BE49-F238E27FC236}">
                <a16:creationId xmlns:a16="http://schemas.microsoft.com/office/drawing/2014/main" id="{E07B3D1B-0F0E-4037-B0FF-5A5176335EF1}"/>
              </a:ext>
            </a:extLst>
          </p:cNvPr>
          <p:cNvSpPr>
            <a:spLocks noGrp="1"/>
          </p:cNvSpPr>
          <p:nvPr>
            <p:ph type="body" sz="quarter" idx="22"/>
          </p:nvPr>
        </p:nvSpPr>
        <p:spPr>
          <a:xfrm>
            <a:off x="4920440" y="1959867"/>
            <a:ext cx="2981002" cy="1466413"/>
          </a:xfrm>
        </p:spPr>
        <p:txBody>
          <a:bodyPr/>
          <a:lstStyle>
            <a:lvl1pPr marL="171450" indent="-171450">
              <a:spcAft>
                <a:spcPts val="600"/>
              </a:spcAft>
              <a:buFont typeface="Arial" panose="020B0604020202020204" pitchFamily="34" charset="0"/>
              <a:buChar char="•"/>
              <a:defRPr lang="en-US" sz="1200" b="0" i="0" kern="1200" spc="0" dirty="0">
                <a:solidFill>
                  <a:schemeClr val="tx1"/>
                </a:solidFill>
                <a:latin typeface="+mn-lt"/>
                <a:ea typeface="PrudentialModern Bold SemiConde" charset="0"/>
                <a:cs typeface="PrudentialModern Bold SemiConde"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71450" lvl="0" indent="-171450" algn="l" defTabSz="457200" rtl="0" eaLnBrk="1" latinLnBrk="0" hangingPunct="1">
              <a:spcBef>
                <a:spcPts val="0"/>
              </a:spcBef>
              <a:spcAft>
                <a:spcPts val="600"/>
              </a:spcAft>
              <a:buFont typeface="Arial" panose="020B0604020202020204" pitchFamily="34" charset="0"/>
              <a:buChar char="•"/>
            </a:pPr>
            <a:r>
              <a:rPr lang="en-US" dirty="0"/>
              <a:t>Click to edit</a:t>
            </a:r>
          </a:p>
        </p:txBody>
      </p:sp>
      <p:sp>
        <p:nvSpPr>
          <p:cNvPr id="21" name="Text Placeholder 9">
            <a:extLst>
              <a:ext uri="{FF2B5EF4-FFF2-40B4-BE49-F238E27FC236}">
                <a16:creationId xmlns:a16="http://schemas.microsoft.com/office/drawing/2014/main" id="{30767BC4-B0A1-4E43-908D-F0D927C246B8}"/>
              </a:ext>
            </a:extLst>
          </p:cNvPr>
          <p:cNvSpPr>
            <a:spLocks noGrp="1"/>
          </p:cNvSpPr>
          <p:nvPr>
            <p:ph type="body" sz="quarter" idx="14"/>
          </p:nvPr>
        </p:nvSpPr>
        <p:spPr>
          <a:xfrm>
            <a:off x="1066580" y="1263728"/>
            <a:ext cx="2981002" cy="668338"/>
          </a:xfrm>
        </p:spPr>
        <p:txBody>
          <a:bodyPr anchor="ctr"/>
          <a:lstStyle>
            <a:lvl1pPr>
              <a:lnSpc>
                <a:spcPts val="2400"/>
              </a:lnSpc>
              <a:defRPr sz="16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23" name="Text Placeholder 9">
            <a:extLst>
              <a:ext uri="{FF2B5EF4-FFF2-40B4-BE49-F238E27FC236}">
                <a16:creationId xmlns:a16="http://schemas.microsoft.com/office/drawing/2014/main" id="{13D81233-7188-4F52-814C-78F2B6AAECBE}"/>
              </a:ext>
            </a:extLst>
          </p:cNvPr>
          <p:cNvSpPr>
            <a:spLocks noGrp="1"/>
          </p:cNvSpPr>
          <p:nvPr>
            <p:ph type="body" sz="quarter" idx="16"/>
          </p:nvPr>
        </p:nvSpPr>
        <p:spPr>
          <a:xfrm>
            <a:off x="1066580" y="1959867"/>
            <a:ext cx="2981002" cy="1466413"/>
          </a:xfrm>
        </p:spPr>
        <p:txBody>
          <a:bodyPr/>
          <a:lstStyle>
            <a:lvl1pPr marL="171450" indent="-171450">
              <a:spcAft>
                <a:spcPts val="600"/>
              </a:spcAft>
              <a:buFont typeface="Arial" panose="020B0604020202020204" pitchFamily="34" charset="0"/>
              <a:buChar char="•"/>
              <a:defRPr sz="1200" b="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p>
        </p:txBody>
      </p:sp>
      <p:sp>
        <p:nvSpPr>
          <p:cNvPr id="2" name="Title 1">
            <a:extLst>
              <a:ext uri="{FF2B5EF4-FFF2-40B4-BE49-F238E27FC236}">
                <a16:creationId xmlns:a16="http://schemas.microsoft.com/office/drawing/2014/main" id="{A80B643B-80BE-4077-9828-EC57644B3E8A}"/>
              </a:ext>
            </a:extLst>
          </p:cNvPr>
          <p:cNvSpPr>
            <a:spLocks noGrp="1"/>
          </p:cNvSpPr>
          <p:nvPr>
            <p:ph type="title"/>
          </p:nvPr>
        </p:nvSpPr>
        <p:spPr/>
        <p:txBody>
          <a:bodyPr/>
          <a:lstStyle>
            <a:lvl1pPr>
              <a:defRPr b="1"/>
            </a:lvl1pPr>
          </a:lstStyle>
          <a:p>
            <a:r>
              <a:rPr lang="en-US" dirty="0"/>
              <a:t>Click to edit Master title style</a:t>
            </a:r>
          </a:p>
        </p:txBody>
      </p:sp>
      <p:sp>
        <p:nvSpPr>
          <p:cNvPr id="14" name="Text Placeholder 9">
            <a:extLst>
              <a:ext uri="{FF2B5EF4-FFF2-40B4-BE49-F238E27FC236}">
                <a16:creationId xmlns:a16="http://schemas.microsoft.com/office/drawing/2014/main" id="{60F2BAF9-AE56-488A-B894-11DE27FA60D7}"/>
              </a:ext>
            </a:extLst>
          </p:cNvPr>
          <p:cNvSpPr>
            <a:spLocks noGrp="1"/>
          </p:cNvSpPr>
          <p:nvPr>
            <p:ph type="body" sz="quarter" idx="25"/>
          </p:nvPr>
        </p:nvSpPr>
        <p:spPr>
          <a:xfrm>
            <a:off x="8791898" y="3808849"/>
            <a:ext cx="2981002" cy="668338"/>
          </a:xfrm>
        </p:spPr>
        <p:txBody>
          <a:bodyPr anchor="ctr"/>
          <a:lstStyle>
            <a:lvl1pPr>
              <a:lnSpc>
                <a:spcPts val="2400"/>
              </a:lnSpc>
              <a:defRPr lang="en-US" sz="1600" b="1" i="0" kern="1200" spc="0" dirty="0">
                <a:solidFill>
                  <a:schemeClr val="bg2"/>
                </a:solidFill>
                <a:latin typeface="+mj-lt"/>
                <a:ea typeface="PrudentialModern Bold SemiConde" charset="0"/>
                <a:cs typeface="PrudentialModern Bold SemiConde"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15" name="Text Placeholder 9">
            <a:extLst>
              <a:ext uri="{FF2B5EF4-FFF2-40B4-BE49-F238E27FC236}">
                <a16:creationId xmlns:a16="http://schemas.microsoft.com/office/drawing/2014/main" id="{89AB09D0-9281-4DC5-A00D-489272C5182B}"/>
              </a:ext>
            </a:extLst>
          </p:cNvPr>
          <p:cNvSpPr>
            <a:spLocks noGrp="1"/>
          </p:cNvSpPr>
          <p:nvPr>
            <p:ph type="body" sz="quarter" idx="26"/>
          </p:nvPr>
        </p:nvSpPr>
        <p:spPr>
          <a:xfrm>
            <a:off x="8791898" y="4504988"/>
            <a:ext cx="2981002" cy="1466413"/>
          </a:xfrm>
        </p:spPr>
        <p:txBody>
          <a:bodyPr/>
          <a:lstStyle>
            <a:lvl1pPr marL="171450" indent="-171450">
              <a:spcAft>
                <a:spcPts val="600"/>
              </a:spcAft>
              <a:buFont typeface="Arial" panose="020B0604020202020204" pitchFamily="34" charset="0"/>
              <a:buChar char="•"/>
              <a:defRPr lang="en-US" sz="1200" b="0" i="0" kern="1200" spc="0" dirty="0">
                <a:solidFill>
                  <a:schemeClr val="tx1"/>
                </a:solidFill>
                <a:latin typeface="+mn-lt"/>
                <a:ea typeface="PrudentialModern Bold SemiConde" charset="0"/>
                <a:cs typeface="PrudentialModern Bold SemiConde"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71450" lvl="0" indent="-171450" algn="l" defTabSz="457200" rtl="0" eaLnBrk="1" latinLnBrk="0" hangingPunct="1">
              <a:spcBef>
                <a:spcPts val="0"/>
              </a:spcBef>
              <a:spcAft>
                <a:spcPts val="600"/>
              </a:spcAft>
              <a:buFont typeface="Arial" panose="020B0604020202020204" pitchFamily="34" charset="0"/>
              <a:buChar char="•"/>
            </a:pPr>
            <a:r>
              <a:rPr lang="en-US" dirty="0"/>
              <a:t>Click to edit</a:t>
            </a:r>
          </a:p>
        </p:txBody>
      </p:sp>
      <p:sp>
        <p:nvSpPr>
          <p:cNvPr id="16" name="Text Placeholder 9">
            <a:extLst>
              <a:ext uri="{FF2B5EF4-FFF2-40B4-BE49-F238E27FC236}">
                <a16:creationId xmlns:a16="http://schemas.microsoft.com/office/drawing/2014/main" id="{381D9910-8610-4F5C-8B84-8CF5FDCE4AB9}"/>
              </a:ext>
            </a:extLst>
          </p:cNvPr>
          <p:cNvSpPr>
            <a:spLocks noGrp="1"/>
          </p:cNvSpPr>
          <p:nvPr>
            <p:ph type="body" sz="quarter" idx="27"/>
          </p:nvPr>
        </p:nvSpPr>
        <p:spPr>
          <a:xfrm>
            <a:off x="4920440" y="3808849"/>
            <a:ext cx="2981002" cy="668338"/>
          </a:xfrm>
        </p:spPr>
        <p:txBody>
          <a:bodyPr anchor="ctr"/>
          <a:lstStyle>
            <a:lvl1pPr>
              <a:lnSpc>
                <a:spcPts val="2400"/>
              </a:lnSpc>
              <a:defRPr sz="16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17" name="Text Placeholder 9">
            <a:extLst>
              <a:ext uri="{FF2B5EF4-FFF2-40B4-BE49-F238E27FC236}">
                <a16:creationId xmlns:a16="http://schemas.microsoft.com/office/drawing/2014/main" id="{6B98F7BD-2BFE-4CB6-800A-80D686B192A9}"/>
              </a:ext>
            </a:extLst>
          </p:cNvPr>
          <p:cNvSpPr>
            <a:spLocks noGrp="1"/>
          </p:cNvSpPr>
          <p:nvPr>
            <p:ph type="body" sz="quarter" idx="28"/>
          </p:nvPr>
        </p:nvSpPr>
        <p:spPr>
          <a:xfrm>
            <a:off x="4920440" y="4504988"/>
            <a:ext cx="2981002" cy="1466413"/>
          </a:xfrm>
        </p:spPr>
        <p:txBody>
          <a:bodyPr/>
          <a:lstStyle>
            <a:lvl1pPr marL="171450" indent="-171450">
              <a:spcAft>
                <a:spcPts val="600"/>
              </a:spcAft>
              <a:buFont typeface="Arial" panose="020B0604020202020204" pitchFamily="34" charset="0"/>
              <a:buChar char="•"/>
              <a:defRPr lang="en-US" sz="1200" b="0" i="0" kern="1200" spc="0" dirty="0">
                <a:solidFill>
                  <a:schemeClr val="tx1"/>
                </a:solidFill>
                <a:latin typeface="+mn-lt"/>
                <a:ea typeface="PrudentialModern Bold SemiConde" charset="0"/>
                <a:cs typeface="PrudentialModern Bold SemiConde"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71450" lvl="0" indent="-171450" algn="l" defTabSz="457200" rtl="0" eaLnBrk="1" latinLnBrk="0" hangingPunct="1">
              <a:spcBef>
                <a:spcPts val="0"/>
              </a:spcBef>
              <a:spcAft>
                <a:spcPts val="600"/>
              </a:spcAft>
              <a:buFont typeface="Arial" panose="020B0604020202020204" pitchFamily="34" charset="0"/>
              <a:buChar char="•"/>
            </a:pPr>
            <a:r>
              <a:rPr lang="en-US" dirty="0"/>
              <a:t>Click to edit</a:t>
            </a:r>
          </a:p>
        </p:txBody>
      </p:sp>
      <p:sp>
        <p:nvSpPr>
          <p:cNvPr id="18" name="Text Placeholder 9">
            <a:extLst>
              <a:ext uri="{FF2B5EF4-FFF2-40B4-BE49-F238E27FC236}">
                <a16:creationId xmlns:a16="http://schemas.microsoft.com/office/drawing/2014/main" id="{697D565F-9B26-4BF2-B9EC-41C1619BC55F}"/>
              </a:ext>
            </a:extLst>
          </p:cNvPr>
          <p:cNvSpPr>
            <a:spLocks noGrp="1"/>
          </p:cNvSpPr>
          <p:nvPr>
            <p:ph type="body" sz="quarter" idx="29"/>
          </p:nvPr>
        </p:nvSpPr>
        <p:spPr>
          <a:xfrm>
            <a:off x="1066580" y="3808849"/>
            <a:ext cx="2981002" cy="668338"/>
          </a:xfrm>
        </p:spPr>
        <p:txBody>
          <a:bodyPr anchor="ctr"/>
          <a:lstStyle>
            <a:lvl1pPr>
              <a:lnSpc>
                <a:spcPts val="2400"/>
              </a:lnSpc>
              <a:defRPr sz="16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19" name="Text Placeholder 9">
            <a:extLst>
              <a:ext uri="{FF2B5EF4-FFF2-40B4-BE49-F238E27FC236}">
                <a16:creationId xmlns:a16="http://schemas.microsoft.com/office/drawing/2014/main" id="{31B83542-217B-4987-9FF5-BEDB4D0A79C5}"/>
              </a:ext>
            </a:extLst>
          </p:cNvPr>
          <p:cNvSpPr>
            <a:spLocks noGrp="1"/>
          </p:cNvSpPr>
          <p:nvPr>
            <p:ph type="body" sz="quarter" idx="30"/>
          </p:nvPr>
        </p:nvSpPr>
        <p:spPr>
          <a:xfrm>
            <a:off x="1066580" y="4504988"/>
            <a:ext cx="2981002" cy="1466413"/>
          </a:xfrm>
        </p:spPr>
        <p:txBody>
          <a:bodyPr/>
          <a:lstStyle>
            <a:lvl1pPr marL="171450" indent="-171450">
              <a:spcAft>
                <a:spcPts val="600"/>
              </a:spcAft>
              <a:buFont typeface="Arial" panose="020B0604020202020204" pitchFamily="34" charset="0"/>
              <a:buChar char="•"/>
              <a:defRPr sz="1200" b="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p>
        </p:txBody>
      </p:sp>
    </p:spTree>
    <p:extLst>
      <p:ext uri="{BB962C8B-B14F-4D97-AF65-F5344CB8AC3E}">
        <p14:creationId xmlns:p14="http://schemas.microsoft.com/office/powerpoint/2010/main" val="2778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6286252" y="6172201"/>
            <a:ext cx="5334000" cy="685799"/>
          </a:xfrm>
          <a:prstGeom prst="rect">
            <a:avLst/>
          </a:prstGeom>
        </p:spPr>
        <p:txBody>
          <a:bodyPr vert="horz" lIns="0" tIns="0" rIns="0" bIns="0" rtlCol="0" anchor="ctr"/>
          <a:lstStyle>
            <a:lvl1pPr algn="r">
              <a:defRPr sz="1000" b="0" i="0">
                <a:solidFill>
                  <a:schemeClr val="tx1"/>
                </a:solidFill>
                <a:latin typeface="+mn-lt"/>
              </a:defRPr>
            </a:lvl1pPr>
          </a:lstStyle>
          <a:p>
            <a:r>
              <a:rPr lang="en-US" dirty="0"/>
              <a:t>Multiple Levels of Financial Protection    |</a:t>
            </a:r>
          </a:p>
        </p:txBody>
      </p:sp>
      <p:sp>
        <p:nvSpPr>
          <p:cNvPr id="10" name="Slide Number Placeholder 5"/>
          <p:cNvSpPr>
            <a:spLocks noGrp="1"/>
          </p:cNvSpPr>
          <p:nvPr>
            <p:ph type="sldNum" sz="quarter" idx="4"/>
          </p:nvPr>
        </p:nvSpPr>
        <p:spPr>
          <a:xfrm>
            <a:off x="11620253" y="6172200"/>
            <a:ext cx="302154" cy="685800"/>
          </a:xfrm>
          <a:prstGeom prst="rect">
            <a:avLst/>
          </a:prstGeom>
        </p:spPr>
        <p:txBody>
          <a:bodyPr vert="horz" lIns="0" tIns="0" rIns="0" bIns="0" rtlCol="0" anchor="ctr"/>
          <a:lstStyle>
            <a:lvl1pPr algn="r">
              <a:defRPr sz="1000" b="0" i="0">
                <a:solidFill>
                  <a:schemeClr val="tx1"/>
                </a:solidFill>
                <a:latin typeface="+mn-lt"/>
              </a:defRPr>
            </a:lvl1pPr>
          </a:lstStyle>
          <a:p>
            <a:fld id="{BB544E63-09F9-914E-B731-EB7D262F5FD2}" type="slidenum">
              <a:rPr lang="en-US" smtClean="0"/>
              <a:pPr/>
              <a:t>‹#›</a:t>
            </a:fld>
            <a:endParaRPr lang="en-US" dirty="0"/>
          </a:p>
        </p:txBody>
      </p:sp>
      <p:sp>
        <p:nvSpPr>
          <p:cNvPr id="11" name="Text Placeholder 10"/>
          <p:cNvSpPr txBox="1">
            <a:spLocks/>
          </p:cNvSpPr>
          <p:nvPr/>
        </p:nvSpPr>
        <p:spPr>
          <a:xfrm>
            <a:off x="609600" y="6172201"/>
            <a:ext cx="5215467" cy="685800"/>
          </a:xfrm>
          <a:prstGeom prst="rect">
            <a:avLst/>
          </a:prstGeom>
        </p:spPr>
        <p:txBody>
          <a:bodyPr lIns="0" tIns="0" rIns="0" bIns="0" anchor="ctr"/>
          <a:lstStyle>
            <a:lvl1pPr marL="0" indent="0" algn="l" defTabSz="457200" rtl="0" eaLnBrk="1" latinLnBrk="0" hangingPunct="1">
              <a:spcBef>
                <a:spcPts val="600"/>
              </a:spcBef>
              <a:buFontTx/>
              <a:buNone/>
              <a:defRPr sz="1000" b="1" i="0" kern="1200" spc="0">
                <a:solidFill>
                  <a:schemeClr val="tx2"/>
                </a:solidFill>
                <a:latin typeface="PrudentialModern Bold SemiConde" charset="0"/>
                <a:ea typeface="PrudentialModern Bold SemiConde" charset="0"/>
                <a:cs typeface="PrudentialModern Bold SemiConde" charset="0"/>
              </a:defRPr>
            </a:lvl1pPr>
            <a:lvl2pPr marL="0" indent="0" algn="l" defTabSz="457200" rtl="0" eaLnBrk="1" latinLnBrk="0" hangingPunct="1">
              <a:spcBef>
                <a:spcPts val="600"/>
              </a:spcBef>
              <a:buFontTx/>
              <a:buNone/>
              <a:defRPr sz="1400" b="0" i="0" kern="1200" spc="0">
                <a:solidFill>
                  <a:schemeClr val="accent2"/>
                </a:solidFill>
                <a:latin typeface="PrudentialModern Medium" charset="0"/>
                <a:ea typeface="PrudentialModern Medium" charset="0"/>
                <a:cs typeface="PrudentialModern Medium" charset="0"/>
              </a:defRPr>
            </a:lvl2pPr>
            <a:lvl3pPr marL="1651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3pPr>
            <a:lvl4pPr marL="3429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PrudentialModern Medium" charset="0"/>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000" dirty="0"/>
          </a:p>
        </p:txBody>
      </p:sp>
      <p:sp>
        <p:nvSpPr>
          <p:cNvPr id="5" name="Text Placeholder 4"/>
          <p:cNvSpPr>
            <a:spLocks noGrp="1"/>
          </p:cNvSpPr>
          <p:nvPr>
            <p:ph type="body" idx="1"/>
          </p:nvPr>
        </p:nvSpPr>
        <p:spPr>
          <a:xfrm>
            <a:off x="457200" y="1136252"/>
            <a:ext cx="11468100" cy="1586865"/>
          </a:xfrm>
          <a:prstGeom prst="rect">
            <a:avLst/>
          </a:prstGeom>
        </p:spPr>
        <p:txBody>
          <a:bodyPr vert="horz" wrap="square"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4" name="Title Placeholder 13"/>
          <p:cNvSpPr>
            <a:spLocks noGrp="1"/>
          </p:cNvSpPr>
          <p:nvPr>
            <p:ph type="title"/>
          </p:nvPr>
        </p:nvSpPr>
        <p:spPr>
          <a:xfrm>
            <a:off x="441605" y="222075"/>
            <a:ext cx="11493388" cy="685675"/>
          </a:xfrm>
          <a:prstGeom prst="rect">
            <a:avLst/>
          </a:prstGeom>
        </p:spPr>
        <p:txBody>
          <a:bodyPr vert="horz" wrap="square" lIns="0" tIns="0" rIns="0" bIns="0" rtlCol="0" anchor="ctr">
            <a:noAutofit/>
          </a:bodyPr>
          <a:lstStyle/>
          <a:p>
            <a:r>
              <a:rPr lang="en-GB" dirty="0"/>
              <a:t>Click to edit Master title style</a:t>
            </a:r>
            <a:endParaRPr lang="en-US" dirty="0"/>
          </a:p>
        </p:txBody>
      </p:sp>
      <p:sp>
        <p:nvSpPr>
          <p:cNvPr id="7" name="Text Placeholder 10"/>
          <p:cNvSpPr txBox="1">
            <a:spLocks/>
          </p:cNvSpPr>
          <p:nvPr/>
        </p:nvSpPr>
        <p:spPr>
          <a:xfrm>
            <a:off x="609600" y="6172201"/>
            <a:ext cx="5215467" cy="685800"/>
          </a:xfrm>
          <a:prstGeom prst="rect">
            <a:avLst/>
          </a:prstGeom>
        </p:spPr>
        <p:txBody>
          <a:bodyPr lIns="0" tIns="0" rIns="0" bIns="0" anchor="ctr"/>
          <a:lstStyle>
            <a:lvl1pPr marL="0" indent="0" algn="l" defTabSz="457200" rtl="0" eaLnBrk="1" latinLnBrk="0" hangingPunct="1">
              <a:spcBef>
                <a:spcPts val="600"/>
              </a:spcBef>
              <a:buFontTx/>
              <a:buNone/>
              <a:defRPr sz="1000" b="1" i="0" kern="1200" spc="0">
                <a:solidFill>
                  <a:schemeClr val="tx2"/>
                </a:solidFill>
                <a:latin typeface="PrudentialModern Bold SemiConde" charset="0"/>
                <a:ea typeface="PrudentialModern Bold SemiConde" charset="0"/>
                <a:cs typeface="PrudentialModern Bold SemiConde" charset="0"/>
              </a:defRPr>
            </a:lvl1pPr>
            <a:lvl2pPr marL="0" indent="0" algn="l" defTabSz="457200" rtl="0" eaLnBrk="1" latinLnBrk="0" hangingPunct="1">
              <a:spcBef>
                <a:spcPts val="600"/>
              </a:spcBef>
              <a:buFontTx/>
              <a:buNone/>
              <a:defRPr sz="1400" b="0" i="0" kern="1200" spc="0">
                <a:solidFill>
                  <a:schemeClr val="accent2"/>
                </a:solidFill>
                <a:latin typeface="PrudentialModern Medium" charset="0"/>
                <a:ea typeface="PrudentialModern Medium" charset="0"/>
                <a:cs typeface="PrudentialModern Medium" charset="0"/>
              </a:defRPr>
            </a:lvl2pPr>
            <a:lvl3pPr marL="1651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3pPr>
            <a:lvl4pPr marL="3429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PrudentialModern Medium" charset="0"/>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000" dirty="0"/>
          </a:p>
        </p:txBody>
      </p:sp>
      <p:sp>
        <p:nvSpPr>
          <p:cNvPr id="8" name="Text Placeholder 10"/>
          <p:cNvSpPr txBox="1">
            <a:spLocks/>
          </p:cNvSpPr>
          <p:nvPr userDrawn="1"/>
        </p:nvSpPr>
        <p:spPr>
          <a:xfrm>
            <a:off x="609600" y="6172201"/>
            <a:ext cx="5215467" cy="685800"/>
          </a:xfrm>
          <a:prstGeom prst="rect">
            <a:avLst/>
          </a:prstGeom>
        </p:spPr>
        <p:txBody>
          <a:bodyPr lIns="0" tIns="0" rIns="0" bIns="0" anchor="ctr"/>
          <a:lstStyle>
            <a:lvl1pPr marL="0" indent="0" algn="l" defTabSz="457200" rtl="0" eaLnBrk="1" latinLnBrk="0" hangingPunct="1">
              <a:spcBef>
                <a:spcPts val="600"/>
              </a:spcBef>
              <a:buFontTx/>
              <a:buNone/>
              <a:defRPr sz="1000" b="1" i="0" kern="1200" spc="0">
                <a:solidFill>
                  <a:schemeClr val="tx2"/>
                </a:solidFill>
                <a:latin typeface="PrudentialModern Bold SemiConde" charset="0"/>
                <a:ea typeface="PrudentialModern Bold SemiConde" charset="0"/>
                <a:cs typeface="PrudentialModern Bold SemiConde" charset="0"/>
              </a:defRPr>
            </a:lvl1pPr>
            <a:lvl2pPr marL="0" indent="0" algn="l" defTabSz="457200" rtl="0" eaLnBrk="1" latinLnBrk="0" hangingPunct="1">
              <a:spcBef>
                <a:spcPts val="600"/>
              </a:spcBef>
              <a:buFontTx/>
              <a:buNone/>
              <a:defRPr sz="1400" b="0" i="0" kern="1200" spc="0">
                <a:solidFill>
                  <a:schemeClr val="accent2"/>
                </a:solidFill>
                <a:latin typeface="PrudentialModern Medium" charset="0"/>
                <a:ea typeface="PrudentialModern Medium" charset="0"/>
                <a:cs typeface="PrudentialModern Medium" charset="0"/>
              </a:defRPr>
            </a:lvl2pPr>
            <a:lvl3pPr marL="1651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3pPr>
            <a:lvl4pPr marL="3429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PrudentialModern Medium" charset="0"/>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000" dirty="0"/>
          </a:p>
        </p:txBody>
      </p:sp>
      <p:grpSp>
        <p:nvGrpSpPr>
          <p:cNvPr id="3" name="Group 2">
            <a:extLst>
              <a:ext uri="{FF2B5EF4-FFF2-40B4-BE49-F238E27FC236}">
                <a16:creationId xmlns:a16="http://schemas.microsoft.com/office/drawing/2014/main" id="{4149B379-CF76-42B2-9507-82AB8764A2A2}"/>
              </a:ext>
            </a:extLst>
          </p:cNvPr>
          <p:cNvGrpSpPr/>
          <p:nvPr userDrawn="1"/>
        </p:nvGrpSpPr>
        <p:grpSpPr>
          <a:xfrm>
            <a:off x="422821" y="6360459"/>
            <a:ext cx="344861" cy="343609"/>
            <a:chOff x="1136774" y="6032607"/>
            <a:chExt cx="445728" cy="444110"/>
          </a:xfrm>
          <a:solidFill>
            <a:schemeClr val="bg2"/>
          </a:solidFill>
        </p:grpSpPr>
        <p:sp>
          <p:nvSpPr>
            <p:cNvPr id="22" name="Freeform: Shape 21">
              <a:extLst>
                <a:ext uri="{FF2B5EF4-FFF2-40B4-BE49-F238E27FC236}">
                  <a16:creationId xmlns:a16="http://schemas.microsoft.com/office/drawing/2014/main" id="{4482CB50-B537-40FE-962E-A16D99478CFA}"/>
                </a:ext>
              </a:extLst>
            </p:cNvPr>
            <p:cNvSpPr/>
            <p:nvPr userDrawn="1"/>
          </p:nvSpPr>
          <p:spPr>
            <a:xfrm>
              <a:off x="1136774" y="6032607"/>
              <a:ext cx="436026" cy="355181"/>
            </a:xfrm>
            <a:custGeom>
              <a:avLst/>
              <a:gdLst>
                <a:gd name="connsiteX0" fmla="*/ 225289 w 436026"/>
                <a:gd name="connsiteY0" fmla="*/ 0 h 355181"/>
                <a:gd name="connsiteX1" fmla="*/ 436026 w 436026"/>
                <a:gd name="connsiteY1" fmla="*/ 157379 h 355181"/>
                <a:gd name="connsiteX2" fmla="*/ 322304 w 436026"/>
                <a:gd name="connsiteY2" fmla="*/ 126119 h 355181"/>
                <a:gd name="connsiteX3" fmla="*/ 223133 w 436026"/>
                <a:gd name="connsiteY3" fmla="*/ 68449 h 355181"/>
                <a:gd name="connsiteX4" fmla="*/ 187023 w 436026"/>
                <a:gd name="connsiteY4" fmla="*/ 61982 h 355181"/>
                <a:gd name="connsiteX5" fmla="*/ 187023 w 436026"/>
                <a:gd name="connsiteY5" fmla="*/ 88391 h 355181"/>
                <a:gd name="connsiteX6" fmla="*/ 215049 w 436026"/>
                <a:gd name="connsiteY6" fmla="*/ 114262 h 355181"/>
                <a:gd name="connsiteX7" fmla="*/ 176243 w 436026"/>
                <a:gd name="connsiteY7" fmla="*/ 111028 h 355181"/>
                <a:gd name="connsiteX8" fmla="*/ 209659 w 436026"/>
                <a:gd name="connsiteY8" fmla="*/ 147139 h 355181"/>
                <a:gd name="connsiteX9" fmla="*/ 357337 w 436026"/>
                <a:gd name="connsiteY9" fmla="*/ 171931 h 355181"/>
                <a:gd name="connsiteX10" fmla="*/ 383207 w 436026"/>
                <a:gd name="connsiteY10" fmla="*/ 188639 h 355181"/>
                <a:gd name="connsiteX11" fmla="*/ 315836 w 436026"/>
                <a:gd name="connsiteY11" fmla="*/ 191873 h 355181"/>
                <a:gd name="connsiteX12" fmla="*/ 287810 w 436026"/>
                <a:gd name="connsiteY12" fmla="*/ 293738 h 355181"/>
                <a:gd name="connsiteX13" fmla="*/ 196724 w 436026"/>
                <a:gd name="connsiteY13" fmla="*/ 354641 h 355181"/>
                <a:gd name="connsiteX14" fmla="*/ 137437 w 436026"/>
                <a:gd name="connsiteY14" fmla="*/ 354641 h 355181"/>
                <a:gd name="connsiteX15" fmla="*/ 157379 w 436026"/>
                <a:gd name="connsiteY15" fmla="*/ 315297 h 355181"/>
                <a:gd name="connsiteX16" fmla="*/ 154145 w 436026"/>
                <a:gd name="connsiteY16" fmla="*/ 314219 h 355181"/>
                <a:gd name="connsiteX17" fmla="*/ 100248 w 436026"/>
                <a:gd name="connsiteY17" fmla="*/ 355181 h 355181"/>
                <a:gd name="connsiteX18" fmla="*/ 87313 w 436026"/>
                <a:gd name="connsiteY18" fmla="*/ 355181 h 355181"/>
                <a:gd name="connsiteX19" fmla="*/ 142288 w 436026"/>
                <a:gd name="connsiteY19" fmla="*/ 278108 h 355181"/>
                <a:gd name="connsiteX20" fmla="*/ 146600 w 436026"/>
                <a:gd name="connsiteY20" fmla="*/ 226367 h 355181"/>
                <a:gd name="connsiteX21" fmla="*/ 137976 w 436026"/>
                <a:gd name="connsiteY21" fmla="*/ 214510 h 355181"/>
                <a:gd name="connsiteX22" fmla="*/ 115879 w 436026"/>
                <a:gd name="connsiteY22" fmla="*/ 299667 h 355181"/>
                <a:gd name="connsiteX23" fmla="*/ 70066 w 436026"/>
                <a:gd name="connsiteY23" fmla="*/ 354641 h 355181"/>
                <a:gd name="connsiteX24" fmla="*/ 58209 w 436026"/>
                <a:gd name="connsiteY24" fmla="*/ 354641 h 355181"/>
                <a:gd name="connsiteX25" fmla="*/ 85696 w 436026"/>
                <a:gd name="connsiteY25" fmla="*/ 316375 h 355181"/>
                <a:gd name="connsiteX26" fmla="*/ 123963 w 436026"/>
                <a:gd name="connsiteY26" fmla="*/ 199419 h 355181"/>
                <a:gd name="connsiteX27" fmla="*/ 114262 w 436026"/>
                <a:gd name="connsiteY27" fmla="*/ 203730 h 355181"/>
                <a:gd name="connsiteX28" fmla="*/ 97554 w 436026"/>
                <a:gd name="connsiteY28" fmla="*/ 250082 h 355181"/>
                <a:gd name="connsiteX29" fmla="*/ 85696 w 436026"/>
                <a:gd name="connsiteY29" fmla="*/ 256549 h 355181"/>
                <a:gd name="connsiteX30" fmla="*/ 44196 w 436026"/>
                <a:gd name="connsiteY30" fmla="*/ 355181 h 355181"/>
                <a:gd name="connsiteX31" fmla="*/ 0 w 436026"/>
                <a:gd name="connsiteY31" fmla="*/ 215588 h 355181"/>
                <a:gd name="connsiteX32" fmla="*/ 225289 w 436026"/>
                <a:gd name="connsiteY32" fmla="*/ 0 h 355181"/>
                <a:gd name="connsiteX33" fmla="*/ 226367 w 436026"/>
                <a:gd name="connsiteY33" fmla="*/ 14013 h 355181"/>
                <a:gd name="connsiteX34" fmla="*/ 16708 w 436026"/>
                <a:gd name="connsiteY34" fmla="*/ 215049 h 355181"/>
                <a:gd name="connsiteX35" fmla="*/ 45273 w 436026"/>
                <a:gd name="connsiteY35" fmla="*/ 324998 h 355181"/>
                <a:gd name="connsiteX36" fmla="*/ 101326 w 436026"/>
                <a:gd name="connsiteY36" fmla="*/ 174087 h 355181"/>
                <a:gd name="connsiteX37" fmla="*/ 118573 w 436026"/>
                <a:gd name="connsiteY37" fmla="*/ 166542 h 355181"/>
                <a:gd name="connsiteX38" fmla="*/ 143905 w 436026"/>
                <a:gd name="connsiteY38" fmla="*/ 102404 h 355181"/>
                <a:gd name="connsiteX39" fmla="*/ 160074 w 436026"/>
                <a:gd name="connsiteY39" fmla="*/ 93781 h 355181"/>
                <a:gd name="connsiteX40" fmla="*/ 180016 w 436026"/>
                <a:gd name="connsiteY40" fmla="*/ 51203 h 355181"/>
                <a:gd name="connsiteX41" fmla="*/ 224211 w 436026"/>
                <a:gd name="connsiteY41" fmla="*/ 58209 h 355181"/>
                <a:gd name="connsiteX42" fmla="*/ 313680 w 436026"/>
                <a:gd name="connsiteY42" fmla="*/ 108333 h 355181"/>
                <a:gd name="connsiteX43" fmla="*/ 413928 w 436026"/>
                <a:gd name="connsiteY43" fmla="*/ 136360 h 355181"/>
                <a:gd name="connsiteX44" fmla="*/ 226367 w 436026"/>
                <a:gd name="connsiteY44" fmla="*/ 14013 h 3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1">
                  <a:moveTo>
                    <a:pt x="225289" y="0"/>
                  </a:moveTo>
                  <a:cubicBezTo>
                    <a:pt x="355180" y="0"/>
                    <a:pt x="424708" y="103482"/>
                    <a:pt x="436026" y="157379"/>
                  </a:cubicBezTo>
                  <a:lnTo>
                    <a:pt x="322304" y="126119"/>
                  </a:lnTo>
                  <a:lnTo>
                    <a:pt x="223133" y="68449"/>
                  </a:lnTo>
                  <a:lnTo>
                    <a:pt x="187023" y="61982"/>
                  </a:lnTo>
                  <a:lnTo>
                    <a:pt x="187023" y="88391"/>
                  </a:lnTo>
                  <a:lnTo>
                    <a:pt x="215049" y="114262"/>
                  </a:lnTo>
                  <a:lnTo>
                    <a:pt x="176243" y="111028"/>
                  </a:lnTo>
                  <a:cubicBezTo>
                    <a:pt x="176243" y="111028"/>
                    <a:pt x="177321" y="113184"/>
                    <a:pt x="209659" y="147139"/>
                  </a:cubicBezTo>
                  <a:lnTo>
                    <a:pt x="357337" y="171931"/>
                  </a:lnTo>
                  <a:lnTo>
                    <a:pt x="383207" y="188639"/>
                  </a:lnTo>
                  <a:lnTo>
                    <a:pt x="315836" y="191873"/>
                  </a:lnTo>
                  <a:lnTo>
                    <a:pt x="287810" y="293738"/>
                  </a:lnTo>
                  <a:lnTo>
                    <a:pt x="196724" y="354641"/>
                  </a:lnTo>
                  <a:lnTo>
                    <a:pt x="137437" y="354641"/>
                  </a:lnTo>
                  <a:lnTo>
                    <a:pt x="157379" y="315297"/>
                  </a:lnTo>
                  <a:lnTo>
                    <a:pt x="154145" y="314219"/>
                  </a:lnTo>
                  <a:lnTo>
                    <a:pt x="100248" y="355181"/>
                  </a:lnTo>
                  <a:lnTo>
                    <a:pt x="87313" y="355181"/>
                  </a:lnTo>
                  <a:lnTo>
                    <a:pt x="142288" y="278108"/>
                  </a:lnTo>
                  <a:cubicBezTo>
                    <a:pt x="144983" y="256011"/>
                    <a:pt x="143366" y="265712"/>
                    <a:pt x="146600" y="226367"/>
                  </a:cubicBezTo>
                  <a:lnTo>
                    <a:pt x="137976" y="214510"/>
                  </a:lnTo>
                  <a:lnTo>
                    <a:pt x="115879" y="299667"/>
                  </a:lnTo>
                  <a:lnTo>
                    <a:pt x="70066" y="354641"/>
                  </a:lnTo>
                  <a:lnTo>
                    <a:pt x="58209" y="354641"/>
                  </a:lnTo>
                  <a:lnTo>
                    <a:pt x="85696" y="316375"/>
                  </a:lnTo>
                  <a:lnTo>
                    <a:pt x="123963" y="199419"/>
                  </a:lnTo>
                  <a:lnTo>
                    <a:pt x="114262" y="203730"/>
                  </a:lnTo>
                  <a:lnTo>
                    <a:pt x="97554" y="250082"/>
                  </a:lnTo>
                  <a:lnTo>
                    <a:pt x="85696" y="256549"/>
                  </a:lnTo>
                  <a:cubicBezTo>
                    <a:pt x="85696" y="256549"/>
                    <a:pt x="58209" y="322303"/>
                    <a:pt x="44196" y="355181"/>
                  </a:cubicBezTo>
                  <a:cubicBezTo>
                    <a:pt x="23715" y="325537"/>
                    <a:pt x="0" y="285115"/>
                    <a:pt x="0" y="215588"/>
                  </a:cubicBezTo>
                  <a:cubicBezTo>
                    <a:pt x="0" y="111028"/>
                    <a:pt x="90008" y="0"/>
                    <a:pt x="225289" y="0"/>
                  </a:cubicBezTo>
                  <a:close/>
                  <a:moveTo>
                    <a:pt x="226367" y="14013"/>
                  </a:moveTo>
                  <a:cubicBezTo>
                    <a:pt x="99710" y="14013"/>
                    <a:pt x="16708" y="118035"/>
                    <a:pt x="16708" y="215049"/>
                  </a:cubicBezTo>
                  <a:cubicBezTo>
                    <a:pt x="16708" y="270562"/>
                    <a:pt x="30182" y="298589"/>
                    <a:pt x="45273" y="324998"/>
                  </a:cubicBezTo>
                  <a:lnTo>
                    <a:pt x="101326" y="174087"/>
                  </a:lnTo>
                  <a:cubicBezTo>
                    <a:pt x="101326" y="174087"/>
                    <a:pt x="118573" y="164925"/>
                    <a:pt x="118573" y="166542"/>
                  </a:cubicBezTo>
                  <a:lnTo>
                    <a:pt x="143905" y="102404"/>
                  </a:lnTo>
                  <a:lnTo>
                    <a:pt x="160074" y="93781"/>
                  </a:lnTo>
                  <a:lnTo>
                    <a:pt x="180016" y="51203"/>
                  </a:lnTo>
                  <a:lnTo>
                    <a:pt x="224211" y="58209"/>
                  </a:lnTo>
                  <a:lnTo>
                    <a:pt x="313680" y="108333"/>
                  </a:lnTo>
                  <a:lnTo>
                    <a:pt x="413928" y="136360"/>
                  </a:lnTo>
                  <a:cubicBezTo>
                    <a:pt x="388058" y="70605"/>
                    <a:pt x="314758" y="14013"/>
                    <a:pt x="226367" y="14013"/>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BDE9A96C-FFAB-41F9-9EF9-5A9C39D07C3B}"/>
                </a:ext>
              </a:extLst>
            </p:cNvPr>
            <p:cNvSpPr/>
            <p:nvPr userDrawn="1"/>
          </p:nvSpPr>
          <p:spPr>
            <a:xfrm>
              <a:off x="1465006" y="6231487"/>
              <a:ext cx="42040" cy="68987"/>
            </a:xfrm>
            <a:custGeom>
              <a:avLst/>
              <a:gdLst>
                <a:gd name="connsiteX0" fmla="*/ 3773 w 42040"/>
                <a:gd name="connsiteY0" fmla="*/ 0 h 68987"/>
                <a:gd name="connsiteX1" fmla="*/ 42040 w 42040"/>
                <a:gd name="connsiteY1" fmla="*/ 15630 h 68987"/>
                <a:gd name="connsiteX2" fmla="*/ 15092 w 42040"/>
                <a:gd name="connsiteY2" fmla="*/ 66293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30"/>
                  </a:lnTo>
                  <a:lnTo>
                    <a:pt x="15092" y="66293"/>
                  </a:lnTo>
                  <a:lnTo>
                    <a:pt x="0" y="68987"/>
                  </a:lnTo>
                  <a:lnTo>
                    <a:pt x="3773" y="39344"/>
                  </a:lnTo>
                  <a:lnTo>
                    <a:pt x="0" y="33415"/>
                  </a:lnTo>
                  <a:lnTo>
                    <a:pt x="3773"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72E40CBC-7180-49A5-81DE-1FD3306D3E32}"/>
                </a:ext>
              </a:extLst>
            </p:cNvPr>
            <p:cNvSpPr/>
            <p:nvPr userDrawn="1"/>
          </p:nvSpPr>
          <p:spPr>
            <a:xfrm>
              <a:off x="1441832" y="6249811"/>
              <a:ext cx="101865" cy="137436"/>
            </a:xfrm>
            <a:custGeom>
              <a:avLst/>
              <a:gdLst>
                <a:gd name="connsiteX0" fmla="*/ 72221 w 101865"/>
                <a:gd name="connsiteY0" fmla="*/ 0 h 137436"/>
                <a:gd name="connsiteX1" fmla="*/ 101865 w 101865"/>
                <a:gd name="connsiteY1" fmla="*/ 12396 h 137436"/>
                <a:gd name="connsiteX2" fmla="*/ 81384 w 101865"/>
                <a:gd name="connsiteY2" fmla="*/ 60364 h 137436"/>
                <a:gd name="connsiteX3" fmla="*/ 62520 w 101865"/>
                <a:gd name="connsiteY3" fmla="*/ 76533 h 137436"/>
                <a:gd name="connsiteX4" fmla="*/ 24792 w 101865"/>
                <a:gd name="connsiteY4" fmla="*/ 137436 h 137436"/>
                <a:gd name="connsiteX5" fmla="*/ 0 w 101865"/>
                <a:gd name="connsiteY5" fmla="*/ 137436 h 137436"/>
                <a:gd name="connsiteX6" fmla="*/ 24792 w 101865"/>
                <a:gd name="connsiteY6" fmla="*/ 94319 h 137436"/>
                <a:gd name="connsiteX7" fmla="*/ 44195 w 101865"/>
                <a:gd name="connsiteY7" fmla="*/ 78150 h 137436"/>
                <a:gd name="connsiteX8" fmla="*/ 72221 w 101865"/>
                <a:gd name="connsiteY8" fmla="*/ 0 h 13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5" h="137436">
                  <a:moveTo>
                    <a:pt x="72221" y="0"/>
                  </a:moveTo>
                  <a:lnTo>
                    <a:pt x="101865" y="12396"/>
                  </a:lnTo>
                  <a:lnTo>
                    <a:pt x="81384" y="60364"/>
                  </a:lnTo>
                  <a:lnTo>
                    <a:pt x="62520" y="76533"/>
                  </a:lnTo>
                  <a:lnTo>
                    <a:pt x="24792" y="137436"/>
                  </a:lnTo>
                  <a:lnTo>
                    <a:pt x="0" y="137436"/>
                  </a:lnTo>
                  <a:lnTo>
                    <a:pt x="24792" y="94319"/>
                  </a:lnTo>
                  <a:lnTo>
                    <a:pt x="44195" y="78150"/>
                  </a:lnTo>
                  <a:lnTo>
                    <a:pt x="72221"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78CA1FC6-0CBF-468F-B8CD-E550CDC19341}"/>
                </a:ext>
              </a:extLst>
            </p:cNvPr>
            <p:cNvSpPr/>
            <p:nvPr userDrawn="1"/>
          </p:nvSpPr>
          <p:spPr>
            <a:xfrm>
              <a:off x="1491416" y="6264363"/>
              <a:ext cx="91086" cy="122884"/>
            </a:xfrm>
            <a:custGeom>
              <a:avLst/>
              <a:gdLst>
                <a:gd name="connsiteX0" fmla="*/ 61442 w 91086"/>
                <a:gd name="connsiteY0" fmla="*/ 0 h 122884"/>
                <a:gd name="connsiteX1" fmla="*/ 91086 w 91086"/>
                <a:gd name="connsiteY1" fmla="*/ 10240 h 122884"/>
                <a:gd name="connsiteX2" fmla="*/ 49585 w 91086"/>
                <a:gd name="connsiteY2" fmla="*/ 122884 h 122884"/>
                <a:gd name="connsiteX3" fmla="*/ 0 w 91086"/>
                <a:gd name="connsiteY3" fmla="*/ 122884 h 122884"/>
                <a:gd name="connsiteX4" fmla="*/ 47429 w 91086"/>
                <a:gd name="connsiteY4" fmla="*/ 48507 h 122884"/>
                <a:gd name="connsiteX5" fmla="*/ 61442 w 91086"/>
                <a:gd name="connsiteY5" fmla="*/ 0 h 12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4">
                  <a:moveTo>
                    <a:pt x="61442" y="0"/>
                  </a:moveTo>
                  <a:lnTo>
                    <a:pt x="91086" y="10240"/>
                  </a:lnTo>
                  <a:cubicBezTo>
                    <a:pt x="88391" y="47968"/>
                    <a:pt x="75994" y="86235"/>
                    <a:pt x="49585" y="122884"/>
                  </a:cubicBezTo>
                  <a:lnTo>
                    <a:pt x="0" y="122884"/>
                  </a:lnTo>
                  <a:lnTo>
                    <a:pt x="47429" y="48507"/>
                  </a:lnTo>
                  <a:lnTo>
                    <a:pt x="6144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C78EDBC0-337C-4086-A10A-D69FECA7DC2C}"/>
                </a:ext>
              </a:extLst>
            </p:cNvPr>
            <p:cNvSpPr/>
            <p:nvPr userDrawn="1"/>
          </p:nvSpPr>
          <p:spPr>
            <a:xfrm>
              <a:off x="1397635" y="63155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B93956D5-44C7-4264-851C-28AF1AF7F03E}"/>
                </a:ext>
              </a:extLst>
            </p:cNvPr>
            <p:cNvSpPr/>
            <p:nvPr userDrawn="1"/>
          </p:nvSpPr>
          <p:spPr>
            <a:xfrm>
              <a:off x="1190671" y="6398028"/>
              <a:ext cx="341168" cy="78689"/>
            </a:xfrm>
            <a:custGeom>
              <a:avLst/>
              <a:gdLst>
                <a:gd name="connsiteX0" fmla="*/ 0 w 341168"/>
                <a:gd name="connsiteY0" fmla="*/ 0 h 78689"/>
                <a:gd name="connsiteX1" fmla="*/ 341168 w 341168"/>
                <a:gd name="connsiteY1" fmla="*/ 0 h 78689"/>
                <a:gd name="connsiteX2" fmla="*/ 170853 w 341168"/>
                <a:gd name="connsiteY2" fmla="*/ 78689 h 78689"/>
                <a:gd name="connsiteX3" fmla="*/ 0 w 341168"/>
                <a:gd name="connsiteY3" fmla="*/ 0 h 78689"/>
              </a:gdLst>
              <a:ahLst/>
              <a:cxnLst>
                <a:cxn ang="0">
                  <a:pos x="connsiteX0" y="connsiteY0"/>
                </a:cxn>
                <a:cxn ang="0">
                  <a:pos x="connsiteX1" y="connsiteY1"/>
                </a:cxn>
                <a:cxn ang="0">
                  <a:pos x="connsiteX2" y="connsiteY2"/>
                </a:cxn>
                <a:cxn ang="0">
                  <a:pos x="connsiteX3" y="connsiteY3"/>
                </a:cxn>
              </a:cxnLst>
              <a:rect l="l" t="t" r="r" b="b"/>
              <a:pathLst>
                <a:path w="341168" h="78689">
                  <a:moveTo>
                    <a:pt x="0" y="0"/>
                  </a:moveTo>
                  <a:lnTo>
                    <a:pt x="341168" y="0"/>
                  </a:lnTo>
                  <a:cubicBezTo>
                    <a:pt x="301823" y="50663"/>
                    <a:pt x="233913" y="78689"/>
                    <a:pt x="170853" y="78689"/>
                  </a:cubicBezTo>
                  <a:cubicBezTo>
                    <a:pt x="115879" y="78689"/>
                    <a:pt x="48507" y="59286"/>
                    <a:pt x="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626016702"/>
      </p:ext>
    </p:extLst>
  </p:cSld>
  <p:clrMap bg1="lt1" tx1="dk1" bg2="lt2" tx2="dk2" accent1="accent1" accent2="accent2" accent3="accent3" accent4="accent4" accent5="accent5" accent6="accent6" hlink="hlink" folHlink="folHlink"/>
  <p:sldLayoutIdLst>
    <p:sldLayoutId id="2147483795" r:id="rId1"/>
    <p:sldLayoutId id="2147483760" r:id="rId2"/>
    <p:sldLayoutId id="2147483799" r:id="rId3"/>
    <p:sldLayoutId id="2147483796" r:id="rId4"/>
    <p:sldLayoutId id="2147483797" r:id="rId5"/>
    <p:sldLayoutId id="2147483734" r:id="rId6"/>
    <p:sldLayoutId id="2147483794" r:id="rId7"/>
    <p:sldLayoutId id="2147483762" r:id="rId8"/>
    <p:sldLayoutId id="2147483771" r:id="rId9"/>
    <p:sldLayoutId id="2147483750" r:id="rId10"/>
    <p:sldLayoutId id="2147483798" r:id="rId11"/>
    <p:sldLayoutId id="2147483757" r:id="rId12"/>
    <p:sldLayoutId id="2147483770" r:id="rId13"/>
    <p:sldLayoutId id="2147483759" r:id="rId14"/>
    <p:sldLayoutId id="214748380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algn="l" defTabSz="457200" rtl="0" eaLnBrk="1" latinLnBrk="0" hangingPunct="1">
        <a:spcBef>
          <a:spcPct val="0"/>
        </a:spcBef>
        <a:buNone/>
        <a:defRPr kumimoji="0" lang="en-US" sz="2400" b="1" i="0" kern="1200" spc="0" dirty="0">
          <a:solidFill>
            <a:schemeClr val="tx1"/>
          </a:solidFill>
          <a:latin typeface="+mj-lt"/>
          <a:ea typeface="PrudentialModern Bold SemiConde" charset="0"/>
          <a:cs typeface="PrudentialModern Bold SemiConde" charset="0"/>
        </a:defRPr>
      </a:lvl1pPr>
    </p:titleStyle>
    <p:bodyStyle>
      <a:lvl1pPr marL="0" indent="0" algn="l" defTabSz="457200" rtl="0" eaLnBrk="1" latinLnBrk="0" hangingPunct="1">
        <a:spcBef>
          <a:spcPts val="0"/>
        </a:spcBef>
        <a:spcAft>
          <a:spcPts val="1000"/>
        </a:spcAft>
        <a:buFontTx/>
        <a:buNone/>
        <a:defRPr sz="2000" b="1" i="0" kern="1200" spc="0">
          <a:solidFill>
            <a:schemeClr val="bg2"/>
          </a:solidFill>
          <a:latin typeface="+mj-lt"/>
          <a:ea typeface="PrudentialModern Bold SemiConde" charset="0"/>
          <a:cs typeface="PrudentialModern Bold SemiConde" charset="0"/>
        </a:defRPr>
      </a:lvl1pPr>
      <a:lvl2pPr marL="0" indent="0" algn="l" defTabSz="457200" rtl="0" eaLnBrk="1" latinLnBrk="0" hangingPunct="1">
        <a:lnSpc>
          <a:spcPct val="100000"/>
        </a:lnSpc>
        <a:spcBef>
          <a:spcPts val="0"/>
        </a:spcBef>
        <a:spcAft>
          <a:spcPts val="1000"/>
        </a:spcAft>
        <a:buFontTx/>
        <a:buNone/>
        <a:defRPr sz="1600" b="0" i="0" kern="1200" spc="0">
          <a:solidFill>
            <a:schemeClr val="tx1"/>
          </a:solidFill>
          <a:latin typeface="+mn-lt"/>
          <a:ea typeface="PrudentialModern Medium" charset="0"/>
          <a:cs typeface="PrudentialModern Medium" charset="0"/>
        </a:defRPr>
      </a:lvl2pPr>
      <a:lvl3pPr marL="344488" indent="-223838" algn="l" defTabSz="457200" rtl="0" eaLnBrk="1" latinLnBrk="0" hangingPunct="1">
        <a:lnSpc>
          <a:spcPct val="100000"/>
        </a:lnSpc>
        <a:spcBef>
          <a:spcPts val="0"/>
        </a:spcBef>
        <a:spcAft>
          <a:spcPts val="1000"/>
        </a:spcAft>
        <a:buClr>
          <a:schemeClr val="bg2"/>
        </a:buClr>
        <a:buFont typeface="PrudentialModern Medium" pitchFamily="2" charset="0"/>
        <a:buChar char="•"/>
        <a:tabLst/>
        <a:defRPr sz="1600" b="0" i="0" kern="1200" spc="0">
          <a:solidFill>
            <a:schemeClr val="tx1"/>
          </a:solidFill>
          <a:latin typeface="+mn-lt"/>
          <a:ea typeface="PrudentialModern Medium" charset="0"/>
          <a:cs typeface="PrudentialModern Medium" charset="0"/>
        </a:defRPr>
      </a:lvl3pPr>
      <a:lvl4pPr marL="534988" indent="-165100" algn="l" defTabSz="457200" rtl="0" eaLnBrk="1" latinLnBrk="0" hangingPunct="1">
        <a:lnSpc>
          <a:spcPct val="100000"/>
        </a:lnSpc>
        <a:spcBef>
          <a:spcPts val="0"/>
        </a:spcBef>
        <a:spcAft>
          <a:spcPts val="1000"/>
        </a:spcAft>
        <a:buClr>
          <a:schemeClr val="bg2"/>
        </a:buClr>
        <a:buFont typeface="Arial Narrow" panose="020B0606020202030204" pitchFamily="34" charset="0"/>
        <a:buChar char="–"/>
        <a:tabLst/>
        <a:defRPr sz="1600" b="0" i="0" kern="1200" spc="0">
          <a:solidFill>
            <a:schemeClr val="tx1"/>
          </a:solidFill>
          <a:latin typeface="+mn-lt"/>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mn-lt"/>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288" userDrawn="1">
          <p15:clr>
            <a:srgbClr val="F26B43"/>
          </p15:clr>
        </p15:guide>
        <p15:guide id="9" orient="horz" pos="360">
          <p15:clr>
            <a:srgbClr val="F26B43"/>
          </p15:clr>
        </p15:guide>
        <p15:guide id="11" pos="7416" userDrawn="1">
          <p15:clr>
            <a:srgbClr val="F26B43"/>
          </p15:clr>
        </p15:guide>
        <p15:guide id="12" orient="horz" pos="3888">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8.emf"/><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hyperlink" Target="https://www.fidelity.com/viewpoints/personal-finance/plan-for-rising-health-care-costs" TargetMode="External"/><Relationship Id="rId5" Type="http://schemas.openxmlformats.org/officeDocument/2006/relationships/hyperlink" Target="https://acl.gov/ltc/basic-needs/who-will-provide-your-care" TargetMode="External"/><Relationship Id="rId4" Type="http://schemas.openxmlformats.org/officeDocument/2006/relationships/hyperlink" Target="https://acl.gov/ltc/basic-needs/how-much-care-will-you-ne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5271689-6147-4E6B-8908-7734049220B9}"/>
              </a:ext>
            </a:extLst>
          </p:cNvPr>
          <p:cNvSpPr>
            <a:spLocks noGrp="1"/>
          </p:cNvSpPr>
          <p:nvPr>
            <p:ph type="title"/>
          </p:nvPr>
        </p:nvSpPr>
        <p:spPr>
          <a:xfrm>
            <a:off x="464521" y="1840484"/>
            <a:ext cx="6319051" cy="685675"/>
          </a:xfrm>
        </p:spPr>
        <p:txBody>
          <a:bodyPr/>
          <a:lstStyle/>
          <a:p>
            <a:pPr marR="0" lvl="0" fontAlgn="auto">
              <a:lnSpc>
                <a:spcPct val="100000"/>
              </a:lnSpc>
              <a:spcBef>
                <a:spcPts val="0"/>
              </a:spcBef>
              <a:spcAft>
                <a:spcPts val="1000"/>
              </a:spcAft>
              <a:tabLst/>
              <a:defRPr/>
            </a:pPr>
            <a:r>
              <a:rPr lang="en-US" sz="4000" dirty="0">
                <a:solidFill>
                  <a:srgbClr val="A7CCE3"/>
                </a:solidFill>
                <a:ea typeface="+mj-ea"/>
              </a:rPr>
              <a:t>Life Insurance Presentation</a:t>
            </a:r>
          </a:p>
        </p:txBody>
      </p:sp>
      <p:sp>
        <p:nvSpPr>
          <p:cNvPr id="9" name="Text Placeholder 8">
            <a:extLst>
              <a:ext uri="{FF2B5EF4-FFF2-40B4-BE49-F238E27FC236}">
                <a16:creationId xmlns:a16="http://schemas.microsoft.com/office/drawing/2014/main" id="{363F4358-13F1-4674-ABD2-5E53DD41E171}"/>
              </a:ext>
            </a:extLst>
          </p:cNvPr>
          <p:cNvSpPr>
            <a:spLocks noGrp="1"/>
          </p:cNvSpPr>
          <p:nvPr>
            <p:ph type="body" sz="quarter" idx="26"/>
          </p:nvPr>
        </p:nvSpPr>
        <p:spPr>
          <a:xfrm>
            <a:off x="464521" y="2550732"/>
            <a:ext cx="6754986" cy="430887"/>
          </a:xfrm>
        </p:spPr>
        <p:txBody>
          <a:bodyPr/>
          <a:lstStyle/>
          <a:p>
            <a:r>
              <a:rPr lang="en-US" dirty="0"/>
              <a:t>Multiple Levels of Financial Protection</a:t>
            </a:r>
          </a:p>
        </p:txBody>
      </p:sp>
      <p:sp>
        <p:nvSpPr>
          <p:cNvPr id="8" name="Text Placeholder 7">
            <a:extLst>
              <a:ext uri="{FF2B5EF4-FFF2-40B4-BE49-F238E27FC236}">
                <a16:creationId xmlns:a16="http://schemas.microsoft.com/office/drawing/2014/main" id="{3DB833DE-6042-4120-AB6C-B7C18D555E2E}"/>
              </a:ext>
              <a:ext uri="{C183D7F6-B498-43B3-948B-1728B52AA6E4}">
                <adec:decorative xmlns:adec="http://schemas.microsoft.com/office/drawing/2017/decorative" val="1"/>
              </a:ext>
            </a:extLst>
          </p:cNvPr>
          <p:cNvSpPr>
            <a:spLocks noGrp="1"/>
          </p:cNvSpPr>
          <p:nvPr>
            <p:ph type="body" sz="quarter" idx="15"/>
          </p:nvPr>
        </p:nvSpPr>
        <p:spPr>
          <a:xfrm>
            <a:off x="9997102" y="277243"/>
            <a:ext cx="1779258" cy="2523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alpha val="75000"/>
                  </a:srgbClr>
                </a:solidFill>
                <a:effectLst/>
                <a:uLnTx/>
                <a:uFillTx/>
                <a:latin typeface="PrudentialModern Medium"/>
                <a:ea typeface="+mn-ea"/>
                <a:cs typeface="+mn-cs"/>
              </a:rPr>
              <a:t>[Month, 2022 12pt]</a:t>
            </a:r>
          </a:p>
        </p:txBody>
      </p:sp>
      <p:sp>
        <p:nvSpPr>
          <p:cNvPr id="34" name="Freeform: Shape 18" descr="Prudential Logo">
            <a:extLst>
              <a:ext uri="{FF2B5EF4-FFF2-40B4-BE49-F238E27FC236}">
                <a16:creationId xmlns:a16="http://schemas.microsoft.com/office/drawing/2014/main" id="{92C23E63-0179-437F-B682-433F193A48D9}"/>
              </a:ext>
            </a:extLst>
          </p:cNvPr>
          <p:cNvSpPr>
            <a:spLocks noGrp="1"/>
          </p:cNvSpPr>
          <p:nvPr>
            <p:ph sz="quarter" idx="32"/>
          </p:nvPr>
        </p:nvSpPr>
        <p:spPr>
          <a:xfrm>
            <a:off x="402868" y="4737989"/>
            <a:ext cx="2297112" cy="525462"/>
          </a:xfrm>
          <a:custGeom>
            <a:avLst/>
            <a:gdLst>
              <a:gd name="connsiteX0" fmla="*/ 400050 w 3409950"/>
              <a:gd name="connsiteY0" fmla="*/ 24765 h 781050"/>
              <a:gd name="connsiteX1" fmla="*/ 29528 w 3409950"/>
              <a:gd name="connsiteY1" fmla="*/ 380048 h 781050"/>
              <a:gd name="connsiteX2" fmla="*/ 80010 w 3409950"/>
              <a:gd name="connsiteY2" fmla="*/ 574358 h 781050"/>
              <a:gd name="connsiteX3" fmla="*/ 179070 w 3409950"/>
              <a:gd name="connsiteY3" fmla="*/ 307658 h 781050"/>
              <a:gd name="connsiteX4" fmla="*/ 209550 w 3409950"/>
              <a:gd name="connsiteY4" fmla="*/ 294323 h 781050"/>
              <a:gd name="connsiteX5" fmla="*/ 254318 w 3409950"/>
              <a:gd name="connsiteY5" fmla="*/ 180975 h 781050"/>
              <a:gd name="connsiteX6" fmla="*/ 282893 w 3409950"/>
              <a:gd name="connsiteY6" fmla="*/ 165735 h 781050"/>
              <a:gd name="connsiteX7" fmla="*/ 318135 w 3409950"/>
              <a:gd name="connsiteY7" fmla="*/ 90488 h 781050"/>
              <a:gd name="connsiteX8" fmla="*/ 396240 w 3409950"/>
              <a:gd name="connsiteY8" fmla="*/ 102870 h 781050"/>
              <a:gd name="connsiteX9" fmla="*/ 554355 w 3409950"/>
              <a:gd name="connsiteY9" fmla="*/ 191452 h 781050"/>
              <a:gd name="connsiteX10" fmla="*/ 731520 w 3409950"/>
              <a:gd name="connsiteY10" fmla="*/ 240983 h 781050"/>
              <a:gd name="connsiteX11" fmla="*/ 400050 w 3409950"/>
              <a:gd name="connsiteY11" fmla="*/ 24765 h 781050"/>
              <a:gd name="connsiteX12" fmla="*/ 397193 w 3409950"/>
              <a:gd name="connsiteY12" fmla="*/ 784860 h 781050"/>
              <a:gd name="connsiteX13" fmla="*/ 95250 w 3409950"/>
              <a:gd name="connsiteY13" fmla="*/ 645795 h 781050"/>
              <a:gd name="connsiteX14" fmla="*/ 698183 w 3409950"/>
              <a:gd name="connsiteY14" fmla="*/ 645795 h 781050"/>
              <a:gd name="connsiteX15" fmla="*/ 397193 w 3409950"/>
              <a:gd name="connsiteY15" fmla="*/ 784860 h 781050"/>
              <a:gd name="connsiteX16" fmla="*/ 516255 w 3409950"/>
              <a:gd name="connsiteY16" fmla="*/ 626745 h 781050"/>
              <a:gd name="connsiteX17" fmla="*/ 461010 w 3409950"/>
              <a:gd name="connsiteY17" fmla="*/ 626745 h 781050"/>
              <a:gd name="connsiteX18" fmla="*/ 562928 w 3409950"/>
              <a:gd name="connsiteY18" fmla="*/ 500063 h 781050"/>
              <a:gd name="connsiteX19" fmla="*/ 573405 w 3409950"/>
              <a:gd name="connsiteY19" fmla="*/ 519113 h 781050"/>
              <a:gd name="connsiteX20" fmla="*/ 516255 w 3409950"/>
              <a:gd name="connsiteY20" fmla="*/ 626745 h 781050"/>
              <a:gd name="connsiteX21" fmla="*/ 569595 w 3409950"/>
              <a:gd name="connsiteY21" fmla="*/ 222885 h 781050"/>
              <a:gd name="connsiteX22" fmla="*/ 394335 w 3409950"/>
              <a:gd name="connsiteY22" fmla="*/ 120967 h 781050"/>
              <a:gd name="connsiteX23" fmla="*/ 330518 w 3409950"/>
              <a:gd name="connsiteY23" fmla="*/ 109538 h 781050"/>
              <a:gd name="connsiteX24" fmla="*/ 330518 w 3409950"/>
              <a:gd name="connsiteY24" fmla="*/ 156210 h 781050"/>
              <a:gd name="connsiteX25" fmla="*/ 380048 w 3409950"/>
              <a:gd name="connsiteY25" fmla="*/ 201930 h 781050"/>
              <a:gd name="connsiteX26" fmla="*/ 311468 w 3409950"/>
              <a:gd name="connsiteY26" fmla="*/ 196215 h 781050"/>
              <a:gd name="connsiteX27" fmla="*/ 370523 w 3409950"/>
              <a:gd name="connsiteY27" fmla="*/ 260033 h 781050"/>
              <a:gd name="connsiteX28" fmla="*/ 631508 w 3409950"/>
              <a:gd name="connsiteY28" fmla="*/ 303848 h 781050"/>
              <a:gd name="connsiteX29" fmla="*/ 677228 w 3409950"/>
              <a:gd name="connsiteY29" fmla="*/ 333375 h 781050"/>
              <a:gd name="connsiteX30" fmla="*/ 558165 w 3409950"/>
              <a:gd name="connsiteY30" fmla="*/ 339090 h 781050"/>
              <a:gd name="connsiteX31" fmla="*/ 508635 w 3409950"/>
              <a:gd name="connsiteY31" fmla="*/ 519113 h 781050"/>
              <a:gd name="connsiteX32" fmla="*/ 347663 w 3409950"/>
              <a:gd name="connsiteY32" fmla="*/ 626745 h 781050"/>
              <a:gd name="connsiteX33" fmla="*/ 242888 w 3409950"/>
              <a:gd name="connsiteY33" fmla="*/ 626745 h 781050"/>
              <a:gd name="connsiteX34" fmla="*/ 278130 w 3409950"/>
              <a:gd name="connsiteY34" fmla="*/ 557213 h 781050"/>
              <a:gd name="connsiteX35" fmla="*/ 272415 w 3409950"/>
              <a:gd name="connsiteY35" fmla="*/ 555308 h 781050"/>
              <a:gd name="connsiteX36" fmla="*/ 177165 w 3409950"/>
              <a:gd name="connsiteY36" fmla="*/ 627698 h 781050"/>
              <a:gd name="connsiteX37" fmla="*/ 154305 w 3409950"/>
              <a:gd name="connsiteY37" fmla="*/ 627698 h 781050"/>
              <a:gd name="connsiteX38" fmla="*/ 251460 w 3409950"/>
              <a:gd name="connsiteY38" fmla="*/ 491490 h 781050"/>
              <a:gd name="connsiteX39" fmla="*/ 259080 w 3409950"/>
              <a:gd name="connsiteY39" fmla="*/ 400050 h 781050"/>
              <a:gd name="connsiteX40" fmla="*/ 243840 w 3409950"/>
              <a:gd name="connsiteY40" fmla="*/ 379095 h 781050"/>
              <a:gd name="connsiteX41" fmla="*/ 204788 w 3409950"/>
              <a:gd name="connsiteY41" fmla="*/ 529590 h 781050"/>
              <a:gd name="connsiteX42" fmla="*/ 123825 w 3409950"/>
              <a:gd name="connsiteY42" fmla="*/ 626745 h 781050"/>
              <a:gd name="connsiteX43" fmla="*/ 102870 w 3409950"/>
              <a:gd name="connsiteY43" fmla="*/ 626745 h 781050"/>
              <a:gd name="connsiteX44" fmla="*/ 151448 w 3409950"/>
              <a:gd name="connsiteY44" fmla="*/ 559118 h 781050"/>
              <a:gd name="connsiteX45" fmla="*/ 219075 w 3409950"/>
              <a:gd name="connsiteY45" fmla="*/ 352425 h 781050"/>
              <a:gd name="connsiteX46" fmla="*/ 201930 w 3409950"/>
              <a:gd name="connsiteY46" fmla="*/ 360045 h 781050"/>
              <a:gd name="connsiteX47" fmla="*/ 172403 w 3409950"/>
              <a:gd name="connsiteY47" fmla="*/ 441960 h 781050"/>
              <a:gd name="connsiteX48" fmla="*/ 151448 w 3409950"/>
              <a:gd name="connsiteY48" fmla="*/ 453390 h 781050"/>
              <a:gd name="connsiteX49" fmla="*/ 78105 w 3409950"/>
              <a:gd name="connsiteY49" fmla="*/ 627698 h 781050"/>
              <a:gd name="connsiteX50" fmla="*/ 0 w 3409950"/>
              <a:gd name="connsiteY50" fmla="*/ 381000 h 781050"/>
              <a:gd name="connsiteX51" fmla="*/ 398145 w 3409950"/>
              <a:gd name="connsiteY51" fmla="*/ 0 h 781050"/>
              <a:gd name="connsiteX52" fmla="*/ 770572 w 3409950"/>
              <a:gd name="connsiteY52" fmla="*/ 278130 h 781050"/>
              <a:gd name="connsiteX53" fmla="*/ 569595 w 3409950"/>
              <a:gd name="connsiteY53" fmla="*/ 222885 h 781050"/>
              <a:gd name="connsiteX54" fmla="*/ 682943 w 3409950"/>
              <a:gd name="connsiteY54" fmla="*/ 490538 h 781050"/>
              <a:gd name="connsiteX55" fmla="*/ 649605 w 3409950"/>
              <a:gd name="connsiteY55" fmla="*/ 519113 h 781050"/>
              <a:gd name="connsiteX56" fmla="*/ 582930 w 3409950"/>
              <a:gd name="connsiteY56" fmla="*/ 626745 h 781050"/>
              <a:gd name="connsiteX57" fmla="*/ 539115 w 3409950"/>
              <a:gd name="connsiteY57" fmla="*/ 626745 h 781050"/>
              <a:gd name="connsiteX58" fmla="*/ 582930 w 3409950"/>
              <a:gd name="connsiteY58" fmla="*/ 550545 h 781050"/>
              <a:gd name="connsiteX59" fmla="*/ 617220 w 3409950"/>
              <a:gd name="connsiteY59" fmla="*/ 521970 h 781050"/>
              <a:gd name="connsiteX60" fmla="*/ 666750 w 3409950"/>
              <a:gd name="connsiteY60" fmla="*/ 383858 h 781050"/>
              <a:gd name="connsiteX61" fmla="*/ 719138 w 3409950"/>
              <a:gd name="connsiteY61" fmla="*/ 405765 h 781050"/>
              <a:gd name="connsiteX62" fmla="*/ 682943 w 3409950"/>
              <a:gd name="connsiteY62" fmla="*/ 490538 h 781050"/>
              <a:gd name="connsiteX63" fmla="*/ 714375 w 3409950"/>
              <a:gd name="connsiteY63" fmla="*/ 626745 h 781050"/>
              <a:gd name="connsiteX64" fmla="*/ 626745 w 3409950"/>
              <a:gd name="connsiteY64" fmla="*/ 626745 h 781050"/>
              <a:gd name="connsiteX65" fmla="*/ 710565 w 3409950"/>
              <a:gd name="connsiteY65" fmla="*/ 495300 h 781050"/>
              <a:gd name="connsiteX66" fmla="*/ 735330 w 3409950"/>
              <a:gd name="connsiteY66" fmla="*/ 409575 h 781050"/>
              <a:gd name="connsiteX67" fmla="*/ 787718 w 3409950"/>
              <a:gd name="connsiteY67" fmla="*/ 427673 h 781050"/>
              <a:gd name="connsiteX68" fmla="*/ 714375 w 3409950"/>
              <a:gd name="connsiteY68" fmla="*/ 626745 h 781050"/>
              <a:gd name="connsiteX69" fmla="*/ 606743 w 3409950"/>
              <a:gd name="connsiteY69" fmla="*/ 468630 h 781050"/>
              <a:gd name="connsiteX70" fmla="*/ 580072 w 3409950"/>
              <a:gd name="connsiteY70" fmla="*/ 473392 h 781050"/>
              <a:gd name="connsiteX71" fmla="*/ 586740 w 3409950"/>
              <a:gd name="connsiteY71" fmla="*/ 421005 h 781050"/>
              <a:gd name="connsiteX72" fmla="*/ 580072 w 3409950"/>
              <a:gd name="connsiteY72" fmla="*/ 410527 h 781050"/>
              <a:gd name="connsiteX73" fmla="*/ 586740 w 3409950"/>
              <a:gd name="connsiteY73" fmla="*/ 351473 h 781050"/>
              <a:gd name="connsiteX74" fmla="*/ 654368 w 3409950"/>
              <a:gd name="connsiteY74" fmla="*/ 379095 h 781050"/>
              <a:gd name="connsiteX75" fmla="*/ 606743 w 3409950"/>
              <a:gd name="connsiteY75" fmla="*/ 468630 h 781050"/>
              <a:gd name="connsiteX76" fmla="*/ 1148715 w 3409950"/>
              <a:gd name="connsiteY76" fmla="*/ 270510 h 781050"/>
              <a:gd name="connsiteX77" fmla="*/ 1121093 w 3409950"/>
              <a:gd name="connsiteY77" fmla="*/ 270510 h 781050"/>
              <a:gd name="connsiteX78" fmla="*/ 1121093 w 3409950"/>
              <a:gd name="connsiteY78" fmla="*/ 456248 h 781050"/>
              <a:gd name="connsiteX79" fmla="*/ 1148715 w 3409950"/>
              <a:gd name="connsiteY79" fmla="*/ 456248 h 781050"/>
              <a:gd name="connsiteX80" fmla="*/ 1223963 w 3409950"/>
              <a:gd name="connsiteY80" fmla="*/ 364808 h 781050"/>
              <a:gd name="connsiteX81" fmla="*/ 1148715 w 3409950"/>
              <a:gd name="connsiteY81" fmla="*/ 270510 h 781050"/>
              <a:gd name="connsiteX82" fmla="*/ 2003108 w 3409950"/>
              <a:gd name="connsiteY82" fmla="*/ 481013 h 781050"/>
              <a:gd name="connsiteX83" fmla="*/ 1955483 w 3409950"/>
              <a:gd name="connsiteY83" fmla="*/ 391477 h 781050"/>
              <a:gd name="connsiteX84" fmla="*/ 1905953 w 3409950"/>
              <a:gd name="connsiteY84" fmla="*/ 510540 h 781050"/>
              <a:gd name="connsiteX85" fmla="*/ 1953578 w 3409950"/>
              <a:gd name="connsiteY85" fmla="*/ 621983 h 781050"/>
              <a:gd name="connsiteX86" fmla="*/ 1991678 w 3409950"/>
              <a:gd name="connsiteY86" fmla="*/ 595313 h 781050"/>
              <a:gd name="connsiteX87" fmla="*/ 2002155 w 3409950"/>
              <a:gd name="connsiteY87" fmla="*/ 536258 h 781050"/>
              <a:gd name="connsiteX88" fmla="*/ 2002155 w 3409950"/>
              <a:gd name="connsiteY88" fmla="*/ 481013 h 781050"/>
              <a:gd name="connsiteX89" fmla="*/ 2248853 w 3409950"/>
              <a:gd name="connsiteY89" fmla="*/ 383858 h 781050"/>
              <a:gd name="connsiteX90" fmla="*/ 2200275 w 3409950"/>
              <a:gd name="connsiteY90" fmla="*/ 483870 h 781050"/>
              <a:gd name="connsiteX91" fmla="*/ 2293620 w 3409950"/>
              <a:gd name="connsiteY91" fmla="*/ 483870 h 781050"/>
              <a:gd name="connsiteX92" fmla="*/ 2248853 w 3409950"/>
              <a:gd name="connsiteY92" fmla="*/ 383858 h 781050"/>
              <a:gd name="connsiteX93" fmla="*/ 3162300 w 3409950"/>
              <a:gd name="connsiteY93" fmla="*/ 499110 h 781050"/>
              <a:gd name="connsiteX94" fmla="*/ 3083242 w 3409950"/>
              <a:gd name="connsiteY94" fmla="*/ 574358 h 781050"/>
              <a:gd name="connsiteX95" fmla="*/ 3115628 w 3409950"/>
              <a:gd name="connsiteY95" fmla="*/ 620077 h 781050"/>
              <a:gd name="connsiteX96" fmla="*/ 3153728 w 3409950"/>
              <a:gd name="connsiteY96" fmla="*/ 595313 h 781050"/>
              <a:gd name="connsiteX97" fmla="*/ 3162300 w 3409950"/>
              <a:gd name="connsiteY97" fmla="*/ 541973 h 781050"/>
              <a:gd name="connsiteX98" fmla="*/ 3162300 w 3409950"/>
              <a:gd name="connsiteY98" fmla="*/ 499110 h 781050"/>
              <a:gd name="connsiteX99" fmla="*/ 1148715 w 3409950"/>
              <a:gd name="connsiteY99" fmla="*/ 475298 h 781050"/>
              <a:gd name="connsiteX100" fmla="*/ 1121093 w 3409950"/>
              <a:gd name="connsiteY100" fmla="*/ 475298 h 781050"/>
              <a:gd name="connsiteX101" fmla="*/ 1121093 w 3409950"/>
              <a:gd name="connsiteY101" fmla="*/ 591502 h 781050"/>
              <a:gd name="connsiteX102" fmla="*/ 1127760 w 3409950"/>
              <a:gd name="connsiteY102" fmla="*/ 619125 h 781050"/>
              <a:gd name="connsiteX103" fmla="*/ 1158240 w 3409950"/>
              <a:gd name="connsiteY103" fmla="*/ 626745 h 781050"/>
              <a:gd name="connsiteX104" fmla="*/ 1172528 w 3409950"/>
              <a:gd name="connsiteY104" fmla="*/ 626745 h 781050"/>
              <a:gd name="connsiteX105" fmla="*/ 1172528 w 3409950"/>
              <a:gd name="connsiteY105" fmla="*/ 643890 h 781050"/>
              <a:gd name="connsiteX106" fmla="*/ 991553 w 3409950"/>
              <a:gd name="connsiteY106" fmla="*/ 643890 h 781050"/>
              <a:gd name="connsiteX107" fmla="*/ 991553 w 3409950"/>
              <a:gd name="connsiteY107" fmla="*/ 626745 h 781050"/>
              <a:gd name="connsiteX108" fmla="*/ 1007745 w 3409950"/>
              <a:gd name="connsiteY108" fmla="*/ 626745 h 781050"/>
              <a:gd name="connsiteX109" fmla="*/ 1038225 w 3409950"/>
              <a:gd name="connsiteY109" fmla="*/ 620077 h 781050"/>
              <a:gd name="connsiteX110" fmla="*/ 1046797 w 3409950"/>
              <a:gd name="connsiteY110" fmla="*/ 590550 h 781050"/>
              <a:gd name="connsiteX111" fmla="*/ 1046797 w 3409950"/>
              <a:gd name="connsiteY111" fmla="*/ 308610 h 781050"/>
              <a:gd name="connsiteX112" fmla="*/ 1034415 w 3409950"/>
              <a:gd name="connsiteY112" fmla="*/ 273367 h 781050"/>
              <a:gd name="connsiteX113" fmla="*/ 1002983 w 3409950"/>
              <a:gd name="connsiteY113" fmla="*/ 269558 h 781050"/>
              <a:gd name="connsiteX114" fmla="*/ 990600 w 3409950"/>
              <a:gd name="connsiteY114" fmla="*/ 269558 h 781050"/>
              <a:gd name="connsiteX115" fmla="*/ 990600 w 3409950"/>
              <a:gd name="connsiteY115" fmla="*/ 252413 h 781050"/>
              <a:gd name="connsiteX116" fmla="*/ 1147763 w 3409950"/>
              <a:gd name="connsiteY116" fmla="*/ 252413 h 781050"/>
              <a:gd name="connsiteX117" fmla="*/ 1297305 w 3409950"/>
              <a:gd name="connsiteY117" fmla="*/ 363855 h 781050"/>
              <a:gd name="connsiteX118" fmla="*/ 1148715 w 3409950"/>
              <a:gd name="connsiteY118" fmla="*/ 475298 h 781050"/>
              <a:gd name="connsiteX119" fmla="*/ 1482090 w 3409950"/>
              <a:gd name="connsiteY119" fmla="*/ 436245 h 781050"/>
              <a:gd name="connsiteX120" fmla="*/ 1449705 w 3409950"/>
              <a:gd name="connsiteY120" fmla="*/ 410527 h 781050"/>
              <a:gd name="connsiteX121" fmla="*/ 1452563 w 3409950"/>
              <a:gd name="connsiteY121" fmla="*/ 395288 h 781050"/>
              <a:gd name="connsiteX122" fmla="*/ 1451610 w 3409950"/>
              <a:gd name="connsiteY122" fmla="*/ 395288 h 781050"/>
              <a:gd name="connsiteX123" fmla="*/ 1418273 w 3409950"/>
              <a:gd name="connsiteY123" fmla="*/ 539115 h 781050"/>
              <a:gd name="connsiteX124" fmla="*/ 1418273 w 3409950"/>
              <a:gd name="connsiteY124" fmla="*/ 580073 h 781050"/>
              <a:gd name="connsiteX125" fmla="*/ 1423035 w 3409950"/>
              <a:gd name="connsiteY125" fmla="*/ 619125 h 781050"/>
              <a:gd name="connsiteX126" fmla="*/ 1448753 w 3409950"/>
              <a:gd name="connsiteY126" fmla="*/ 626745 h 781050"/>
              <a:gd name="connsiteX127" fmla="*/ 1474470 w 3409950"/>
              <a:gd name="connsiteY127" fmla="*/ 626745 h 781050"/>
              <a:gd name="connsiteX128" fmla="*/ 1474470 w 3409950"/>
              <a:gd name="connsiteY128" fmla="*/ 643890 h 781050"/>
              <a:gd name="connsiteX129" fmla="*/ 1293495 w 3409950"/>
              <a:gd name="connsiteY129" fmla="*/ 643890 h 781050"/>
              <a:gd name="connsiteX130" fmla="*/ 1293495 w 3409950"/>
              <a:gd name="connsiteY130" fmla="*/ 626745 h 781050"/>
              <a:gd name="connsiteX131" fmla="*/ 1310640 w 3409950"/>
              <a:gd name="connsiteY131" fmla="*/ 626745 h 781050"/>
              <a:gd name="connsiteX132" fmla="*/ 1343025 w 3409950"/>
              <a:gd name="connsiteY132" fmla="*/ 616268 h 781050"/>
              <a:gd name="connsiteX133" fmla="*/ 1347788 w 3409950"/>
              <a:gd name="connsiteY133" fmla="*/ 578168 h 781050"/>
              <a:gd name="connsiteX134" fmla="*/ 1347788 w 3409950"/>
              <a:gd name="connsiteY134" fmla="*/ 473392 h 781050"/>
              <a:gd name="connsiteX135" fmla="*/ 1343025 w 3409950"/>
              <a:gd name="connsiteY135" fmla="*/ 403860 h 781050"/>
              <a:gd name="connsiteX136" fmla="*/ 1316355 w 3409950"/>
              <a:gd name="connsiteY136" fmla="*/ 391477 h 781050"/>
              <a:gd name="connsiteX137" fmla="*/ 1309688 w 3409950"/>
              <a:gd name="connsiteY137" fmla="*/ 391477 h 781050"/>
              <a:gd name="connsiteX138" fmla="*/ 1309688 w 3409950"/>
              <a:gd name="connsiteY138" fmla="*/ 374333 h 781050"/>
              <a:gd name="connsiteX139" fmla="*/ 1406843 w 3409950"/>
              <a:gd name="connsiteY139" fmla="*/ 374333 h 781050"/>
              <a:gd name="connsiteX140" fmla="*/ 1409700 w 3409950"/>
              <a:gd name="connsiteY140" fmla="*/ 442913 h 781050"/>
              <a:gd name="connsiteX141" fmla="*/ 1410653 w 3409950"/>
              <a:gd name="connsiteY141" fmla="*/ 442913 h 781050"/>
              <a:gd name="connsiteX142" fmla="*/ 1477328 w 3409950"/>
              <a:gd name="connsiteY142" fmla="*/ 366713 h 781050"/>
              <a:gd name="connsiteX143" fmla="*/ 1516380 w 3409950"/>
              <a:gd name="connsiteY143" fmla="*/ 400050 h 781050"/>
              <a:gd name="connsiteX144" fmla="*/ 1482090 w 3409950"/>
              <a:gd name="connsiteY144" fmla="*/ 436245 h 781050"/>
              <a:gd name="connsiteX145" fmla="*/ 1713548 w 3409950"/>
              <a:gd name="connsiteY145" fmla="*/ 644843 h 781050"/>
              <a:gd name="connsiteX146" fmla="*/ 1712595 w 3409950"/>
              <a:gd name="connsiteY146" fmla="*/ 602933 h 781050"/>
              <a:gd name="connsiteX147" fmla="*/ 1711643 w 3409950"/>
              <a:gd name="connsiteY147" fmla="*/ 602933 h 781050"/>
              <a:gd name="connsiteX148" fmla="*/ 1636395 w 3409950"/>
              <a:gd name="connsiteY148" fmla="*/ 652463 h 781050"/>
              <a:gd name="connsiteX149" fmla="*/ 1557338 w 3409950"/>
              <a:gd name="connsiteY149" fmla="*/ 564833 h 781050"/>
              <a:gd name="connsiteX150" fmla="*/ 1557338 w 3409950"/>
              <a:gd name="connsiteY150" fmla="*/ 450533 h 781050"/>
              <a:gd name="connsiteX151" fmla="*/ 1553528 w 3409950"/>
              <a:gd name="connsiteY151" fmla="*/ 401002 h 781050"/>
              <a:gd name="connsiteX152" fmla="*/ 1534478 w 3409950"/>
              <a:gd name="connsiteY152" fmla="*/ 394335 h 781050"/>
              <a:gd name="connsiteX153" fmla="*/ 1530668 w 3409950"/>
              <a:gd name="connsiteY153" fmla="*/ 394335 h 781050"/>
              <a:gd name="connsiteX154" fmla="*/ 1530668 w 3409950"/>
              <a:gd name="connsiteY154" fmla="*/ 377190 h 781050"/>
              <a:gd name="connsiteX155" fmla="*/ 1627823 w 3409950"/>
              <a:gd name="connsiteY155" fmla="*/ 377190 h 781050"/>
              <a:gd name="connsiteX156" fmla="*/ 1627823 w 3409950"/>
              <a:gd name="connsiteY156" fmla="*/ 573405 h 781050"/>
              <a:gd name="connsiteX157" fmla="*/ 1663065 w 3409950"/>
              <a:gd name="connsiteY157" fmla="*/ 617220 h 781050"/>
              <a:gd name="connsiteX158" fmla="*/ 1704023 w 3409950"/>
              <a:gd name="connsiteY158" fmla="*/ 577215 h 781050"/>
              <a:gd name="connsiteX159" fmla="*/ 1707833 w 3409950"/>
              <a:gd name="connsiteY159" fmla="*/ 534352 h 781050"/>
              <a:gd name="connsiteX160" fmla="*/ 1707833 w 3409950"/>
              <a:gd name="connsiteY160" fmla="*/ 450533 h 781050"/>
              <a:gd name="connsiteX161" fmla="*/ 1703070 w 3409950"/>
              <a:gd name="connsiteY161" fmla="*/ 401955 h 781050"/>
              <a:gd name="connsiteX162" fmla="*/ 1674495 w 3409950"/>
              <a:gd name="connsiteY162" fmla="*/ 394335 h 781050"/>
              <a:gd name="connsiteX163" fmla="*/ 1667828 w 3409950"/>
              <a:gd name="connsiteY163" fmla="*/ 394335 h 781050"/>
              <a:gd name="connsiteX164" fmla="*/ 1667828 w 3409950"/>
              <a:gd name="connsiteY164" fmla="*/ 377190 h 781050"/>
              <a:gd name="connsiteX165" fmla="*/ 1776413 w 3409950"/>
              <a:gd name="connsiteY165" fmla="*/ 377190 h 781050"/>
              <a:gd name="connsiteX166" fmla="*/ 1776413 w 3409950"/>
              <a:gd name="connsiteY166" fmla="*/ 581025 h 781050"/>
              <a:gd name="connsiteX167" fmla="*/ 1783080 w 3409950"/>
              <a:gd name="connsiteY167" fmla="*/ 620077 h 781050"/>
              <a:gd name="connsiteX168" fmla="*/ 1804035 w 3409950"/>
              <a:gd name="connsiteY168" fmla="*/ 627698 h 781050"/>
              <a:gd name="connsiteX169" fmla="*/ 1814513 w 3409950"/>
              <a:gd name="connsiteY169" fmla="*/ 627698 h 781050"/>
              <a:gd name="connsiteX170" fmla="*/ 1814513 w 3409950"/>
              <a:gd name="connsiteY170" fmla="*/ 644843 h 781050"/>
              <a:gd name="connsiteX171" fmla="*/ 1713548 w 3409950"/>
              <a:gd name="connsiteY171" fmla="*/ 644843 h 781050"/>
              <a:gd name="connsiteX172" fmla="*/ 2010728 w 3409950"/>
              <a:gd name="connsiteY172" fmla="*/ 644843 h 781050"/>
              <a:gd name="connsiteX173" fmla="*/ 2009775 w 3409950"/>
              <a:gd name="connsiteY173" fmla="*/ 602933 h 781050"/>
              <a:gd name="connsiteX174" fmla="*/ 1934528 w 3409950"/>
              <a:gd name="connsiteY174" fmla="*/ 652463 h 781050"/>
              <a:gd name="connsiteX175" fmla="*/ 1827848 w 3409950"/>
              <a:gd name="connsiteY175" fmla="*/ 510540 h 781050"/>
              <a:gd name="connsiteX176" fmla="*/ 1944053 w 3409950"/>
              <a:gd name="connsiteY176" fmla="*/ 368617 h 781050"/>
              <a:gd name="connsiteX177" fmla="*/ 2003108 w 3409950"/>
              <a:gd name="connsiteY177" fmla="*/ 395288 h 781050"/>
              <a:gd name="connsiteX178" fmla="*/ 2003108 w 3409950"/>
              <a:gd name="connsiteY178" fmla="*/ 311467 h 781050"/>
              <a:gd name="connsiteX179" fmla="*/ 1994535 w 3409950"/>
              <a:gd name="connsiteY179" fmla="*/ 277177 h 781050"/>
              <a:gd name="connsiteX180" fmla="*/ 1967865 w 3409950"/>
              <a:gd name="connsiteY180" fmla="*/ 269558 h 781050"/>
              <a:gd name="connsiteX181" fmla="*/ 1963103 w 3409950"/>
              <a:gd name="connsiteY181" fmla="*/ 269558 h 781050"/>
              <a:gd name="connsiteX182" fmla="*/ 1963103 w 3409950"/>
              <a:gd name="connsiteY182" fmla="*/ 252413 h 781050"/>
              <a:gd name="connsiteX183" fmla="*/ 2072640 w 3409950"/>
              <a:gd name="connsiteY183" fmla="*/ 243840 h 781050"/>
              <a:gd name="connsiteX184" fmla="*/ 2072640 w 3409950"/>
              <a:gd name="connsiteY184" fmla="*/ 593408 h 781050"/>
              <a:gd name="connsiteX185" fmla="*/ 2080260 w 3409950"/>
              <a:gd name="connsiteY185" fmla="*/ 621983 h 781050"/>
              <a:gd name="connsiteX186" fmla="*/ 2105025 w 3409950"/>
              <a:gd name="connsiteY186" fmla="*/ 627698 h 781050"/>
              <a:gd name="connsiteX187" fmla="*/ 2112645 w 3409950"/>
              <a:gd name="connsiteY187" fmla="*/ 627698 h 781050"/>
              <a:gd name="connsiteX188" fmla="*/ 2112645 w 3409950"/>
              <a:gd name="connsiteY188" fmla="*/ 644843 h 781050"/>
              <a:gd name="connsiteX189" fmla="*/ 2010728 w 3409950"/>
              <a:gd name="connsiteY189" fmla="*/ 644843 h 781050"/>
              <a:gd name="connsiteX190" fmla="*/ 2200275 w 3409950"/>
              <a:gd name="connsiteY190" fmla="*/ 501967 h 781050"/>
              <a:gd name="connsiteX191" fmla="*/ 2204085 w 3409950"/>
              <a:gd name="connsiteY191" fmla="*/ 562927 h 781050"/>
              <a:gd name="connsiteX192" fmla="*/ 2262188 w 3409950"/>
              <a:gd name="connsiteY192" fmla="*/ 629602 h 781050"/>
              <a:gd name="connsiteX193" fmla="*/ 2340293 w 3409950"/>
              <a:gd name="connsiteY193" fmla="*/ 553402 h 781050"/>
              <a:gd name="connsiteX194" fmla="*/ 2362200 w 3409950"/>
              <a:gd name="connsiteY194" fmla="*/ 553402 h 781050"/>
              <a:gd name="connsiteX195" fmla="*/ 2251710 w 3409950"/>
              <a:gd name="connsiteY195" fmla="*/ 652463 h 781050"/>
              <a:gd name="connsiteX196" fmla="*/ 2124075 w 3409950"/>
              <a:gd name="connsiteY196" fmla="*/ 510540 h 781050"/>
              <a:gd name="connsiteX197" fmla="*/ 2249805 w 3409950"/>
              <a:gd name="connsiteY197" fmla="*/ 368617 h 781050"/>
              <a:gd name="connsiteX198" fmla="*/ 2366010 w 3409950"/>
              <a:gd name="connsiteY198" fmla="*/ 501967 h 781050"/>
              <a:gd name="connsiteX199" fmla="*/ 2200275 w 3409950"/>
              <a:gd name="connsiteY199" fmla="*/ 501967 h 781050"/>
              <a:gd name="connsiteX200" fmla="*/ 2568893 w 3409950"/>
              <a:gd name="connsiteY200" fmla="*/ 644843 h 781050"/>
              <a:gd name="connsiteX201" fmla="*/ 2568893 w 3409950"/>
              <a:gd name="connsiteY201" fmla="*/ 444817 h 781050"/>
              <a:gd name="connsiteX202" fmla="*/ 2534603 w 3409950"/>
              <a:gd name="connsiteY202" fmla="*/ 402908 h 781050"/>
              <a:gd name="connsiteX203" fmla="*/ 2502218 w 3409950"/>
              <a:gd name="connsiteY203" fmla="*/ 422910 h 781050"/>
              <a:gd name="connsiteX204" fmla="*/ 2490788 w 3409950"/>
              <a:gd name="connsiteY204" fmla="*/ 481013 h 781050"/>
              <a:gd name="connsiteX205" fmla="*/ 2490788 w 3409950"/>
              <a:gd name="connsiteY205" fmla="*/ 580073 h 781050"/>
              <a:gd name="connsiteX206" fmla="*/ 2494598 w 3409950"/>
              <a:gd name="connsiteY206" fmla="*/ 620077 h 781050"/>
              <a:gd name="connsiteX207" fmla="*/ 2520315 w 3409950"/>
              <a:gd name="connsiteY207" fmla="*/ 627698 h 781050"/>
              <a:gd name="connsiteX208" fmla="*/ 2527935 w 3409950"/>
              <a:gd name="connsiteY208" fmla="*/ 627698 h 781050"/>
              <a:gd name="connsiteX209" fmla="*/ 2527935 w 3409950"/>
              <a:gd name="connsiteY209" fmla="*/ 644843 h 781050"/>
              <a:gd name="connsiteX210" fmla="*/ 2382203 w 3409950"/>
              <a:gd name="connsiteY210" fmla="*/ 644843 h 781050"/>
              <a:gd name="connsiteX211" fmla="*/ 2382203 w 3409950"/>
              <a:gd name="connsiteY211" fmla="*/ 627698 h 781050"/>
              <a:gd name="connsiteX212" fmla="*/ 2390775 w 3409950"/>
              <a:gd name="connsiteY212" fmla="*/ 627698 h 781050"/>
              <a:gd name="connsiteX213" fmla="*/ 2415540 w 3409950"/>
              <a:gd name="connsiteY213" fmla="*/ 620077 h 781050"/>
              <a:gd name="connsiteX214" fmla="*/ 2419350 w 3409950"/>
              <a:gd name="connsiteY214" fmla="*/ 580073 h 781050"/>
              <a:gd name="connsiteX215" fmla="*/ 2419350 w 3409950"/>
              <a:gd name="connsiteY215" fmla="*/ 441960 h 781050"/>
              <a:gd name="connsiteX216" fmla="*/ 2414588 w 3409950"/>
              <a:gd name="connsiteY216" fmla="*/ 401955 h 781050"/>
              <a:gd name="connsiteX217" fmla="*/ 2392680 w 3409950"/>
              <a:gd name="connsiteY217" fmla="*/ 394335 h 781050"/>
              <a:gd name="connsiteX218" fmla="*/ 2382203 w 3409950"/>
              <a:gd name="connsiteY218" fmla="*/ 394335 h 781050"/>
              <a:gd name="connsiteX219" fmla="*/ 2382203 w 3409950"/>
              <a:gd name="connsiteY219" fmla="*/ 377190 h 781050"/>
              <a:gd name="connsiteX220" fmla="*/ 2484120 w 3409950"/>
              <a:gd name="connsiteY220" fmla="*/ 377190 h 781050"/>
              <a:gd name="connsiteX221" fmla="*/ 2485073 w 3409950"/>
              <a:gd name="connsiteY221" fmla="*/ 419100 h 781050"/>
              <a:gd name="connsiteX222" fmla="*/ 2486025 w 3409950"/>
              <a:gd name="connsiteY222" fmla="*/ 419100 h 781050"/>
              <a:gd name="connsiteX223" fmla="*/ 2561273 w 3409950"/>
              <a:gd name="connsiteY223" fmla="*/ 369570 h 781050"/>
              <a:gd name="connsiteX224" fmla="*/ 2638425 w 3409950"/>
              <a:gd name="connsiteY224" fmla="*/ 459105 h 781050"/>
              <a:gd name="connsiteX225" fmla="*/ 2638425 w 3409950"/>
              <a:gd name="connsiteY225" fmla="*/ 581025 h 781050"/>
              <a:gd name="connsiteX226" fmla="*/ 2643188 w 3409950"/>
              <a:gd name="connsiteY226" fmla="*/ 620077 h 781050"/>
              <a:gd name="connsiteX227" fmla="*/ 2665095 w 3409950"/>
              <a:gd name="connsiteY227" fmla="*/ 627698 h 781050"/>
              <a:gd name="connsiteX228" fmla="*/ 2675573 w 3409950"/>
              <a:gd name="connsiteY228" fmla="*/ 627698 h 781050"/>
              <a:gd name="connsiteX229" fmla="*/ 2675573 w 3409950"/>
              <a:gd name="connsiteY229" fmla="*/ 644843 h 781050"/>
              <a:gd name="connsiteX230" fmla="*/ 2568893 w 3409950"/>
              <a:gd name="connsiteY230" fmla="*/ 644843 h 781050"/>
              <a:gd name="connsiteX231" fmla="*/ 2842260 w 3409950"/>
              <a:gd name="connsiteY231" fmla="*/ 619125 h 781050"/>
              <a:gd name="connsiteX232" fmla="*/ 2776538 w 3409950"/>
              <a:gd name="connsiteY232" fmla="*/ 652463 h 781050"/>
              <a:gd name="connsiteX233" fmla="*/ 2708910 w 3409950"/>
              <a:gd name="connsiteY233" fmla="*/ 577215 h 781050"/>
              <a:gd name="connsiteX234" fmla="*/ 2708910 w 3409950"/>
              <a:gd name="connsiteY234" fmla="*/ 393383 h 781050"/>
              <a:gd name="connsiteX235" fmla="*/ 2661285 w 3409950"/>
              <a:gd name="connsiteY235" fmla="*/ 393383 h 781050"/>
              <a:gd name="connsiteX236" fmla="*/ 2661285 w 3409950"/>
              <a:gd name="connsiteY236" fmla="*/ 375285 h 781050"/>
              <a:gd name="connsiteX237" fmla="*/ 2666048 w 3409950"/>
              <a:gd name="connsiteY237" fmla="*/ 375285 h 781050"/>
              <a:gd name="connsiteX238" fmla="*/ 2761298 w 3409950"/>
              <a:gd name="connsiteY238" fmla="*/ 251460 h 781050"/>
              <a:gd name="connsiteX239" fmla="*/ 2779395 w 3409950"/>
              <a:gd name="connsiteY239" fmla="*/ 251460 h 781050"/>
              <a:gd name="connsiteX240" fmla="*/ 2779395 w 3409950"/>
              <a:gd name="connsiteY240" fmla="*/ 375285 h 781050"/>
              <a:gd name="connsiteX241" fmla="*/ 2832735 w 3409950"/>
              <a:gd name="connsiteY241" fmla="*/ 375285 h 781050"/>
              <a:gd name="connsiteX242" fmla="*/ 2832735 w 3409950"/>
              <a:gd name="connsiteY242" fmla="*/ 393383 h 781050"/>
              <a:gd name="connsiteX243" fmla="*/ 2780348 w 3409950"/>
              <a:gd name="connsiteY243" fmla="*/ 393383 h 781050"/>
              <a:gd name="connsiteX244" fmla="*/ 2780348 w 3409950"/>
              <a:gd name="connsiteY244" fmla="*/ 585788 h 781050"/>
              <a:gd name="connsiteX245" fmla="*/ 2802255 w 3409950"/>
              <a:gd name="connsiteY245" fmla="*/ 621983 h 781050"/>
              <a:gd name="connsiteX246" fmla="*/ 2820353 w 3409950"/>
              <a:gd name="connsiteY246" fmla="*/ 611505 h 781050"/>
              <a:gd name="connsiteX247" fmla="*/ 2830830 w 3409950"/>
              <a:gd name="connsiteY247" fmla="*/ 544830 h 781050"/>
              <a:gd name="connsiteX248" fmla="*/ 2851785 w 3409950"/>
              <a:gd name="connsiteY248" fmla="*/ 544830 h 781050"/>
              <a:gd name="connsiteX249" fmla="*/ 2842260 w 3409950"/>
              <a:gd name="connsiteY249" fmla="*/ 619125 h 781050"/>
              <a:gd name="connsiteX250" fmla="*/ 2857500 w 3409950"/>
              <a:gd name="connsiteY250" fmla="*/ 644843 h 781050"/>
              <a:gd name="connsiteX251" fmla="*/ 2857500 w 3409950"/>
              <a:gd name="connsiteY251" fmla="*/ 627698 h 781050"/>
              <a:gd name="connsiteX252" fmla="*/ 2866073 w 3409950"/>
              <a:gd name="connsiteY252" fmla="*/ 627698 h 781050"/>
              <a:gd name="connsiteX253" fmla="*/ 2887980 w 3409950"/>
              <a:gd name="connsiteY253" fmla="*/ 620077 h 781050"/>
              <a:gd name="connsiteX254" fmla="*/ 2892742 w 3409950"/>
              <a:gd name="connsiteY254" fmla="*/ 579120 h 781050"/>
              <a:gd name="connsiteX255" fmla="*/ 2892742 w 3409950"/>
              <a:gd name="connsiteY255" fmla="*/ 435292 h 781050"/>
              <a:gd name="connsiteX256" fmla="*/ 2884170 w 3409950"/>
              <a:gd name="connsiteY256" fmla="*/ 400050 h 781050"/>
              <a:gd name="connsiteX257" fmla="*/ 2857500 w 3409950"/>
              <a:gd name="connsiteY257" fmla="*/ 394335 h 781050"/>
              <a:gd name="connsiteX258" fmla="*/ 2851785 w 3409950"/>
              <a:gd name="connsiteY258" fmla="*/ 394335 h 781050"/>
              <a:gd name="connsiteX259" fmla="*/ 2851785 w 3409950"/>
              <a:gd name="connsiteY259" fmla="*/ 376238 h 781050"/>
              <a:gd name="connsiteX260" fmla="*/ 2963228 w 3409950"/>
              <a:gd name="connsiteY260" fmla="*/ 376238 h 781050"/>
              <a:gd name="connsiteX261" fmla="*/ 2963228 w 3409950"/>
              <a:gd name="connsiteY261" fmla="*/ 578168 h 781050"/>
              <a:gd name="connsiteX262" fmla="*/ 2967990 w 3409950"/>
              <a:gd name="connsiteY262" fmla="*/ 619125 h 781050"/>
              <a:gd name="connsiteX263" fmla="*/ 2989898 w 3409950"/>
              <a:gd name="connsiteY263" fmla="*/ 626745 h 781050"/>
              <a:gd name="connsiteX264" fmla="*/ 3000375 w 3409950"/>
              <a:gd name="connsiteY264" fmla="*/ 626745 h 781050"/>
              <a:gd name="connsiteX265" fmla="*/ 3000375 w 3409950"/>
              <a:gd name="connsiteY265" fmla="*/ 643890 h 781050"/>
              <a:gd name="connsiteX266" fmla="*/ 2857500 w 3409950"/>
              <a:gd name="connsiteY266" fmla="*/ 643890 h 781050"/>
              <a:gd name="connsiteX267" fmla="*/ 3168015 w 3409950"/>
              <a:gd name="connsiteY267" fmla="*/ 644843 h 781050"/>
              <a:gd name="connsiteX268" fmla="*/ 3167063 w 3409950"/>
              <a:gd name="connsiteY268" fmla="*/ 601027 h 781050"/>
              <a:gd name="connsiteX269" fmla="*/ 3089910 w 3409950"/>
              <a:gd name="connsiteY269" fmla="*/ 652463 h 781050"/>
              <a:gd name="connsiteX270" fmla="*/ 3010853 w 3409950"/>
              <a:gd name="connsiteY270" fmla="*/ 582930 h 781050"/>
              <a:gd name="connsiteX271" fmla="*/ 3161348 w 3409950"/>
              <a:gd name="connsiteY271" fmla="*/ 481013 h 781050"/>
              <a:gd name="connsiteX272" fmla="*/ 3161348 w 3409950"/>
              <a:gd name="connsiteY272" fmla="*/ 436245 h 781050"/>
              <a:gd name="connsiteX273" fmla="*/ 3108008 w 3409950"/>
              <a:gd name="connsiteY273" fmla="*/ 386715 h 781050"/>
              <a:gd name="connsiteX274" fmla="*/ 3053715 w 3409950"/>
              <a:gd name="connsiteY274" fmla="*/ 413385 h 781050"/>
              <a:gd name="connsiteX275" fmla="*/ 3053715 w 3409950"/>
              <a:gd name="connsiteY275" fmla="*/ 414338 h 781050"/>
              <a:gd name="connsiteX276" fmla="*/ 3069908 w 3409950"/>
              <a:gd name="connsiteY276" fmla="*/ 407670 h 781050"/>
              <a:gd name="connsiteX277" fmla="*/ 3103245 w 3409950"/>
              <a:gd name="connsiteY277" fmla="*/ 439102 h 781050"/>
              <a:gd name="connsiteX278" fmla="*/ 3065145 w 3409950"/>
              <a:gd name="connsiteY278" fmla="*/ 471488 h 781050"/>
              <a:gd name="connsiteX279" fmla="*/ 3025140 w 3409950"/>
              <a:gd name="connsiteY279" fmla="*/ 431483 h 781050"/>
              <a:gd name="connsiteX280" fmla="*/ 3126105 w 3409950"/>
              <a:gd name="connsiteY280" fmla="*/ 367665 h 781050"/>
              <a:gd name="connsiteX281" fmla="*/ 3230880 w 3409950"/>
              <a:gd name="connsiteY281" fmla="*/ 460058 h 781050"/>
              <a:gd name="connsiteX282" fmla="*/ 3230880 w 3409950"/>
              <a:gd name="connsiteY282" fmla="*/ 593408 h 781050"/>
              <a:gd name="connsiteX283" fmla="*/ 3238500 w 3409950"/>
              <a:gd name="connsiteY283" fmla="*/ 622935 h 781050"/>
              <a:gd name="connsiteX284" fmla="*/ 3257550 w 3409950"/>
              <a:gd name="connsiteY284" fmla="*/ 628650 h 781050"/>
              <a:gd name="connsiteX285" fmla="*/ 3263265 w 3409950"/>
              <a:gd name="connsiteY285" fmla="*/ 628650 h 781050"/>
              <a:gd name="connsiteX286" fmla="*/ 3263265 w 3409950"/>
              <a:gd name="connsiteY286" fmla="*/ 645795 h 781050"/>
              <a:gd name="connsiteX287" fmla="*/ 3168015 w 3409950"/>
              <a:gd name="connsiteY287" fmla="*/ 645795 h 781050"/>
              <a:gd name="connsiteX288" fmla="*/ 2926080 w 3409950"/>
              <a:gd name="connsiteY288" fmla="*/ 335280 h 781050"/>
              <a:gd name="connsiteX289" fmla="*/ 2882265 w 3409950"/>
              <a:gd name="connsiteY289" fmla="*/ 291465 h 781050"/>
              <a:gd name="connsiteX290" fmla="*/ 2926080 w 3409950"/>
              <a:gd name="connsiteY290" fmla="*/ 248602 h 781050"/>
              <a:gd name="connsiteX291" fmla="*/ 2969895 w 3409950"/>
              <a:gd name="connsiteY291" fmla="*/ 291465 h 781050"/>
              <a:gd name="connsiteX292" fmla="*/ 2926080 w 3409950"/>
              <a:gd name="connsiteY292" fmla="*/ 335280 h 781050"/>
              <a:gd name="connsiteX293" fmla="*/ 3273742 w 3409950"/>
              <a:gd name="connsiteY293" fmla="*/ 644843 h 781050"/>
              <a:gd name="connsiteX294" fmla="*/ 3273742 w 3409950"/>
              <a:gd name="connsiteY294" fmla="*/ 627698 h 781050"/>
              <a:gd name="connsiteX295" fmla="*/ 3277553 w 3409950"/>
              <a:gd name="connsiteY295" fmla="*/ 627698 h 781050"/>
              <a:gd name="connsiteX296" fmla="*/ 3298508 w 3409950"/>
              <a:gd name="connsiteY296" fmla="*/ 621983 h 781050"/>
              <a:gd name="connsiteX297" fmla="*/ 3306128 w 3409950"/>
              <a:gd name="connsiteY297" fmla="*/ 593408 h 781050"/>
              <a:gd name="connsiteX298" fmla="*/ 3306128 w 3409950"/>
              <a:gd name="connsiteY298" fmla="*/ 312420 h 781050"/>
              <a:gd name="connsiteX299" fmla="*/ 3297555 w 3409950"/>
              <a:gd name="connsiteY299" fmla="*/ 278130 h 781050"/>
              <a:gd name="connsiteX300" fmla="*/ 3276600 w 3409950"/>
              <a:gd name="connsiteY300" fmla="*/ 270510 h 781050"/>
              <a:gd name="connsiteX301" fmla="*/ 3266123 w 3409950"/>
              <a:gd name="connsiteY301" fmla="*/ 270510 h 781050"/>
              <a:gd name="connsiteX302" fmla="*/ 3266123 w 3409950"/>
              <a:gd name="connsiteY302" fmla="*/ 253365 h 781050"/>
              <a:gd name="connsiteX303" fmla="*/ 3375660 w 3409950"/>
              <a:gd name="connsiteY303" fmla="*/ 244792 h 781050"/>
              <a:gd name="connsiteX304" fmla="*/ 3375660 w 3409950"/>
              <a:gd name="connsiteY304" fmla="*/ 593408 h 781050"/>
              <a:gd name="connsiteX305" fmla="*/ 3383280 w 3409950"/>
              <a:gd name="connsiteY305" fmla="*/ 621983 h 781050"/>
              <a:gd name="connsiteX306" fmla="*/ 3408998 w 3409950"/>
              <a:gd name="connsiteY306" fmla="*/ 627698 h 781050"/>
              <a:gd name="connsiteX307" fmla="*/ 3413760 w 3409950"/>
              <a:gd name="connsiteY307" fmla="*/ 627698 h 781050"/>
              <a:gd name="connsiteX308" fmla="*/ 3413760 w 3409950"/>
              <a:gd name="connsiteY308" fmla="*/ 644843 h 781050"/>
              <a:gd name="connsiteX309" fmla="*/ 3273742 w 3409950"/>
              <a:gd name="connsiteY309" fmla="*/ 644843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409950" h="781050">
                <a:moveTo>
                  <a:pt x="400050" y="24765"/>
                </a:moveTo>
                <a:cubicBezTo>
                  <a:pt x="176213" y="24765"/>
                  <a:pt x="29528" y="208598"/>
                  <a:pt x="29528" y="380048"/>
                </a:cubicBezTo>
                <a:cubicBezTo>
                  <a:pt x="29528" y="478155"/>
                  <a:pt x="53340" y="527685"/>
                  <a:pt x="80010" y="574358"/>
                </a:cubicBezTo>
                <a:cubicBezTo>
                  <a:pt x="113348" y="484823"/>
                  <a:pt x="179070" y="307658"/>
                  <a:pt x="179070" y="307658"/>
                </a:cubicBezTo>
                <a:cubicBezTo>
                  <a:pt x="179070" y="307658"/>
                  <a:pt x="209550" y="291465"/>
                  <a:pt x="209550" y="294323"/>
                </a:cubicBezTo>
                <a:lnTo>
                  <a:pt x="254318" y="180975"/>
                </a:lnTo>
                <a:lnTo>
                  <a:pt x="282893" y="165735"/>
                </a:lnTo>
                <a:lnTo>
                  <a:pt x="318135" y="90488"/>
                </a:lnTo>
                <a:lnTo>
                  <a:pt x="396240" y="102870"/>
                </a:lnTo>
                <a:lnTo>
                  <a:pt x="554355" y="191452"/>
                </a:lnTo>
                <a:lnTo>
                  <a:pt x="731520" y="240983"/>
                </a:lnTo>
                <a:cubicBezTo>
                  <a:pt x="685800" y="124777"/>
                  <a:pt x="556260" y="24765"/>
                  <a:pt x="400050" y="24765"/>
                </a:cubicBezTo>
                <a:moveTo>
                  <a:pt x="397193" y="784860"/>
                </a:moveTo>
                <a:cubicBezTo>
                  <a:pt x="300038" y="784860"/>
                  <a:pt x="180975" y="750570"/>
                  <a:pt x="95250" y="645795"/>
                </a:cubicBezTo>
                <a:lnTo>
                  <a:pt x="698183" y="645795"/>
                </a:lnTo>
                <a:cubicBezTo>
                  <a:pt x="628650" y="735330"/>
                  <a:pt x="508635" y="784860"/>
                  <a:pt x="397193" y="784860"/>
                </a:cubicBezTo>
                <a:moveTo>
                  <a:pt x="516255" y="626745"/>
                </a:moveTo>
                <a:lnTo>
                  <a:pt x="461010" y="626745"/>
                </a:lnTo>
                <a:lnTo>
                  <a:pt x="562928" y="500063"/>
                </a:lnTo>
                <a:lnTo>
                  <a:pt x="573405" y="519113"/>
                </a:lnTo>
                <a:lnTo>
                  <a:pt x="516255" y="626745"/>
                </a:lnTo>
                <a:close/>
                <a:moveTo>
                  <a:pt x="569595" y="222885"/>
                </a:moveTo>
                <a:lnTo>
                  <a:pt x="394335" y="120967"/>
                </a:lnTo>
                <a:lnTo>
                  <a:pt x="330518" y="109538"/>
                </a:lnTo>
                <a:lnTo>
                  <a:pt x="330518" y="156210"/>
                </a:lnTo>
                <a:lnTo>
                  <a:pt x="380048" y="201930"/>
                </a:lnTo>
                <a:lnTo>
                  <a:pt x="311468" y="196215"/>
                </a:lnTo>
                <a:cubicBezTo>
                  <a:pt x="311468" y="196215"/>
                  <a:pt x="313373" y="200025"/>
                  <a:pt x="370523" y="260033"/>
                </a:cubicBezTo>
                <a:lnTo>
                  <a:pt x="631508" y="303848"/>
                </a:lnTo>
                <a:lnTo>
                  <a:pt x="677228" y="333375"/>
                </a:lnTo>
                <a:lnTo>
                  <a:pt x="558165" y="339090"/>
                </a:lnTo>
                <a:lnTo>
                  <a:pt x="508635" y="519113"/>
                </a:lnTo>
                <a:lnTo>
                  <a:pt x="347663" y="626745"/>
                </a:lnTo>
                <a:lnTo>
                  <a:pt x="242888" y="626745"/>
                </a:lnTo>
                <a:lnTo>
                  <a:pt x="278130" y="557213"/>
                </a:lnTo>
                <a:lnTo>
                  <a:pt x="272415" y="555308"/>
                </a:lnTo>
                <a:lnTo>
                  <a:pt x="177165" y="627698"/>
                </a:lnTo>
                <a:lnTo>
                  <a:pt x="154305" y="627698"/>
                </a:lnTo>
                <a:lnTo>
                  <a:pt x="251460" y="491490"/>
                </a:lnTo>
                <a:cubicBezTo>
                  <a:pt x="256223" y="452438"/>
                  <a:pt x="253365" y="469583"/>
                  <a:pt x="259080" y="400050"/>
                </a:cubicBezTo>
                <a:lnTo>
                  <a:pt x="243840" y="379095"/>
                </a:lnTo>
                <a:lnTo>
                  <a:pt x="204788" y="529590"/>
                </a:lnTo>
                <a:lnTo>
                  <a:pt x="123825" y="626745"/>
                </a:lnTo>
                <a:lnTo>
                  <a:pt x="102870" y="626745"/>
                </a:lnTo>
                <a:lnTo>
                  <a:pt x="151448" y="559118"/>
                </a:lnTo>
                <a:lnTo>
                  <a:pt x="219075" y="352425"/>
                </a:lnTo>
                <a:lnTo>
                  <a:pt x="201930" y="360045"/>
                </a:lnTo>
                <a:lnTo>
                  <a:pt x="172403" y="441960"/>
                </a:lnTo>
                <a:lnTo>
                  <a:pt x="151448" y="453390"/>
                </a:lnTo>
                <a:cubicBezTo>
                  <a:pt x="151448" y="453390"/>
                  <a:pt x="102870" y="569595"/>
                  <a:pt x="78105" y="627698"/>
                </a:cubicBezTo>
                <a:cubicBezTo>
                  <a:pt x="41910" y="575310"/>
                  <a:pt x="0" y="503873"/>
                  <a:pt x="0" y="381000"/>
                </a:cubicBezTo>
                <a:cubicBezTo>
                  <a:pt x="0" y="196215"/>
                  <a:pt x="159068" y="0"/>
                  <a:pt x="398145" y="0"/>
                </a:cubicBezTo>
                <a:cubicBezTo>
                  <a:pt x="627697" y="0"/>
                  <a:pt x="750570" y="182880"/>
                  <a:pt x="770572" y="278130"/>
                </a:cubicBezTo>
                <a:lnTo>
                  <a:pt x="569595" y="222885"/>
                </a:lnTo>
                <a:close/>
                <a:moveTo>
                  <a:pt x="682943" y="490538"/>
                </a:moveTo>
                <a:lnTo>
                  <a:pt x="649605" y="519113"/>
                </a:lnTo>
                <a:lnTo>
                  <a:pt x="582930" y="626745"/>
                </a:lnTo>
                <a:lnTo>
                  <a:pt x="539115" y="626745"/>
                </a:lnTo>
                <a:lnTo>
                  <a:pt x="582930" y="550545"/>
                </a:lnTo>
                <a:lnTo>
                  <a:pt x="617220" y="521970"/>
                </a:lnTo>
                <a:lnTo>
                  <a:pt x="666750" y="383858"/>
                </a:lnTo>
                <a:lnTo>
                  <a:pt x="719138" y="405765"/>
                </a:lnTo>
                <a:lnTo>
                  <a:pt x="682943" y="490538"/>
                </a:lnTo>
                <a:close/>
                <a:moveTo>
                  <a:pt x="714375" y="626745"/>
                </a:moveTo>
                <a:lnTo>
                  <a:pt x="626745" y="626745"/>
                </a:lnTo>
                <a:lnTo>
                  <a:pt x="710565" y="495300"/>
                </a:lnTo>
                <a:lnTo>
                  <a:pt x="735330" y="409575"/>
                </a:lnTo>
                <a:lnTo>
                  <a:pt x="787718" y="427673"/>
                </a:lnTo>
                <a:cubicBezTo>
                  <a:pt x="782955" y="494348"/>
                  <a:pt x="761047" y="561975"/>
                  <a:pt x="714375" y="626745"/>
                </a:cubicBezTo>
                <a:moveTo>
                  <a:pt x="606743" y="468630"/>
                </a:moveTo>
                <a:lnTo>
                  <a:pt x="580072" y="473392"/>
                </a:lnTo>
                <a:lnTo>
                  <a:pt x="586740" y="421005"/>
                </a:lnTo>
                <a:lnTo>
                  <a:pt x="580072" y="410527"/>
                </a:lnTo>
                <a:lnTo>
                  <a:pt x="586740" y="351473"/>
                </a:lnTo>
                <a:lnTo>
                  <a:pt x="654368" y="379095"/>
                </a:lnTo>
                <a:lnTo>
                  <a:pt x="606743" y="468630"/>
                </a:lnTo>
                <a:close/>
                <a:moveTo>
                  <a:pt x="1148715" y="270510"/>
                </a:moveTo>
                <a:lnTo>
                  <a:pt x="1121093" y="270510"/>
                </a:lnTo>
                <a:lnTo>
                  <a:pt x="1121093" y="456248"/>
                </a:lnTo>
                <a:lnTo>
                  <a:pt x="1148715" y="456248"/>
                </a:lnTo>
                <a:cubicBezTo>
                  <a:pt x="1212533" y="456248"/>
                  <a:pt x="1223963" y="411480"/>
                  <a:pt x="1223963" y="364808"/>
                </a:cubicBezTo>
                <a:cubicBezTo>
                  <a:pt x="1223963" y="318135"/>
                  <a:pt x="1212533" y="270510"/>
                  <a:pt x="1148715" y="270510"/>
                </a:cubicBezTo>
                <a:moveTo>
                  <a:pt x="2003108" y="481013"/>
                </a:moveTo>
                <a:cubicBezTo>
                  <a:pt x="2003108" y="447675"/>
                  <a:pt x="1998345" y="391477"/>
                  <a:pt x="1955483" y="391477"/>
                </a:cubicBezTo>
                <a:cubicBezTo>
                  <a:pt x="1906905" y="391477"/>
                  <a:pt x="1905953" y="472440"/>
                  <a:pt x="1905953" y="510540"/>
                </a:cubicBezTo>
                <a:cubicBezTo>
                  <a:pt x="1905953" y="543877"/>
                  <a:pt x="1907858" y="621983"/>
                  <a:pt x="1953578" y="621983"/>
                </a:cubicBezTo>
                <a:cubicBezTo>
                  <a:pt x="1970723" y="621983"/>
                  <a:pt x="1985010" y="611505"/>
                  <a:pt x="1991678" y="595313"/>
                </a:cubicBezTo>
                <a:cubicBezTo>
                  <a:pt x="1996440" y="583883"/>
                  <a:pt x="2002155" y="566738"/>
                  <a:pt x="2002155" y="536258"/>
                </a:cubicBezTo>
                <a:lnTo>
                  <a:pt x="2002155" y="481013"/>
                </a:lnTo>
                <a:close/>
                <a:moveTo>
                  <a:pt x="2248853" y="383858"/>
                </a:moveTo>
                <a:cubicBezTo>
                  <a:pt x="2202180" y="383858"/>
                  <a:pt x="2201228" y="457200"/>
                  <a:pt x="2200275" y="483870"/>
                </a:cubicBezTo>
                <a:lnTo>
                  <a:pt x="2293620" y="483870"/>
                </a:lnTo>
                <a:cubicBezTo>
                  <a:pt x="2294573" y="454342"/>
                  <a:pt x="2292668" y="383858"/>
                  <a:pt x="2248853" y="383858"/>
                </a:cubicBezTo>
                <a:moveTo>
                  <a:pt x="3162300" y="499110"/>
                </a:moveTo>
                <a:cubicBezTo>
                  <a:pt x="3111817" y="508635"/>
                  <a:pt x="3083242" y="521970"/>
                  <a:pt x="3083242" y="574358"/>
                </a:cubicBezTo>
                <a:cubicBezTo>
                  <a:pt x="3083242" y="604838"/>
                  <a:pt x="3098483" y="620077"/>
                  <a:pt x="3115628" y="620077"/>
                </a:cubicBezTo>
                <a:cubicBezTo>
                  <a:pt x="3139440" y="620077"/>
                  <a:pt x="3148013" y="605790"/>
                  <a:pt x="3153728" y="595313"/>
                </a:cubicBezTo>
                <a:cubicBezTo>
                  <a:pt x="3159442" y="584835"/>
                  <a:pt x="3162300" y="562927"/>
                  <a:pt x="3162300" y="541973"/>
                </a:cubicBezTo>
                <a:lnTo>
                  <a:pt x="3162300" y="499110"/>
                </a:lnTo>
                <a:close/>
                <a:moveTo>
                  <a:pt x="1148715" y="475298"/>
                </a:moveTo>
                <a:lnTo>
                  <a:pt x="1121093" y="475298"/>
                </a:lnTo>
                <a:lnTo>
                  <a:pt x="1121093" y="591502"/>
                </a:lnTo>
                <a:cubicBezTo>
                  <a:pt x="1121093" y="603885"/>
                  <a:pt x="1122045" y="613410"/>
                  <a:pt x="1127760" y="619125"/>
                </a:cubicBezTo>
                <a:cubicBezTo>
                  <a:pt x="1133475" y="623888"/>
                  <a:pt x="1142048" y="626745"/>
                  <a:pt x="1158240" y="626745"/>
                </a:cubicBezTo>
                <a:lnTo>
                  <a:pt x="1172528" y="626745"/>
                </a:lnTo>
                <a:lnTo>
                  <a:pt x="1172528" y="643890"/>
                </a:lnTo>
                <a:lnTo>
                  <a:pt x="991553" y="643890"/>
                </a:lnTo>
                <a:lnTo>
                  <a:pt x="991553" y="626745"/>
                </a:lnTo>
                <a:lnTo>
                  <a:pt x="1007745" y="626745"/>
                </a:lnTo>
                <a:cubicBezTo>
                  <a:pt x="1021080" y="626745"/>
                  <a:pt x="1032510" y="623888"/>
                  <a:pt x="1038225" y="620077"/>
                </a:cubicBezTo>
                <a:cubicBezTo>
                  <a:pt x="1043940" y="615315"/>
                  <a:pt x="1046797" y="606743"/>
                  <a:pt x="1046797" y="590550"/>
                </a:cubicBezTo>
                <a:lnTo>
                  <a:pt x="1046797" y="308610"/>
                </a:lnTo>
                <a:cubicBezTo>
                  <a:pt x="1046797" y="290513"/>
                  <a:pt x="1043940" y="278130"/>
                  <a:pt x="1034415" y="273367"/>
                </a:cubicBezTo>
                <a:cubicBezTo>
                  <a:pt x="1028700" y="270510"/>
                  <a:pt x="1018222" y="269558"/>
                  <a:pt x="1002983" y="269558"/>
                </a:cubicBezTo>
                <a:lnTo>
                  <a:pt x="990600" y="269558"/>
                </a:lnTo>
                <a:lnTo>
                  <a:pt x="990600" y="252413"/>
                </a:lnTo>
                <a:lnTo>
                  <a:pt x="1147763" y="252413"/>
                </a:lnTo>
                <a:cubicBezTo>
                  <a:pt x="1227773" y="252413"/>
                  <a:pt x="1297305" y="280988"/>
                  <a:pt x="1297305" y="363855"/>
                </a:cubicBezTo>
                <a:cubicBezTo>
                  <a:pt x="1298258" y="443865"/>
                  <a:pt x="1230630" y="475298"/>
                  <a:pt x="1148715" y="475298"/>
                </a:cubicBezTo>
                <a:moveTo>
                  <a:pt x="1482090" y="436245"/>
                </a:moveTo>
                <a:cubicBezTo>
                  <a:pt x="1462088" y="436245"/>
                  <a:pt x="1449705" y="421958"/>
                  <a:pt x="1449705" y="410527"/>
                </a:cubicBezTo>
                <a:cubicBezTo>
                  <a:pt x="1449705" y="406717"/>
                  <a:pt x="1449705" y="401955"/>
                  <a:pt x="1452563" y="395288"/>
                </a:cubicBezTo>
                <a:lnTo>
                  <a:pt x="1451610" y="395288"/>
                </a:lnTo>
                <a:cubicBezTo>
                  <a:pt x="1423988" y="418148"/>
                  <a:pt x="1418273" y="504825"/>
                  <a:pt x="1418273" y="539115"/>
                </a:cubicBezTo>
                <a:lnTo>
                  <a:pt x="1418273" y="580073"/>
                </a:lnTo>
                <a:cubicBezTo>
                  <a:pt x="1418273" y="598170"/>
                  <a:pt x="1418273" y="612458"/>
                  <a:pt x="1423035" y="619125"/>
                </a:cubicBezTo>
                <a:cubicBezTo>
                  <a:pt x="1427798" y="626745"/>
                  <a:pt x="1441133" y="626745"/>
                  <a:pt x="1448753" y="626745"/>
                </a:cubicBezTo>
                <a:lnTo>
                  <a:pt x="1474470" y="626745"/>
                </a:lnTo>
                <a:lnTo>
                  <a:pt x="1474470" y="643890"/>
                </a:lnTo>
                <a:lnTo>
                  <a:pt x="1293495" y="643890"/>
                </a:lnTo>
                <a:lnTo>
                  <a:pt x="1293495" y="626745"/>
                </a:lnTo>
                <a:lnTo>
                  <a:pt x="1310640" y="626745"/>
                </a:lnTo>
                <a:cubicBezTo>
                  <a:pt x="1328738" y="626745"/>
                  <a:pt x="1338263" y="623888"/>
                  <a:pt x="1343025" y="616268"/>
                </a:cubicBezTo>
                <a:cubicBezTo>
                  <a:pt x="1349693" y="605790"/>
                  <a:pt x="1347788" y="578168"/>
                  <a:pt x="1347788" y="578168"/>
                </a:cubicBezTo>
                <a:lnTo>
                  <a:pt x="1347788" y="473392"/>
                </a:lnTo>
                <a:cubicBezTo>
                  <a:pt x="1347788" y="439102"/>
                  <a:pt x="1346835" y="413385"/>
                  <a:pt x="1343025" y="403860"/>
                </a:cubicBezTo>
                <a:cubicBezTo>
                  <a:pt x="1338263" y="394335"/>
                  <a:pt x="1331595" y="391477"/>
                  <a:pt x="1316355" y="391477"/>
                </a:cubicBezTo>
                <a:lnTo>
                  <a:pt x="1309688" y="391477"/>
                </a:lnTo>
                <a:lnTo>
                  <a:pt x="1309688" y="374333"/>
                </a:lnTo>
                <a:lnTo>
                  <a:pt x="1406843" y="374333"/>
                </a:lnTo>
                <a:lnTo>
                  <a:pt x="1409700" y="442913"/>
                </a:lnTo>
                <a:lnTo>
                  <a:pt x="1410653" y="442913"/>
                </a:lnTo>
                <a:cubicBezTo>
                  <a:pt x="1413510" y="409575"/>
                  <a:pt x="1432560" y="366713"/>
                  <a:pt x="1477328" y="366713"/>
                </a:cubicBezTo>
                <a:cubicBezTo>
                  <a:pt x="1501140" y="366713"/>
                  <a:pt x="1516380" y="378142"/>
                  <a:pt x="1516380" y="400050"/>
                </a:cubicBezTo>
                <a:cubicBezTo>
                  <a:pt x="1517333" y="420052"/>
                  <a:pt x="1504950" y="437198"/>
                  <a:pt x="1482090" y="436245"/>
                </a:cubicBezTo>
                <a:moveTo>
                  <a:pt x="1713548" y="644843"/>
                </a:moveTo>
                <a:lnTo>
                  <a:pt x="1712595" y="602933"/>
                </a:lnTo>
                <a:cubicBezTo>
                  <a:pt x="1712595" y="602933"/>
                  <a:pt x="1711643" y="604838"/>
                  <a:pt x="1711643" y="602933"/>
                </a:cubicBezTo>
                <a:cubicBezTo>
                  <a:pt x="1704975" y="624840"/>
                  <a:pt x="1675448" y="652463"/>
                  <a:pt x="1636395" y="652463"/>
                </a:cubicBezTo>
                <a:cubicBezTo>
                  <a:pt x="1571625" y="652463"/>
                  <a:pt x="1557338" y="615315"/>
                  <a:pt x="1557338" y="564833"/>
                </a:cubicBezTo>
                <a:lnTo>
                  <a:pt x="1557338" y="450533"/>
                </a:lnTo>
                <a:cubicBezTo>
                  <a:pt x="1557338" y="417195"/>
                  <a:pt x="1556385" y="403860"/>
                  <a:pt x="1553528" y="401002"/>
                </a:cubicBezTo>
                <a:cubicBezTo>
                  <a:pt x="1551623" y="398145"/>
                  <a:pt x="1548765" y="394335"/>
                  <a:pt x="1534478" y="394335"/>
                </a:cubicBezTo>
                <a:lnTo>
                  <a:pt x="1530668" y="394335"/>
                </a:lnTo>
                <a:lnTo>
                  <a:pt x="1530668" y="377190"/>
                </a:lnTo>
                <a:lnTo>
                  <a:pt x="1627823" y="377190"/>
                </a:lnTo>
                <a:lnTo>
                  <a:pt x="1627823" y="573405"/>
                </a:lnTo>
                <a:cubicBezTo>
                  <a:pt x="1627823" y="616268"/>
                  <a:pt x="1651635" y="617220"/>
                  <a:pt x="1663065" y="617220"/>
                </a:cubicBezTo>
                <a:cubicBezTo>
                  <a:pt x="1682115" y="617220"/>
                  <a:pt x="1698308" y="600075"/>
                  <a:pt x="1704023" y="577215"/>
                </a:cubicBezTo>
                <a:cubicBezTo>
                  <a:pt x="1707833" y="563880"/>
                  <a:pt x="1707833" y="549593"/>
                  <a:pt x="1707833" y="534352"/>
                </a:cubicBezTo>
                <a:lnTo>
                  <a:pt x="1707833" y="450533"/>
                </a:lnTo>
                <a:cubicBezTo>
                  <a:pt x="1707833" y="426720"/>
                  <a:pt x="1708785" y="407670"/>
                  <a:pt x="1703070" y="401955"/>
                </a:cubicBezTo>
                <a:cubicBezTo>
                  <a:pt x="1698308" y="396240"/>
                  <a:pt x="1692593" y="394335"/>
                  <a:pt x="1674495" y="394335"/>
                </a:cubicBezTo>
                <a:lnTo>
                  <a:pt x="1667828" y="394335"/>
                </a:lnTo>
                <a:lnTo>
                  <a:pt x="1667828" y="377190"/>
                </a:lnTo>
                <a:lnTo>
                  <a:pt x="1776413" y="377190"/>
                </a:lnTo>
                <a:lnTo>
                  <a:pt x="1776413" y="581025"/>
                </a:lnTo>
                <a:cubicBezTo>
                  <a:pt x="1776413" y="599123"/>
                  <a:pt x="1777365" y="613410"/>
                  <a:pt x="1783080" y="620077"/>
                </a:cubicBezTo>
                <a:cubicBezTo>
                  <a:pt x="1787843" y="627698"/>
                  <a:pt x="1796415" y="627698"/>
                  <a:pt x="1804035" y="627698"/>
                </a:cubicBezTo>
                <a:lnTo>
                  <a:pt x="1814513" y="627698"/>
                </a:lnTo>
                <a:lnTo>
                  <a:pt x="1814513" y="644843"/>
                </a:lnTo>
                <a:lnTo>
                  <a:pt x="1713548" y="644843"/>
                </a:lnTo>
                <a:close/>
                <a:moveTo>
                  <a:pt x="2010728" y="644843"/>
                </a:moveTo>
                <a:lnTo>
                  <a:pt x="2009775" y="602933"/>
                </a:lnTo>
                <a:cubicBezTo>
                  <a:pt x="2005013" y="621030"/>
                  <a:pt x="1979295" y="652463"/>
                  <a:pt x="1934528" y="652463"/>
                </a:cubicBezTo>
                <a:cubicBezTo>
                  <a:pt x="1849755" y="652463"/>
                  <a:pt x="1827848" y="575310"/>
                  <a:pt x="1827848" y="510540"/>
                </a:cubicBezTo>
                <a:cubicBezTo>
                  <a:pt x="1827848" y="445770"/>
                  <a:pt x="1866900" y="368617"/>
                  <a:pt x="1944053" y="368617"/>
                </a:cubicBezTo>
                <a:cubicBezTo>
                  <a:pt x="1982153" y="368617"/>
                  <a:pt x="1997393" y="383858"/>
                  <a:pt x="2003108" y="395288"/>
                </a:cubicBezTo>
                <a:lnTo>
                  <a:pt x="2003108" y="311467"/>
                </a:lnTo>
                <a:cubicBezTo>
                  <a:pt x="2003108" y="296227"/>
                  <a:pt x="2003108" y="285750"/>
                  <a:pt x="1994535" y="277177"/>
                </a:cubicBezTo>
                <a:cubicBezTo>
                  <a:pt x="1989773" y="272415"/>
                  <a:pt x="1981200" y="269558"/>
                  <a:pt x="1967865" y="269558"/>
                </a:cubicBezTo>
                <a:lnTo>
                  <a:pt x="1963103" y="269558"/>
                </a:lnTo>
                <a:lnTo>
                  <a:pt x="1963103" y="252413"/>
                </a:lnTo>
                <a:lnTo>
                  <a:pt x="2072640" y="243840"/>
                </a:lnTo>
                <a:lnTo>
                  <a:pt x="2072640" y="593408"/>
                </a:lnTo>
                <a:cubicBezTo>
                  <a:pt x="2072640" y="612458"/>
                  <a:pt x="2075498" y="618173"/>
                  <a:pt x="2080260" y="621983"/>
                </a:cubicBezTo>
                <a:cubicBezTo>
                  <a:pt x="2085023" y="625793"/>
                  <a:pt x="2094548" y="627698"/>
                  <a:pt x="2105025" y="627698"/>
                </a:cubicBezTo>
                <a:lnTo>
                  <a:pt x="2112645" y="627698"/>
                </a:lnTo>
                <a:lnTo>
                  <a:pt x="2112645" y="644843"/>
                </a:lnTo>
                <a:lnTo>
                  <a:pt x="2010728" y="644843"/>
                </a:lnTo>
                <a:close/>
                <a:moveTo>
                  <a:pt x="2200275" y="501967"/>
                </a:moveTo>
                <a:cubicBezTo>
                  <a:pt x="2200275" y="501967"/>
                  <a:pt x="2198370" y="529590"/>
                  <a:pt x="2204085" y="562927"/>
                </a:cubicBezTo>
                <a:cubicBezTo>
                  <a:pt x="2209800" y="595313"/>
                  <a:pt x="2223135" y="629602"/>
                  <a:pt x="2262188" y="629602"/>
                </a:cubicBezTo>
                <a:cubicBezTo>
                  <a:pt x="2315528" y="629602"/>
                  <a:pt x="2340293" y="582930"/>
                  <a:pt x="2340293" y="553402"/>
                </a:cubicBezTo>
                <a:lnTo>
                  <a:pt x="2362200" y="553402"/>
                </a:lnTo>
                <a:cubicBezTo>
                  <a:pt x="2362200" y="591502"/>
                  <a:pt x="2325053" y="652463"/>
                  <a:pt x="2251710" y="652463"/>
                </a:cubicBezTo>
                <a:cubicBezTo>
                  <a:pt x="2165985" y="652463"/>
                  <a:pt x="2124075" y="591502"/>
                  <a:pt x="2124075" y="510540"/>
                </a:cubicBezTo>
                <a:cubicBezTo>
                  <a:pt x="2124075" y="425767"/>
                  <a:pt x="2179320" y="368617"/>
                  <a:pt x="2249805" y="368617"/>
                </a:cubicBezTo>
                <a:cubicBezTo>
                  <a:pt x="2333625" y="368617"/>
                  <a:pt x="2366010" y="429577"/>
                  <a:pt x="2366010" y="501967"/>
                </a:cubicBezTo>
                <a:lnTo>
                  <a:pt x="2200275" y="501967"/>
                </a:lnTo>
                <a:close/>
                <a:moveTo>
                  <a:pt x="2568893" y="644843"/>
                </a:moveTo>
                <a:lnTo>
                  <a:pt x="2568893" y="444817"/>
                </a:lnTo>
                <a:cubicBezTo>
                  <a:pt x="2568893" y="405765"/>
                  <a:pt x="2549843" y="402908"/>
                  <a:pt x="2534603" y="402908"/>
                </a:cubicBezTo>
                <a:cubicBezTo>
                  <a:pt x="2523173" y="402908"/>
                  <a:pt x="2510790" y="409575"/>
                  <a:pt x="2502218" y="422910"/>
                </a:cubicBezTo>
                <a:cubicBezTo>
                  <a:pt x="2494598" y="435292"/>
                  <a:pt x="2490788" y="458152"/>
                  <a:pt x="2490788" y="481013"/>
                </a:cubicBezTo>
                <a:lnTo>
                  <a:pt x="2490788" y="580073"/>
                </a:lnTo>
                <a:cubicBezTo>
                  <a:pt x="2490788" y="602933"/>
                  <a:pt x="2489835" y="614363"/>
                  <a:pt x="2494598" y="620077"/>
                </a:cubicBezTo>
                <a:cubicBezTo>
                  <a:pt x="2499360" y="624840"/>
                  <a:pt x="2505075" y="627698"/>
                  <a:pt x="2520315" y="627698"/>
                </a:cubicBezTo>
                <a:lnTo>
                  <a:pt x="2527935" y="627698"/>
                </a:lnTo>
                <a:lnTo>
                  <a:pt x="2527935" y="644843"/>
                </a:lnTo>
                <a:lnTo>
                  <a:pt x="2382203" y="644843"/>
                </a:lnTo>
                <a:lnTo>
                  <a:pt x="2382203" y="627698"/>
                </a:lnTo>
                <a:lnTo>
                  <a:pt x="2390775" y="627698"/>
                </a:lnTo>
                <a:cubicBezTo>
                  <a:pt x="2403158" y="627698"/>
                  <a:pt x="2411730" y="624840"/>
                  <a:pt x="2415540" y="620077"/>
                </a:cubicBezTo>
                <a:cubicBezTo>
                  <a:pt x="2420303" y="614363"/>
                  <a:pt x="2419350" y="602933"/>
                  <a:pt x="2419350" y="580073"/>
                </a:cubicBezTo>
                <a:lnTo>
                  <a:pt x="2419350" y="441960"/>
                </a:lnTo>
                <a:cubicBezTo>
                  <a:pt x="2419350" y="423863"/>
                  <a:pt x="2420303" y="409575"/>
                  <a:pt x="2414588" y="401955"/>
                </a:cubicBezTo>
                <a:cubicBezTo>
                  <a:pt x="2408873" y="394335"/>
                  <a:pt x="2400300" y="394335"/>
                  <a:pt x="2392680" y="394335"/>
                </a:cubicBezTo>
                <a:lnTo>
                  <a:pt x="2382203" y="394335"/>
                </a:lnTo>
                <a:lnTo>
                  <a:pt x="2382203" y="377190"/>
                </a:lnTo>
                <a:lnTo>
                  <a:pt x="2484120" y="377190"/>
                </a:lnTo>
                <a:lnTo>
                  <a:pt x="2485073" y="419100"/>
                </a:lnTo>
                <a:lnTo>
                  <a:pt x="2486025" y="419100"/>
                </a:lnTo>
                <a:cubicBezTo>
                  <a:pt x="2495550" y="394335"/>
                  <a:pt x="2520315" y="369570"/>
                  <a:pt x="2561273" y="369570"/>
                </a:cubicBezTo>
                <a:cubicBezTo>
                  <a:pt x="2623185" y="369570"/>
                  <a:pt x="2638425" y="402908"/>
                  <a:pt x="2638425" y="459105"/>
                </a:cubicBezTo>
                <a:lnTo>
                  <a:pt x="2638425" y="581025"/>
                </a:lnTo>
                <a:cubicBezTo>
                  <a:pt x="2638425" y="602933"/>
                  <a:pt x="2637473" y="613410"/>
                  <a:pt x="2643188" y="620077"/>
                </a:cubicBezTo>
                <a:cubicBezTo>
                  <a:pt x="2647950" y="627698"/>
                  <a:pt x="2658428" y="627698"/>
                  <a:pt x="2665095" y="627698"/>
                </a:cubicBezTo>
                <a:lnTo>
                  <a:pt x="2675573" y="627698"/>
                </a:lnTo>
                <a:lnTo>
                  <a:pt x="2675573" y="644843"/>
                </a:lnTo>
                <a:lnTo>
                  <a:pt x="2568893" y="644843"/>
                </a:lnTo>
                <a:close/>
                <a:moveTo>
                  <a:pt x="2842260" y="619125"/>
                </a:moveTo>
                <a:cubicBezTo>
                  <a:pt x="2830830" y="642938"/>
                  <a:pt x="2808923" y="652463"/>
                  <a:pt x="2776538" y="652463"/>
                </a:cubicBezTo>
                <a:cubicBezTo>
                  <a:pt x="2718435" y="652463"/>
                  <a:pt x="2708910" y="610552"/>
                  <a:pt x="2708910" y="577215"/>
                </a:cubicBezTo>
                <a:lnTo>
                  <a:pt x="2708910" y="393383"/>
                </a:lnTo>
                <a:lnTo>
                  <a:pt x="2661285" y="393383"/>
                </a:lnTo>
                <a:lnTo>
                  <a:pt x="2661285" y="375285"/>
                </a:lnTo>
                <a:lnTo>
                  <a:pt x="2666048" y="375285"/>
                </a:lnTo>
                <a:cubicBezTo>
                  <a:pt x="2727960" y="375285"/>
                  <a:pt x="2761298" y="292417"/>
                  <a:pt x="2761298" y="251460"/>
                </a:cubicBezTo>
                <a:lnTo>
                  <a:pt x="2779395" y="251460"/>
                </a:lnTo>
                <a:lnTo>
                  <a:pt x="2779395" y="375285"/>
                </a:lnTo>
                <a:lnTo>
                  <a:pt x="2832735" y="375285"/>
                </a:lnTo>
                <a:lnTo>
                  <a:pt x="2832735" y="393383"/>
                </a:lnTo>
                <a:lnTo>
                  <a:pt x="2780348" y="393383"/>
                </a:lnTo>
                <a:lnTo>
                  <a:pt x="2780348" y="585788"/>
                </a:lnTo>
                <a:cubicBezTo>
                  <a:pt x="2780348" y="603885"/>
                  <a:pt x="2782253" y="621983"/>
                  <a:pt x="2802255" y="621983"/>
                </a:cubicBezTo>
                <a:cubicBezTo>
                  <a:pt x="2810828" y="621983"/>
                  <a:pt x="2816543" y="618173"/>
                  <a:pt x="2820353" y="611505"/>
                </a:cubicBezTo>
                <a:cubicBezTo>
                  <a:pt x="2830830" y="596265"/>
                  <a:pt x="2830830" y="564833"/>
                  <a:pt x="2830830" y="544830"/>
                </a:cubicBezTo>
                <a:lnTo>
                  <a:pt x="2851785" y="544830"/>
                </a:lnTo>
                <a:cubicBezTo>
                  <a:pt x="2851785" y="577215"/>
                  <a:pt x="2849880" y="602933"/>
                  <a:pt x="2842260" y="619125"/>
                </a:cubicBezTo>
                <a:moveTo>
                  <a:pt x="2857500" y="644843"/>
                </a:moveTo>
                <a:lnTo>
                  <a:pt x="2857500" y="627698"/>
                </a:lnTo>
                <a:lnTo>
                  <a:pt x="2866073" y="627698"/>
                </a:lnTo>
                <a:cubicBezTo>
                  <a:pt x="2873692" y="627698"/>
                  <a:pt x="2883217" y="626745"/>
                  <a:pt x="2887980" y="620077"/>
                </a:cubicBezTo>
                <a:cubicBezTo>
                  <a:pt x="2892742" y="612458"/>
                  <a:pt x="2892742" y="597218"/>
                  <a:pt x="2892742" y="579120"/>
                </a:cubicBezTo>
                <a:lnTo>
                  <a:pt x="2892742" y="435292"/>
                </a:lnTo>
                <a:cubicBezTo>
                  <a:pt x="2892742" y="423863"/>
                  <a:pt x="2893695" y="407670"/>
                  <a:pt x="2884170" y="400050"/>
                </a:cubicBezTo>
                <a:cubicBezTo>
                  <a:pt x="2878455" y="395288"/>
                  <a:pt x="2867978" y="394335"/>
                  <a:pt x="2857500" y="394335"/>
                </a:cubicBezTo>
                <a:lnTo>
                  <a:pt x="2851785" y="394335"/>
                </a:lnTo>
                <a:lnTo>
                  <a:pt x="2851785" y="376238"/>
                </a:lnTo>
                <a:lnTo>
                  <a:pt x="2963228" y="376238"/>
                </a:lnTo>
                <a:lnTo>
                  <a:pt x="2963228" y="578168"/>
                </a:lnTo>
                <a:cubicBezTo>
                  <a:pt x="2963228" y="596265"/>
                  <a:pt x="2962275" y="611505"/>
                  <a:pt x="2967990" y="619125"/>
                </a:cubicBezTo>
                <a:cubicBezTo>
                  <a:pt x="2972753" y="626745"/>
                  <a:pt x="2981325" y="626745"/>
                  <a:pt x="2989898" y="626745"/>
                </a:cubicBezTo>
                <a:lnTo>
                  <a:pt x="3000375" y="626745"/>
                </a:lnTo>
                <a:lnTo>
                  <a:pt x="3000375" y="643890"/>
                </a:lnTo>
                <a:lnTo>
                  <a:pt x="2857500" y="643890"/>
                </a:lnTo>
                <a:close/>
                <a:moveTo>
                  <a:pt x="3168015" y="644843"/>
                </a:moveTo>
                <a:cubicBezTo>
                  <a:pt x="3168967" y="644843"/>
                  <a:pt x="3167063" y="601027"/>
                  <a:pt x="3167063" y="601027"/>
                </a:cubicBezTo>
                <a:cubicBezTo>
                  <a:pt x="3162300" y="622935"/>
                  <a:pt x="3128010" y="652463"/>
                  <a:pt x="3089910" y="652463"/>
                </a:cubicBezTo>
                <a:cubicBezTo>
                  <a:pt x="3029903" y="652463"/>
                  <a:pt x="3010853" y="610552"/>
                  <a:pt x="3010853" y="582930"/>
                </a:cubicBezTo>
                <a:cubicBezTo>
                  <a:pt x="3010853" y="519113"/>
                  <a:pt x="3074670" y="498158"/>
                  <a:pt x="3161348" y="481013"/>
                </a:cubicBezTo>
                <a:lnTo>
                  <a:pt x="3161348" y="436245"/>
                </a:lnTo>
                <a:cubicBezTo>
                  <a:pt x="3161348" y="405765"/>
                  <a:pt x="3148013" y="386715"/>
                  <a:pt x="3108008" y="386715"/>
                </a:cubicBezTo>
                <a:cubicBezTo>
                  <a:pt x="3080385" y="386715"/>
                  <a:pt x="3057525" y="402908"/>
                  <a:pt x="3053715" y="413385"/>
                </a:cubicBezTo>
                <a:lnTo>
                  <a:pt x="3053715" y="414338"/>
                </a:lnTo>
                <a:cubicBezTo>
                  <a:pt x="3057525" y="408623"/>
                  <a:pt x="3064192" y="407670"/>
                  <a:pt x="3069908" y="407670"/>
                </a:cubicBezTo>
                <a:cubicBezTo>
                  <a:pt x="3089910" y="407670"/>
                  <a:pt x="3103245" y="419100"/>
                  <a:pt x="3103245" y="439102"/>
                </a:cubicBezTo>
                <a:cubicBezTo>
                  <a:pt x="3103245" y="454342"/>
                  <a:pt x="3087053" y="471488"/>
                  <a:pt x="3065145" y="471488"/>
                </a:cubicBezTo>
                <a:cubicBezTo>
                  <a:pt x="3047048" y="471488"/>
                  <a:pt x="3025140" y="459105"/>
                  <a:pt x="3025140" y="431483"/>
                </a:cubicBezTo>
                <a:cubicBezTo>
                  <a:pt x="3025140" y="393383"/>
                  <a:pt x="3068955" y="367665"/>
                  <a:pt x="3126105" y="367665"/>
                </a:cubicBezTo>
                <a:cubicBezTo>
                  <a:pt x="3176588" y="367665"/>
                  <a:pt x="3230880" y="381952"/>
                  <a:pt x="3230880" y="460058"/>
                </a:cubicBezTo>
                <a:lnTo>
                  <a:pt x="3230880" y="593408"/>
                </a:lnTo>
                <a:cubicBezTo>
                  <a:pt x="3230880" y="612458"/>
                  <a:pt x="3233738" y="619125"/>
                  <a:pt x="3238500" y="622935"/>
                </a:cubicBezTo>
                <a:cubicBezTo>
                  <a:pt x="3243263" y="626745"/>
                  <a:pt x="3250883" y="628650"/>
                  <a:pt x="3257550" y="628650"/>
                </a:cubicBezTo>
                <a:lnTo>
                  <a:pt x="3263265" y="628650"/>
                </a:lnTo>
                <a:lnTo>
                  <a:pt x="3263265" y="645795"/>
                </a:lnTo>
                <a:lnTo>
                  <a:pt x="3168015" y="645795"/>
                </a:lnTo>
                <a:close/>
                <a:moveTo>
                  <a:pt x="2926080" y="335280"/>
                </a:moveTo>
                <a:cubicBezTo>
                  <a:pt x="2902267" y="335280"/>
                  <a:pt x="2882265" y="316230"/>
                  <a:pt x="2882265" y="291465"/>
                </a:cubicBezTo>
                <a:cubicBezTo>
                  <a:pt x="2882265" y="267652"/>
                  <a:pt x="2901315" y="248602"/>
                  <a:pt x="2926080" y="248602"/>
                </a:cubicBezTo>
                <a:cubicBezTo>
                  <a:pt x="2949892" y="248602"/>
                  <a:pt x="2969895" y="267652"/>
                  <a:pt x="2969895" y="291465"/>
                </a:cubicBezTo>
                <a:cubicBezTo>
                  <a:pt x="2969895" y="315277"/>
                  <a:pt x="2950845" y="335280"/>
                  <a:pt x="2926080" y="335280"/>
                </a:cubicBezTo>
                <a:moveTo>
                  <a:pt x="3273742" y="644843"/>
                </a:moveTo>
                <a:lnTo>
                  <a:pt x="3273742" y="627698"/>
                </a:lnTo>
                <a:lnTo>
                  <a:pt x="3277553" y="627698"/>
                </a:lnTo>
                <a:cubicBezTo>
                  <a:pt x="3285173" y="627698"/>
                  <a:pt x="3292792" y="625793"/>
                  <a:pt x="3298508" y="621983"/>
                </a:cubicBezTo>
                <a:cubicBezTo>
                  <a:pt x="3303270" y="618173"/>
                  <a:pt x="3306128" y="614363"/>
                  <a:pt x="3306128" y="593408"/>
                </a:cubicBezTo>
                <a:lnTo>
                  <a:pt x="3306128" y="312420"/>
                </a:lnTo>
                <a:cubicBezTo>
                  <a:pt x="3306128" y="304800"/>
                  <a:pt x="3306128" y="286702"/>
                  <a:pt x="3297555" y="278130"/>
                </a:cubicBezTo>
                <a:cubicBezTo>
                  <a:pt x="3292792" y="273367"/>
                  <a:pt x="3283267" y="270510"/>
                  <a:pt x="3276600" y="270510"/>
                </a:cubicBezTo>
                <a:lnTo>
                  <a:pt x="3266123" y="270510"/>
                </a:lnTo>
                <a:lnTo>
                  <a:pt x="3266123" y="253365"/>
                </a:lnTo>
                <a:lnTo>
                  <a:pt x="3375660" y="244792"/>
                </a:lnTo>
                <a:lnTo>
                  <a:pt x="3375660" y="593408"/>
                </a:lnTo>
                <a:cubicBezTo>
                  <a:pt x="3375660" y="612458"/>
                  <a:pt x="3378517" y="618173"/>
                  <a:pt x="3383280" y="621983"/>
                </a:cubicBezTo>
                <a:cubicBezTo>
                  <a:pt x="3388042" y="625793"/>
                  <a:pt x="3398520" y="627698"/>
                  <a:pt x="3408998" y="627698"/>
                </a:cubicBezTo>
                <a:lnTo>
                  <a:pt x="3413760" y="627698"/>
                </a:lnTo>
                <a:lnTo>
                  <a:pt x="3413760" y="644843"/>
                </a:lnTo>
                <a:lnTo>
                  <a:pt x="3273742" y="644843"/>
                </a:lnTo>
                <a:close/>
              </a:path>
            </a:pathLst>
          </a:custGeom>
          <a:solidFill>
            <a:schemeClr val="bg1"/>
          </a:solidFill>
          <a:ln w="9525" cap="flat">
            <a:noFill/>
            <a:prstDash val="solid"/>
            <a:miter/>
          </a:ln>
        </p:spPr>
        <p:txBody>
          <a:bodyPr rtlCol="0" anchor="ctr"/>
          <a:lstStyle/>
          <a:p>
            <a:r>
              <a:rPr lang="en-US" dirty="0"/>
              <a:t> </a:t>
            </a:r>
          </a:p>
        </p:txBody>
      </p:sp>
      <p:sp>
        <p:nvSpPr>
          <p:cNvPr id="12" name="Text Placeholder 11">
            <a:extLst>
              <a:ext uri="{FF2B5EF4-FFF2-40B4-BE49-F238E27FC236}">
                <a16:creationId xmlns:a16="http://schemas.microsoft.com/office/drawing/2014/main" id="{88240DF9-A49C-4B02-BF6B-F8CADBC708D6}"/>
              </a:ext>
            </a:extLst>
          </p:cNvPr>
          <p:cNvSpPr>
            <a:spLocks noGrp="1"/>
          </p:cNvSpPr>
          <p:nvPr>
            <p:ph type="body" sz="quarter" idx="29"/>
          </p:nvPr>
        </p:nvSpPr>
        <p:spPr>
          <a:xfrm>
            <a:off x="400723" y="5527227"/>
            <a:ext cx="4076341" cy="660401"/>
          </a:xfrm>
          <a:ln w="6350">
            <a:solidFill>
              <a:schemeClr val="bg1"/>
            </a:solidFill>
          </a:ln>
        </p:spPr>
        <p:txBody>
          <a:bodyPr vert="horz" wrap="square" lIns="91440" tIns="91440" rIns="91440" bIns="91440" rtlCol="0" anchor="b" anchorCtr="0">
            <a:spAutoFit/>
          </a:bodyPr>
          <a:lstStyle/>
          <a:p>
            <a:r>
              <a:rPr lang="en-US" sz="1000" b="0" dirty="0">
                <a:solidFill>
                  <a:schemeClr val="bg1"/>
                </a:solidFill>
                <a:latin typeface="PRUDENTIALMODERN MEDIUM CONDENS" pitchFamily="2" charset="77"/>
                <a:ea typeface="+mn-ea"/>
                <a:cs typeface="+mn-cs"/>
              </a:rPr>
              <a:t>Investment and Insurance Products:​ Not Insured by FDIC, NCUSIF, or Any Federal Government Agency • May Lose Value • Not a Deposit of or Guaranteed by Any Bank, Credit Union, Bank Affiliate, or Credit Union Affiliate.</a:t>
            </a:r>
          </a:p>
        </p:txBody>
      </p:sp>
      <p:sp>
        <p:nvSpPr>
          <p:cNvPr id="14" name="Text Placeholder 13">
            <a:extLst>
              <a:ext uri="{FF2B5EF4-FFF2-40B4-BE49-F238E27FC236}">
                <a16:creationId xmlns:a16="http://schemas.microsoft.com/office/drawing/2014/main" id="{483AF06E-A8FA-4473-A00C-EA7196A3282F}"/>
              </a:ext>
            </a:extLst>
          </p:cNvPr>
          <p:cNvSpPr>
            <a:spLocks noGrp="1"/>
          </p:cNvSpPr>
          <p:nvPr>
            <p:ph type="body" sz="quarter" idx="30"/>
          </p:nvPr>
        </p:nvSpPr>
        <p:spPr>
          <a:xfrm>
            <a:off x="443255" y="6301366"/>
            <a:ext cx="4433888" cy="430887"/>
          </a:xfrm>
        </p:spPr>
        <p:txBody>
          <a:bodyPr/>
          <a:lstStyle/>
          <a:p>
            <a:pPr marR="0" lvl="0" indent="0" fontAlgn="auto">
              <a:lnSpc>
                <a:spcPct val="100000"/>
              </a:lnSpc>
              <a:spcBef>
                <a:spcPts val="0"/>
              </a:spcBef>
              <a:spcAft>
                <a:spcPts val="0"/>
              </a:spcAft>
              <a:buClrTx/>
              <a:buSzTx/>
              <a:buFontTx/>
              <a:buNone/>
              <a:tabLst/>
              <a:defRPr/>
            </a:pPr>
            <a:r>
              <a:rPr lang="en-US" sz="1000" b="0" dirty="0">
                <a:solidFill>
                  <a:schemeClr val="bg1"/>
                </a:solidFill>
                <a:latin typeface="PRUDENTIALMODERN MEDIUM CONDENS" pitchFamily="2" charset="77"/>
                <a:ea typeface="+mn-ea"/>
                <a:cs typeface="+mn-cs"/>
              </a:rPr>
              <a:t>© 2022 Prudential Financial, Inc. and its related entities.</a:t>
            </a:r>
          </a:p>
          <a:p>
            <a:pPr marR="0" lvl="0" indent="0" fontAlgn="auto">
              <a:lnSpc>
                <a:spcPct val="100000"/>
              </a:lnSpc>
              <a:spcBef>
                <a:spcPts val="0"/>
              </a:spcBef>
              <a:spcAft>
                <a:spcPts val="0"/>
              </a:spcAft>
              <a:buClrTx/>
              <a:buSzTx/>
              <a:buFontTx/>
              <a:buNone/>
              <a:tabLst/>
              <a:defRPr/>
            </a:pPr>
            <a:r>
              <a:rPr lang="en-US" sz="1000" b="0" dirty="0">
                <a:solidFill>
                  <a:schemeClr val="bg1"/>
                </a:solidFill>
                <a:latin typeface="PRUDENTIALMODERN MEDIUM CONDENS" pitchFamily="2" charset="77"/>
                <a:ea typeface="+mn-ea"/>
                <a:cs typeface="+mn-cs"/>
              </a:rPr>
              <a:t>1013750-2</a:t>
            </a:r>
          </a:p>
          <a:p>
            <a:endParaRPr lang="en-US" dirty="0"/>
          </a:p>
        </p:txBody>
      </p:sp>
      <p:sp>
        <p:nvSpPr>
          <p:cNvPr id="15" name="Content Placeholder 14">
            <a:extLst>
              <a:ext uri="{FF2B5EF4-FFF2-40B4-BE49-F238E27FC236}">
                <a16:creationId xmlns:a16="http://schemas.microsoft.com/office/drawing/2014/main" id="{5831AD3E-5B03-4785-AB7C-900924F06FB6}"/>
              </a:ext>
            </a:extLst>
          </p:cNvPr>
          <p:cNvSpPr>
            <a:spLocks noGrp="1"/>
          </p:cNvSpPr>
          <p:nvPr>
            <p:ph sz="quarter" idx="31"/>
          </p:nvPr>
        </p:nvSpPr>
        <p:spPr>
          <a:xfrm>
            <a:off x="10816415" y="6439616"/>
            <a:ext cx="1197931" cy="28754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PRUDENTIALMODERN MEDIUM CONDENS" pitchFamily="2" charset="77"/>
                <a:ea typeface="+mn-ea"/>
                <a:cs typeface="+mn-cs"/>
              </a:rPr>
              <a:t>1013750-00007-00</a:t>
            </a:r>
          </a:p>
        </p:txBody>
      </p:sp>
    </p:spTree>
    <p:extLst>
      <p:ext uri="{BB962C8B-B14F-4D97-AF65-F5344CB8AC3E}">
        <p14:creationId xmlns:p14="http://schemas.microsoft.com/office/powerpoint/2010/main" val="21659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0B0540-8D9B-4928-AE4B-45B225125824}"/>
              </a:ext>
            </a:extLst>
          </p:cNvPr>
          <p:cNvSpPr>
            <a:spLocks noGrp="1"/>
          </p:cNvSpPr>
          <p:nvPr>
            <p:ph type="title"/>
          </p:nvPr>
        </p:nvSpPr>
        <p:spPr>
          <a:xfrm>
            <a:off x="761208" y="337488"/>
            <a:ext cx="8302893" cy="685675"/>
          </a:xfrm>
        </p:spPr>
        <p:txBody>
          <a:bodyPr/>
          <a:lstStyle/>
          <a:p>
            <a:pPr marL="0" marR="0" lvl="0" indent="0" defTabSz="457200" rtl="0" eaLnBrk="1" fontAlgn="auto" latinLnBrk="0" hangingPunct="1">
              <a:lnSpc>
                <a:spcPct val="100000"/>
              </a:lnSpc>
              <a:spcBef>
                <a:spcPts val="0"/>
              </a:spcBef>
              <a:spcAft>
                <a:spcPts val="0"/>
              </a:spcAft>
              <a:tabLst/>
              <a:defRPr/>
            </a:pPr>
            <a:r>
              <a:rPr kumimoji="0" lang="en-US" sz="1600" b="0" i="0" u="none" strike="noStrike" kern="1200" cap="none" spc="0" normalizeH="0" baseline="0" noProof="0" dirty="0">
                <a:ln>
                  <a:noFill/>
                </a:ln>
                <a:solidFill>
                  <a:srgbClr val="001F45"/>
                </a:solidFill>
                <a:effectLst/>
                <a:uLnTx/>
                <a:uFillTx/>
                <a:latin typeface="PrudentialModern" pitchFamily="2" charset="77"/>
                <a:ea typeface="+mn-ea"/>
                <a:cs typeface="+mn-cs"/>
              </a:rPr>
              <a:t>PRUDENTIAL’S SOLUTION   </a:t>
            </a:r>
            <a:endParaRPr lang="en-US" dirty="0"/>
          </a:p>
        </p:txBody>
      </p:sp>
      <p:sp>
        <p:nvSpPr>
          <p:cNvPr id="13" name="Content Placeholder 12">
            <a:extLst>
              <a:ext uri="{FF2B5EF4-FFF2-40B4-BE49-F238E27FC236}">
                <a16:creationId xmlns:a16="http://schemas.microsoft.com/office/drawing/2014/main" id="{F92083E7-741F-4BC4-A976-81A4C6B24676}"/>
              </a:ext>
            </a:extLst>
          </p:cNvPr>
          <p:cNvSpPr>
            <a:spLocks noGrp="1"/>
          </p:cNvSpPr>
          <p:nvPr>
            <p:ph sz="quarter" idx="12"/>
          </p:nvPr>
        </p:nvSpPr>
        <p:spPr>
          <a:xfrm>
            <a:off x="741287" y="878257"/>
            <a:ext cx="10706981" cy="618309"/>
          </a:xfrm>
        </p:spPr>
        <p:txBody>
          <a:bodyPr/>
          <a:lstStyle/>
          <a:p>
            <a:pPr marR="0" lvl="0" fontAlgn="auto">
              <a:lnSpc>
                <a:spcPct val="100000"/>
              </a:lnSpc>
              <a:spcAft>
                <a:spcPts val="800"/>
              </a:spcAft>
              <a:buClrTx/>
              <a:buSzTx/>
              <a:tabLst/>
              <a:defRPr/>
            </a:pPr>
            <a:r>
              <a:rPr lang="en-US" sz="4000" dirty="0">
                <a:solidFill>
                  <a:srgbClr val="001F45"/>
                </a:solidFill>
              </a:rPr>
              <a:t>Life Insurance with a Chronic Illness Rider</a:t>
            </a:r>
            <a:endParaRPr lang="en-GB" sz="4000" dirty="0">
              <a:solidFill>
                <a:srgbClr val="001F45"/>
              </a:solidFill>
            </a:endParaRPr>
          </a:p>
        </p:txBody>
      </p:sp>
      <p:sp>
        <p:nvSpPr>
          <p:cNvPr id="14" name="Content Placeholder 13">
            <a:extLst>
              <a:ext uri="{FF2B5EF4-FFF2-40B4-BE49-F238E27FC236}">
                <a16:creationId xmlns:a16="http://schemas.microsoft.com/office/drawing/2014/main" id="{FF0D105F-F9C7-4284-97B0-FCDC60CB4B63}"/>
              </a:ext>
            </a:extLst>
          </p:cNvPr>
          <p:cNvSpPr>
            <a:spLocks noGrp="1"/>
          </p:cNvSpPr>
          <p:nvPr>
            <p:ph sz="quarter" idx="13"/>
          </p:nvPr>
        </p:nvSpPr>
        <p:spPr>
          <a:xfrm>
            <a:off x="761208" y="1868357"/>
            <a:ext cx="5053666" cy="617537"/>
          </a:xfrm>
        </p:spPr>
        <p:txBody>
          <a:bodyPr/>
          <a:lstStyle/>
          <a:p>
            <a:pPr>
              <a:spcBef>
                <a:spcPts val="600"/>
              </a:spcBef>
            </a:pPr>
            <a:r>
              <a:rPr lang="en-US" dirty="0">
                <a:solidFill>
                  <a:srgbClr val="117CC1"/>
                </a:solidFill>
              </a:rPr>
              <a:t>When will chronic illness benefits begin?*</a:t>
            </a:r>
          </a:p>
          <a:p>
            <a:pPr>
              <a:spcBef>
                <a:spcPts val="600"/>
              </a:spcBef>
              <a:spcAft>
                <a:spcPts val="200"/>
              </a:spcAft>
            </a:pPr>
            <a:r>
              <a:rPr lang="en-US" dirty="0">
                <a:solidFill>
                  <a:srgbClr val="001F45"/>
                </a:solidFill>
                <a:latin typeface="PrudentialModern" pitchFamily="2" charset="77"/>
              </a:rPr>
              <a:t>If you are expected to recover </a:t>
            </a:r>
          </a:p>
          <a:p>
            <a:pPr>
              <a:spcBef>
                <a:spcPts val="600"/>
              </a:spcBef>
              <a:spcAft>
                <a:spcPts val="200"/>
              </a:spcAft>
            </a:pPr>
            <a:r>
              <a:rPr lang="en-US" sz="1600" b="0" dirty="0">
                <a:solidFill>
                  <a:srgbClr val="001F45"/>
                </a:solidFill>
                <a:latin typeface="PrudentialModern Medium" pitchFamily="2" charset="77"/>
              </a:rPr>
              <a:t>If you are certified as chronically ill with an expectation that you will recover from the condition, a 90-calendar-day elimination period will apply and </a:t>
            </a:r>
            <a:r>
              <a:rPr lang="en-US" sz="1600" dirty="0">
                <a:solidFill>
                  <a:srgbClr val="001F45"/>
                </a:solidFill>
                <a:latin typeface="PrudentialModern Medium" pitchFamily="2" charset="77"/>
              </a:rPr>
              <a:t>benefits begin promptly after the elimination period has been satisfied. </a:t>
            </a:r>
          </a:p>
        </p:txBody>
      </p:sp>
      <p:sp>
        <p:nvSpPr>
          <p:cNvPr id="16" name="Content Placeholder 15">
            <a:extLst>
              <a:ext uri="{FF2B5EF4-FFF2-40B4-BE49-F238E27FC236}">
                <a16:creationId xmlns:a16="http://schemas.microsoft.com/office/drawing/2014/main" id="{8CDCDF7A-6582-40BD-984C-7086DD884177}"/>
              </a:ext>
            </a:extLst>
          </p:cNvPr>
          <p:cNvSpPr>
            <a:spLocks noGrp="1"/>
          </p:cNvSpPr>
          <p:nvPr>
            <p:ph sz="quarter" idx="14"/>
          </p:nvPr>
        </p:nvSpPr>
        <p:spPr>
          <a:xfrm>
            <a:off x="6439264" y="2379763"/>
            <a:ext cx="5333635" cy="1685097"/>
          </a:xfrm>
        </p:spPr>
        <p:txBody>
          <a:bodyPr/>
          <a:lstStyle/>
          <a:p>
            <a:pPr lvl="0">
              <a:spcBef>
                <a:spcPts val="600"/>
              </a:spcBef>
              <a:spcAft>
                <a:spcPts val="200"/>
              </a:spcAft>
            </a:pPr>
            <a:r>
              <a:rPr lang="en-US" dirty="0">
                <a:solidFill>
                  <a:srgbClr val="001F45"/>
                </a:solidFill>
                <a:latin typeface="PrudentialModern" pitchFamily="2" charset="77"/>
              </a:rPr>
              <a:t>If you are not expected to recover</a:t>
            </a:r>
          </a:p>
          <a:p>
            <a:pPr lvl="0">
              <a:spcBef>
                <a:spcPts val="600"/>
              </a:spcBef>
              <a:spcAft>
                <a:spcPts val="200"/>
              </a:spcAft>
            </a:pPr>
            <a:r>
              <a:rPr lang="en-US" sz="1600" b="0" dirty="0">
                <a:solidFill>
                  <a:srgbClr val="001F45"/>
                </a:solidFill>
                <a:latin typeface="PrudentialModern Medium" pitchFamily="2" charset="77"/>
              </a:rPr>
              <a:t>If you are certified as chronically ill and not likely to recover from your chronic illness condition (and all other conditions of eligibility are met), </a:t>
            </a:r>
            <a:r>
              <a:rPr lang="en-US" sz="1600" dirty="0">
                <a:solidFill>
                  <a:srgbClr val="001F45"/>
                </a:solidFill>
                <a:latin typeface="PrudentialModern" pitchFamily="2" charset="77"/>
              </a:rPr>
              <a:t>benefit payments begin promptly after Prudential approves your claim—no elimination period will apply.</a:t>
            </a:r>
            <a:endParaRPr lang="en-US" sz="1600" dirty="0"/>
          </a:p>
        </p:txBody>
      </p:sp>
      <p:sp>
        <p:nvSpPr>
          <p:cNvPr id="21" name="Content Placeholder 20">
            <a:extLst>
              <a:ext uri="{FF2B5EF4-FFF2-40B4-BE49-F238E27FC236}">
                <a16:creationId xmlns:a16="http://schemas.microsoft.com/office/drawing/2014/main" id="{2A7B5B38-7346-4E5F-9E5C-CA7E5778D71F}"/>
              </a:ext>
            </a:extLst>
          </p:cNvPr>
          <p:cNvSpPr>
            <a:spLocks noGrp="1"/>
          </p:cNvSpPr>
          <p:nvPr>
            <p:ph sz="quarter" idx="15"/>
          </p:nvPr>
        </p:nvSpPr>
        <p:spPr>
          <a:xfrm>
            <a:off x="759570" y="5511478"/>
            <a:ext cx="6875225" cy="621792"/>
          </a:xfrm>
        </p:spPr>
        <p:txBody>
          <a:bodyPr/>
          <a:lstStyle/>
          <a:p>
            <a:r>
              <a:rPr lang="en-US" sz="1000" b="0" dirty="0">
                <a:solidFill>
                  <a:srgbClr val="000000"/>
                </a:solidFill>
                <a:latin typeface="PRUDENTIALMODERN MEDIUM CONDENS" pitchFamily="2" charset="77"/>
              </a:rPr>
              <a:t>*Your eligibility for certain benefits may vary by state. In CA and NY to receive benefits you must be chronically ill and certified as unlikely to recover.</a:t>
            </a:r>
          </a:p>
        </p:txBody>
      </p:sp>
      <p:sp>
        <p:nvSpPr>
          <p:cNvPr id="2" name="Footer Placeholder 1">
            <a:extLst>
              <a:ext uri="{FF2B5EF4-FFF2-40B4-BE49-F238E27FC236}">
                <a16:creationId xmlns:a16="http://schemas.microsoft.com/office/drawing/2014/main" id="{E1948FF6-F203-45E9-BFCA-4251935AFF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dirty="0">
                <a:solidFill>
                  <a:srgbClr val="000000"/>
                </a:solidFill>
              </a:rPr>
              <a:t>Multiple Levels of Financial Protection    |</a:t>
            </a:r>
          </a:p>
        </p:txBody>
      </p:sp>
      <p:sp>
        <p:nvSpPr>
          <p:cNvPr id="4" name="Slide Number Placeholder 3">
            <a:extLst>
              <a:ext uri="{FF2B5EF4-FFF2-40B4-BE49-F238E27FC236}">
                <a16:creationId xmlns:a16="http://schemas.microsoft.com/office/drawing/2014/main" id="{DBAD2330-68BC-4C1C-AD12-4969E4B8ABA6}"/>
              </a:ext>
              <a:ext uri="{C183D7F6-B498-43B3-948B-1728B52AA6E4}">
                <adec:decorative xmlns:adec="http://schemas.microsoft.com/office/drawing/2017/decorative" val="1"/>
              </a:ext>
            </a:extLst>
          </p:cNvPr>
          <p:cNvSpPr>
            <a:spLocks noGrp="1"/>
          </p:cNvSpPr>
          <p:nvPr>
            <p:ph type="sldNum" sz="quarter" idx="11"/>
          </p:nvPr>
        </p:nvSpPr>
        <p:spPr/>
        <p:txBody>
          <a:bodyPr/>
          <a:lstStyle/>
          <a:p>
            <a:fld id="{BB544E63-09F9-914E-B731-EB7D262F5FD2}" type="slidenum">
              <a:rPr lang="en-US" smtClean="0"/>
              <a:pPr/>
              <a:t>10</a:t>
            </a:fld>
            <a:endParaRPr lang="en-US" dirty="0"/>
          </a:p>
        </p:txBody>
      </p:sp>
      <p:cxnSp>
        <p:nvCxnSpPr>
          <p:cNvPr id="18" name="Straight Connector 17">
            <a:extLst>
              <a:ext uri="{FF2B5EF4-FFF2-40B4-BE49-F238E27FC236}">
                <a16:creationId xmlns:a16="http://schemas.microsoft.com/office/drawing/2014/main" id="{CAEA6E46-6F7A-A113-F5BD-9BB4DB29521E}"/>
              </a:ext>
              <a:ext uri="{C183D7F6-B498-43B3-948B-1728B52AA6E4}">
                <adec:decorative xmlns:adec="http://schemas.microsoft.com/office/drawing/2017/decorative" val="1"/>
              </a:ext>
            </a:extLst>
          </p:cNvPr>
          <p:cNvCxnSpPr>
            <a:cxnSpLocks/>
          </p:cNvCxnSpPr>
          <p:nvPr/>
        </p:nvCxnSpPr>
        <p:spPr>
          <a:xfrm flipV="1">
            <a:off x="471170" y="589786"/>
            <a:ext cx="0" cy="777286"/>
          </a:xfrm>
          <a:prstGeom prst="line">
            <a:avLst/>
          </a:prstGeom>
          <a:ln w="38100">
            <a:solidFill>
              <a:srgbClr val="A7CC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4237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0B0540-8D9B-4928-AE4B-45B225125824}"/>
              </a:ext>
            </a:extLst>
          </p:cNvPr>
          <p:cNvSpPr>
            <a:spLocks noGrp="1"/>
          </p:cNvSpPr>
          <p:nvPr>
            <p:ph type="title"/>
          </p:nvPr>
        </p:nvSpPr>
        <p:spPr>
          <a:xfrm>
            <a:off x="761208" y="337488"/>
            <a:ext cx="8302893" cy="685675"/>
          </a:xfrm>
        </p:spPr>
        <p:txBody>
          <a:bodyPr/>
          <a:lstStyle/>
          <a:p>
            <a:pPr marL="0" marR="0" lvl="0" indent="0" defTabSz="457200" rtl="0" eaLnBrk="1" fontAlgn="auto" latinLnBrk="0" hangingPunct="1">
              <a:lnSpc>
                <a:spcPct val="100000"/>
              </a:lnSpc>
              <a:spcBef>
                <a:spcPts val="0"/>
              </a:spcBef>
              <a:spcAft>
                <a:spcPts val="0"/>
              </a:spcAft>
              <a:tabLst/>
              <a:defRPr/>
            </a:pPr>
            <a:r>
              <a:rPr kumimoji="0" lang="en-US" sz="1600" b="0" i="0" u="none" strike="noStrike" kern="1200" cap="none" spc="0" normalizeH="0" baseline="0" noProof="0" dirty="0">
                <a:ln>
                  <a:noFill/>
                </a:ln>
                <a:solidFill>
                  <a:srgbClr val="001F45"/>
                </a:solidFill>
                <a:effectLst/>
                <a:uLnTx/>
                <a:uFillTx/>
                <a:latin typeface="PrudentialModern" pitchFamily="2" charset="77"/>
                <a:ea typeface="+mn-ea"/>
                <a:cs typeface="+mn-cs"/>
              </a:rPr>
              <a:t>PRUDENTIAL’S SOLUTION    </a:t>
            </a:r>
            <a:endParaRPr lang="en-US" dirty="0"/>
          </a:p>
        </p:txBody>
      </p:sp>
      <p:sp>
        <p:nvSpPr>
          <p:cNvPr id="13" name="Content Placeholder 12">
            <a:extLst>
              <a:ext uri="{FF2B5EF4-FFF2-40B4-BE49-F238E27FC236}">
                <a16:creationId xmlns:a16="http://schemas.microsoft.com/office/drawing/2014/main" id="{F92083E7-741F-4BC4-A976-81A4C6B24676}"/>
              </a:ext>
            </a:extLst>
          </p:cNvPr>
          <p:cNvSpPr>
            <a:spLocks noGrp="1"/>
          </p:cNvSpPr>
          <p:nvPr>
            <p:ph sz="quarter" idx="12"/>
          </p:nvPr>
        </p:nvSpPr>
        <p:spPr>
          <a:xfrm>
            <a:off x="741287" y="878257"/>
            <a:ext cx="10706981" cy="618309"/>
          </a:xfrm>
        </p:spPr>
        <p:txBody>
          <a:bodyPr/>
          <a:lstStyle/>
          <a:p>
            <a:pPr marR="0" lvl="0" fontAlgn="auto">
              <a:lnSpc>
                <a:spcPct val="100000"/>
              </a:lnSpc>
              <a:spcAft>
                <a:spcPts val="800"/>
              </a:spcAft>
              <a:buClrTx/>
              <a:buSzTx/>
              <a:tabLst/>
              <a:defRPr/>
            </a:pPr>
            <a:r>
              <a:rPr lang="en-US" sz="4000" dirty="0">
                <a:solidFill>
                  <a:srgbClr val="001F45"/>
                </a:solidFill>
              </a:rPr>
              <a:t>Life Insurance with a Chronic Illness Rider</a:t>
            </a:r>
            <a:endParaRPr lang="en-GB" sz="4000" dirty="0">
              <a:solidFill>
                <a:srgbClr val="001F45"/>
              </a:solidFill>
            </a:endParaRPr>
          </a:p>
        </p:txBody>
      </p:sp>
      <p:sp>
        <p:nvSpPr>
          <p:cNvPr id="14" name="Content Placeholder 13">
            <a:extLst>
              <a:ext uri="{FF2B5EF4-FFF2-40B4-BE49-F238E27FC236}">
                <a16:creationId xmlns:a16="http://schemas.microsoft.com/office/drawing/2014/main" id="{FF0D105F-F9C7-4284-97B0-FCDC60CB4B63}"/>
              </a:ext>
            </a:extLst>
          </p:cNvPr>
          <p:cNvSpPr>
            <a:spLocks noGrp="1"/>
          </p:cNvSpPr>
          <p:nvPr>
            <p:ph sz="quarter" idx="13"/>
          </p:nvPr>
        </p:nvSpPr>
        <p:spPr>
          <a:xfrm>
            <a:off x="761208" y="1868357"/>
            <a:ext cx="9222764" cy="2788703"/>
          </a:xfrm>
        </p:spPr>
        <p:txBody>
          <a:bodyPr/>
          <a:lstStyle/>
          <a:p>
            <a:pPr>
              <a:spcBef>
                <a:spcPts val="600"/>
              </a:spcBef>
            </a:pPr>
            <a:r>
              <a:rPr lang="en-US" dirty="0">
                <a:solidFill>
                  <a:srgbClr val="117CC1"/>
                </a:solidFill>
              </a:rPr>
              <a:t>Terminal illness: how it works</a:t>
            </a:r>
          </a:p>
          <a:p>
            <a:pPr lvl="2"/>
            <a:r>
              <a:rPr lang="en-US" dirty="0"/>
              <a:t>To qualify, you must be certified by a physician as being terminally ill with a life expectancy of six months or less (twelve months in CA).</a:t>
            </a:r>
          </a:p>
          <a:p>
            <a:pPr lvl="2"/>
            <a:r>
              <a:rPr lang="en-US" dirty="0"/>
              <a:t>The death benefit that is accelerated is reduced when a claim is paid. There is also a claims processing fee of $150 ($100 in FL).</a:t>
            </a:r>
          </a:p>
          <a:p>
            <a:pPr lvl="2"/>
            <a:r>
              <a:rPr lang="en-US" dirty="0"/>
              <a:t>The policyowner can take either a full lump sum or a partial payment.</a:t>
            </a:r>
          </a:p>
          <a:p>
            <a:pPr lvl="2"/>
            <a:r>
              <a:rPr lang="en-US" dirty="0"/>
              <a:t>One partial claim is allowed. After that, only a full claim of the rest of the face amount is allowed.</a:t>
            </a:r>
          </a:p>
        </p:txBody>
      </p:sp>
      <p:sp>
        <p:nvSpPr>
          <p:cNvPr id="2" name="Footer Placeholder 1">
            <a:extLst>
              <a:ext uri="{FF2B5EF4-FFF2-40B4-BE49-F238E27FC236}">
                <a16:creationId xmlns:a16="http://schemas.microsoft.com/office/drawing/2014/main" id="{E1948FF6-F203-45E9-BFCA-4251935AFF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dirty="0">
                <a:solidFill>
                  <a:srgbClr val="000000"/>
                </a:solidFill>
              </a:rPr>
              <a:t>Multiple Levels of Financial Protection    |</a:t>
            </a:r>
          </a:p>
        </p:txBody>
      </p:sp>
      <p:sp>
        <p:nvSpPr>
          <p:cNvPr id="4" name="Slide Number Placeholder 3">
            <a:extLst>
              <a:ext uri="{FF2B5EF4-FFF2-40B4-BE49-F238E27FC236}">
                <a16:creationId xmlns:a16="http://schemas.microsoft.com/office/drawing/2014/main" id="{DBAD2330-68BC-4C1C-AD12-4969E4B8ABA6}"/>
              </a:ext>
              <a:ext uri="{C183D7F6-B498-43B3-948B-1728B52AA6E4}">
                <adec:decorative xmlns:adec="http://schemas.microsoft.com/office/drawing/2017/decorative" val="1"/>
              </a:ext>
            </a:extLst>
          </p:cNvPr>
          <p:cNvSpPr>
            <a:spLocks noGrp="1"/>
          </p:cNvSpPr>
          <p:nvPr>
            <p:ph type="sldNum" sz="quarter" idx="11"/>
          </p:nvPr>
        </p:nvSpPr>
        <p:spPr/>
        <p:txBody>
          <a:bodyPr/>
          <a:lstStyle/>
          <a:p>
            <a:fld id="{BB544E63-09F9-914E-B731-EB7D262F5FD2}" type="slidenum">
              <a:rPr lang="en-US" smtClean="0"/>
              <a:pPr/>
              <a:t>11</a:t>
            </a:fld>
            <a:endParaRPr lang="en-US" dirty="0"/>
          </a:p>
        </p:txBody>
      </p:sp>
      <p:cxnSp>
        <p:nvCxnSpPr>
          <p:cNvPr id="18" name="Straight Connector 17">
            <a:extLst>
              <a:ext uri="{FF2B5EF4-FFF2-40B4-BE49-F238E27FC236}">
                <a16:creationId xmlns:a16="http://schemas.microsoft.com/office/drawing/2014/main" id="{CAEA6E46-6F7A-A113-F5BD-9BB4DB29521E}"/>
              </a:ext>
              <a:ext uri="{C183D7F6-B498-43B3-948B-1728B52AA6E4}">
                <adec:decorative xmlns:adec="http://schemas.microsoft.com/office/drawing/2017/decorative" val="1"/>
              </a:ext>
            </a:extLst>
          </p:cNvPr>
          <p:cNvCxnSpPr>
            <a:cxnSpLocks/>
          </p:cNvCxnSpPr>
          <p:nvPr/>
        </p:nvCxnSpPr>
        <p:spPr>
          <a:xfrm flipV="1">
            <a:off x="471170" y="589786"/>
            <a:ext cx="0" cy="777286"/>
          </a:xfrm>
          <a:prstGeom prst="line">
            <a:avLst/>
          </a:prstGeom>
          <a:ln w="38100">
            <a:solidFill>
              <a:srgbClr val="A7CC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68304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9">
            <a:extLst>
              <a:ext uri="{FF2B5EF4-FFF2-40B4-BE49-F238E27FC236}">
                <a16:creationId xmlns:a16="http://schemas.microsoft.com/office/drawing/2014/main" id="{140F506C-E5DB-4EB0-929E-ADA67B0C64B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2"/>
            <a:ext cx="12178033" cy="6858001"/>
          </a:xfrm>
          <a:prstGeom prst="rect">
            <a:avLst/>
          </a:prstGeom>
        </p:spPr>
      </p:pic>
      <p:sp>
        <p:nvSpPr>
          <p:cNvPr id="40" name="Rectangle 39">
            <a:extLst>
              <a:ext uri="{FF2B5EF4-FFF2-40B4-BE49-F238E27FC236}">
                <a16:creationId xmlns:a16="http://schemas.microsoft.com/office/drawing/2014/main" id="{6509825C-E796-4DF8-890D-12D22B2399C4}"/>
              </a:ext>
              <a:ext uri="{C183D7F6-B498-43B3-948B-1728B52AA6E4}">
                <adec:decorative xmlns:adec="http://schemas.microsoft.com/office/drawing/2017/decorative" val="1"/>
              </a:ext>
            </a:extLst>
          </p:cNvPr>
          <p:cNvSpPr/>
          <p:nvPr/>
        </p:nvSpPr>
        <p:spPr>
          <a:xfrm rot="10800000" flipH="1">
            <a:off x="13967" y="0"/>
            <a:ext cx="12178033" cy="6858000"/>
          </a:xfrm>
          <a:prstGeom prst="rect">
            <a:avLst/>
          </a:prstGeom>
          <a:gradFill>
            <a:gsLst>
              <a:gs pos="100000">
                <a:schemeClr val="bg1">
                  <a:alpha val="0"/>
                </a:schemeClr>
              </a:gs>
              <a:gs pos="22000">
                <a:srgbClr val="001F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30">
            <a:extLst>
              <a:ext uri="{FF2B5EF4-FFF2-40B4-BE49-F238E27FC236}">
                <a16:creationId xmlns:a16="http://schemas.microsoft.com/office/drawing/2014/main" id="{158337D6-AA45-423A-A9C8-B3B2F0BBE186}"/>
              </a:ext>
            </a:extLst>
          </p:cNvPr>
          <p:cNvSpPr>
            <a:spLocks noGrp="1"/>
          </p:cNvSpPr>
          <p:nvPr>
            <p:ph type="title"/>
          </p:nvPr>
        </p:nvSpPr>
        <p:spPr>
          <a:xfrm>
            <a:off x="858127" y="1376635"/>
            <a:ext cx="11493388" cy="685675"/>
          </a:xfrm>
        </p:spPr>
        <p:txBody>
          <a:bodyPr/>
          <a:lstStyle/>
          <a:p>
            <a:pPr marR="0" lvl="0" indent="0" fontAlgn="auto">
              <a:lnSpc>
                <a:spcPct val="100000"/>
              </a:lnSpc>
              <a:spcAft>
                <a:spcPts val="0"/>
              </a:spcAft>
              <a:tabLst/>
              <a:defRPr/>
            </a:pPr>
            <a:r>
              <a:rPr lang="en-US" sz="4000" dirty="0">
                <a:solidFill>
                  <a:srgbClr val="A7CCE3"/>
                </a:solidFill>
                <a:latin typeface="PrudentialModern" pitchFamily="2" charset="77"/>
              </a:rPr>
              <a:t>Concierge care services</a:t>
            </a:r>
          </a:p>
        </p:txBody>
      </p:sp>
      <p:sp>
        <p:nvSpPr>
          <p:cNvPr id="8" name="Content Placeholder 7">
            <a:extLst>
              <a:ext uri="{FF2B5EF4-FFF2-40B4-BE49-F238E27FC236}">
                <a16:creationId xmlns:a16="http://schemas.microsoft.com/office/drawing/2014/main" id="{2C43C196-809F-423C-97EA-34A3FABE918C}"/>
              </a:ext>
            </a:extLst>
          </p:cNvPr>
          <p:cNvSpPr>
            <a:spLocks noGrp="1"/>
          </p:cNvSpPr>
          <p:nvPr>
            <p:ph sz="quarter" idx="12"/>
          </p:nvPr>
        </p:nvSpPr>
        <p:spPr>
          <a:xfrm>
            <a:off x="858127" y="2283738"/>
            <a:ext cx="5128438" cy="492443"/>
          </a:xfrm>
        </p:spPr>
        <p:txBody>
          <a:bodyPr wrap="square">
            <a:spAutoFit/>
          </a:bodyPr>
          <a:lstStyle/>
          <a:p>
            <a:pPr>
              <a:spcBef>
                <a:spcPts val="1200"/>
              </a:spcBef>
            </a:pPr>
            <a:r>
              <a:rPr lang="en-US" sz="1600" b="1" dirty="0">
                <a:solidFill>
                  <a:schemeClr val="bg1"/>
                </a:solidFill>
              </a:rPr>
              <a:t>An additional benefit that provides extra support at no extra cost</a:t>
            </a:r>
            <a:endParaRPr lang="en-US" sz="1100" b="1" dirty="0">
              <a:solidFill>
                <a:schemeClr val="bg1"/>
              </a:solidFill>
            </a:endParaRPr>
          </a:p>
        </p:txBody>
      </p:sp>
      <p:sp>
        <p:nvSpPr>
          <p:cNvPr id="34" name="Content Placeholder 33">
            <a:extLst>
              <a:ext uri="{FF2B5EF4-FFF2-40B4-BE49-F238E27FC236}">
                <a16:creationId xmlns:a16="http://schemas.microsoft.com/office/drawing/2014/main" id="{61D4197A-AC80-46AA-8BED-989CCC94FAF9}"/>
              </a:ext>
            </a:extLst>
          </p:cNvPr>
          <p:cNvSpPr>
            <a:spLocks noGrp="1"/>
          </p:cNvSpPr>
          <p:nvPr>
            <p:ph sz="quarter" idx="15"/>
          </p:nvPr>
        </p:nvSpPr>
        <p:spPr>
          <a:xfrm>
            <a:off x="858131" y="2901244"/>
            <a:ext cx="5428121" cy="621792"/>
          </a:xfrm>
        </p:spPr>
        <p:txBody>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PrudentialModern Medium" pitchFamily="2" charset="77"/>
                <a:ea typeface="+mn-ea"/>
                <a:cs typeface="+mn-cs"/>
              </a:rPr>
              <a:t>Policyowners, family members, and caregivers have access to free online tools, education, and live support with:</a:t>
            </a:r>
          </a:p>
          <a:p>
            <a:pPr marL="233363" marR="0" lvl="0" indent="-233363"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PrudentialModern Medium" pitchFamily="2" charset="77"/>
                <a:ea typeface="+mn-ea"/>
                <a:cs typeface="+mn-cs"/>
              </a:rPr>
              <a:t>Provider care</a:t>
            </a:r>
          </a:p>
          <a:p>
            <a:pPr marL="233363" marR="0" lvl="0" indent="-233363"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PrudentialModern Medium" pitchFamily="2" charset="77"/>
                <a:ea typeface="+mn-ea"/>
                <a:cs typeface="+mn-cs"/>
              </a:rPr>
              <a:t>Cost of care comparisons</a:t>
            </a:r>
          </a:p>
          <a:p>
            <a:pPr marL="233363" marR="0" lvl="0" indent="-233363"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PrudentialModern Medium" pitchFamily="2" charset="77"/>
                <a:ea typeface="+mn-ea"/>
                <a:cs typeface="+mn-cs"/>
              </a:rPr>
              <a:t>Living arrangements for chronic or terminal illness</a:t>
            </a:r>
          </a:p>
        </p:txBody>
      </p:sp>
      <p:sp>
        <p:nvSpPr>
          <p:cNvPr id="37" name="Content Placeholder 36">
            <a:extLst>
              <a:ext uri="{FF2B5EF4-FFF2-40B4-BE49-F238E27FC236}">
                <a16:creationId xmlns:a16="http://schemas.microsoft.com/office/drawing/2014/main" id="{94E4B893-8AA2-436F-92E8-63C446C895E5}"/>
              </a:ext>
            </a:extLst>
          </p:cNvPr>
          <p:cNvSpPr>
            <a:spLocks noGrp="1"/>
          </p:cNvSpPr>
          <p:nvPr>
            <p:ph sz="quarter" idx="18"/>
          </p:nvPr>
        </p:nvSpPr>
        <p:spPr>
          <a:xfrm>
            <a:off x="858127" y="4840566"/>
            <a:ext cx="5175403" cy="621792"/>
          </a:xfrm>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PRUDENTIALMODERN MEDIUM CONDENS" pitchFamily="2" charset="77"/>
                <a:ea typeface="+mn-ea"/>
                <a:cs typeface="+mn-cs"/>
              </a:rPr>
              <a:t>Subject to state and product availability.</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PRUDENTIALMODERN MEDIUM CONDENS" pitchFamily="2" charset="77"/>
                <a:ea typeface="+mn-ea"/>
                <a:cs typeface="+mn-cs"/>
              </a:rPr>
              <a:t>Long Term Care Group (LTCG) is an independent organization and is not an affiliate of Prudential Financial. LTCG is contracted to provide Concierge Care Services to Prudential policyowners. These services are not guaranteed, and you will be notified if they are changed or terminated. Participation in Concierge Care Services is optional and neither you nor your invitees will ever be enrolled without consent. LTCG is solely liable for providing Concierge Care Services, and Prudential is not responsible for providing or failing to provide Concierge Care Services or for the negligent provision of Concierge Care Services by LTCG. ​</a:t>
            </a:r>
          </a:p>
        </p:txBody>
      </p:sp>
      <p:sp>
        <p:nvSpPr>
          <p:cNvPr id="2" name="Footer Placeholder 1">
            <a:extLst>
              <a:ext uri="{FF2B5EF4-FFF2-40B4-BE49-F238E27FC236}">
                <a16:creationId xmlns:a16="http://schemas.microsoft.com/office/drawing/2014/main" id="{E1948FF6-F203-45E9-BFCA-4251935AFF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dirty="0">
                <a:solidFill>
                  <a:schemeClr val="bg1"/>
                </a:solidFill>
              </a:rPr>
              <a:t>Multiple Levels of Financial Protection    |</a:t>
            </a:r>
          </a:p>
        </p:txBody>
      </p:sp>
      <p:sp>
        <p:nvSpPr>
          <p:cNvPr id="4" name="Slide Number Placeholder 3">
            <a:extLst>
              <a:ext uri="{FF2B5EF4-FFF2-40B4-BE49-F238E27FC236}">
                <a16:creationId xmlns:a16="http://schemas.microsoft.com/office/drawing/2014/main" id="{DBAD2330-68BC-4C1C-AD12-4969E4B8ABA6}"/>
              </a:ext>
              <a:ext uri="{C183D7F6-B498-43B3-948B-1728B52AA6E4}">
                <adec:decorative xmlns:adec="http://schemas.microsoft.com/office/drawing/2017/decorative" val="1"/>
              </a:ext>
            </a:extLst>
          </p:cNvPr>
          <p:cNvSpPr>
            <a:spLocks noGrp="1"/>
          </p:cNvSpPr>
          <p:nvPr>
            <p:ph type="sldNum" sz="quarter" idx="11"/>
          </p:nvPr>
        </p:nvSpPr>
        <p:spPr/>
        <p:txBody>
          <a:bodyPr/>
          <a:lstStyle/>
          <a:p>
            <a:fld id="{BB544E63-09F9-914E-B731-EB7D262F5FD2}" type="slidenum">
              <a:rPr lang="en-US" smtClean="0">
                <a:solidFill>
                  <a:schemeClr val="bg1"/>
                </a:solidFill>
              </a:rPr>
              <a:pPr/>
              <a:t>12</a:t>
            </a:fld>
            <a:endParaRPr lang="en-US" dirty="0">
              <a:solidFill>
                <a:schemeClr val="bg1"/>
              </a:solidFill>
            </a:endParaRPr>
          </a:p>
        </p:txBody>
      </p:sp>
      <p:grpSp>
        <p:nvGrpSpPr>
          <p:cNvPr id="16" name="Group 15">
            <a:extLst>
              <a:ext uri="{FF2B5EF4-FFF2-40B4-BE49-F238E27FC236}">
                <a16:creationId xmlns:a16="http://schemas.microsoft.com/office/drawing/2014/main" id="{A6F2BC23-67C3-4045-9754-404100A5340B}"/>
              </a:ext>
              <a:ext uri="{C183D7F6-B498-43B3-948B-1728B52AA6E4}">
                <adec:decorative xmlns:adec="http://schemas.microsoft.com/office/drawing/2017/decorative" val="1"/>
              </a:ext>
            </a:extLst>
          </p:cNvPr>
          <p:cNvGrpSpPr/>
          <p:nvPr/>
        </p:nvGrpSpPr>
        <p:grpSpPr>
          <a:xfrm>
            <a:off x="422821" y="6360459"/>
            <a:ext cx="344861" cy="343609"/>
            <a:chOff x="1136774" y="6032607"/>
            <a:chExt cx="445728" cy="444110"/>
          </a:xfrm>
          <a:solidFill>
            <a:schemeClr val="bg1"/>
          </a:solidFill>
        </p:grpSpPr>
        <p:sp>
          <p:nvSpPr>
            <p:cNvPr id="17" name="Freeform: Shape 32">
              <a:extLst>
                <a:ext uri="{FF2B5EF4-FFF2-40B4-BE49-F238E27FC236}">
                  <a16:creationId xmlns:a16="http://schemas.microsoft.com/office/drawing/2014/main" id="{BCC4879A-6822-7340-835F-C42DDEA0DFCF}"/>
                </a:ext>
              </a:extLst>
            </p:cNvPr>
            <p:cNvSpPr/>
            <p:nvPr userDrawn="1"/>
          </p:nvSpPr>
          <p:spPr>
            <a:xfrm>
              <a:off x="1136774" y="6032607"/>
              <a:ext cx="436026" cy="355181"/>
            </a:xfrm>
            <a:custGeom>
              <a:avLst/>
              <a:gdLst>
                <a:gd name="connsiteX0" fmla="*/ 225289 w 436026"/>
                <a:gd name="connsiteY0" fmla="*/ 0 h 355181"/>
                <a:gd name="connsiteX1" fmla="*/ 436026 w 436026"/>
                <a:gd name="connsiteY1" fmla="*/ 157379 h 355181"/>
                <a:gd name="connsiteX2" fmla="*/ 322304 w 436026"/>
                <a:gd name="connsiteY2" fmla="*/ 126119 h 355181"/>
                <a:gd name="connsiteX3" fmla="*/ 223133 w 436026"/>
                <a:gd name="connsiteY3" fmla="*/ 68449 h 355181"/>
                <a:gd name="connsiteX4" fmla="*/ 187023 w 436026"/>
                <a:gd name="connsiteY4" fmla="*/ 61982 h 355181"/>
                <a:gd name="connsiteX5" fmla="*/ 187023 w 436026"/>
                <a:gd name="connsiteY5" fmla="*/ 88391 h 355181"/>
                <a:gd name="connsiteX6" fmla="*/ 215049 w 436026"/>
                <a:gd name="connsiteY6" fmla="*/ 114262 h 355181"/>
                <a:gd name="connsiteX7" fmla="*/ 176243 w 436026"/>
                <a:gd name="connsiteY7" fmla="*/ 111028 h 355181"/>
                <a:gd name="connsiteX8" fmla="*/ 209659 w 436026"/>
                <a:gd name="connsiteY8" fmla="*/ 147139 h 355181"/>
                <a:gd name="connsiteX9" fmla="*/ 357337 w 436026"/>
                <a:gd name="connsiteY9" fmla="*/ 171931 h 355181"/>
                <a:gd name="connsiteX10" fmla="*/ 383207 w 436026"/>
                <a:gd name="connsiteY10" fmla="*/ 188639 h 355181"/>
                <a:gd name="connsiteX11" fmla="*/ 315836 w 436026"/>
                <a:gd name="connsiteY11" fmla="*/ 191873 h 355181"/>
                <a:gd name="connsiteX12" fmla="*/ 287810 w 436026"/>
                <a:gd name="connsiteY12" fmla="*/ 293738 h 355181"/>
                <a:gd name="connsiteX13" fmla="*/ 196724 w 436026"/>
                <a:gd name="connsiteY13" fmla="*/ 354641 h 355181"/>
                <a:gd name="connsiteX14" fmla="*/ 137437 w 436026"/>
                <a:gd name="connsiteY14" fmla="*/ 354641 h 355181"/>
                <a:gd name="connsiteX15" fmla="*/ 157379 w 436026"/>
                <a:gd name="connsiteY15" fmla="*/ 315297 h 355181"/>
                <a:gd name="connsiteX16" fmla="*/ 154145 w 436026"/>
                <a:gd name="connsiteY16" fmla="*/ 314219 h 355181"/>
                <a:gd name="connsiteX17" fmla="*/ 100248 w 436026"/>
                <a:gd name="connsiteY17" fmla="*/ 355181 h 355181"/>
                <a:gd name="connsiteX18" fmla="*/ 87313 w 436026"/>
                <a:gd name="connsiteY18" fmla="*/ 355181 h 355181"/>
                <a:gd name="connsiteX19" fmla="*/ 142288 w 436026"/>
                <a:gd name="connsiteY19" fmla="*/ 278108 h 355181"/>
                <a:gd name="connsiteX20" fmla="*/ 146600 w 436026"/>
                <a:gd name="connsiteY20" fmla="*/ 226367 h 355181"/>
                <a:gd name="connsiteX21" fmla="*/ 137976 w 436026"/>
                <a:gd name="connsiteY21" fmla="*/ 214510 h 355181"/>
                <a:gd name="connsiteX22" fmla="*/ 115879 w 436026"/>
                <a:gd name="connsiteY22" fmla="*/ 299667 h 355181"/>
                <a:gd name="connsiteX23" fmla="*/ 70066 w 436026"/>
                <a:gd name="connsiteY23" fmla="*/ 354641 h 355181"/>
                <a:gd name="connsiteX24" fmla="*/ 58209 w 436026"/>
                <a:gd name="connsiteY24" fmla="*/ 354641 h 355181"/>
                <a:gd name="connsiteX25" fmla="*/ 85696 w 436026"/>
                <a:gd name="connsiteY25" fmla="*/ 316375 h 355181"/>
                <a:gd name="connsiteX26" fmla="*/ 123963 w 436026"/>
                <a:gd name="connsiteY26" fmla="*/ 199419 h 355181"/>
                <a:gd name="connsiteX27" fmla="*/ 114262 w 436026"/>
                <a:gd name="connsiteY27" fmla="*/ 203730 h 355181"/>
                <a:gd name="connsiteX28" fmla="*/ 97554 w 436026"/>
                <a:gd name="connsiteY28" fmla="*/ 250082 h 355181"/>
                <a:gd name="connsiteX29" fmla="*/ 85696 w 436026"/>
                <a:gd name="connsiteY29" fmla="*/ 256549 h 355181"/>
                <a:gd name="connsiteX30" fmla="*/ 44196 w 436026"/>
                <a:gd name="connsiteY30" fmla="*/ 355181 h 355181"/>
                <a:gd name="connsiteX31" fmla="*/ 0 w 436026"/>
                <a:gd name="connsiteY31" fmla="*/ 215588 h 355181"/>
                <a:gd name="connsiteX32" fmla="*/ 225289 w 436026"/>
                <a:gd name="connsiteY32" fmla="*/ 0 h 355181"/>
                <a:gd name="connsiteX33" fmla="*/ 226367 w 436026"/>
                <a:gd name="connsiteY33" fmla="*/ 14013 h 355181"/>
                <a:gd name="connsiteX34" fmla="*/ 16708 w 436026"/>
                <a:gd name="connsiteY34" fmla="*/ 215049 h 355181"/>
                <a:gd name="connsiteX35" fmla="*/ 45273 w 436026"/>
                <a:gd name="connsiteY35" fmla="*/ 324998 h 355181"/>
                <a:gd name="connsiteX36" fmla="*/ 101326 w 436026"/>
                <a:gd name="connsiteY36" fmla="*/ 174087 h 355181"/>
                <a:gd name="connsiteX37" fmla="*/ 118573 w 436026"/>
                <a:gd name="connsiteY37" fmla="*/ 166542 h 355181"/>
                <a:gd name="connsiteX38" fmla="*/ 143905 w 436026"/>
                <a:gd name="connsiteY38" fmla="*/ 102404 h 355181"/>
                <a:gd name="connsiteX39" fmla="*/ 160074 w 436026"/>
                <a:gd name="connsiteY39" fmla="*/ 93781 h 355181"/>
                <a:gd name="connsiteX40" fmla="*/ 180016 w 436026"/>
                <a:gd name="connsiteY40" fmla="*/ 51203 h 355181"/>
                <a:gd name="connsiteX41" fmla="*/ 224211 w 436026"/>
                <a:gd name="connsiteY41" fmla="*/ 58209 h 355181"/>
                <a:gd name="connsiteX42" fmla="*/ 313680 w 436026"/>
                <a:gd name="connsiteY42" fmla="*/ 108333 h 355181"/>
                <a:gd name="connsiteX43" fmla="*/ 413928 w 436026"/>
                <a:gd name="connsiteY43" fmla="*/ 136360 h 355181"/>
                <a:gd name="connsiteX44" fmla="*/ 226367 w 436026"/>
                <a:gd name="connsiteY44" fmla="*/ 14013 h 3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1">
                  <a:moveTo>
                    <a:pt x="225289" y="0"/>
                  </a:moveTo>
                  <a:cubicBezTo>
                    <a:pt x="355180" y="0"/>
                    <a:pt x="424708" y="103482"/>
                    <a:pt x="436026" y="157379"/>
                  </a:cubicBezTo>
                  <a:lnTo>
                    <a:pt x="322304" y="126119"/>
                  </a:lnTo>
                  <a:lnTo>
                    <a:pt x="223133" y="68449"/>
                  </a:lnTo>
                  <a:lnTo>
                    <a:pt x="187023" y="61982"/>
                  </a:lnTo>
                  <a:lnTo>
                    <a:pt x="187023" y="88391"/>
                  </a:lnTo>
                  <a:lnTo>
                    <a:pt x="215049" y="114262"/>
                  </a:lnTo>
                  <a:lnTo>
                    <a:pt x="176243" y="111028"/>
                  </a:lnTo>
                  <a:cubicBezTo>
                    <a:pt x="176243" y="111028"/>
                    <a:pt x="177321" y="113184"/>
                    <a:pt x="209659" y="147139"/>
                  </a:cubicBezTo>
                  <a:lnTo>
                    <a:pt x="357337" y="171931"/>
                  </a:lnTo>
                  <a:lnTo>
                    <a:pt x="383207" y="188639"/>
                  </a:lnTo>
                  <a:lnTo>
                    <a:pt x="315836" y="191873"/>
                  </a:lnTo>
                  <a:lnTo>
                    <a:pt x="287810" y="293738"/>
                  </a:lnTo>
                  <a:lnTo>
                    <a:pt x="196724" y="354641"/>
                  </a:lnTo>
                  <a:lnTo>
                    <a:pt x="137437" y="354641"/>
                  </a:lnTo>
                  <a:lnTo>
                    <a:pt x="157379" y="315297"/>
                  </a:lnTo>
                  <a:lnTo>
                    <a:pt x="154145" y="314219"/>
                  </a:lnTo>
                  <a:lnTo>
                    <a:pt x="100248" y="355181"/>
                  </a:lnTo>
                  <a:lnTo>
                    <a:pt x="87313" y="355181"/>
                  </a:lnTo>
                  <a:lnTo>
                    <a:pt x="142288" y="278108"/>
                  </a:lnTo>
                  <a:cubicBezTo>
                    <a:pt x="144983" y="256011"/>
                    <a:pt x="143366" y="265712"/>
                    <a:pt x="146600" y="226367"/>
                  </a:cubicBezTo>
                  <a:lnTo>
                    <a:pt x="137976" y="214510"/>
                  </a:lnTo>
                  <a:lnTo>
                    <a:pt x="115879" y="299667"/>
                  </a:lnTo>
                  <a:lnTo>
                    <a:pt x="70066" y="354641"/>
                  </a:lnTo>
                  <a:lnTo>
                    <a:pt x="58209" y="354641"/>
                  </a:lnTo>
                  <a:lnTo>
                    <a:pt x="85696" y="316375"/>
                  </a:lnTo>
                  <a:lnTo>
                    <a:pt x="123963" y="199419"/>
                  </a:lnTo>
                  <a:lnTo>
                    <a:pt x="114262" y="203730"/>
                  </a:lnTo>
                  <a:lnTo>
                    <a:pt x="97554" y="250082"/>
                  </a:lnTo>
                  <a:lnTo>
                    <a:pt x="85696" y="256549"/>
                  </a:lnTo>
                  <a:cubicBezTo>
                    <a:pt x="85696" y="256549"/>
                    <a:pt x="58209" y="322303"/>
                    <a:pt x="44196" y="355181"/>
                  </a:cubicBezTo>
                  <a:cubicBezTo>
                    <a:pt x="23715" y="325537"/>
                    <a:pt x="0" y="285115"/>
                    <a:pt x="0" y="215588"/>
                  </a:cubicBezTo>
                  <a:cubicBezTo>
                    <a:pt x="0" y="111028"/>
                    <a:pt x="90008" y="0"/>
                    <a:pt x="225289" y="0"/>
                  </a:cubicBezTo>
                  <a:close/>
                  <a:moveTo>
                    <a:pt x="226367" y="14013"/>
                  </a:moveTo>
                  <a:cubicBezTo>
                    <a:pt x="99710" y="14013"/>
                    <a:pt x="16708" y="118035"/>
                    <a:pt x="16708" y="215049"/>
                  </a:cubicBezTo>
                  <a:cubicBezTo>
                    <a:pt x="16708" y="270562"/>
                    <a:pt x="30182" y="298589"/>
                    <a:pt x="45273" y="324998"/>
                  </a:cubicBezTo>
                  <a:lnTo>
                    <a:pt x="101326" y="174087"/>
                  </a:lnTo>
                  <a:cubicBezTo>
                    <a:pt x="101326" y="174087"/>
                    <a:pt x="118573" y="164925"/>
                    <a:pt x="118573" y="166542"/>
                  </a:cubicBezTo>
                  <a:lnTo>
                    <a:pt x="143905" y="102404"/>
                  </a:lnTo>
                  <a:lnTo>
                    <a:pt x="160074" y="93781"/>
                  </a:lnTo>
                  <a:lnTo>
                    <a:pt x="180016" y="51203"/>
                  </a:lnTo>
                  <a:lnTo>
                    <a:pt x="224211" y="58209"/>
                  </a:lnTo>
                  <a:lnTo>
                    <a:pt x="313680" y="108333"/>
                  </a:lnTo>
                  <a:lnTo>
                    <a:pt x="413928" y="136360"/>
                  </a:lnTo>
                  <a:cubicBezTo>
                    <a:pt x="388058" y="70605"/>
                    <a:pt x="314758" y="14013"/>
                    <a:pt x="226367" y="14013"/>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Shape 33">
              <a:extLst>
                <a:ext uri="{FF2B5EF4-FFF2-40B4-BE49-F238E27FC236}">
                  <a16:creationId xmlns:a16="http://schemas.microsoft.com/office/drawing/2014/main" id="{2CFE7FCB-8C61-9C47-A138-7EA22442D972}"/>
                </a:ext>
              </a:extLst>
            </p:cNvPr>
            <p:cNvSpPr/>
            <p:nvPr userDrawn="1"/>
          </p:nvSpPr>
          <p:spPr>
            <a:xfrm>
              <a:off x="1465006" y="6231487"/>
              <a:ext cx="42040" cy="68987"/>
            </a:xfrm>
            <a:custGeom>
              <a:avLst/>
              <a:gdLst>
                <a:gd name="connsiteX0" fmla="*/ 3773 w 42040"/>
                <a:gd name="connsiteY0" fmla="*/ 0 h 68987"/>
                <a:gd name="connsiteX1" fmla="*/ 42040 w 42040"/>
                <a:gd name="connsiteY1" fmla="*/ 15630 h 68987"/>
                <a:gd name="connsiteX2" fmla="*/ 15092 w 42040"/>
                <a:gd name="connsiteY2" fmla="*/ 66293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30"/>
                  </a:lnTo>
                  <a:lnTo>
                    <a:pt x="15092" y="66293"/>
                  </a:lnTo>
                  <a:lnTo>
                    <a:pt x="0" y="68987"/>
                  </a:lnTo>
                  <a:lnTo>
                    <a:pt x="3773" y="39344"/>
                  </a:lnTo>
                  <a:lnTo>
                    <a:pt x="0" y="33415"/>
                  </a:lnTo>
                  <a:lnTo>
                    <a:pt x="3773"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34">
              <a:extLst>
                <a:ext uri="{FF2B5EF4-FFF2-40B4-BE49-F238E27FC236}">
                  <a16:creationId xmlns:a16="http://schemas.microsoft.com/office/drawing/2014/main" id="{DEDC0D92-91F8-0247-8159-569092161AB9}"/>
                </a:ext>
              </a:extLst>
            </p:cNvPr>
            <p:cNvSpPr/>
            <p:nvPr userDrawn="1"/>
          </p:nvSpPr>
          <p:spPr>
            <a:xfrm>
              <a:off x="1441832" y="6249811"/>
              <a:ext cx="101865" cy="137436"/>
            </a:xfrm>
            <a:custGeom>
              <a:avLst/>
              <a:gdLst>
                <a:gd name="connsiteX0" fmla="*/ 72221 w 101865"/>
                <a:gd name="connsiteY0" fmla="*/ 0 h 137436"/>
                <a:gd name="connsiteX1" fmla="*/ 101865 w 101865"/>
                <a:gd name="connsiteY1" fmla="*/ 12396 h 137436"/>
                <a:gd name="connsiteX2" fmla="*/ 81384 w 101865"/>
                <a:gd name="connsiteY2" fmla="*/ 60364 h 137436"/>
                <a:gd name="connsiteX3" fmla="*/ 62520 w 101865"/>
                <a:gd name="connsiteY3" fmla="*/ 76533 h 137436"/>
                <a:gd name="connsiteX4" fmla="*/ 24792 w 101865"/>
                <a:gd name="connsiteY4" fmla="*/ 137436 h 137436"/>
                <a:gd name="connsiteX5" fmla="*/ 0 w 101865"/>
                <a:gd name="connsiteY5" fmla="*/ 137436 h 137436"/>
                <a:gd name="connsiteX6" fmla="*/ 24792 w 101865"/>
                <a:gd name="connsiteY6" fmla="*/ 94319 h 137436"/>
                <a:gd name="connsiteX7" fmla="*/ 44195 w 101865"/>
                <a:gd name="connsiteY7" fmla="*/ 78150 h 137436"/>
                <a:gd name="connsiteX8" fmla="*/ 72221 w 101865"/>
                <a:gd name="connsiteY8" fmla="*/ 0 h 13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5" h="137436">
                  <a:moveTo>
                    <a:pt x="72221" y="0"/>
                  </a:moveTo>
                  <a:lnTo>
                    <a:pt x="101865" y="12396"/>
                  </a:lnTo>
                  <a:lnTo>
                    <a:pt x="81384" y="60364"/>
                  </a:lnTo>
                  <a:lnTo>
                    <a:pt x="62520" y="76533"/>
                  </a:lnTo>
                  <a:lnTo>
                    <a:pt x="24792" y="137436"/>
                  </a:lnTo>
                  <a:lnTo>
                    <a:pt x="0" y="137436"/>
                  </a:lnTo>
                  <a:lnTo>
                    <a:pt x="24792" y="94319"/>
                  </a:lnTo>
                  <a:lnTo>
                    <a:pt x="44195" y="78150"/>
                  </a:lnTo>
                  <a:lnTo>
                    <a:pt x="72221"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Shape 35">
              <a:extLst>
                <a:ext uri="{FF2B5EF4-FFF2-40B4-BE49-F238E27FC236}">
                  <a16:creationId xmlns:a16="http://schemas.microsoft.com/office/drawing/2014/main" id="{38E22529-30B2-9B43-AC15-0FD8C3378EA7}"/>
                </a:ext>
              </a:extLst>
            </p:cNvPr>
            <p:cNvSpPr/>
            <p:nvPr userDrawn="1"/>
          </p:nvSpPr>
          <p:spPr>
            <a:xfrm>
              <a:off x="1491416" y="6264363"/>
              <a:ext cx="91086" cy="122884"/>
            </a:xfrm>
            <a:custGeom>
              <a:avLst/>
              <a:gdLst>
                <a:gd name="connsiteX0" fmla="*/ 61442 w 91086"/>
                <a:gd name="connsiteY0" fmla="*/ 0 h 122884"/>
                <a:gd name="connsiteX1" fmla="*/ 91086 w 91086"/>
                <a:gd name="connsiteY1" fmla="*/ 10240 h 122884"/>
                <a:gd name="connsiteX2" fmla="*/ 49585 w 91086"/>
                <a:gd name="connsiteY2" fmla="*/ 122884 h 122884"/>
                <a:gd name="connsiteX3" fmla="*/ 0 w 91086"/>
                <a:gd name="connsiteY3" fmla="*/ 122884 h 122884"/>
                <a:gd name="connsiteX4" fmla="*/ 47429 w 91086"/>
                <a:gd name="connsiteY4" fmla="*/ 48507 h 122884"/>
                <a:gd name="connsiteX5" fmla="*/ 61442 w 91086"/>
                <a:gd name="connsiteY5" fmla="*/ 0 h 12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4">
                  <a:moveTo>
                    <a:pt x="61442" y="0"/>
                  </a:moveTo>
                  <a:lnTo>
                    <a:pt x="91086" y="10240"/>
                  </a:lnTo>
                  <a:cubicBezTo>
                    <a:pt x="88391" y="47968"/>
                    <a:pt x="75994" y="86235"/>
                    <a:pt x="49585" y="122884"/>
                  </a:cubicBezTo>
                  <a:lnTo>
                    <a:pt x="0" y="122884"/>
                  </a:lnTo>
                  <a:lnTo>
                    <a:pt x="47429" y="48507"/>
                  </a:lnTo>
                  <a:lnTo>
                    <a:pt x="6144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Freeform: Shape 36">
              <a:extLst>
                <a:ext uri="{FF2B5EF4-FFF2-40B4-BE49-F238E27FC236}">
                  <a16:creationId xmlns:a16="http://schemas.microsoft.com/office/drawing/2014/main" id="{6C61781B-2C74-0046-9530-3776C8B2B1E9}"/>
                </a:ext>
              </a:extLst>
            </p:cNvPr>
            <p:cNvSpPr/>
            <p:nvPr userDrawn="1"/>
          </p:nvSpPr>
          <p:spPr>
            <a:xfrm>
              <a:off x="1397635" y="63155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 name="Freeform: Shape 37">
              <a:extLst>
                <a:ext uri="{FF2B5EF4-FFF2-40B4-BE49-F238E27FC236}">
                  <a16:creationId xmlns:a16="http://schemas.microsoft.com/office/drawing/2014/main" id="{7E99A1F6-7B27-E047-82A8-CF3D91514F34}"/>
                </a:ext>
              </a:extLst>
            </p:cNvPr>
            <p:cNvSpPr/>
            <p:nvPr userDrawn="1"/>
          </p:nvSpPr>
          <p:spPr>
            <a:xfrm>
              <a:off x="1190671" y="6398028"/>
              <a:ext cx="341168" cy="78689"/>
            </a:xfrm>
            <a:custGeom>
              <a:avLst/>
              <a:gdLst>
                <a:gd name="connsiteX0" fmla="*/ 0 w 341168"/>
                <a:gd name="connsiteY0" fmla="*/ 0 h 78689"/>
                <a:gd name="connsiteX1" fmla="*/ 341168 w 341168"/>
                <a:gd name="connsiteY1" fmla="*/ 0 h 78689"/>
                <a:gd name="connsiteX2" fmla="*/ 170853 w 341168"/>
                <a:gd name="connsiteY2" fmla="*/ 78689 h 78689"/>
                <a:gd name="connsiteX3" fmla="*/ 0 w 341168"/>
                <a:gd name="connsiteY3" fmla="*/ 0 h 78689"/>
              </a:gdLst>
              <a:ahLst/>
              <a:cxnLst>
                <a:cxn ang="0">
                  <a:pos x="connsiteX0" y="connsiteY0"/>
                </a:cxn>
                <a:cxn ang="0">
                  <a:pos x="connsiteX1" y="connsiteY1"/>
                </a:cxn>
                <a:cxn ang="0">
                  <a:pos x="connsiteX2" y="connsiteY2"/>
                </a:cxn>
                <a:cxn ang="0">
                  <a:pos x="connsiteX3" y="connsiteY3"/>
                </a:cxn>
              </a:cxnLst>
              <a:rect l="l" t="t" r="r" b="b"/>
              <a:pathLst>
                <a:path w="341168" h="78689">
                  <a:moveTo>
                    <a:pt x="0" y="0"/>
                  </a:moveTo>
                  <a:lnTo>
                    <a:pt x="341168" y="0"/>
                  </a:lnTo>
                  <a:cubicBezTo>
                    <a:pt x="301823" y="50663"/>
                    <a:pt x="233913" y="78689"/>
                    <a:pt x="170853" y="78689"/>
                  </a:cubicBezTo>
                  <a:cubicBezTo>
                    <a:pt x="115879" y="78689"/>
                    <a:pt x="48507" y="59286"/>
                    <a:pt x="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solidFill>
                  <a:schemeClr val="tx1"/>
                </a:solidFill>
              </a:endParaRPr>
            </a:p>
          </p:txBody>
        </p:sp>
      </p:grpSp>
      <p:cxnSp>
        <p:nvCxnSpPr>
          <p:cNvPr id="6" name="Straight Connector 5">
            <a:extLst>
              <a:ext uri="{FF2B5EF4-FFF2-40B4-BE49-F238E27FC236}">
                <a16:creationId xmlns:a16="http://schemas.microsoft.com/office/drawing/2014/main" id="{1BB1EC56-BD9B-68BF-7CE1-A5626959AB3C}"/>
              </a:ext>
              <a:ext uri="{C183D7F6-B498-43B3-948B-1728B52AA6E4}">
                <adec:decorative xmlns:adec="http://schemas.microsoft.com/office/drawing/2017/decorative" val="1"/>
              </a:ext>
            </a:extLst>
          </p:cNvPr>
          <p:cNvCxnSpPr>
            <a:cxnSpLocks/>
          </p:cNvCxnSpPr>
          <p:nvPr/>
        </p:nvCxnSpPr>
        <p:spPr>
          <a:xfrm>
            <a:off x="666751" y="1412720"/>
            <a:ext cx="0" cy="615553"/>
          </a:xfrm>
          <a:prstGeom prst="line">
            <a:avLst/>
          </a:prstGeom>
          <a:ln w="38100">
            <a:solidFill>
              <a:srgbClr val="98C3D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398166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Placeholder 9">
            <a:extLst>
              <a:ext uri="{FF2B5EF4-FFF2-40B4-BE49-F238E27FC236}">
                <a16:creationId xmlns:a16="http://schemas.microsoft.com/office/drawing/2014/main" id="{7094E353-F4A0-4AC7-A6BB-09B12AC584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t="27" b="27"/>
          <a:stretch/>
        </p:blipFill>
        <p:spPr>
          <a:xfrm>
            <a:off x="0" y="-1"/>
            <a:ext cx="12192000" cy="6860791"/>
          </a:xfrm>
          <a:prstGeom prst="rect">
            <a:avLst/>
          </a:prstGeom>
        </p:spPr>
      </p:pic>
      <p:sp>
        <p:nvSpPr>
          <p:cNvPr id="36" name="Rectangle 35">
            <a:extLst>
              <a:ext uri="{FF2B5EF4-FFF2-40B4-BE49-F238E27FC236}">
                <a16:creationId xmlns:a16="http://schemas.microsoft.com/office/drawing/2014/main" id="{A108D5FC-075E-41CD-832F-469114A26137}"/>
              </a:ext>
              <a:ext uri="{C183D7F6-B498-43B3-948B-1728B52AA6E4}">
                <adec:decorative xmlns:adec="http://schemas.microsoft.com/office/drawing/2017/decorative" val="1"/>
              </a:ext>
            </a:extLst>
          </p:cNvPr>
          <p:cNvSpPr/>
          <p:nvPr/>
        </p:nvSpPr>
        <p:spPr>
          <a:xfrm>
            <a:off x="13964" y="0"/>
            <a:ext cx="12192000" cy="6858000"/>
          </a:xfrm>
          <a:prstGeom prst="rect">
            <a:avLst/>
          </a:prstGeom>
          <a:solidFill>
            <a:srgbClr val="001F45">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188320DA-7B95-4BFC-963A-FDA0F5153F36}"/>
              </a:ext>
            </a:extLst>
          </p:cNvPr>
          <p:cNvSpPr>
            <a:spLocks noGrp="1"/>
          </p:cNvSpPr>
          <p:nvPr>
            <p:ph type="title"/>
          </p:nvPr>
        </p:nvSpPr>
        <p:spPr>
          <a:xfrm>
            <a:off x="858548" y="1312885"/>
            <a:ext cx="5009591" cy="1436173"/>
          </a:xfrm>
        </p:spPr>
        <p:txBody>
          <a:bodyPr anchor="t"/>
          <a:lstStyle/>
          <a:p>
            <a:pPr marR="0" lvl="0" indent="0" fontAlgn="auto">
              <a:lnSpc>
                <a:spcPct val="100000"/>
              </a:lnSpc>
              <a:spcAft>
                <a:spcPts val="0"/>
              </a:spcAft>
              <a:tabLst/>
              <a:defRPr/>
            </a:pPr>
            <a:r>
              <a:rPr lang="en-US" sz="4000" dirty="0">
                <a:solidFill>
                  <a:srgbClr val="A7CCE3"/>
                </a:solidFill>
              </a:rPr>
              <a:t>Benefits of concierge care services</a:t>
            </a:r>
          </a:p>
        </p:txBody>
      </p:sp>
      <p:sp>
        <p:nvSpPr>
          <p:cNvPr id="8" name="Content Placeholder 7">
            <a:extLst>
              <a:ext uri="{FF2B5EF4-FFF2-40B4-BE49-F238E27FC236}">
                <a16:creationId xmlns:a16="http://schemas.microsoft.com/office/drawing/2014/main" id="{2C43C196-809F-423C-97EA-34A3FABE918C}"/>
              </a:ext>
            </a:extLst>
          </p:cNvPr>
          <p:cNvSpPr>
            <a:spLocks noGrp="1"/>
          </p:cNvSpPr>
          <p:nvPr>
            <p:ph sz="quarter" idx="12"/>
          </p:nvPr>
        </p:nvSpPr>
        <p:spPr>
          <a:xfrm>
            <a:off x="860131" y="2840467"/>
            <a:ext cx="4460541" cy="246221"/>
          </a:xfrm>
        </p:spPr>
        <p:txBody>
          <a:bodyPr wrap="square">
            <a:spAutoFit/>
          </a:bodyPr>
          <a:lstStyle/>
          <a:p>
            <a:r>
              <a:rPr lang="en-US" sz="1600" b="1" spc="50" dirty="0">
                <a:solidFill>
                  <a:schemeClr val="bg1"/>
                </a:solidFill>
                <a:cs typeface="Arial"/>
              </a:rPr>
              <a:t>These services can help:</a:t>
            </a:r>
          </a:p>
        </p:txBody>
      </p:sp>
      <p:sp>
        <p:nvSpPr>
          <p:cNvPr id="11" name="Content Placeholder 10">
            <a:extLst>
              <a:ext uri="{FF2B5EF4-FFF2-40B4-BE49-F238E27FC236}">
                <a16:creationId xmlns:a16="http://schemas.microsoft.com/office/drawing/2014/main" id="{7F4DB2E7-557F-4D24-8E7B-608D13E2A4F1}"/>
              </a:ext>
            </a:extLst>
          </p:cNvPr>
          <p:cNvSpPr>
            <a:spLocks noGrp="1"/>
          </p:cNvSpPr>
          <p:nvPr>
            <p:ph sz="quarter" idx="15"/>
          </p:nvPr>
        </p:nvSpPr>
        <p:spPr>
          <a:xfrm>
            <a:off x="860130" y="3278078"/>
            <a:ext cx="5815878" cy="621792"/>
          </a:xfrm>
        </p:spPr>
        <p:txBody>
          <a:bodyPr/>
          <a:lstStyle/>
          <a:p>
            <a:pPr marL="233363" marR="0" lvl="0" indent="-233363" fontAlgn="auto">
              <a:lnSpc>
                <a:spcPct val="100000"/>
              </a:lnSpc>
              <a:spcAft>
                <a:spcPts val="1200"/>
              </a:spcAft>
              <a:buClrTx/>
              <a:buSzTx/>
              <a:buFont typeface="Arial" panose="020B0604020202020204" pitchFamily="34" charset="0"/>
              <a:buChar char="•"/>
              <a:tabLst/>
              <a:defRPr/>
            </a:pPr>
            <a:r>
              <a:rPr lang="en-US" sz="1600" b="0" dirty="0">
                <a:solidFill>
                  <a:schemeClr val="bg1"/>
                </a:solidFill>
                <a:latin typeface="PrudentialModern Medium" pitchFamily="2" charset="77"/>
              </a:rPr>
              <a:t>Reduce the challenges associated with finding care and determining costs of care</a:t>
            </a:r>
          </a:p>
          <a:p>
            <a:pPr marL="233363" marR="0" lvl="0" indent="-233363" fontAlgn="auto">
              <a:lnSpc>
                <a:spcPct val="100000"/>
              </a:lnSpc>
              <a:spcAft>
                <a:spcPts val="1200"/>
              </a:spcAft>
              <a:buClrTx/>
              <a:buSzTx/>
              <a:buFont typeface="Arial" panose="020B0604020202020204" pitchFamily="34" charset="0"/>
              <a:buChar char="•"/>
              <a:tabLst/>
              <a:defRPr/>
            </a:pPr>
            <a:r>
              <a:rPr lang="en-US" sz="1600" b="0" dirty="0">
                <a:solidFill>
                  <a:schemeClr val="bg1"/>
                </a:solidFill>
                <a:latin typeface="PrudentialModern Medium" pitchFamily="2" charset="77"/>
              </a:rPr>
              <a:t>Match you or loved ones with local providers such as facility and home care, memory care, adult day care, meal services, and other community resources</a:t>
            </a:r>
          </a:p>
          <a:p>
            <a:pPr marL="233363" marR="0" lvl="0" indent="-233363" fontAlgn="auto">
              <a:lnSpc>
                <a:spcPct val="100000"/>
              </a:lnSpc>
              <a:spcAft>
                <a:spcPts val="1200"/>
              </a:spcAft>
              <a:buClrTx/>
              <a:buSzTx/>
              <a:buFont typeface="Arial" panose="020B0604020202020204" pitchFamily="34" charset="0"/>
              <a:buChar char="•"/>
              <a:tabLst/>
              <a:defRPr/>
            </a:pPr>
            <a:r>
              <a:rPr lang="en-US" sz="1600" b="0" dirty="0">
                <a:solidFill>
                  <a:schemeClr val="bg1"/>
                </a:solidFill>
                <a:latin typeface="PrudentialModern Medium" pitchFamily="2" charset="77"/>
              </a:rPr>
              <a:t>Devise a plan that keeps you or </a:t>
            </a:r>
            <a:br>
              <a:rPr lang="en-US" sz="1600" b="0" dirty="0">
                <a:solidFill>
                  <a:schemeClr val="bg1"/>
                </a:solidFill>
                <a:latin typeface="PrudentialModern Medium" pitchFamily="2" charset="77"/>
              </a:rPr>
            </a:br>
            <a:r>
              <a:rPr lang="en-US" sz="1600" b="0" dirty="0">
                <a:solidFill>
                  <a:schemeClr val="bg1"/>
                </a:solidFill>
                <a:latin typeface="PrudentialModern Medium" pitchFamily="2" charset="77"/>
              </a:rPr>
              <a:t>your loved ones at home and as independent as possible while receiving care</a:t>
            </a:r>
          </a:p>
        </p:txBody>
      </p:sp>
      <p:grpSp>
        <p:nvGrpSpPr>
          <p:cNvPr id="16" name="Group 15">
            <a:extLst>
              <a:ext uri="{FF2B5EF4-FFF2-40B4-BE49-F238E27FC236}">
                <a16:creationId xmlns:a16="http://schemas.microsoft.com/office/drawing/2014/main" id="{A6F2BC23-67C3-4045-9754-404100A5340B}"/>
              </a:ext>
              <a:ext uri="{C183D7F6-B498-43B3-948B-1728B52AA6E4}">
                <adec:decorative xmlns:adec="http://schemas.microsoft.com/office/drawing/2017/decorative" val="1"/>
              </a:ext>
            </a:extLst>
          </p:cNvPr>
          <p:cNvGrpSpPr/>
          <p:nvPr/>
        </p:nvGrpSpPr>
        <p:grpSpPr>
          <a:xfrm>
            <a:off x="422821" y="6360459"/>
            <a:ext cx="344861" cy="343609"/>
            <a:chOff x="1136774" y="6032607"/>
            <a:chExt cx="445728" cy="444110"/>
          </a:xfrm>
          <a:solidFill>
            <a:schemeClr val="bg1"/>
          </a:solidFill>
        </p:grpSpPr>
        <p:sp>
          <p:nvSpPr>
            <p:cNvPr id="17" name="Freeform: Shape 32">
              <a:extLst>
                <a:ext uri="{FF2B5EF4-FFF2-40B4-BE49-F238E27FC236}">
                  <a16:creationId xmlns:a16="http://schemas.microsoft.com/office/drawing/2014/main" id="{BCC4879A-6822-7340-835F-C42DDEA0DFCF}"/>
                </a:ext>
              </a:extLst>
            </p:cNvPr>
            <p:cNvSpPr/>
            <p:nvPr userDrawn="1"/>
          </p:nvSpPr>
          <p:spPr>
            <a:xfrm>
              <a:off x="1136774" y="6032607"/>
              <a:ext cx="436026" cy="355181"/>
            </a:xfrm>
            <a:custGeom>
              <a:avLst/>
              <a:gdLst>
                <a:gd name="connsiteX0" fmla="*/ 225289 w 436026"/>
                <a:gd name="connsiteY0" fmla="*/ 0 h 355181"/>
                <a:gd name="connsiteX1" fmla="*/ 436026 w 436026"/>
                <a:gd name="connsiteY1" fmla="*/ 157379 h 355181"/>
                <a:gd name="connsiteX2" fmla="*/ 322304 w 436026"/>
                <a:gd name="connsiteY2" fmla="*/ 126119 h 355181"/>
                <a:gd name="connsiteX3" fmla="*/ 223133 w 436026"/>
                <a:gd name="connsiteY3" fmla="*/ 68449 h 355181"/>
                <a:gd name="connsiteX4" fmla="*/ 187023 w 436026"/>
                <a:gd name="connsiteY4" fmla="*/ 61982 h 355181"/>
                <a:gd name="connsiteX5" fmla="*/ 187023 w 436026"/>
                <a:gd name="connsiteY5" fmla="*/ 88391 h 355181"/>
                <a:gd name="connsiteX6" fmla="*/ 215049 w 436026"/>
                <a:gd name="connsiteY6" fmla="*/ 114262 h 355181"/>
                <a:gd name="connsiteX7" fmla="*/ 176243 w 436026"/>
                <a:gd name="connsiteY7" fmla="*/ 111028 h 355181"/>
                <a:gd name="connsiteX8" fmla="*/ 209659 w 436026"/>
                <a:gd name="connsiteY8" fmla="*/ 147139 h 355181"/>
                <a:gd name="connsiteX9" fmla="*/ 357337 w 436026"/>
                <a:gd name="connsiteY9" fmla="*/ 171931 h 355181"/>
                <a:gd name="connsiteX10" fmla="*/ 383207 w 436026"/>
                <a:gd name="connsiteY10" fmla="*/ 188639 h 355181"/>
                <a:gd name="connsiteX11" fmla="*/ 315836 w 436026"/>
                <a:gd name="connsiteY11" fmla="*/ 191873 h 355181"/>
                <a:gd name="connsiteX12" fmla="*/ 287810 w 436026"/>
                <a:gd name="connsiteY12" fmla="*/ 293738 h 355181"/>
                <a:gd name="connsiteX13" fmla="*/ 196724 w 436026"/>
                <a:gd name="connsiteY13" fmla="*/ 354641 h 355181"/>
                <a:gd name="connsiteX14" fmla="*/ 137437 w 436026"/>
                <a:gd name="connsiteY14" fmla="*/ 354641 h 355181"/>
                <a:gd name="connsiteX15" fmla="*/ 157379 w 436026"/>
                <a:gd name="connsiteY15" fmla="*/ 315297 h 355181"/>
                <a:gd name="connsiteX16" fmla="*/ 154145 w 436026"/>
                <a:gd name="connsiteY16" fmla="*/ 314219 h 355181"/>
                <a:gd name="connsiteX17" fmla="*/ 100248 w 436026"/>
                <a:gd name="connsiteY17" fmla="*/ 355181 h 355181"/>
                <a:gd name="connsiteX18" fmla="*/ 87313 w 436026"/>
                <a:gd name="connsiteY18" fmla="*/ 355181 h 355181"/>
                <a:gd name="connsiteX19" fmla="*/ 142288 w 436026"/>
                <a:gd name="connsiteY19" fmla="*/ 278108 h 355181"/>
                <a:gd name="connsiteX20" fmla="*/ 146600 w 436026"/>
                <a:gd name="connsiteY20" fmla="*/ 226367 h 355181"/>
                <a:gd name="connsiteX21" fmla="*/ 137976 w 436026"/>
                <a:gd name="connsiteY21" fmla="*/ 214510 h 355181"/>
                <a:gd name="connsiteX22" fmla="*/ 115879 w 436026"/>
                <a:gd name="connsiteY22" fmla="*/ 299667 h 355181"/>
                <a:gd name="connsiteX23" fmla="*/ 70066 w 436026"/>
                <a:gd name="connsiteY23" fmla="*/ 354641 h 355181"/>
                <a:gd name="connsiteX24" fmla="*/ 58209 w 436026"/>
                <a:gd name="connsiteY24" fmla="*/ 354641 h 355181"/>
                <a:gd name="connsiteX25" fmla="*/ 85696 w 436026"/>
                <a:gd name="connsiteY25" fmla="*/ 316375 h 355181"/>
                <a:gd name="connsiteX26" fmla="*/ 123963 w 436026"/>
                <a:gd name="connsiteY26" fmla="*/ 199419 h 355181"/>
                <a:gd name="connsiteX27" fmla="*/ 114262 w 436026"/>
                <a:gd name="connsiteY27" fmla="*/ 203730 h 355181"/>
                <a:gd name="connsiteX28" fmla="*/ 97554 w 436026"/>
                <a:gd name="connsiteY28" fmla="*/ 250082 h 355181"/>
                <a:gd name="connsiteX29" fmla="*/ 85696 w 436026"/>
                <a:gd name="connsiteY29" fmla="*/ 256549 h 355181"/>
                <a:gd name="connsiteX30" fmla="*/ 44196 w 436026"/>
                <a:gd name="connsiteY30" fmla="*/ 355181 h 355181"/>
                <a:gd name="connsiteX31" fmla="*/ 0 w 436026"/>
                <a:gd name="connsiteY31" fmla="*/ 215588 h 355181"/>
                <a:gd name="connsiteX32" fmla="*/ 225289 w 436026"/>
                <a:gd name="connsiteY32" fmla="*/ 0 h 355181"/>
                <a:gd name="connsiteX33" fmla="*/ 226367 w 436026"/>
                <a:gd name="connsiteY33" fmla="*/ 14013 h 355181"/>
                <a:gd name="connsiteX34" fmla="*/ 16708 w 436026"/>
                <a:gd name="connsiteY34" fmla="*/ 215049 h 355181"/>
                <a:gd name="connsiteX35" fmla="*/ 45273 w 436026"/>
                <a:gd name="connsiteY35" fmla="*/ 324998 h 355181"/>
                <a:gd name="connsiteX36" fmla="*/ 101326 w 436026"/>
                <a:gd name="connsiteY36" fmla="*/ 174087 h 355181"/>
                <a:gd name="connsiteX37" fmla="*/ 118573 w 436026"/>
                <a:gd name="connsiteY37" fmla="*/ 166542 h 355181"/>
                <a:gd name="connsiteX38" fmla="*/ 143905 w 436026"/>
                <a:gd name="connsiteY38" fmla="*/ 102404 h 355181"/>
                <a:gd name="connsiteX39" fmla="*/ 160074 w 436026"/>
                <a:gd name="connsiteY39" fmla="*/ 93781 h 355181"/>
                <a:gd name="connsiteX40" fmla="*/ 180016 w 436026"/>
                <a:gd name="connsiteY40" fmla="*/ 51203 h 355181"/>
                <a:gd name="connsiteX41" fmla="*/ 224211 w 436026"/>
                <a:gd name="connsiteY41" fmla="*/ 58209 h 355181"/>
                <a:gd name="connsiteX42" fmla="*/ 313680 w 436026"/>
                <a:gd name="connsiteY42" fmla="*/ 108333 h 355181"/>
                <a:gd name="connsiteX43" fmla="*/ 413928 w 436026"/>
                <a:gd name="connsiteY43" fmla="*/ 136360 h 355181"/>
                <a:gd name="connsiteX44" fmla="*/ 226367 w 436026"/>
                <a:gd name="connsiteY44" fmla="*/ 14013 h 3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1">
                  <a:moveTo>
                    <a:pt x="225289" y="0"/>
                  </a:moveTo>
                  <a:cubicBezTo>
                    <a:pt x="355180" y="0"/>
                    <a:pt x="424708" y="103482"/>
                    <a:pt x="436026" y="157379"/>
                  </a:cubicBezTo>
                  <a:lnTo>
                    <a:pt x="322304" y="126119"/>
                  </a:lnTo>
                  <a:lnTo>
                    <a:pt x="223133" y="68449"/>
                  </a:lnTo>
                  <a:lnTo>
                    <a:pt x="187023" y="61982"/>
                  </a:lnTo>
                  <a:lnTo>
                    <a:pt x="187023" y="88391"/>
                  </a:lnTo>
                  <a:lnTo>
                    <a:pt x="215049" y="114262"/>
                  </a:lnTo>
                  <a:lnTo>
                    <a:pt x="176243" y="111028"/>
                  </a:lnTo>
                  <a:cubicBezTo>
                    <a:pt x="176243" y="111028"/>
                    <a:pt x="177321" y="113184"/>
                    <a:pt x="209659" y="147139"/>
                  </a:cubicBezTo>
                  <a:lnTo>
                    <a:pt x="357337" y="171931"/>
                  </a:lnTo>
                  <a:lnTo>
                    <a:pt x="383207" y="188639"/>
                  </a:lnTo>
                  <a:lnTo>
                    <a:pt x="315836" y="191873"/>
                  </a:lnTo>
                  <a:lnTo>
                    <a:pt x="287810" y="293738"/>
                  </a:lnTo>
                  <a:lnTo>
                    <a:pt x="196724" y="354641"/>
                  </a:lnTo>
                  <a:lnTo>
                    <a:pt x="137437" y="354641"/>
                  </a:lnTo>
                  <a:lnTo>
                    <a:pt x="157379" y="315297"/>
                  </a:lnTo>
                  <a:lnTo>
                    <a:pt x="154145" y="314219"/>
                  </a:lnTo>
                  <a:lnTo>
                    <a:pt x="100248" y="355181"/>
                  </a:lnTo>
                  <a:lnTo>
                    <a:pt x="87313" y="355181"/>
                  </a:lnTo>
                  <a:lnTo>
                    <a:pt x="142288" y="278108"/>
                  </a:lnTo>
                  <a:cubicBezTo>
                    <a:pt x="144983" y="256011"/>
                    <a:pt x="143366" y="265712"/>
                    <a:pt x="146600" y="226367"/>
                  </a:cubicBezTo>
                  <a:lnTo>
                    <a:pt x="137976" y="214510"/>
                  </a:lnTo>
                  <a:lnTo>
                    <a:pt x="115879" y="299667"/>
                  </a:lnTo>
                  <a:lnTo>
                    <a:pt x="70066" y="354641"/>
                  </a:lnTo>
                  <a:lnTo>
                    <a:pt x="58209" y="354641"/>
                  </a:lnTo>
                  <a:lnTo>
                    <a:pt x="85696" y="316375"/>
                  </a:lnTo>
                  <a:lnTo>
                    <a:pt x="123963" y="199419"/>
                  </a:lnTo>
                  <a:lnTo>
                    <a:pt x="114262" y="203730"/>
                  </a:lnTo>
                  <a:lnTo>
                    <a:pt x="97554" y="250082"/>
                  </a:lnTo>
                  <a:lnTo>
                    <a:pt x="85696" y="256549"/>
                  </a:lnTo>
                  <a:cubicBezTo>
                    <a:pt x="85696" y="256549"/>
                    <a:pt x="58209" y="322303"/>
                    <a:pt x="44196" y="355181"/>
                  </a:cubicBezTo>
                  <a:cubicBezTo>
                    <a:pt x="23715" y="325537"/>
                    <a:pt x="0" y="285115"/>
                    <a:pt x="0" y="215588"/>
                  </a:cubicBezTo>
                  <a:cubicBezTo>
                    <a:pt x="0" y="111028"/>
                    <a:pt x="90008" y="0"/>
                    <a:pt x="225289" y="0"/>
                  </a:cubicBezTo>
                  <a:close/>
                  <a:moveTo>
                    <a:pt x="226367" y="14013"/>
                  </a:moveTo>
                  <a:cubicBezTo>
                    <a:pt x="99710" y="14013"/>
                    <a:pt x="16708" y="118035"/>
                    <a:pt x="16708" y="215049"/>
                  </a:cubicBezTo>
                  <a:cubicBezTo>
                    <a:pt x="16708" y="270562"/>
                    <a:pt x="30182" y="298589"/>
                    <a:pt x="45273" y="324998"/>
                  </a:cubicBezTo>
                  <a:lnTo>
                    <a:pt x="101326" y="174087"/>
                  </a:lnTo>
                  <a:cubicBezTo>
                    <a:pt x="101326" y="174087"/>
                    <a:pt x="118573" y="164925"/>
                    <a:pt x="118573" y="166542"/>
                  </a:cubicBezTo>
                  <a:lnTo>
                    <a:pt x="143905" y="102404"/>
                  </a:lnTo>
                  <a:lnTo>
                    <a:pt x="160074" y="93781"/>
                  </a:lnTo>
                  <a:lnTo>
                    <a:pt x="180016" y="51203"/>
                  </a:lnTo>
                  <a:lnTo>
                    <a:pt x="224211" y="58209"/>
                  </a:lnTo>
                  <a:lnTo>
                    <a:pt x="313680" y="108333"/>
                  </a:lnTo>
                  <a:lnTo>
                    <a:pt x="413928" y="136360"/>
                  </a:lnTo>
                  <a:cubicBezTo>
                    <a:pt x="388058" y="70605"/>
                    <a:pt x="314758" y="14013"/>
                    <a:pt x="226367" y="14013"/>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8" name="Freeform: Shape 33">
              <a:extLst>
                <a:ext uri="{FF2B5EF4-FFF2-40B4-BE49-F238E27FC236}">
                  <a16:creationId xmlns:a16="http://schemas.microsoft.com/office/drawing/2014/main" id="{2CFE7FCB-8C61-9C47-A138-7EA22442D972}"/>
                </a:ext>
              </a:extLst>
            </p:cNvPr>
            <p:cNvSpPr/>
            <p:nvPr userDrawn="1"/>
          </p:nvSpPr>
          <p:spPr>
            <a:xfrm>
              <a:off x="1465006" y="6231487"/>
              <a:ext cx="42040" cy="68987"/>
            </a:xfrm>
            <a:custGeom>
              <a:avLst/>
              <a:gdLst>
                <a:gd name="connsiteX0" fmla="*/ 3773 w 42040"/>
                <a:gd name="connsiteY0" fmla="*/ 0 h 68987"/>
                <a:gd name="connsiteX1" fmla="*/ 42040 w 42040"/>
                <a:gd name="connsiteY1" fmla="*/ 15630 h 68987"/>
                <a:gd name="connsiteX2" fmla="*/ 15092 w 42040"/>
                <a:gd name="connsiteY2" fmla="*/ 66293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30"/>
                  </a:lnTo>
                  <a:lnTo>
                    <a:pt x="15092" y="66293"/>
                  </a:lnTo>
                  <a:lnTo>
                    <a:pt x="0" y="68987"/>
                  </a:lnTo>
                  <a:lnTo>
                    <a:pt x="3773" y="39344"/>
                  </a:lnTo>
                  <a:lnTo>
                    <a:pt x="0" y="33415"/>
                  </a:lnTo>
                  <a:lnTo>
                    <a:pt x="3773"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9" name="Freeform: Shape 34">
              <a:extLst>
                <a:ext uri="{FF2B5EF4-FFF2-40B4-BE49-F238E27FC236}">
                  <a16:creationId xmlns:a16="http://schemas.microsoft.com/office/drawing/2014/main" id="{DEDC0D92-91F8-0247-8159-569092161AB9}"/>
                </a:ext>
              </a:extLst>
            </p:cNvPr>
            <p:cNvSpPr/>
            <p:nvPr userDrawn="1"/>
          </p:nvSpPr>
          <p:spPr>
            <a:xfrm>
              <a:off x="1441832" y="6249811"/>
              <a:ext cx="101865" cy="137436"/>
            </a:xfrm>
            <a:custGeom>
              <a:avLst/>
              <a:gdLst>
                <a:gd name="connsiteX0" fmla="*/ 72221 w 101865"/>
                <a:gd name="connsiteY0" fmla="*/ 0 h 137436"/>
                <a:gd name="connsiteX1" fmla="*/ 101865 w 101865"/>
                <a:gd name="connsiteY1" fmla="*/ 12396 h 137436"/>
                <a:gd name="connsiteX2" fmla="*/ 81384 w 101865"/>
                <a:gd name="connsiteY2" fmla="*/ 60364 h 137436"/>
                <a:gd name="connsiteX3" fmla="*/ 62520 w 101865"/>
                <a:gd name="connsiteY3" fmla="*/ 76533 h 137436"/>
                <a:gd name="connsiteX4" fmla="*/ 24792 w 101865"/>
                <a:gd name="connsiteY4" fmla="*/ 137436 h 137436"/>
                <a:gd name="connsiteX5" fmla="*/ 0 w 101865"/>
                <a:gd name="connsiteY5" fmla="*/ 137436 h 137436"/>
                <a:gd name="connsiteX6" fmla="*/ 24792 w 101865"/>
                <a:gd name="connsiteY6" fmla="*/ 94319 h 137436"/>
                <a:gd name="connsiteX7" fmla="*/ 44195 w 101865"/>
                <a:gd name="connsiteY7" fmla="*/ 78150 h 137436"/>
                <a:gd name="connsiteX8" fmla="*/ 72221 w 101865"/>
                <a:gd name="connsiteY8" fmla="*/ 0 h 13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5" h="137436">
                  <a:moveTo>
                    <a:pt x="72221" y="0"/>
                  </a:moveTo>
                  <a:lnTo>
                    <a:pt x="101865" y="12396"/>
                  </a:lnTo>
                  <a:lnTo>
                    <a:pt x="81384" y="60364"/>
                  </a:lnTo>
                  <a:lnTo>
                    <a:pt x="62520" y="76533"/>
                  </a:lnTo>
                  <a:lnTo>
                    <a:pt x="24792" y="137436"/>
                  </a:lnTo>
                  <a:lnTo>
                    <a:pt x="0" y="137436"/>
                  </a:lnTo>
                  <a:lnTo>
                    <a:pt x="24792" y="94319"/>
                  </a:lnTo>
                  <a:lnTo>
                    <a:pt x="44195" y="78150"/>
                  </a:lnTo>
                  <a:lnTo>
                    <a:pt x="72221"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0" name="Freeform: Shape 35">
              <a:extLst>
                <a:ext uri="{FF2B5EF4-FFF2-40B4-BE49-F238E27FC236}">
                  <a16:creationId xmlns:a16="http://schemas.microsoft.com/office/drawing/2014/main" id="{38E22529-30B2-9B43-AC15-0FD8C3378EA7}"/>
                </a:ext>
              </a:extLst>
            </p:cNvPr>
            <p:cNvSpPr/>
            <p:nvPr userDrawn="1"/>
          </p:nvSpPr>
          <p:spPr>
            <a:xfrm>
              <a:off x="1491416" y="6264363"/>
              <a:ext cx="91086" cy="122884"/>
            </a:xfrm>
            <a:custGeom>
              <a:avLst/>
              <a:gdLst>
                <a:gd name="connsiteX0" fmla="*/ 61442 w 91086"/>
                <a:gd name="connsiteY0" fmla="*/ 0 h 122884"/>
                <a:gd name="connsiteX1" fmla="*/ 91086 w 91086"/>
                <a:gd name="connsiteY1" fmla="*/ 10240 h 122884"/>
                <a:gd name="connsiteX2" fmla="*/ 49585 w 91086"/>
                <a:gd name="connsiteY2" fmla="*/ 122884 h 122884"/>
                <a:gd name="connsiteX3" fmla="*/ 0 w 91086"/>
                <a:gd name="connsiteY3" fmla="*/ 122884 h 122884"/>
                <a:gd name="connsiteX4" fmla="*/ 47429 w 91086"/>
                <a:gd name="connsiteY4" fmla="*/ 48507 h 122884"/>
                <a:gd name="connsiteX5" fmla="*/ 61442 w 91086"/>
                <a:gd name="connsiteY5" fmla="*/ 0 h 12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4">
                  <a:moveTo>
                    <a:pt x="61442" y="0"/>
                  </a:moveTo>
                  <a:lnTo>
                    <a:pt x="91086" y="10240"/>
                  </a:lnTo>
                  <a:cubicBezTo>
                    <a:pt x="88391" y="47968"/>
                    <a:pt x="75994" y="86235"/>
                    <a:pt x="49585" y="122884"/>
                  </a:cubicBezTo>
                  <a:lnTo>
                    <a:pt x="0" y="122884"/>
                  </a:lnTo>
                  <a:lnTo>
                    <a:pt x="47429" y="48507"/>
                  </a:lnTo>
                  <a:lnTo>
                    <a:pt x="6144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1" name="Freeform: Shape 36">
              <a:extLst>
                <a:ext uri="{FF2B5EF4-FFF2-40B4-BE49-F238E27FC236}">
                  <a16:creationId xmlns:a16="http://schemas.microsoft.com/office/drawing/2014/main" id="{6C61781B-2C74-0046-9530-3776C8B2B1E9}"/>
                </a:ext>
              </a:extLst>
            </p:cNvPr>
            <p:cNvSpPr/>
            <p:nvPr userDrawn="1"/>
          </p:nvSpPr>
          <p:spPr>
            <a:xfrm>
              <a:off x="1397635" y="63155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2" name="Freeform: Shape 37">
              <a:extLst>
                <a:ext uri="{FF2B5EF4-FFF2-40B4-BE49-F238E27FC236}">
                  <a16:creationId xmlns:a16="http://schemas.microsoft.com/office/drawing/2014/main" id="{7E99A1F6-7B27-E047-82A8-CF3D91514F34}"/>
                </a:ext>
              </a:extLst>
            </p:cNvPr>
            <p:cNvSpPr/>
            <p:nvPr userDrawn="1"/>
          </p:nvSpPr>
          <p:spPr>
            <a:xfrm>
              <a:off x="1190671" y="6398028"/>
              <a:ext cx="341168" cy="78689"/>
            </a:xfrm>
            <a:custGeom>
              <a:avLst/>
              <a:gdLst>
                <a:gd name="connsiteX0" fmla="*/ 0 w 341168"/>
                <a:gd name="connsiteY0" fmla="*/ 0 h 78689"/>
                <a:gd name="connsiteX1" fmla="*/ 341168 w 341168"/>
                <a:gd name="connsiteY1" fmla="*/ 0 h 78689"/>
                <a:gd name="connsiteX2" fmla="*/ 170853 w 341168"/>
                <a:gd name="connsiteY2" fmla="*/ 78689 h 78689"/>
                <a:gd name="connsiteX3" fmla="*/ 0 w 341168"/>
                <a:gd name="connsiteY3" fmla="*/ 0 h 78689"/>
              </a:gdLst>
              <a:ahLst/>
              <a:cxnLst>
                <a:cxn ang="0">
                  <a:pos x="connsiteX0" y="connsiteY0"/>
                </a:cxn>
                <a:cxn ang="0">
                  <a:pos x="connsiteX1" y="connsiteY1"/>
                </a:cxn>
                <a:cxn ang="0">
                  <a:pos x="connsiteX2" y="connsiteY2"/>
                </a:cxn>
                <a:cxn ang="0">
                  <a:pos x="connsiteX3" y="connsiteY3"/>
                </a:cxn>
              </a:cxnLst>
              <a:rect l="l" t="t" r="r" b="b"/>
              <a:pathLst>
                <a:path w="341168" h="78689">
                  <a:moveTo>
                    <a:pt x="0" y="0"/>
                  </a:moveTo>
                  <a:lnTo>
                    <a:pt x="341168" y="0"/>
                  </a:lnTo>
                  <a:cubicBezTo>
                    <a:pt x="301823" y="50663"/>
                    <a:pt x="233913" y="78689"/>
                    <a:pt x="170853" y="78689"/>
                  </a:cubicBezTo>
                  <a:cubicBezTo>
                    <a:pt x="115879" y="78689"/>
                    <a:pt x="48507" y="59286"/>
                    <a:pt x="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cxnSp>
        <p:nvCxnSpPr>
          <p:cNvPr id="6" name="Straight Connector 5">
            <a:extLst>
              <a:ext uri="{FF2B5EF4-FFF2-40B4-BE49-F238E27FC236}">
                <a16:creationId xmlns:a16="http://schemas.microsoft.com/office/drawing/2014/main" id="{1BB1EC56-BD9B-68BF-7CE1-A5626959AB3C}"/>
              </a:ext>
              <a:ext uri="{C183D7F6-B498-43B3-948B-1728B52AA6E4}">
                <adec:decorative xmlns:adec="http://schemas.microsoft.com/office/drawing/2017/decorative" val="1"/>
              </a:ext>
            </a:extLst>
          </p:cNvPr>
          <p:cNvCxnSpPr>
            <a:cxnSpLocks/>
          </p:cNvCxnSpPr>
          <p:nvPr/>
        </p:nvCxnSpPr>
        <p:spPr>
          <a:xfrm>
            <a:off x="666751" y="1396419"/>
            <a:ext cx="0" cy="979391"/>
          </a:xfrm>
          <a:prstGeom prst="line">
            <a:avLst/>
          </a:prstGeom>
          <a:ln w="38100">
            <a:solidFill>
              <a:srgbClr val="98C3DE"/>
            </a:solidFill>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E1948FF6-F203-45E9-BFCA-4251935AFF45}"/>
              </a:ext>
              <a:ext uri="{C183D7F6-B498-43B3-948B-1728B52AA6E4}">
                <adec:decorative xmlns:adec="http://schemas.microsoft.com/office/drawing/2017/decorative" val="1"/>
              </a:ext>
            </a:extLst>
          </p:cNvPr>
          <p:cNvSpPr>
            <a:spLocks noGrp="1"/>
          </p:cNvSpPr>
          <p:nvPr>
            <p:ph type="ftr" sz="quarter" idx="10"/>
          </p:nvPr>
        </p:nvSpPr>
        <p:spPr>
          <a:xfrm>
            <a:off x="6286252" y="6172201"/>
            <a:ext cx="5334000" cy="685799"/>
          </a:xfrm>
        </p:spPr>
        <p:txBody>
          <a:bodyPr/>
          <a:lstStyle/>
          <a:p>
            <a:r>
              <a:rPr lang="en-US" dirty="0">
                <a:solidFill>
                  <a:schemeClr val="bg1"/>
                </a:solidFill>
              </a:rPr>
              <a:t>Multiple Levels of Financial Protection    |</a:t>
            </a:r>
          </a:p>
        </p:txBody>
      </p:sp>
      <p:sp>
        <p:nvSpPr>
          <p:cNvPr id="4" name="Slide Number Placeholder 3">
            <a:extLst>
              <a:ext uri="{FF2B5EF4-FFF2-40B4-BE49-F238E27FC236}">
                <a16:creationId xmlns:a16="http://schemas.microsoft.com/office/drawing/2014/main" id="{DBAD2330-68BC-4C1C-AD12-4969E4B8ABA6}"/>
              </a:ext>
              <a:ext uri="{C183D7F6-B498-43B3-948B-1728B52AA6E4}">
                <adec:decorative xmlns:adec="http://schemas.microsoft.com/office/drawing/2017/decorative" val="1"/>
              </a:ext>
            </a:extLst>
          </p:cNvPr>
          <p:cNvSpPr>
            <a:spLocks noGrp="1"/>
          </p:cNvSpPr>
          <p:nvPr>
            <p:ph type="sldNum" sz="quarter" idx="11"/>
          </p:nvPr>
        </p:nvSpPr>
        <p:spPr>
          <a:xfrm>
            <a:off x="11620253" y="6172200"/>
            <a:ext cx="302154" cy="685800"/>
          </a:xfrm>
        </p:spPr>
        <p:txBody>
          <a:bodyPr/>
          <a:lstStyle/>
          <a:p>
            <a:fld id="{BB544E63-09F9-914E-B731-EB7D262F5FD2}"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3303669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Placeholder 9">
            <a:extLst>
              <a:ext uri="{FF2B5EF4-FFF2-40B4-BE49-F238E27FC236}">
                <a16:creationId xmlns:a16="http://schemas.microsoft.com/office/drawing/2014/main" id="{7094E353-F4A0-4AC7-A6BB-09B12AC584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t="27" b="27"/>
          <a:stretch/>
        </p:blipFill>
        <p:spPr>
          <a:xfrm>
            <a:off x="0" y="-1"/>
            <a:ext cx="12192000" cy="6860791"/>
          </a:xfrm>
          <a:prstGeom prst="rect">
            <a:avLst/>
          </a:prstGeom>
        </p:spPr>
      </p:pic>
      <p:sp>
        <p:nvSpPr>
          <p:cNvPr id="36" name="Rectangle 35">
            <a:extLst>
              <a:ext uri="{FF2B5EF4-FFF2-40B4-BE49-F238E27FC236}">
                <a16:creationId xmlns:a16="http://schemas.microsoft.com/office/drawing/2014/main" id="{A108D5FC-075E-41CD-832F-469114A26137}"/>
              </a:ext>
              <a:ext uri="{C183D7F6-B498-43B3-948B-1728B52AA6E4}">
                <adec:decorative xmlns:adec="http://schemas.microsoft.com/office/drawing/2017/decorative" val="1"/>
              </a:ext>
            </a:extLst>
          </p:cNvPr>
          <p:cNvSpPr/>
          <p:nvPr/>
        </p:nvSpPr>
        <p:spPr>
          <a:xfrm>
            <a:off x="13964" y="0"/>
            <a:ext cx="12192000" cy="6858000"/>
          </a:xfrm>
          <a:prstGeom prst="rect">
            <a:avLst/>
          </a:prstGeom>
          <a:solidFill>
            <a:srgbClr val="001F45">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188320DA-7B95-4BFC-963A-FDA0F5153F36}"/>
              </a:ext>
            </a:extLst>
          </p:cNvPr>
          <p:cNvSpPr>
            <a:spLocks noGrp="1"/>
          </p:cNvSpPr>
          <p:nvPr>
            <p:ph type="title"/>
          </p:nvPr>
        </p:nvSpPr>
        <p:spPr>
          <a:xfrm>
            <a:off x="858548" y="1312885"/>
            <a:ext cx="5009591" cy="1436173"/>
          </a:xfrm>
        </p:spPr>
        <p:txBody>
          <a:bodyPr anchor="t"/>
          <a:lstStyle/>
          <a:p>
            <a:pPr marR="0" lvl="0" indent="0" fontAlgn="auto">
              <a:lnSpc>
                <a:spcPct val="100000"/>
              </a:lnSpc>
              <a:spcAft>
                <a:spcPts val="0"/>
              </a:spcAft>
              <a:tabLst/>
              <a:defRPr/>
            </a:pPr>
            <a:r>
              <a:rPr lang="en-US" sz="4000" dirty="0">
                <a:solidFill>
                  <a:srgbClr val="A7CCE3"/>
                </a:solidFill>
              </a:rPr>
              <a:t>Accessing concierge care services</a:t>
            </a:r>
          </a:p>
        </p:txBody>
      </p:sp>
      <p:sp>
        <p:nvSpPr>
          <p:cNvPr id="8" name="Content Placeholder 7">
            <a:extLst>
              <a:ext uri="{FF2B5EF4-FFF2-40B4-BE49-F238E27FC236}">
                <a16:creationId xmlns:a16="http://schemas.microsoft.com/office/drawing/2014/main" id="{2C43C196-809F-423C-97EA-34A3FABE918C}"/>
              </a:ext>
            </a:extLst>
          </p:cNvPr>
          <p:cNvSpPr>
            <a:spLocks noGrp="1"/>
          </p:cNvSpPr>
          <p:nvPr>
            <p:ph sz="quarter" idx="12"/>
          </p:nvPr>
        </p:nvSpPr>
        <p:spPr>
          <a:xfrm>
            <a:off x="860131" y="2840467"/>
            <a:ext cx="4460541" cy="246221"/>
          </a:xfrm>
        </p:spPr>
        <p:txBody>
          <a:bodyPr wrap="square">
            <a:spAutoFit/>
          </a:bodyPr>
          <a:lstStyle/>
          <a:p>
            <a:r>
              <a:rPr lang="en-US" sz="1600" b="1" spc="50" dirty="0">
                <a:solidFill>
                  <a:schemeClr val="bg1"/>
                </a:solidFill>
                <a:cs typeface="Arial"/>
              </a:rPr>
              <a:t>Two ways to explore available resources</a:t>
            </a:r>
          </a:p>
        </p:txBody>
      </p:sp>
      <p:sp>
        <p:nvSpPr>
          <p:cNvPr id="11" name="Content Placeholder 10">
            <a:extLst>
              <a:ext uri="{FF2B5EF4-FFF2-40B4-BE49-F238E27FC236}">
                <a16:creationId xmlns:a16="http://schemas.microsoft.com/office/drawing/2014/main" id="{7F4DB2E7-557F-4D24-8E7B-608D13E2A4F1}"/>
              </a:ext>
            </a:extLst>
          </p:cNvPr>
          <p:cNvSpPr>
            <a:spLocks noGrp="1"/>
          </p:cNvSpPr>
          <p:nvPr>
            <p:ph sz="quarter" idx="15"/>
          </p:nvPr>
        </p:nvSpPr>
        <p:spPr>
          <a:xfrm>
            <a:off x="1823514" y="3384609"/>
            <a:ext cx="4462738" cy="2160505"/>
          </a:xfrm>
        </p:spPr>
        <p:txBody>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rudentialModern" pitchFamily="2" charset="77"/>
                <a:ea typeface="+mn-ea"/>
                <a:cs typeface="+mn-cs"/>
              </a:rPr>
              <a:t>Caregiver Advocate WEBSITE</a:t>
            </a:r>
          </a:p>
          <a:p>
            <a:pPr marL="214313" marR="0" lvl="0" indent="-21431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PrudentialModern Medium" pitchFamily="2" charset="77"/>
                <a:ea typeface="Times New Roman" panose="02020603050405020304" pitchFamily="18" charset="0"/>
                <a:cs typeface="+mn-cs"/>
              </a:rPr>
              <a:t>Find care: search a database of 150K+ providers by geography or provider type</a:t>
            </a:r>
          </a:p>
          <a:p>
            <a:pPr marL="214313" marR="0" lvl="0" indent="-21431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PrudentialModern Medium" pitchFamily="2" charset="77"/>
                <a:ea typeface="Times New Roman" panose="02020603050405020304" pitchFamily="18" charset="0"/>
                <a:cs typeface="+mn-cs"/>
              </a:rPr>
              <a:t>Library: articles, checklists, videos, and tip sheets</a:t>
            </a:r>
          </a:p>
          <a:p>
            <a:pPr marL="214313" marR="0" lvl="0" indent="-21431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PrudentialModern Medium" pitchFamily="2" charset="77"/>
                <a:ea typeface="Times New Roman" panose="02020603050405020304" pitchFamily="18" charset="0"/>
                <a:cs typeface="+mn-cs"/>
              </a:rPr>
              <a:t>Cost of Care: interactive map comparing costs of senior care across geographies and care settings</a:t>
            </a:r>
          </a:p>
          <a:p>
            <a:endParaRPr lang="en-US" dirty="0"/>
          </a:p>
        </p:txBody>
      </p:sp>
      <p:sp>
        <p:nvSpPr>
          <p:cNvPr id="15" name="Content Placeholder 14">
            <a:extLst>
              <a:ext uri="{FF2B5EF4-FFF2-40B4-BE49-F238E27FC236}">
                <a16:creationId xmlns:a16="http://schemas.microsoft.com/office/drawing/2014/main" id="{8E7F2B82-5B03-4D08-B212-9175A8E70BB0}"/>
              </a:ext>
            </a:extLst>
          </p:cNvPr>
          <p:cNvSpPr>
            <a:spLocks noGrp="1"/>
          </p:cNvSpPr>
          <p:nvPr>
            <p:ph sz="quarter" idx="16"/>
          </p:nvPr>
        </p:nvSpPr>
        <p:spPr>
          <a:xfrm>
            <a:off x="7600845" y="3438358"/>
            <a:ext cx="4083050" cy="2398916"/>
          </a:xfrm>
        </p:spPr>
        <p:txBody>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PrudentialModern" pitchFamily="2" charset="77"/>
                <a:ea typeface="+mn-ea"/>
                <a:cs typeface="+mn-cs"/>
              </a:rPr>
              <a:t>Caregiver Advocate HOTLINE</a:t>
            </a:r>
          </a:p>
          <a:p>
            <a:pPr marL="214313" marR="0" lvl="0" indent="-21431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PrudentialModern Medium" pitchFamily="2" charset="77"/>
                <a:ea typeface="Times New Roman" panose="02020603050405020304" pitchFamily="18" charset="0"/>
                <a:cs typeface="+mn-cs"/>
              </a:rPr>
              <a:t>On demand live person call center</a:t>
            </a:r>
          </a:p>
          <a:p>
            <a:pPr marL="214313" marR="0" lvl="0" indent="-21431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PrudentialModern Medium" pitchFamily="2" charset="77"/>
                <a:ea typeface="Times New Roman" panose="02020603050405020304" pitchFamily="18" charset="0"/>
                <a:cs typeface="+mn-cs"/>
              </a:rPr>
              <a:t>Toll free advocacy hotline offers the same types of services as the website</a:t>
            </a:r>
          </a:p>
          <a:p>
            <a:pPr marL="214313" marR="0" lvl="0" indent="-214313"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PrudentialModern Medium" pitchFamily="2" charset="77"/>
                <a:ea typeface="Times New Roman" panose="02020603050405020304" pitchFamily="18" charset="0"/>
                <a:cs typeface="+mn-cs"/>
              </a:rPr>
              <a:t>Program Coordinators are knowledgeable resources on providing care for chronic or terminal illness</a:t>
            </a:r>
          </a:p>
          <a:p>
            <a:endParaRPr lang="en-US" dirty="0"/>
          </a:p>
        </p:txBody>
      </p:sp>
      <p:grpSp>
        <p:nvGrpSpPr>
          <p:cNvPr id="16" name="Group 15">
            <a:extLst>
              <a:ext uri="{FF2B5EF4-FFF2-40B4-BE49-F238E27FC236}">
                <a16:creationId xmlns:a16="http://schemas.microsoft.com/office/drawing/2014/main" id="{A6F2BC23-67C3-4045-9754-404100A5340B}"/>
              </a:ext>
              <a:ext uri="{C183D7F6-B498-43B3-948B-1728B52AA6E4}">
                <adec:decorative xmlns:adec="http://schemas.microsoft.com/office/drawing/2017/decorative" val="1"/>
              </a:ext>
            </a:extLst>
          </p:cNvPr>
          <p:cNvGrpSpPr/>
          <p:nvPr/>
        </p:nvGrpSpPr>
        <p:grpSpPr>
          <a:xfrm>
            <a:off x="422821" y="6360459"/>
            <a:ext cx="344861" cy="343609"/>
            <a:chOff x="1136774" y="6032607"/>
            <a:chExt cx="445728" cy="444110"/>
          </a:xfrm>
          <a:solidFill>
            <a:schemeClr val="bg1"/>
          </a:solidFill>
        </p:grpSpPr>
        <p:sp>
          <p:nvSpPr>
            <p:cNvPr id="17" name="Freeform: Shape 32">
              <a:extLst>
                <a:ext uri="{FF2B5EF4-FFF2-40B4-BE49-F238E27FC236}">
                  <a16:creationId xmlns:a16="http://schemas.microsoft.com/office/drawing/2014/main" id="{BCC4879A-6822-7340-835F-C42DDEA0DFCF}"/>
                </a:ext>
              </a:extLst>
            </p:cNvPr>
            <p:cNvSpPr/>
            <p:nvPr userDrawn="1"/>
          </p:nvSpPr>
          <p:spPr>
            <a:xfrm>
              <a:off x="1136774" y="6032607"/>
              <a:ext cx="436026" cy="355181"/>
            </a:xfrm>
            <a:custGeom>
              <a:avLst/>
              <a:gdLst>
                <a:gd name="connsiteX0" fmla="*/ 225289 w 436026"/>
                <a:gd name="connsiteY0" fmla="*/ 0 h 355181"/>
                <a:gd name="connsiteX1" fmla="*/ 436026 w 436026"/>
                <a:gd name="connsiteY1" fmla="*/ 157379 h 355181"/>
                <a:gd name="connsiteX2" fmla="*/ 322304 w 436026"/>
                <a:gd name="connsiteY2" fmla="*/ 126119 h 355181"/>
                <a:gd name="connsiteX3" fmla="*/ 223133 w 436026"/>
                <a:gd name="connsiteY3" fmla="*/ 68449 h 355181"/>
                <a:gd name="connsiteX4" fmla="*/ 187023 w 436026"/>
                <a:gd name="connsiteY4" fmla="*/ 61982 h 355181"/>
                <a:gd name="connsiteX5" fmla="*/ 187023 w 436026"/>
                <a:gd name="connsiteY5" fmla="*/ 88391 h 355181"/>
                <a:gd name="connsiteX6" fmla="*/ 215049 w 436026"/>
                <a:gd name="connsiteY6" fmla="*/ 114262 h 355181"/>
                <a:gd name="connsiteX7" fmla="*/ 176243 w 436026"/>
                <a:gd name="connsiteY7" fmla="*/ 111028 h 355181"/>
                <a:gd name="connsiteX8" fmla="*/ 209659 w 436026"/>
                <a:gd name="connsiteY8" fmla="*/ 147139 h 355181"/>
                <a:gd name="connsiteX9" fmla="*/ 357337 w 436026"/>
                <a:gd name="connsiteY9" fmla="*/ 171931 h 355181"/>
                <a:gd name="connsiteX10" fmla="*/ 383207 w 436026"/>
                <a:gd name="connsiteY10" fmla="*/ 188639 h 355181"/>
                <a:gd name="connsiteX11" fmla="*/ 315836 w 436026"/>
                <a:gd name="connsiteY11" fmla="*/ 191873 h 355181"/>
                <a:gd name="connsiteX12" fmla="*/ 287810 w 436026"/>
                <a:gd name="connsiteY12" fmla="*/ 293738 h 355181"/>
                <a:gd name="connsiteX13" fmla="*/ 196724 w 436026"/>
                <a:gd name="connsiteY13" fmla="*/ 354641 h 355181"/>
                <a:gd name="connsiteX14" fmla="*/ 137437 w 436026"/>
                <a:gd name="connsiteY14" fmla="*/ 354641 h 355181"/>
                <a:gd name="connsiteX15" fmla="*/ 157379 w 436026"/>
                <a:gd name="connsiteY15" fmla="*/ 315297 h 355181"/>
                <a:gd name="connsiteX16" fmla="*/ 154145 w 436026"/>
                <a:gd name="connsiteY16" fmla="*/ 314219 h 355181"/>
                <a:gd name="connsiteX17" fmla="*/ 100248 w 436026"/>
                <a:gd name="connsiteY17" fmla="*/ 355181 h 355181"/>
                <a:gd name="connsiteX18" fmla="*/ 87313 w 436026"/>
                <a:gd name="connsiteY18" fmla="*/ 355181 h 355181"/>
                <a:gd name="connsiteX19" fmla="*/ 142288 w 436026"/>
                <a:gd name="connsiteY19" fmla="*/ 278108 h 355181"/>
                <a:gd name="connsiteX20" fmla="*/ 146600 w 436026"/>
                <a:gd name="connsiteY20" fmla="*/ 226367 h 355181"/>
                <a:gd name="connsiteX21" fmla="*/ 137976 w 436026"/>
                <a:gd name="connsiteY21" fmla="*/ 214510 h 355181"/>
                <a:gd name="connsiteX22" fmla="*/ 115879 w 436026"/>
                <a:gd name="connsiteY22" fmla="*/ 299667 h 355181"/>
                <a:gd name="connsiteX23" fmla="*/ 70066 w 436026"/>
                <a:gd name="connsiteY23" fmla="*/ 354641 h 355181"/>
                <a:gd name="connsiteX24" fmla="*/ 58209 w 436026"/>
                <a:gd name="connsiteY24" fmla="*/ 354641 h 355181"/>
                <a:gd name="connsiteX25" fmla="*/ 85696 w 436026"/>
                <a:gd name="connsiteY25" fmla="*/ 316375 h 355181"/>
                <a:gd name="connsiteX26" fmla="*/ 123963 w 436026"/>
                <a:gd name="connsiteY26" fmla="*/ 199419 h 355181"/>
                <a:gd name="connsiteX27" fmla="*/ 114262 w 436026"/>
                <a:gd name="connsiteY27" fmla="*/ 203730 h 355181"/>
                <a:gd name="connsiteX28" fmla="*/ 97554 w 436026"/>
                <a:gd name="connsiteY28" fmla="*/ 250082 h 355181"/>
                <a:gd name="connsiteX29" fmla="*/ 85696 w 436026"/>
                <a:gd name="connsiteY29" fmla="*/ 256549 h 355181"/>
                <a:gd name="connsiteX30" fmla="*/ 44196 w 436026"/>
                <a:gd name="connsiteY30" fmla="*/ 355181 h 355181"/>
                <a:gd name="connsiteX31" fmla="*/ 0 w 436026"/>
                <a:gd name="connsiteY31" fmla="*/ 215588 h 355181"/>
                <a:gd name="connsiteX32" fmla="*/ 225289 w 436026"/>
                <a:gd name="connsiteY32" fmla="*/ 0 h 355181"/>
                <a:gd name="connsiteX33" fmla="*/ 226367 w 436026"/>
                <a:gd name="connsiteY33" fmla="*/ 14013 h 355181"/>
                <a:gd name="connsiteX34" fmla="*/ 16708 w 436026"/>
                <a:gd name="connsiteY34" fmla="*/ 215049 h 355181"/>
                <a:gd name="connsiteX35" fmla="*/ 45273 w 436026"/>
                <a:gd name="connsiteY35" fmla="*/ 324998 h 355181"/>
                <a:gd name="connsiteX36" fmla="*/ 101326 w 436026"/>
                <a:gd name="connsiteY36" fmla="*/ 174087 h 355181"/>
                <a:gd name="connsiteX37" fmla="*/ 118573 w 436026"/>
                <a:gd name="connsiteY37" fmla="*/ 166542 h 355181"/>
                <a:gd name="connsiteX38" fmla="*/ 143905 w 436026"/>
                <a:gd name="connsiteY38" fmla="*/ 102404 h 355181"/>
                <a:gd name="connsiteX39" fmla="*/ 160074 w 436026"/>
                <a:gd name="connsiteY39" fmla="*/ 93781 h 355181"/>
                <a:gd name="connsiteX40" fmla="*/ 180016 w 436026"/>
                <a:gd name="connsiteY40" fmla="*/ 51203 h 355181"/>
                <a:gd name="connsiteX41" fmla="*/ 224211 w 436026"/>
                <a:gd name="connsiteY41" fmla="*/ 58209 h 355181"/>
                <a:gd name="connsiteX42" fmla="*/ 313680 w 436026"/>
                <a:gd name="connsiteY42" fmla="*/ 108333 h 355181"/>
                <a:gd name="connsiteX43" fmla="*/ 413928 w 436026"/>
                <a:gd name="connsiteY43" fmla="*/ 136360 h 355181"/>
                <a:gd name="connsiteX44" fmla="*/ 226367 w 436026"/>
                <a:gd name="connsiteY44" fmla="*/ 14013 h 3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1">
                  <a:moveTo>
                    <a:pt x="225289" y="0"/>
                  </a:moveTo>
                  <a:cubicBezTo>
                    <a:pt x="355180" y="0"/>
                    <a:pt x="424708" y="103482"/>
                    <a:pt x="436026" y="157379"/>
                  </a:cubicBezTo>
                  <a:lnTo>
                    <a:pt x="322304" y="126119"/>
                  </a:lnTo>
                  <a:lnTo>
                    <a:pt x="223133" y="68449"/>
                  </a:lnTo>
                  <a:lnTo>
                    <a:pt x="187023" y="61982"/>
                  </a:lnTo>
                  <a:lnTo>
                    <a:pt x="187023" y="88391"/>
                  </a:lnTo>
                  <a:lnTo>
                    <a:pt x="215049" y="114262"/>
                  </a:lnTo>
                  <a:lnTo>
                    <a:pt x="176243" y="111028"/>
                  </a:lnTo>
                  <a:cubicBezTo>
                    <a:pt x="176243" y="111028"/>
                    <a:pt x="177321" y="113184"/>
                    <a:pt x="209659" y="147139"/>
                  </a:cubicBezTo>
                  <a:lnTo>
                    <a:pt x="357337" y="171931"/>
                  </a:lnTo>
                  <a:lnTo>
                    <a:pt x="383207" y="188639"/>
                  </a:lnTo>
                  <a:lnTo>
                    <a:pt x="315836" y="191873"/>
                  </a:lnTo>
                  <a:lnTo>
                    <a:pt x="287810" y="293738"/>
                  </a:lnTo>
                  <a:lnTo>
                    <a:pt x="196724" y="354641"/>
                  </a:lnTo>
                  <a:lnTo>
                    <a:pt x="137437" y="354641"/>
                  </a:lnTo>
                  <a:lnTo>
                    <a:pt x="157379" y="315297"/>
                  </a:lnTo>
                  <a:lnTo>
                    <a:pt x="154145" y="314219"/>
                  </a:lnTo>
                  <a:lnTo>
                    <a:pt x="100248" y="355181"/>
                  </a:lnTo>
                  <a:lnTo>
                    <a:pt x="87313" y="355181"/>
                  </a:lnTo>
                  <a:lnTo>
                    <a:pt x="142288" y="278108"/>
                  </a:lnTo>
                  <a:cubicBezTo>
                    <a:pt x="144983" y="256011"/>
                    <a:pt x="143366" y="265712"/>
                    <a:pt x="146600" y="226367"/>
                  </a:cubicBezTo>
                  <a:lnTo>
                    <a:pt x="137976" y="214510"/>
                  </a:lnTo>
                  <a:lnTo>
                    <a:pt x="115879" y="299667"/>
                  </a:lnTo>
                  <a:lnTo>
                    <a:pt x="70066" y="354641"/>
                  </a:lnTo>
                  <a:lnTo>
                    <a:pt x="58209" y="354641"/>
                  </a:lnTo>
                  <a:lnTo>
                    <a:pt x="85696" y="316375"/>
                  </a:lnTo>
                  <a:lnTo>
                    <a:pt x="123963" y="199419"/>
                  </a:lnTo>
                  <a:lnTo>
                    <a:pt x="114262" y="203730"/>
                  </a:lnTo>
                  <a:lnTo>
                    <a:pt x="97554" y="250082"/>
                  </a:lnTo>
                  <a:lnTo>
                    <a:pt x="85696" y="256549"/>
                  </a:lnTo>
                  <a:cubicBezTo>
                    <a:pt x="85696" y="256549"/>
                    <a:pt x="58209" y="322303"/>
                    <a:pt x="44196" y="355181"/>
                  </a:cubicBezTo>
                  <a:cubicBezTo>
                    <a:pt x="23715" y="325537"/>
                    <a:pt x="0" y="285115"/>
                    <a:pt x="0" y="215588"/>
                  </a:cubicBezTo>
                  <a:cubicBezTo>
                    <a:pt x="0" y="111028"/>
                    <a:pt x="90008" y="0"/>
                    <a:pt x="225289" y="0"/>
                  </a:cubicBezTo>
                  <a:close/>
                  <a:moveTo>
                    <a:pt x="226367" y="14013"/>
                  </a:moveTo>
                  <a:cubicBezTo>
                    <a:pt x="99710" y="14013"/>
                    <a:pt x="16708" y="118035"/>
                    <a:pt x="16708" y="215049"/>
                  </a:cubicBezTo>
                  <a:cubicBezTo>
                    <a:pt x="16708" y="270562"/>
                    <a:pt x="30182" y="298589"/>
                    <a:pt x="45273" y="324998"/>
                  </a:cubicBezTo>
                  <a:lnTo>
                    <a:pt x="101326" y="174087"/>
                  </a:lnTo>
                  <a:cubicBezTo>
                    <a:pt x="101326" y="174087"/>
                    <a:pt x="118573" y="164925"/>
                    <a:pt x="118573" y="166542"/>
                  </a:cubicBezTo>
                  <a:lnTo>
                    <a:pt x="143905" y="102404"/>
                  </a:lnTo>
                  <a:lnTo>
                    <a:pt x="160074" y="93781"/>
                  </a:lnTo>
                  <a:lnTo>
                    <a:pt x="180016" y="51203"/>
                  </a:lnTo>
                  <a:lnTo>
                    <a:pt x="224211" y="58209"/>
                  </a:lnTo>
                  <a:lnTo>
                    <a:pt x="313680" y="108333"/>
                  </a:lnTo>
                  <a:lnTo>
                    <a:pt x="413928" y="136360"/>
                  </a:lnTo>
                  <a:cubicBezTo>
                    <a:pt x="388058" y="70605"/>
                    <a:pt x="314758" y="14013"/>
                    <a:pt x="226367" y="14013"/>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8" name="Freeform: Shape 33">
              <a:extLst>
                <a:ext uri="{FF2B5EF4-FFF2-40B4-BE49-F238E27FC236}">
                  <a16:creationId xmlns:a16="http://schemas.microsoft.com/office/drawing/2014/main" id="{2CFE7FCB-8C61-9C47-A138-7EA22442D972}"/>
                </a:ext>
              </a:extLst>
            </p:cNvPr>
            <p:cNvSpPr/>
            <p:nvPr userDrawn="1"/>
          </p:nvSpPr>
          <p:spPr>
            <a:xfrm>
              <a:off x="1465006" y="6231487"/>
              <a:ext cx="42040" cy="68987"/>
            </a:xfrm>
            <a:custGeom>
              <a:avLst/>
              <a:gdLst>
                <a:gd name="connsiteX0" fmla="*/ 3773 w 42040"/>
                <a:gd name="connsiteY0" fmla="*/ 0 h 68987"/>
                <a:gd name="connsiteX1" fmla="*/ 42040 w 42040"/>
                <a:gd name="connsiteY1" fmla="*/ 15630 h 68987"/>
                <a:gd name="connsiteX2" fmla="*/ 15092 w 42040"/>
                <a:gd name="connsiteY2" fmla="*/ 66293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30"/>
                  </a:lnTo>
                  <a:lnTo>
                    <a:pt x="15092" y="66293"/>
                  </a:lnTo>
                  <a:lnTo>
                    <a:pt x="0" y="68987"/>
                  </a:lnTo>
                  <a:lnTo>
                    <a:pt x="3773" y="39344"/>
                  </a:lnTo>
                  <a:lnTo>
                    <a:pt x="0" y="33415"/>
                  </a:lnTo>
                  <a:lnTo>
                    <a:pt x="3773"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9" name="Freeform: Shape 34">
              <a:extLst>
                <a:ext uri="{FF2B5EF4-FFF2-40B4-BE49-F238E27FC236}">
                  <a16:creationId xmlns:a16="http://schemas.microsoft.com/office/drawing/2014/main" id="{DEDC0D92-91F8-0247-8159-569092161AB9}"/>
                </a:ext>
              </a:extLst>
            </p:cNvPr>
            <p:cNvSpPr/>
            <p:nvPr userDrawn="1"/>
          </p:nvSpPr>
          <p:spPr>
            <a:xfrm>
              <a:off x="1441832" y="6249811"/>
              <a:ext cx="101865" cy="137436"/>
            </a:xfrm>
            <a:custGeom>
              <a:avLst/>
              <a:gdLst>
                <a:gd name="connsiteX0" fmla="*/ 72221 w 101865"/>
                <a:gd name="connsiteY0" fmla="*/ 0 h 137436"/>
                <a:gd name="connsiteX1" fmla="*/ 101865 w 101865"/>
                <a:gd name="connsiteY1" fmla="*/ 12396 h 137436"/>
                <a:gd name="connsiteX2" fmla="*/ 81384 w 101865"/>
                <a:gd name="connsiteY2" fmla="*/ 60364 h 137436"/>
                <a:gd name="connsiteX3" fmla="*/ 62520 w 101865"/>
                <a:gd name="connsiteY3" fmla="*/ 76533 h 137436"/>
                <a:gd name="connsiteX4" fmla="*/ 24792 w 101865"/>
                <a:gd name="connsiteY4" fmla="*/ 137436 h 137436"/>
                <a:gd name="connsiteX5" fmla="*/ 0 w 101865"/>
                <a:gd name="connsiteY5" fmla="*/ 137436 h 137436"/>
                <a:gd name="connsiteX6" fmla="*/ 24792 w 101865"/>
                <a:gd name="connsiteY6" fmla="*/ 94319 h 137436"/>
                <a:gd name="connsiteX7" fmla="*/ 44195 w 101865"/>
                <a:gd name="connsiteY7" fmla="*/ 78150 h 137436"/>
                <a:gd name="connsiteX8" fmla="*/ 72221 w 101865"/>
                <a:gd name="connsiteY8" fmla="*/ 0 h 13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5" h="137436">
                  <a:moveTo>
                    <a:pt x="72221" y="0"/>
                  </a:moveTo>
                  <a:lnTo>
                    <a:pt x="101865" y="12396"/>
                  </a:lnTo>
                  <a:lnTo>
                    <a:pt x="81384" y="60364"/>
                  </a:lnTo>
                  <a:lnTo>
                    <a:pt x="62520" y="76533"/>
                  </a:lnTo>
                  <a:lnTo>
                    <a:pt x="24792" y="137436"/>
                  </a:lnTo>
                  <a:lnTo>
                    <a:pt x="0" y="137436"/>
                  </a:lnTo>
                  <a:lnTo>
                    <a:pt x="24792" y="94319"/>
                  </a:lnTo>
                  <a:lnTo>
                    <a:pt x="44195" y="78150"/>
                  </a:lnTo>
                  <a:lnTo>
                    <a:pt x="72221"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0" name="Freeform: Shape 35">
              <a:extLst>
                <a:ext uri="{FF2B5EF4-FFF2-40B4-BE49-F238E27FC236}">
                  <a16:creationId xmlns:a16="http://schemas.microsoft.com/office/drawing/2014/main" id="{38E22529-30B2-9B43-AC15-0FD8C3378EA7}"/>
                </a:ext>
              </a:extLst>
            </p:cNvPr>
            <p:cNvSpPr/>
            <p:nvPr userDrawn="1"/>
          </p:nvSpPr>
          <p:spPr>
            <a:xfrm>
              <a:off x="1491416" y="6264363"/>
              <a:ext cx="91086" cy="122884"/>
            </a:xfrm>
            <a:custGeom>
              <a:avLst/>
              <a:gdLst>
                <a:gd name="connsiteX0" fmla="*/ 61442 w 91086"/>
                <a:gd name="connsiteY0" fmla="*/ 0 h 122884"/>
                <a:gd name="connsiteX1" fmla="*/ 91086 w 91086"/>
                <a:gd name="connsiteY1" fmla="*/ 10240 h 122884"/>
                <a:gd name="connsiteX2" fmla="*/ 49585 w 91086"/>
                <a:gd name="connsiteY2" fmla="*/ 122884 h 122884"/>
                <a:gd name="connsiteX3" fmla="*/ 0 w 91086"/>
                <a:gd name="connsiteY3" fmla="*/ 122884 h 122884"/>
                <a:gd name="connsiteX4" fmla="*/ 47429 w 91086"/>
                <a:gd name="connsiteY4" fmla="*/ 48507 h 122884"/>
                <a:gd name="connsiteX5" fmla="*/ 61442 w 91086"/>
                <a:gd name="connsiteY5" fmla="*/ 0 h 12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4">
                  <a:moveTo>
                    <a:pt x="61442" y="0"/>
                  </a:moveTo>
                  <a:lnTo>
                    <a:pt x="91086" y="10240"/>
                  </a:lnTo>
                  <a:cubicBezTo>
                    <a:pt x="88391" y="47968"/>
                    <a:pt x="75994" y="86235"/>
                    <a:pt x="49585" y="122884"/>
                  </a:cubicBezTo>
                  <a:lnTo>
                    <a:pt x="0" y="122884"/>
                  </a:lnTo>
                  <a:lnTo>
                    <a:pt x="47429" y="48507"/>
                  </a:lnTo>
                  <a:lnTo>
                    <a:pt x="6144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1" name="Freeform: Shape 36">
              <a:extLst>
                <a:ext uri="{FF2B5EF4-FFF2-40B4-BE49-F238E27FC236}">
                  <a16:creationId xmlns:a16="http://schemas.microsoft.com/office/drawing/2014/main" id="{6C61781B-2C74-0046-9530-3776C8B2B1E9}"/>
                </a:ext>
              </a:extLst>
            </p:cNvPr>
            <p:cNvSpPr/>
            <p:nvPr userDrawn="1"/>
          </p:nvSpPr>
          <p:spPr>
            <a:xfrm>
              <a:off x="1397635" y="63155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2" name="Freeform: Shape 37">
              <a:extLst>
                <a:ext uri="{FF2B5EF4-FFF2-40B4-BE49-F238E27FC236}">
                  <a16:creationId xmlns:a16="http://schemas.microsoft.com/office/drawing/2014/main" id="{7E99A1F6-7B27-E047-82A8-CF3D91514F34}"/>
                </a:ext>
              </a:extLst>
            </p:cNvPr>
            <p:cNvSpPr/>
            <p:nvPr userDrawn="1"/>
          </p:nvSpPr>
          <p:spPr>
            <a:xfrm>
              <a:off x="1190671" y="6398028"/>
              <a:ext cx="341168" cy="78689"/>
            </a:xfrm>
            <a:custGeom>
              <a:avLst/>
              <a:gdLst>
                <a:gd name="connsiteX0" fmla="*/ 0 w 341168"/>
                <a:gd name="connsiteY0" fmla="*/ 0 h 78689"/>
                <a:gd name="connsiteX1" fmla="*/ 341168 w 341168"/>
                <a:gd name="connsiteY1" fmla="*/ 0 h 78689"/>
                <a:gd name="connsiteX2" fmla="*/ 170853 w 341168"/>
                <a:gd name="connsiteY2" fmla="*/ 78689 h 78689"/>
                <a:gd name="connsiteX3" fmla="*/ 0 w 341168"/>
                <a:gd name="connsiteY3" fmla="*/ 0 h 78689"/>
              </a:gdLst>
              <a:ahLst/>
              <a:cxnLst>
                <a:cxn ang="0">
                  <a:pos x="connsiteX0" y="connsiteY0"/>
                </a:cxn>
                <a:cxn ang="0">
                  <a:pos x="connsiteX1" y="connsiteY1"/>
                </a:cxn>
                <a:cxn ang="0">
                  <a:pos x="connsiteX2" y="connsiteY2"/>
                </a:cxn>
                <a:cxn ang="0">
                  <a:pos x="connsiteX3" y="connsiteY3"/>
                </a:cxn>
              </a:cxnLst>
              <a:rect l="l" t="t" r="r" b="b"/>
              <a:pathLst>
                <a:path w="341168" h="78689">
                  <a:moveTo>
                    <a:pt x="0" y="0"/>
                  </a:moveTo>
                  <a:lnTo>
                    <a:pt x="341168" y="0"/>
                  </a:lnTo>
                  <a:cubicBezTo>
                    <a:pt x="301823" y="50663"/>
                    <a:pt x="233913" y="78689"/>
                    <a:pt x="170853" y="78689"/>
                  </a:cubicBezTo>
                  <a:cubicBezTo>
                    <a:pt x="115879" y="78689"/>
                    <a:pt x="48507" y="59286"/>
                    <a:pt x="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cxnSp>
        <p:nvCxnSpPr>
          <p:cNvPr id="6" name="Straight Connector 5">
            <a:extLst>
              <a:ext uri="{FF2B5EF4-FFF2-40B4-BE49-F238E27FC236}">
                <a16:creationId xmlns:a16="http://schemas.microsoft.com/office/drawing/2014/main" id="{1BB1EC56-BD9B-68BF-7CE1-A5626959AB3C}"/>
              </a:ext>
              <a:ext uri="{C183D7F6-B498-43B3-948B-1728B52AA6E4}">
                <adec:decorative xmlns:adec="http://schemas.microsoft.com/office/drawing/2017/decorative" val="1"/>
              </a:ext>
            </a:extLst>
          </p:cNvPr>
          <p:cNvCxnSpPr>
            <a:cxnSpLocks/>
          </p:cNvCxnSpPr>
          <p:nvPr/>
        </p:nvCxnSpPr>
        <p:spPr>
          <a:xfrm>
            <a:off x="666751" y="1396419"/>
            <a:ext cx="0" cy="979391"/>
          </a:xfrm>
          <a:prstGeom prst="line">
            <a:avLst/>
          </a:prstGeom>
          <a:ln w="38100">
            <a:solidFill>
              <a:srgbClr val="98C3DE"/>
            </a:solidFill>
          </a:ln>
          <a:effectLst/>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915E2FC9-4779-E0E8-F93B-FBA118EA6D65}"/>
              </a:ext>
              <a:ext uri="{C183D7F6-B498-43B3-948B-1728B52AA6E4}">
                <adec:decorative xmlns:adec="http://schemas.microsoft.com/office/drawing/2017/decorative" val="1"/>
              </a:ext>
            </a:extLst>
          </p:cNvPr>
          <p:cNvGrpSpPr/>
          <p:nvPr/>
        </p:nvGrpSpPr>
        <p:grpSpPr>
          <a:xfrm>
            <a:off x="867631" y="3415656"/>
            <a:ext cx="788338" cy="788338"/>
            <a:chOff x="624650" y="3305025"/>
            <a:chExt cx="1007389" cy="1007389"/>
          </a:xfrm>
        </p:grpSpPr>
        <p:sp>
          <p:nvSpPr>
            <p:cNvPr id="23" name="Oval 22">
              <a:extLst>
                <a:ext uri="{FF2B5EF4-FFF2-40B4-BE49-F238E27FC236}">
                  <a16:creationId xmlns:a16="http://schemas.microsoft.com/office/drawing/2014/main" id="{BA75CC8A-CDD2-4E8C-4EBA-8AE6C90D645D}"/>
                </a:ext>
              </a:extLst>
            </p:cNvPr>
            <p:cNvSpPr/>
            <p:nvPr/>
          </p:nvSpPr>
          <p:spPr>
            <a:xfrm>
              <a:off x="624650" y="3305025"/>
              <a:ext cx="1007389" cy="1007389"/>
            </a:xfrm>
            <a:prstGeom prst="ellipse">
              <a:avLst/>
            </a:prstGeom>
            <a:solidFill>
              <a:srgbClr val="007B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Content Placeholder 38" descr="Icon of a Website">
              <a:extLst>
                <a:ext uri="{FF2B5EF4-FFF2-40B4-BE49-F238E27FC236}">
                  <a16:creationId xmlns:a16="http://schemas.microsoft.com/office/drawing/2014/main" id="{4D153285-2FED-0605-3640-E11324ADF669}"/>
                </a:ext>
              </a:extLst>
            </p:cNvPr>
            <p:cNvPicPr>
              <a:picLocks noChangeAspect="1"/>
            </p:cNvPicPr>
            <p:nvPr/>
          </p:nvPicPr>
          <p:blipFill>
            <a:blip r:embed="rId4"/>
            <a:stretch>
              <a:fillRect/>
            </a:stretch>
          </p:blipFill>
          <p:spPr>
            <a:xfrm>
              <a:off x="818318" y="3547588"/>
              <a:ext cx="620052" cy="522262"/>
            </a:xfrm>
            <a:prstGeom prst="rect">
              <a:avLst/>
            </a:prstGeom>
            <a:noFill/>
          </p:spPr>
        </p:pic>
      </p:grpSp>
      <p:grpSp>
        <p:nvGrpSpPr>
          <p:cNvPr id="29" name="Group 28">
            <a:extLst>
              <a:ext uri="{FF2B5EF4-FFF2-40B4-BE49-F238E27FC236}">
                <a16:creationId xmlns:a16="http://schemas.microsoft.com/office/drawing/2014/main" id="{1BA84742-51A0-01DA-9C82-926BF9BFC1DE}"/>
              </a:ext>
              <a:ext uri="{C183D7F6-B498-43B3-948B-1728B52AA6E4}">
                <adec:decorative xmlns:adec="http://schemas.microsoft.com/office/drawing/2017/decorative" val="1"/>
              </a:ext>
            </a:extLst>
          </p:cNvPr>
          <p:cNvGrpSpPr/>
          <p:nvPr/>
        </p:nvGrpSpPr>
        <p:grpSpPr>
          <a:xfrm>
            <a:off x="6668074" y="3415656"/>
            <a:ext cx="788338" cy="788338"/>
            <a:chOff x="6803136" y="3268206"/>
            <a:chExt cx="1007389" cy="1007389"/>
          </a:xfrm>
        </p:grpSpPr>
        <p:sp>
          <p:nvSpPr>
            <p:cNvPr id="25" name="Oval 24">
              <a:extLst>
                <a:ext uri="{FF2B5EF4-FFF2-40B4-BE49-F238E27FC236}">
                  <a16:creationId xmlns:a16="http://schemas.microsoft.com/office/drawing/2014/main" id="{570C5B62-212F-F94D-C182-B98131D8EF8B}"/>
                </a:ext>
              </a:extLst>
            </p:cNvPr>
            <p:cNvSpPr/>
            <p:nvPr/>
          </p:nvSpPr>
          <p:spPr>
            <a:xfrm>
              <a:off x="6803136" y="3268206"/>
              <a:ext cx="1007389" cy="1007389"/>
            </a:xfrm>
            <a:prstGeom prst="ellipse">
              <a:avLst/>
            </a:prstGeom>
            <a:solidFill>
              <a:srgbClr val="007B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Content Placeholder 39" descr="Icon of a Telephone">
              <a:extLst>
                <a:ext uri="{FF2B5EF4-FFF2-40B4-BE49-F238E27FC236}">
                  <a16:creationId xmlns:a16="http://schemas.microsoft.com/office/drawing/2014/main" id="{6D5C1219-B445-DF24-84A1-1ED5B533033A}"/>
                </a:ext>
              </a:extLst>
            </p:cNvPr>
            <p:cNvPicPr>
              <a:picLocks noChangeAspect="1"/>
            </p:cNvPicPr>
            <p:nvPr/>
          </p:nvPicPr>
          <p:blipFill>
            <a:blip r:embed="rId5"/>
            <a:stretch>
              <a:fillRect/>
            </a:stretch>
          </p:blipFill>
          <p:spPr>
            <a:xfrm>
              <a:off x="7046126" y="3510769"/>
              <a:ext cx="521408" cy="522262"/>
            </a:xfrm>
            <a:prstGeom prst="rect">
              <a:avLst/>
            </a:prstGeom>
            <a:noFill/>
          </p:spPr>
        </p:pic>
      </p:grpSp>
      <p:sp>
        <p:nvSpPr>
          <p:cNvPr id="2" name="Footer Placeholder 1">
            <a:extLst>
              <a:ext uri="{FF2B5EF4-FFF2-40B4-BE49-F238E27FC236}">
                <a16:creationId xmlns:a16="http://schemas.microsoft.com/office/drawing/2014/main" id="{E1948FF6-F203-45E9-BFCA-4251935AFF45}"/>
              </a:ext>
              <a:ext uri="{C183D7F6-B498-43B3-948B-1728B52AA6E4}">
                <adec:decorative xmlns:adec="http://schemas.microsoft.com/office/drawing/2017/decorative" val="1"/>
              </a:ext>
            </a:extLst>
          </p:cNvPr>
          <p:cNvSpPr>
            <a:spLocks noGrp="1"/>
          </p:cNvSpPr>
          <p:nvPr>
            <p:ph type="ftr" sz="quarter" idx="10"/>
          </p:nvPr>
        </p:nvSpPr>
        <p:spPr>
          <a:xfrm>
            <a:off x="6286252" y="6172201"/>
            <a:ext cx="5334000" cy="685799"/>
          </a:xfrm>
        </p:spPr>
        <p:txBody>
          <a:bodyPr/>
          <a:lstStyle/>
          <a:p>
            <a:r>
              <a:rPr lang="en-US" dirty="0">
                <a:solidFill>
                  <a:schemeClr val="bg1"/>
                </a:solidFill>
              </a:rPr>
              <a:t>Multiple Levels of Financial Protection    |</a:t>
            </a:r>
          </a:p>
        </p:txBody>
      </p:sp>
      <p:sp>
        <p:nvSpPr>
          <p:cNvPr id="4" name="Slide Number Placeholder 3">
            <a:extLst>
              <a:ext uri="{FF2B5EF4-FFF2-40B4-BE49-F238E27FC236}">
                <a16:creationId xmlns:a16="http://schemas.microsoft.com/office/drawing/2014/main" id="{DBAD2330-68BC-4C1C-AD12-4969E4B8ABA6}"/>
              </a:ext>
              <a:ext uri="{C183D7F6-B498-43B3-948B-1728B52AA6E4}">
                <adec:decorative xmlns:adec="http://schemas.microsoft.com/office/drawing/2017/decorative" val="1"/>
              </a:ext>
            </a:extLst>
          </p:cNvPr>
          <p:cNvSpPr>
            <a:spLocks noGrp="1"/>
          </p:cNvSpPr>
          <p:nvPr>
            <p:ph type="sldNum" sz="quarter" idx="11"/>
          </p:nvPr>
        </p:nvSpPr>
        <p:spPr>
          <a:xfrm>
            <a:off x="11620253" y="6172200"/>
            <a:ext cx="302154" cy="685800"/>
          </a:xfrm>
        </p:spPr>
        <p:txBody>
          <a:bodyPr/>
          <a:lstStyle/>
          <a:p>
            <a:fld id="{BB544E63-09F9-914E-B731-EB7D262F5FD2}"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05385425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0B0540-8D9B-4928-AE4B-45B225125824}"/>
              </a:ext>
            </a:extLst>
          </p:cNvPr>
          <p:cNvSpPr>
            <a:spLocks noGrp="1"/>
          </p:cNvSpPr>
          <p:nvPr>
            <p:ph type="title"/>
          </p:nvPr>
        </p:nvSpPr>
        <p:spPr>
          <a:xfrm>
            <a:off x="761208" y="337488"/>
            <a:ext cx="8302893" cy="685675"/>
          </a:xfrm>
        </p:spPr>
        <p:txBody>
          <a:bodyPr/>
          <a:lstStyle/>
          <a:p>
            <a:pPr marL="0" marR="0" lvl="0" indent="0" defTabSz="457200" rtl="0" eaLnBrk="1" fontAlgn="auto" latinLnBrk="0" hangingPunct="1">
              <a:lnSpc>
                <a:spcPct val="100000"/>
              </a:lnSpc>
              <a:spcBef>
                <a:spcPts val="0"/>
              </a:spcBef>
              <a:spcAft>
                <a:spcPts val="0"/>
              </a:spcAft>
              <a:tabLst/>
              <a:defRPr/>
            </a:pPr>
            <a:r>
              <a:rPr kumimoji="0" lang="en-US" sz="1600" b="0" i="0" u="none" strike="noStrike" kern="1200" cap="none" spc="0" normalizeH="0" baseline="0" noProof="0" dirty="0">
                <a:ln>
                  <a:noFill/>
                </a:ln>
                <a:solidFill>
                  <a:srgbClr val="001F45"/>
                </a:solidFill>
                <a:effectLst/>
                <a:uLnTx/>
                <a:uFillTx/>
                <a:latin typeface="PrudentialModern" pitchFamily="2" charset="77"/>
                <a:ea typeface="+mn-ea"/>
                <a:cs typeface="+mn-cs"/>
              </a:rPr>
              <a:t>PRUDENTIAL’S SOLUTION     </a:t>
            </a:r>
            <a:endParaRPr lang="en-US" dirty="0"/>
          </a:p>
        </p:txBody>
      </p:sp>
      <p:sp>
        <p:nvSpPr>
          <p:cNvPr id="13" name="Content Placeholder 12">
            <a:extLst>
              <a:ext uri="{FF2B5EF4-FFF2-40B4-BE49-F238E27FC236}">
                <a16:creationId xmlns:a16="http://schemas.microsoft.com/office/drawing/2014/main" id="{F92083E7-741F-4BC4-A976-81A4C6B24676}"/>
              </a:ext>
            </a:extLst>
          </p:cNvPr>
          <p:cNvSpPr>
            <a:spLocks noGrp="1"/>
          </p:cNvSpPr>
          <p:nvPr>
            <p:ph sz="quarter" idx="12"/>
          </p:nvPr>
        </p:nvSpPr>
        <p:spPr>
          <a:xfrm>
            <a:off x="741287" y="878257"/>
            <a:ext cx="10706981" cy="618309"/>
          </a:xfrm>
        </p:spPr>
        <p:txBody>
          <a:bodyPr/>
          <a:lstStyle/>
          <a:p>
            <a:pPr marR="0" lvl="0" fontAlgn="auto">
              <a:lnSpc>
                <a:spcPct val="100000"/>
              </a:lnSpc>
              <a:spcAft>
                <a:spcPts val="800"/>
              </a:spcAft>
              <a:buClrTx/>
              <a:buSzTx/>
              <a:tabLst/>
              <a:defRPr/>
            </a:pPr>
            <a:r>
              <a:rPr lang="en-US" sz="4000" dirty="0">
                <a:solidFill>
                  <a:srgbClr val="001F45"/>
                </a:solidFill>
              </a:rPr>
              <a:t>Life Insurance with a Chronic Illness Rider</a:t>
            </a:r>
            <a:endParaRPr lang="en-GB" sz="4000" dirty="0">
              <a:solidFill>
                <a:srgbClr val="001F45"/>
              </a:solidFill>
            </a:endParaRPr>
          </a:p>
        </p:txBody>
      </p:sp>
      <p:sp>
        <p:nvSpPr>
          <p:cNvPr id="14" name="Content Placeholder 13">
            <a:extLst>
              <a:ext uri="{FF2B5EF4-FFF2-40B4-BE49-F238E27FC236}">
                <a16:creationId xmlns:a16="http://schemas.microsoft.com/office/drawing/2014/main" id="{FF0D105F-F9C7-4284-97B0-FCDC60CB4B63}"/>
              </a:ext>
            </a:extLst>
          </p:cNvPr>
          <p:cNvSpPr>
            <a:spLocks noGrp="1"/>
          </p:cNvSpPr>
          <p:nvPr>
            <p:ph sz="quarter" idx="13"/>
          </p:nvPr>
        </p:nvSpPr>
        <p:spPr>
          <a:xfrm>
            <a:off x="761208" y="1868357"/>
            <a:ext cx="5053666" cy="617537"/>
          </a:xfrm>
        </p:spPr>
        <p:txBody>
          <a:bodyPr/>
          <a:lstStyle/>
          <a:p>
            <a:pPr>
              <a:spcBef>
                <a:spcPts val="600"/>
              </a:spcBef>
            </a:pPr>
            <a:r>
              <a:rPr lang="en-US" dirty="0">
                <a:solidFill>
                  <a:srgbClr val="117CC1"/>
                </a:solidFill>
              </a:rPr>
              <a:t>Life Insurance</a:t>
            </a:r>
          </a:p>
          <a:p>
            <a:pPr lvl="2"/>
            <a:r>
              <a:rPr lang="en-US" dirty="0"/>
              <a:t>Provides typically income tax-free death benefit protection.*</a:t>
            </a:r>
          </a:p>
          <a:p>
            <a:pPr lvl="2"/>
            <a:r>
              <a:rPr lang="en-US" dirty="0"/>
              <a:t>Has flexible premiums.</a:t>
            </a:r>
          </a:p>
          <a:p>
            <a:pPr lvl="2"/>
            <a:r>
              <a:rPr lang="en-US" dirty="0"/>
              <a:t>Offers cash value accumulation potential</a:t>
            </a:r>
          </a:p>
          <a:p>
            <a:pPr lvl="2"/>
            <a:r>
              <a:rPr lang="en-US" dirty="0"/>
              <a:t>Offers a no-lapse guarantee</a:t>
            </a:r>
            <a:endParaRPr lang="en-GB" dirty="0"/>
          </a:p>
        </p:txBody>
      </p:sp>
      <p:sp>
        <p:nvSpPr>
          <p:cNvPr id="16" name="Content Placeholder 15">
            <a:extLst>
              <a:ext uri="{FF2B5EF4-FFF2-40B4-BE49-F238E27FC236}">
                <a16:creationId xmlns:a16="http://schemas.microsoft.com/office/drawing/2014/main" id="{8CDCDF7A-6582-40BD-984C-7086DD884177}"/>
              </a:ext>
            </a:extLst>
          </p:cNvPr>
          <p:cNvSpPr>
            <a:spLocks noGrp="1"/>
          </p:cNvSpPr>
          <p:nvPr>
            <p:ph sz="quarter" idx="14"/>
          </p:nvPr>
        </p:nvSpPr>
        <p:spPr>
          <a:xfrm>
            <a:off x="6439265" y="1887443"/>
            <a:ext cx="5180988" cy="617537"/>
          </a:xfrm>
        </p:spPr>
        <p:txBody>
          <a:bodyPr/>
          <a:lstStyle/>
          <a:p>
            <a:r>
              <a:rPr lang="en-US" dirty="0"/>
              <a:t>Chronic Illness Rider</a:t>
            </a:r>
          </a:p>
          <a:p>
            <a:pPr lvl="2"/>
            <a:r>
              <a:rPr lang="en-US" dirty="0"/>
              <a:t>Can accelerate the death benefit for you to use while you are alive.*</a:t>
            </a:r>
          </a:p>
          <a:p>
            <a:pPr lvl="2"/>
            <a:r>
              <a:rPr lang="en-US" dirty="0"/>
              <a:t>No restrictions on how you use benefits.</a:t>
            </a:r>
          </a:p>
          <a:p>
            <a:pPr lvl="2"/>
            <a:r>
              <a:rPr lang="en-US" dirty="0"/>
              <a:t>No receipts are required</a:t>
            </a:r>
            <a:endParaRPr lang="en-GB" dirty="0"/>
          </a:p>
          <a:p>
            <a:endParaRPr lang="en-US" dirty="0"/>
          </a:p>
        </p:txBody>
      </p:sp>
      <p:sp>
        <p:nvSpPr>
          <p:cNvPr id="21" name="Content Placeholder 20">
            <a:extLst>
              <a:ext uri="{FF2B5EF4-FFF2-40B4-BE49-F238E27FC236}">
                <a16:creationId xmlns:a16="http://schemas.microsoft.com/office/drawing/2014/main" id="{2A7B5B38-7346-4E5F-9E5C-CA7E5778D71F}"/>
              </a:ext>
            </a:extLst>
          </p:cNvPr>
          <p:cNvSpPr>
            <a:spLocks noGrp="1"/>
          </p:cNvSpPr>
          <p:nvPr>
            <p:ph sz="quarter" idx="15"/>
          </p:nvPr>
        </p:nvSpPr>
        <p:spPr>
          <a:xfrm>
            <a:off x="759571" y="5511478"/>
            <a:ext cx="6236033" cy="62179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dirty="0">
                <a:ln>
                  <a:noFill/>
                </a:ln>
                <a:solidFill>
                  <a:srgbClr val="000000"/>
                </a:solidFill>
                <a:effectLst/>
                <a:uLnTx/>
                <a:uFillTx/>
                <a:latin typeface="PRUDENTIALMODERN MEDIUM CONDENS" pitchFamily="2" charset="77"/>
                <a:ea typeface="+mn-ea"/>
                <a:cs typeface="Arial"/>
              </a:rPr>
              <a:t>* When you accelerate your death benefit in the event of chronic or terminal illness, the death benefit is reduced on a dollar-for-dollar basis. Please select a death benefit that meets your death benefit and chronic illness total need.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UDENTIALMODERN MEDIUM CONDENS" pitchFamily="2" charset="77"/>
                <a:ea typeface="+mn-ea"/>
                <a:cs typeface="+mn-cs"/>
              </a:rPr>
              <a:t>* Per IRC § 101(a).</a:t>
            </a:r>
          </a:p>
        </p:txBody>
      </p:sp>
      <p:sp>
        <p:nvSpPr>
          <p:cNvPr id="2" name="Footer Placeholder 1">
            <a:extLst>
              <a:ext uri="{FF2B5EF4-FFF2-40B4-BE49-F238E27FC236}">
                <a16:creationId xmlns:a16="http://schemas.microsoft.com/office/drawing/2014/main" id="{E1948FF6-F203-45E9-BFCA-4251935AFF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dirty="0">
                <a:solidFill>
                  <a:srgbClr val="000000"/>
                </a:solidFill>
              </a:rPr>
              <a:t>Multiple Levels of Financial Protection    |</a:t>
            </a:r>
          </a:p>
        </p:txBody>
      </p:sp>
      <p:sp>
        <p:nvSpPr>
          <p:cNvPr id="4" name="Slide Number Placeholder 3">
            <a:extLst>
              <a:ext uri="{FF2B5EF4-FFF2-40B4-BE49-F238E27FC236}">
                <a16:creationId xmlns:a16="http://schemas.microsoft.com/office/drawing/2014/main" id="{DBAD2330-68BC-4C1C-AD12-4969E4B8ABA6}"/>
              </a:ext>
              <a:ext uri="{C183D7F6-B498-43B3-948B-1728B52AA6E4}">
                <adec:decorative xmlns:adec="http://schemas.microsoft.com/office/drawing/2017/decorative" val="1"/>
              </a:ext>
            </a:extLst>
          </p:cNvPr>
          <p:cNvSpPr>
            <a:spLocks noGrp="1"/>
          </p:cNvSpPr>
          <p:nvPr>
            <p:ph type="sldNum" sz="quarter" idx="11"/>
          </p:nvPr>
        </p:nvSpPr>
        <p:spPr/>
        <p:txBody>
          <a:bodyPr/>
          <a:lstStyle/>
          <a:p>
            <a:fld id="{BB544E63-09F9-914E-B731-EB7D262F5FD2}" type="slidenum">
              <a:rPr lang="en-US" smtClean="0"/>
              <a:pPr/>
              <a:t>15</a:t>
            </a:fld>
            <a:endParaRPr lang="en-US" dirty="0"/>
          </a:p>
        </p:txBody>
      </p:sp>
      <p:cxnSp>
        <p:nvCxnSpPr>
          <p:cNvPr id="18" name="Straight Connector 17">
            <a:extLst>
              <a:ext uri="{FF2B5EF4-FFF2-40B4-BE49-F238E27FC236}">
                <a16:creationId xmlns:a16="http://schemas.microsoft.com/office/drawing/2014/main" id="{CAEA6E46-6F7A-A113-F5BD-9BB4DB29521E}"/>
              </a:ext>
              <a:ext uri="{C183D7F6-B498-43B3-948B-1728B52AA6E4}">
                <adec:decorative xmlns:adec="http://schemas.microsoft.com/office/drawing/2017/decorative" val="1"/>
              </a:ext>
            </a:extLst>
          </p:cNvPr>
          <p:cNvCxnSpPr>
            <a:cxnSpLocks/>
          </p:cNvCxnSpPr>
          <p:nvPr/>
        </p:nvCxnSpPr>
        <p:spPr>
          <a:xfrm flipV="1">
            <a:off x="471170" y="589786"/>
            <a:ext cx="0" cy="777286"/>
          </a:xfrm>
          <a:prstGeom prst="line">
            <a:avLst/>
          </a:prstGeom>
          <a:ln w="38100">
            <a:solidFill>
              <a:srgbClr val="A7CC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83917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 name="Picture Placeholder 9">
            <a:extLst>
              <a:ext uri="{FF2B5EF4-FFF2-40B4-BE49-F238E27FC236}">
                <a16:creationId xmlns:a16="http://schemas.microsoft.com/office/drawing/2014/main" id="{F5ABB717-D9E5-C2EB-9A3B-EB1D828D07D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2"/>
            <a:ext cx="12178033" cy="6858002"/>
          </a:xfrm>
          <a:prstGeom prst="rect">
            <a:avLst/>
          </a:prstGeom>
        </p:spPr>
      </p:pic>
      <p:sp>
        <p:nvSpPr>
          <p:cNvPr id="19" name="Rectangle 18">
            <a:extLst>
              <a:ext uri="{FF2B5EF4-FFF2-40B4-BE49-F238E27FC236}">
                <a16:creationId xmlns:a16="http://schemas.microsoft.com/office/drawing/2014/main" id="{0EB3CFDD-AC24-2EA6-E1CB-6289C0E0CB60}"/>
              </a:ext>
              <a:ext uri="{C183D7F6-B498-43B3-948B-1728B52AA6E4}">
                <adec:decorative xmlns:adec="http://schemas.microsoft.com/office/drawing/2017/decorative" val="1"/>
              </a:ext>
            </a:extLst>
          </p:cNvPr>
          <p:cNvSpPr/>
          <p:nvPr/>
        </p:nvSpPr>
        <p:spPr>
          <a:xfrm rot="10800000" flipH="1">
            <a:off x="13967" y="0"/>
            <a:ext cx="12178033" cy="6858000"/>
          </a:xfrm>
          <a:prstGeom prst="rect">
            <a:avLst/>
          </a:prstGeom>
          <a:gradFill>
            <a:gsLst>
              <a:gs pos="95000">
                <a:schemeClr val="bg1">
                  <a:alpha val="0"/>
                </a:schemeClr>
              </a:gs>
              <a:gs pos="17000">
                <a:srgbClr val="001F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734E13A5-C99A-4B5A-955A-4E9CE2B90777}"/>
              </a:ext>
            </a:extLst>
          </p:cNvPr>
          <p:cNvSpPr>
            <a:spLocks noGrp="1"/>
          </p:cNvSpPr>
          <p:nvPr>
            <p:ph type="title"/>
          </p:nvPr>
        </p:nvSpPr>
        <p:spPr>
          <a:xfrm>
            <a:off x="858860" y="1589241"/>
            <a:ext cx="4264021" cy="685675"/>
          </a:xfrm>
        </p:spPr>
        <p:txBody>
          <a:bodyPr/>
          <a:lstStyle/>
          <a:p>
            <a:r>
              <a:rPr lang="en-US" sz="4000" dirty="0">
                <a:solidFill>
                  <a:srgbClr val="A7CCE3"/>
                </a:solidFill>
                <a:latin typeface="PrudentialModern" pitchFamily="2" charset="77"/>
              </a:rPr>
              <a:t>Getting started</a:t>
            </a:r>
          </a:p>
        </p:txBody>
      </p:sp>
      <p:sp>
        <p:nvSpPr>
          <p:cNvPr id="6" name="Content Placeholder 5">
            <a:extLst>
              <a:ext uri="{FF2B5EF4-FFF2-40B4-BE49-F238E27FC236}">
                <a16:creationId xmlns:a16="http://schemas.microsoft.com/office/drawing/2014/main" id="{E34650BB-72AA-4F86-BF71-4CBD42164B06}"/>
              </a:ext>
            </a:extLst>
          </p:cNvPr>
          <p:cNvSpPr>
            <a:spLocks noGrp="1"/>
          </p:cNvSpPr>
          <p:nvPr>
            <p:ph sz="quarter" idx="12"/>
          </p:nvPr>
        </p:nvSpPr>
        <p:spPr>
          <a:xfrm>
            <a:off x="774234" y="2541576"/>
            <a:ext cx="5941176" cy="618309"/>
          </a:xfrm>
        </p:spPr>
        <p:txBody>
          <a:bodyPr/>
          <a:lstStyle/>
          <a:p>
            <a:pPr marL="342900" indent="-342900">
              <a:spcAft>
                <a:spcPts val="800"/>
              </a:spcAft>
              <a:buFont typeface="Wingdings" pitchFamily="2" charset="2"/>
              <a:buChar char="q"/>
            </a:pPr>
            <a:r>
              <a:rPr lang="en-US" sz="1600" b="0" dirty="0">
                <a:solidFill>
                  <a:schemeClr val="bg1"/>
                </a:solidFill>
                <a:latin typeface="PrudentialModern Medium" pitchFamily="2" charset="77"/>
              </a:rPr>
              <a:t>If you were faced with a chronic illness, would you have to tap into retirement savings to pay for care?</a:t>
            </a:r>
          </a:p>
          <a:p>
            <a:pPr marL="342900" indent="-342900">
              <a:spcAft>
                <a:spcPts val="800"/>
              </a:spcAft>
              <a:buFont typeface="Wingdings" pitchFamily="2" charset="2"/>
              <a:buChar char="q"/>
            </a:pPr>
            <a:r>
              <a:rPr lang="en-US" sz="1600" b="0" dirty="0">
                <a:solidFill>
                  <a:schemeClr val="bg1"/>
                </a:solidFill>
                <a:latin typeface="PrudentialModern Medium" pitchFamily="2" charset="77"/>
              </a:rPr>
              <a:t>Would a chronic illness create any financial challenges for your family?</a:t>
            </a:r>
          </a:p>
          <a:p>
            <a:pPr marL="342900" indent="-342900">
              <a:spcAft>
                <a:spcPts val="800"/>
              </a:spcAft>
              <a:buFont typeface="Wingdings" pitchFamily="2" charset="2"/>
              <a:buChar char="q"/>
            </a:pPr>
            <a:r>
              <a:rPr lang="en-US" sz="1600" b="0" dirty="0">
                <a:solidFill>
                  <a:schemeClr val="bg1"/>
                </a:solidFill>
                <a:latin typeface="PrudentialModern Medium" pitchFamily="2" charset="77"/>
              </a:rPr>
              <a:t>Do you have concerns about how inflation will impact your cost of living and health care costs?</a:t>
            </a:r>
          </a:p>
          <a:p>
            <a:pPr marL="342900" indent="-342900">
              <a:spcAft>
                <a:spcPts val="800"/>
              </a:spcAft>
              <a:buFont typeface="Wingdings" pitchFamily="2" charset="2"/>
              <a:buChar char="q"/>
            </a:pPr>
            <a:endParaRPr lang="en-US" sz="1600" dirty="0">
              <a:solidFill>
                <a:schemeClr val="bg1"/>
              </a:solidFill>
              <a:latin typeface="PrudentialModern Medium" pitchFamily="2" charset="77"/>
            </a:endParaRPr>
          </a:p>
          <a:p>
            <a:pPr>
              <a:spcAft>
                <a:spcPts val="800"/>
              </a:spcAft>
            </a:pPr>
            <a:r>
              <a:rPr lang="en-US" sz="1600" dirty="0">
                <a:solidFill>
                  <a:schemeClr val="bg1"/>
                </a:solidFill>
                <a:latin typeface="PrudentialModern Medium" pitchFamily="2" charset="77"/>
              </a:rPr>
              <a:t>If you’ve answered yes to any of these questions, take the next</a:t>
            </a:r>
            <a:br>
              <a:rPr lang="en-US" sz="1600" dirty="0">
                <a:solidFill>
                  <a:schemeClr val="bg1"/>
                </a:solidFill>
                <a:latin typeface="PrudentialModern Medium" pitchFamily="2" charset="77"/>
              </a:rPr>
            </a:br>
            <a:r>
              <a:rPr lang="en-US" sz="1600" dirty="0">
                <a:solidFill>
                  <a:schemeClr val="bg1"/>
                </a:solidFill>
                <a:latin typeface="PrudentialModern Medium" pitchFamily="2" charset="77"/>
              </a:rPr>
              <a:t>step and talk to a financial professional.</a:t>
            </a:r>
          </a:p>
          <a:p>
            <a:endParaRPr lang="en-US" dirty="0"/>
          </a:p>
        </p:txBody>
      </p:sp>
      <p:sp>
        <p:nvSpPr>
          <p:cNvPr id="2" name="Footer Placeholder 1">
            <a:extLst>
              <a:ext uri="{FF2B5EF4-FFF2-40B4-BE49-F238E27FC236}">
                <a16:creationId xmlns:a16="http://schemas.microsoft.com/office/drawing/2014/main" id="{18B8F84D-0207-4D22-AC9C-2C55AD2FF99C}"/>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dirty="0">
                <a:solidFill>
                  <a:schemeClr val="bg1"/>
                </a:solidFill>
              </a:rPr>
              <a:t>Multiple Levels of Financial Protection    |</a:t>
            </a:r>
          </a:p>
        </p:txBody>
      </p:sp>
      <p:sp>
        <p:nvSpPr>
          <p:cNvPr id="3" name="Slide Number Placeholder 2">
            <a:extLst>
              <a:ext uri="{FF2B5EF4-FFF2-40B4-BE49-F238E27FC236}">
                <a16:creationId xmlns:a16="http://schemas.microsoft.com/office/drawing/2014/main" id="{C6D57FCE-A1BD-4D5D-8AC0-E9D5665DEFA4}"/>
              </a:ext>
              <a:ext uri="{C183D7F6-B498-43B3-948B-1728B52AA6E4}">
                <adec:decorative xmlns:adec="http://schemas.microsoft.com/office/drawing/2017/decorative" val="1"/>
              </a:ext>
            </a:extLst>
          </p:cNvPr>
          <p:cNvSpPr>
            <a:spLocks noGrp="1"/>
          </p:cNvSpPr>
          <p:nvPr>
            <p:ph type="sldNum" sz="quarter" idx="11"/>
          </p:nvPr>
        </p:nvSpPr>
        <p:spPr/>
        <p:txBody>
          <a:bodyPr/>
          <a:lstStyle/>
          <a:p>
            <a:fld id="{BB544E63-09F9-914E-B731-EB7D262F5FD2}" type="slidenum">
              <a:rPr lang="en-US" smtClean="0">
                <a:solidFill>
                  <a:schemeClr val="bg1"/>
                </a:solidFill>
              </a:rPr>
              <a:pPr/>
              <a:t>16</a:t>
            </a:fld>
            <a:endParaRPr lang="en-US" dirty="0">
              <a:solidFill>
                <a:schemeClr val="bg1"/>
              </a:solidFill>
            </a:endParaRPr>
          </a:p>
        </p:txBody>
      </p:sp>
      <p:grpSp>
        <p:nvGrpSpPr>
          <p:cNvPr id="9" name="Group 8">
            <a:extLst>
              <a:ext uri="{FF2B5EF4-FFF2-40B4-BE49-F238E27FC236}">
                <a16:creationId xmlns:a16="http://schemas.microsoft.com/office/drawing/2014/main" id="{532EE304-9B13-514C-8284-3BC98A4E7315}"/>
              </a:ext>
              <a:ext uri="{C183D7F6-B498-43B3-948B-1728B52AA6E4}">
                <adec:decorative xmlns:adec="http://schemas.microsoft.com/office/drawing/2017/decorative" val="1"/>
              </a:ext>
            </a:extLst>
          </p:cNvPr>
          <p:cNvGrpSpPr/>
          <p:nvPr/>
        </p:nvGrpSpPr>
        <p:grpSpPr>
          <a:xfrm>
            <a:off x="422821" y="6360459"/>
            <a:ext cx="344861" cy="343609"/>
            <a:chOff x="1136774" y="6032607"/>
            <a:chExt cx="445728" cy="444110"/>
          </a:xfrm>
          <a:solidFill>
            <a:schemeClr val="bg1"/>
          </a:solidFill>
        </p:grpSpPr>
        <p:sp>
          <p:nvSpPr>
            <p:cNvPr id="10" name="Freeform: Shape 32">
              <a:extLst>
                <a:ext uri="{FF2B5EF4-FFF2-40B4-BE49-F238E27FC236}">
                  <a16:creationId xmlns:a16="http://schemas.microsoft.com/office/drawing/2014/main" id="{2C66E07B-F230-7F44-BCA8-ECC6AE97B587}"/>
                </a:ext>
              </a:extLst>
            </p:cNvPr>
            <p:cNvSpPr/>
            <p:nvPr userDrawn="1"/>
          </p:nvSpPr>
          <p:spPr>
            <a:xfrm>
              <a:off x="1136774" y="6032607"/>
              <a:ext cx="436026" cy="355181"/>
            </a:xfrm>
            <a:custGeom>
              <a:avLst/>
              <a:gdLst>
                <a:gd name="connsiteX0" fmla="*/ 225289 w 436026"/>
                <a:gd name="connsiteY0" fmla="*/ 0 h 355181"/>
                <a:gd name="connsiteX1" fmla="*/ 436026 w 436026"/>
                <a:gd name="connsiteY1" fmla="*/ 157379 h 355181"/>
                <a:gd name="connsiteX2" fmla="*/ 322304 w 436026"/>
                <a:gd name="connsiteY2" fmla="*/ 126119 h 355181"/>
                <a:gd name="connsiteX3" fmla="*/ 223133 w 436026"/>
                <a:gd name="connsiteY3" fmla="*/ 68449 h 355181"/>
                <a:gd name="connsiteX4" fmla="*/ 187023 w 436026"/>
                <a:gd name="connsiteY4" fmla="*/ 61982 h 355181"/>
                <a:gd name="connsiteX5" fmla="*/ 187023 w 436026"/>
                <a:gd name="connsiteY5" fmla="*/ 88391 h 355181"/>
                <a:gd name="connsiteX6" fmla="*/ 215049 w 436026"/>
                <a:gd name="connsiteY6" fmla="*/ 114262 h 355181"/>
                <a:gd name="connsiteX7" fmla="*/ 176243 w 436026"/>
                <a:gd name="connsiteY7" fmla="*/ 111028 h 355181"/>
                <a:gd name="connsiteX8" fmla="*/ 209659 w 436026"/>
                <a:gd name="connsiteY8" fmla="*/ 147139 h 355181"/>
                <a:gd name="connsiteX9" fmla="*/ 357337 w 436026"/>
                <a:gd name="connsiteY9" fmla="*/ 171931 h 355181"/>
                <a:gd name="connsiteX10" fmla="*/ 383207 w 436026"/>
                <a:gd name="connsiteY10" fmla="*/ 188639 h 355181"/>
                <a:gd name="connsiteX11" fmla="*/ 315836 w 436026"/>
                <a:gd name="connsiteY11" fmla="*/ 191873 h 355181"/>
                <a:gd name="connsiteX12" fmla="*/ 287810 w 436026"/>
                <a:gd name="connsiteY12" fmla="*/ 293738 h 355181"/>
                <a:gd name="connsiteX13" fmla="*/ 196724 w 436026"/>
                <a:gd name="connsiteY13" fmla="*/ 354641 h 355181"/>
                <a:gd name="connsiteX14" fmla="*/ 137437 w 436026"/>
                <a:gd name="connsiteY14" fmla="*/ 354641 h 355181"/>
                <a:gd name="connsiteX15" fmla="*/ 157379 w 436026"/>
                <a:gd name="connsiteY15" fmla="*/ 315297 h 355181"/>
                <a:gd name="connsiteX16" fmla="*/ 154145 w 436026"/>
                <a:gd name="connsiteY16" fmla="*/ 314219 h 355181"/>
                <a:gd name="connsiteX17" fmla="*/ 100248 w 436026"/>
                <a:gd name="connsiteY17" fmla="*/ 355181 h 355181"/>
                <a:gd name="connsiteX18" fmla="*/ 87313 w 436026"/>
                <a:gd name="connsiteY18" fmla="*/ 355181 h 355181"/>
                <a:gd name="connsiteX19" fmla="*/ 142288 w 436026"/>
                <a:gd name="connsiteY19" fmla="*/ 278108 h 355181"/>
                <a:gd name="connsiteX20" fmla="*/ 146600 w 436026"/>
                <a:gd name="connsiteY20" fmla="*/ 226367 h 355181"/>
                <a:gd name="connsiteX21" fmla="*/ 137976 w 436026"/>
                <a:gd name="connsiteY21" fmla="*/ 214510 h 355181"/>
                <a:gd name="connsiteX22" fmla="*/ 115879 w 436026"/>
                <a:gd name="connsiteY22" fmla="*/ 299667 h 355181"/>
                <a:gd name="connsiteX23" fmla="*/ 70066 w 436026"/>
                <a:gd name="connsiteY23" fmla="*/ 354641 h 355181"/>
                <a:gd name="connsiteX24" fmla="*/ 58209 w 436026"/>
                <a:gd name="connsiteY24" fmla="*/ 354641 h 355181"/>
                <a:gd name="connsiteX25" fmla="*/ 85696 w 436026"/>
                <a:gd name="connsiteY25" fmla="*/ 316375 h 355181"/>
                <a:gd name="connsiteX26" fmla="*/ 123963 w 436026"/>
                <a:gd name="connsiteY26" fmla="*/ 199419 h 355181"/>
                <a:gd name="connsiteX27" fmla="*/ 114262 w 436026"/>
                <a:gd name="connsiteY27" fmla="*/ 203730 h 355181"/>
                <a:gd name="connsiteX28" fmla="*/ 97554 w 436026"/>
                <a:gd name="connsiteY28" fmla="*/ 250082 h 355181"/>
                <a:gd name="connsiteX29" fmla="*/ 85696 w 436026"/>
                <a:gd name="connsiteY29" fmla="*/ 256549 h 355181"/>
                <a:gd name="connsiteX30" fmla="*/ 44196 w 436026"/>
                <a:gd name="connsiteY30" fmla="*/ 355181 h 355181"/>
                <a:gd name="connsiteX31" fmla="*/ 0 w 436026"/>
                <a:gd name="connsiteY31" fmla="*/ 215588 h 355181"/>
                <a:gd name="connsiteX32" fmla="*/ 225289 w 436026"/>
                <a:gd name="connsiteY32" fmla="*/ 0 h 355181"/>
                <a:gd name="connsiteX33" fmla="*/ 226367 w 436026"/>
                <a:gd name="connsiteY33" fmla="*/ 14013 h 355181"/>
                <a:gd name="connsiteX34" fmla="*/ 16708 w 436026"/>
                <a:gd name="connsiteY34" fmla="*/ 215049 h 355181"/>
                <a:gd name="connsiteX35" fmla="*/ 45273 w 436026"/>
                <a:gd name="connsiteY35" fmla="*/ 324998 h 355181"/>
                <a:gd name="connsiteX36" fmla="*/ 101326 w 436026"/>
                <a:gd name="connsiteY36" fmla="*/ 174087 h 355181"/>
                <a:gd name="connsiteX37" fmla="*/ 118573 w 436026"/>
                <a:gd name="connsiteY37" fmla="*/ 166542 h 355181"/>
                <a:gd name="connsiteX38" fmla="*/ 143905 w 436026"/>
                <a:gd name="connsiteY38" fmla="*/ 102404 h 355181"/>
                <a:gd name="connsiteX39" fmla="*/ 160074 w 436026"/>
                <a:gd name="connsiteY39" fmla="*/ 93781 h 355181"/>
                <a:gd name="connsiteX40" fmla="*/ 180016 w 436026"/>
                <a:gd name="connsiteY40" fmla="*/ 51203 h 355181"/>
                <a:gd name="connsiteX41" fmla="*/ 224211 w 436026"/>
                <a:gd name="connsiteY41" fmla="*/ 58209 h 355181"/>
                <a:gd name="connsiteX42" fmla="*/ 313680 w 436026"/>
                <a:gd name="connsiteY42" fmla="*/ 108333 h 355181"/>
                <a:gd name="connsiteX43" fmla="*/ 413928 w 436026"/>
                <a:gd name="connsiteY43" fmla="*/ 136360 h 355181"/>
                <a:gd name="connsiteX44" fmla="*/ 226367 w 436026"/>
                <a:gd name="connsiteY44" fmla="*/ 14013 h 3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1">
                  <a:moveTo>
                    <a:pt x="225289" y="0"/>
                  </a:moveTo>
                  <a:cubicBezTo>
                    <a:pt x="355180" y="0"/>
                    <a:pt x="424708" y="103482"/>
                    <a:pt x="436026" y="157379"/>
                  </a:cubicBezTo>
                  <a:lnTo>
                    <a:pt x="322304" y="126119"/>
                  </a:lnTo>
                  <a:lnTo>
                    <a:pt x="223133" y="68449"/>
                  </a:lnTo>
                  <a:lnTo>
                    <a:pt x="187023" y="61982"/>
                  </a:lnTo>
                  <a:lnTo>
                    <a:pt x="187023" y="88391"/>
                  </a:lnTo>
                  <a:lnTo>
                    <a:pt x="215049" y="114262"/>
                  </a:lnTo>
                  <a:lnTo>
                    <a:pt x="176243" y="111028"/>
                  </a:lnTo>
                  <a:cubicBezTo>
                    <a:pt x="176243" y="111028"/>
                    <a:pt x="177321" y="113184"/>
                    <a:pt x="209659" y="147139"/>
                  </a:cubicBezTo>
                  <a:lnTo>
                    <a:pt x="357337" y="171931"/>
                  </a:lnTo>
                  <a:lnTo>
                    <a:pt x="383207" y="188639"/>
                  </a:lnTo>
                  <a:lnTo>
                    <a:pt x="315836" y="191873"/>
                  </a:lnTo>
                  <a:lnTo>
                    <a:pt x="287810" y="293738"/>
                  </a:lnTo>
                  <a:lnTo>
                    <a:pt x="196724" y="354641"/>
                  </a:lnTo>
                  <a:lnTo>
                    <a:pt x="137437" y="354641"/>
                  </a:lnTo>
                  <a:lnTo>
                    <a:pt x="157379" y="315297"/>
                  </a:lnTo>
                  <a:lnTo>
                    <a:pt x="154145" y="314219"/>
                  </a:lnTo>
                  <a:lnTo>
                    <a:pt x="100248" y="355181"/>
                  </a:lnTo>
                  <a:lnTo>
                    <a:pt x="87313" y="355181"/>
                  </a:lnTo>
                  <a:lnTo>
                    <a:pt x="142288" y="278108"/>
                  </a:lnTo>
                  <a:cubicBezTo>
                    <a:pt x="144983" y="256011"/>
                    <a:pt x="143366" y="265712"/>
                    <a:pt x="146600" y="226367"/>
                  </a:cubicBezTo>
                  <a:lnTo>
                    <a:pt x="137976" y="214510"/>
                  </a:lnTo>
                  <a:lnTo>
                    <a:pt x="115879" y="299667"/>
                  </a:lnTo>
                  <a:lnTo>
                    <a:pt x="70066" y="354641"/>
                  </a:lnTo>
                  <a:lnTo>
                    <a:pt x="58209" y="354641"/>
                  </a:lnTo>
                  <a:lnTo>
                    <a:pt x="85696" y="316375"/>
                  </a:lnTo>
                  <a:lnTo>
                    <a:pt x="123963" y="199419"/>
                  </a:lnTo>
                  <a:lnTo>
                    <a:pt x="114262" y="203730"/>
                  </a:lnTo>
                  <a:lnTo>
                    <a:pt x="97554" y="250082"/>
                  </a:lnTo>
                  <a:lnTo>
                    <a:pt x="85696" y="256549"/>
                  </a:lnTo>
                  <a:cubicBezTo>
                    <a:pt x="85696" y="256549"/>
                    <a:pt x="58209" y="322303"/>
                    <a:pt x="44196" y="355181"/>
                  </a:cubicBezTo>
                  <a:cubicBezTo>
                    <a:pt x="23715" y="325537"/>
                    <a:pt x="0" y="285115"/>
                    <a:pt x="0" y="215588"/>
                  </a:cubicBezTo>
                  <a:cubicBezTo>
                    <a:pt x="0" y="111028"/>
                    <a:pt x="90008" y="0"/>
                    <a:pt x="225289" y="0"/>
                  </a:cubicBezTo>
                  <a:close/>
                  <a:moveTo>
                    <a:pt x="226367" y="14013"/>
                  </a:moveTo>
                  <a:cubicBezTo>
                    <a:pt x="99710" y="14013"/>
                    <a:pt x="16708" y="118035"/>
                    <a:pt x="16708" y="215049"/>
                  </a:cubicBezTo>
                  <a:cubicBezTo>
                    <a:pt x="16708" y="270562"/>
                    <a:pt x="30182" y="298589"/>
                    <a:pt x="45273" y="324998"/>
                  </a:cubicBezTo>
                  <a:lnTo>
                    <a:pt x="101326" y="174087"/>
                  </a:lnTo>
                  <a:cubicBezTo>
                    <a:pt x="101326" y="174087"/>
                    <a:pt x="118573" y="164925"/>
                    <a:pt x="118573" y="166542"/>
                  </a:cubicBezTo>
                  <a:lnTo>
                    <a:pt x="143905" y="102404"/>
                  </a:lnTo>
                  <a:lnTo>
                    <a:pt x="160074" y="93781"/>
                  </a:lnTo>
                  <a:lnTo>
                    <a:pt x="180016" y="51203"/>
                  </a:lnTo>
                  <a:lnTo>
                    <a:pt x="224211" y="58209"/>
                  </a:lnTo>
                  <a:lnTo>
                    <a:pt x="313680" y="108333"/>
                  </a:lnTo>
                  <a:lnTo>
                    <a:pt x="413928" y="136360"/>
                  </a:lnTo>
                  <a:cubicBezTo>
                    <a:pt x="388058" y="70605"/>
                    <a:pt x="314758" y="14013"/>
                    <a:pt x="226367" y="14013"/>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1" name="Freeform: Shape 33">
              <a:extLst>
                <a:ext uri="{FF2B5EF4-FFF2-40B4-BE49-F238E27FC236}">
                  <a16:creationId xmlns:a16="http://schemas.microsoft.com/office/drawing/2014/main" id="{F93618E1-1DDC-B14E-85AA-32EF891FAD07}"/>
                </a:ext>
              </a:extLst>
            </p:cNvPr>
            <p:cNvSpPr/>
            <p:nvPr userDrawn="1"/>
          </p:nvSpPr>
          <p:spPr>
            <a:xfrm>
              <a:off x="1465006" y="6231487"/>
              <a:ext cx="42040" cy="68987"/>
            </a:xfrm>
            <a:custGeom>
              <a:avLst/>
              <a:gdLst>
                <a:gd name="connsiteX0" fmla="*/ 3773 w 42040"/>
                <a:gd name="connsiteY0" fmla="*/ 0 h 68987"/>
                <a:gd name="connsiteX1" fmla="*/ 42040 w 42040"/>
                <a:gd name="connsiteY1" fmla="*/ 15630 h 68987"/>
                <a:gd name="connsiteX2" fmla="*/ 15092 w 42040"/>
                <a:gd name="connsiteY2" fmla="*/ 66293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30"/>
                  </a:lnTo>
                  <a:lnTo>
                    <a:pt x="15092" y="66293"/>
                  </a:lnTo>
                  <a:lnTo>
                    <a:pt x="0" y="68987"/>
                  </a:lnTo>
                  <a:lnTo>
                    <a:pt x="3773" y="39344"/>
                  </a:lnTo>
                  <a:lnTo>
                    <a:pt x="0" y="33415"/>
                  </a:lnTo>
                  <a:lnTo>
                    <a:pt x="3773"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2" name="Freeform: Shape 34">
              <a:extLst>
                <a:ext uri="{FF2B5EF4-FFF2-40B4-BE49-F238E27FC236}">
                  <a16:creationId xmlns:a16="http://schemas.microsoft.com/office/drawing/2014/main" id="{611A7A24-CCAB-8B44-B53A-37E1302AF808}"/>
                </a:ext>
              </a:extLst>
            </p:cNvPr>
            <p:cNvSpPr/>
            <p:nvPr userDrawn="1"/>
          </p:nvSpPr>
          <p:spPr>
            <a:xfrm>
              <a:off x="1441832" y="6249811"/>
              <a:ext cx="101865" cy="137436"/>
            </a:xfrm>
            <a:custGeom>
              <a:avLst/>
              <a:gdLst>
                <a:gd name="connsiteX0" fmla="*/ 72221 w 101865"/>
                <a:gd name="connsiteY0" fmla="*/ 0 h 137436"/>
                <a:gd name="connsiteX1" fmla="*/ 101865 w 101865"/>
                <a:gd name="connsiteY1" fmla="*/ 12396 h 137436"/>
                <a:gd name="connsiteX2" fmla="*/ 81384 w 101865"/>
                <a:gd name="connsiteY2" fmla="*/ 60364 h 137436"/>
                <a:gd name="connsiteX3" fmla="*/ 62520 w 101865"/>
                <a:gd name="connsiteY3" fmla="*/ 76533 h 137436"/>
                <a:gd name="connsiteX4" fmla="*/ 24792 w 101865"/>
                <a:gd name="connsiteY4" fmla="*/ 137436 h 137436"/>
                <a:gd name="connsiteX5" fmla="*/ 0 w 101865"/>
                <a:gd name="connsiteY5" fmla="*/ 137436 h 137436"/>
                <a:gd name="connsiteX6" fmla="*/ 24792 w 101865"/>
                <a:gd name="connsiteY6" fmla="*/ 94319 h 137436"/>
                <a:gd name="connsiteX7" fmla="*/ 44195 w 101865"/>
                <a:gd name="connsiteY7" fmla="*/ 78150 h 137436"/>
                <a:gd name="connsiteX8" fmla="*/ 72221 w 101865"/>
                <a:gd name="connsiteY8" fmla="*/ 0 h 13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5" h="137436">
                  <a:moveTo>
                    <a:pt x="72221" y="0"/>
                  </a:moveTo>
                  <a:lnTo>
                    <a:pt x="101865" y="12396"/>
                  </a:lnTo>
                  <a:lnTo>
                    <a:pt x="81384" y="60364"/>
                  </a:lnTo>
                  <a:lnTo>
                    <a:pt x="62520" y="76533"/>
                  </a:lnTo>
                  <a:lnTo>
                    <a:pt x="24792" y="137436"/>
                  </a:lnTo>
                  <a:lnTo>
                    <a:pt x="0" y="137436"/>
                  </a:lnTo>
                  <a:lnTo>
                    <a:pt x="24792" y="94319"/>
                  </a:lnTo>
                  <a:lnTo>
                    <a:pt x="44195" y="78150"/>
                  </a:lnTo>
                  <a:lnTo>
                    <a:pt x="72221"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3" name="Freeform: Shape 35">
              <a:extLst>
                <a:ext uri="{FF2B5EF4-FFF2-40B4-BE49-F238E27FC236}">
                  <a16:creationId xmlns:a16="http://schemas.microsoft.com/office/drawing/2014/main" id="{47B2BFC1-B7D6-7640-A5FF-D7D4C3195263}"/>
                </a:ext>
              </a:extLst>
            </p:cNvPr>
            <p:cNvSpPr/>
            <p:nvPr userDrawn="1"/>
          </p:nvSpPr>
          <p:spPr>
            <a:xfrm>
              <a:off x="1491416" y="6264363"/>
              <a:ext cx="91086" cy="122884"/>
            </a:xfrm>
            <a:custGeom>
              <a:avLst/>
              <a:gdLst>
                <a:gd name="connsiteX0" fmla="*/ 61442 w 91086"/>
                <a:gd name="connsiteY0" fmla="*/ 0 h 122884"/>
                <a:gd name="connsiteX1" fmla="*/ 91086 w 91086"/>
                <a:gd name="connsiteY1" fmla="*/ 10240 h 122884"/>
                <a:gd name="connsiteX2" fmla="*/ 49585 w 91086"/>
                <a:gd name="connsiteY2" fmla="*/ 122884 h 122884"/>
                <a:gd name="connsiteX3" fmla="*/ 0 w 91086"/>
                <a:gd name="connsiteY3" fmla="*/ 122884 h 122884"/>
                <a:gd name="connsiteX4" fmla="*/ 47429 w 91086"/>
                <a:gd name="connsiteY4" fmla="*/ 48507 h 122884"/>
                <a:gd name="connsiteX5" fmla="*/ 61442 w 91086"/>
                <a:gd name="connsiteY5" fmla="*/ 0 h 12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4">
                  <a:moveTo>
                    <a:pt x="61442" y="0"/>
                  </a:moveTo>
                  <a:lnTo>
                    <a:pt x="91086" y="10240"/>
                  </a:lnTo>
                  <a:cubicBezTo>
                    <a:pt x="88391" y="47968"/>
                    <a:pt x="75994" y="86235"/>
                    <a:pt x="49585" y="122884"/>
                  </a:cubicBezTo>
                  <a:lnTo>
                    <a:pt x="0" y="122884"/>
                  </a:lnTo>
                  <a:lnTo>
                    <a:pt x="47429" y="48507"/>
                  </a:lnTo>
                  <a:lnTo>
                    <a:pt x="6144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4" name="Freeform: Shape 36">
              <a:extLst>
                <a:ext uri="{FF2B5EF4-FFF2-40B4-BE49-F238E27FC236}">
                  <a16:creationId xmlns:a16="http://schemas.microsoft.com/office/drawing/2014/main" id="{9F6DEB08-9C84-964F-AA0D-F25AD31B2B10}"/>
                </a:ext>
              </a:extLst>
            </p:cNvPr>
            <p:cNvSpPr/>
            <p:nvPr userDrawn="1"/>
          </p:nvSpPr>
          <p:spPr>
            <a:xfrm>
              <a:off x="1397635" y="63155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5" name="Freeform: Shape 37">
              <a:extLst>
                <a:ext uri="{FF2B5EF4-FFF2-40B4-BE49-F238E27FC236}">
                  <a16:creationId xmlns:a16="http://schemas.microsoft.com/office/drawing/2014/main" id="{5D9CA2A5-ED10-DC48-A03B-5F04222191FE}"/>
                </a:ext>
              </a:extLst>
            </p:cNvPr>
            <p:cNvSpPr/>
            <p:nvPr userDrawn="1"/>
          </p:nvSpPr>
          <p:spPr>
            <a:xfrm>
              <a:off x="1190671" y="6398028"/>
              <a:ext cx="341168" cy="78689"/>
            </a:xfrm>
            <a:custGeom>
              <a:avLst/>
              <a:gdLst>
                <a:gd name="connsiteX0" fmla="*/ 0 w 341168"/>
                <a:gd name="connsiteY0" fmla="*/ 0 h 78689"/>
                <a:gd name="connsiteX1" fmla="*/ 341168 w 341168"/>
                <a:gd name="connsiteY1" fmla="*/ 0 h 78689"/>
                <a:gd name="connsiteX2" fmla="*/ 170853 w 341168"/>
                <a:gd name="connsiteY2" fmla="*/ 78689 h 78689"/>
                <a:gd name="connsiteX3" fmla="*/ 0 w 341168"/>
                <a:gd name="connsiteY3" fmla="*/ 0 h 78689"/>
              </a:gdLst>
              <a:ahLst/>
              <a:cxnLst>
                <a:cxn ang="0">
                  <a:pos x="connsiteX0" y="connsiteY0"/>
                </a:cxn>
                <a:cxn ang="0">
                  <a:pos x="connsiteX1" y="connsiteY1"/>
                </a:cxn>
                <a:cxn ang="0">
                  <a:pos x="connsiteX2" y="connsiteY2"/>
                </a:cxn>
                <a:cxn ang="0">
                  <a:pos x="connsiteX3" y="connsiteY3"/>
                </a:cxn>
              </a:cxnLst>
              <a:rect l="l" t="t" r="r" b="b"/>
              <a:pathLst>
                <a:path w="341168" h="78689">
                  <a:moveTo>
                    <a:pt x="0" y="0"/>
                  </a:moveTo>
                  <a:lnTo>
                    <a:pt x="341168" y="0"/>
                  </a:lnTo>
                  <a:cubicBezTo>
                    <a:pt x="301823" y="50663"/>
                    <a:pt x="233913" y="78689"/>
                    <a:pt x="170853" y="78689"/>
                  </a:cubicBezTo>
                  <a:cubicBezTo>
                    <a:pt x="115879" y="78689"/>
                    <a:pt x="48507" y="59286"/>
                    <a:pt x="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cxnSp>
        <p:nvCxnSpPr>
          <p:cNvPr id="21" name="Straight Connector 20">
            <a:extLst>
              <a:ext uri="{FF2B5EF4-FFF2-40B4-BE49-F238E27FC236}">
                <a16:creationId xmlns:a16="http://schemas.microsoft.com/office/drawing/2014/main" id="{4B26AAC7-D248-83C3-299C-4C3633BE39A3}"/>
              </a:ext>
              <a:ext uri="{C183D7F6-B498-43B3-948B-1728B52AA6E4}">
                <adec:decorative xmlns:adec="http://schemas.microsoft.com/office/drawing/2017/decorative" val="1"/>
              </a:ext>
            </a:extLst>
          </p:cNvPr>
          <p:cNvCxnSpPr>
            <a:cxnSpLocks/>
          </p:cNvCxnSpPr>
          <p:nvPr/>
        </p:nvCxnSpPr>
        <p:spPr>
          <a:xfrm>
            <a:off x="666751" y="1617505"/>
            <a:ext cx="0" cy="615553"/>
          </a:xfrm>
          <a:prstGeom prst="line">
            <a:avLst/>
          </a:prstGeom>
          <a:ln w="38100">
            <a:solidFill>
              <a:srgbClr val="98C3D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32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D2187B1-2F4D-35D2-1149-04768C82180D}"/>
              </a:ext>
              <a:ext uri="{C183D7F6-B498-43B3-948B-1728B52AA6E4}">
                <adec:decorative xmlns:adec="http://schemas.microsoft.com/office/drawing/2017/decorative" val="1"/>
              </a:ext>
            </a:extLst>
          </p:cNvPr>
          <p:cNvPicPr>
            <a:picLocks noChangeAspect="1"/>
          </p:cNvPicPr>
          <p:nvPr/>
        </p:nvPicPr>
        <p:blipFill>
          <a:blip r:embed="rId3">
            <a:alphaModFix/>
          </a:blip>
          <a:srcRect/>
          <a:stretch/>
        </p:blipFill>
        <p:spPr>
          <a:xfrm>
            <a:off x="13967" y="0"/>
            <a:ext cx="12192000" cy="6858000"/>
          </a:xfrm>
          <a:prstGeom prst="rect">
            <a:avLst/>
          </a:prstGeom>
        </p:spPr>
      </p:pic>
      <p:sp>
        <p:nvSpPr>
          <p:cNvPr id="6" name="Title 5">
            <a:extLst>
              <a:ext uri="{FF2B5EF4-FFF2-40B4-BE49-F238E27FC236}">
                <a16:creationId xmlns:a16="http://schemas.microsoft.com/office/drawing/2014/main" id="{49B5C44E-CD9E-478B-9B23-10EC5B886D78}"/>
              </a:ext>
            </a:extLst>
          </p:cNvPr>
          <p:cNvSpPr>
            <a:spLocks noGrp="1"/>
          </p:cNvSpPr>
          <p:nvPr>
            <p:ph type="title"/>
          </p:nvPr>
        </p:nvSpPr>
        <p:spPr>
          <a:xfrm>
            <a:off x="858126" y="3051101"/>
            <a:ext cx="10851339" cy="685675"/>
          </a:xfrm>
        </p:spPr>
        <p:txBody>
          <a:bodyPr/>
          <a:lstStyle/>
          <a:p>
            <a:r>
              <a:rPr lang="en-US" sz="4000" dirty="0">
                <a:solidFill>
                  <a:schemeClr val="bg1"/>
                </a:solidFill>
              </a:rPr>
              <a:t>Thank you for being here today!</a:t>
            </a:r>
          </a:p>
        </p:txBody>
      </p:sp>
      <p:sp>
        <p:nvSpPr>
          <p:cNvPr id="2" name="Footer Placeholder 1">
            <a:extLst>
              <a:ext uri="{FF2B5EF4-FFF2-40B4-BE49-F238E27FC236}">
                <a16:creationId xmlns:a16="http://schemas.microsoft.com/office/drawing/2014/main" id="{18B8F84D-0207-4D22-AC9C-2C55AD2FF99C}"/>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dirty="0">
                <a:solidFill>
                  <a:schemeClr val="bg1"/>
                </a:solidFill>
              </a:rPr>
              <a:t>Multiple Levels of Financial Protection    |</a:t>
            </a:r>
          </a:p>
        </p:txBody>
      </p:sp>
      <p:sp>
        <p:nvSpPr>
          <p:cNvPr id="3" name="Slide Number Placeholder 2">
            <a:extLst>
              <a:ext uri="{FF2B5EF4-FFF2-40B4-BE49-F238E27FC236}">
                <a16:creationId xmlns:a16="http://schemas.microsoft.com/office/drawing/2014/main" id="{C6D57FCE-A1BD-4D5D-8AC0-E9D5665DEFA4}"/>
              </a:ext>
              <a:ext uri="{C183D7F6-B498-43B3-948B-1728B52AA6E4}">
                <adec:decorative xmlns:adec="http://schemas.microsoft.com/office/drawing/2017/decorative" val="1"/>
              </a:ext>
            </a:extLst>
          </p:cNvPr>
          <p:cNvSpPr>
            <a:spLocks noGrp="1"/>
          </p:cNvSpPr>
          <p:nvPr>
            <p:ph type="sldNum" sz="quarter" idx="11"/>
          </p:nvPr>
        </p:nvSpPr>
        <p:spPr/>
        <p:txBody>
          <a:bodyPr/>
          <a:lstStyle/>
          <a:p>
            <a:fld id="{BB544E63-09F9-914E-B731-EB7D262F5FD2}" type="slidenum">
              <a:rPr lang="en-US" smtClean="0">
                <a:solidFill>
                  <a:schemeClr val="bg1"/>
                </a:solidFill>
              </a:rPr>
              <a:pPr/>
              <a:t>17</a:t>
            </a:fld>
            <a:endParaRPr lang="en-US" dirty="0">
              <a:solidFill>
                <a:schemeClr val="bg1"/>
              </a:solidFill>
            </a:endParaRPr>
          </a:p>
        </p:txBody>
      </p:sp>
      <p:grpSp>
        <p:nvGrpSpPr>
          <p:cNvPr id="9" name="Group 8">
            <a:extLst>
              <a:ext uri="{FF2B5EF4-FFF2-40B4-BE49-F238E27FC236}">
                <a16:creationId xmlns:a16="http://schemas.microsoft.com/office/drawing/2014/main" id="{532EE304-9B13-514C-8284-3BC98A4E7315}"/>
              </a:ext>
              <a:ext uri="{C183D7F6-B498-43B3-948B-1728B52AA6E4}">
                <adec:decorative xmlns:adec="http://schemas.microsoft.com/office/drawing/2017/decorative" val="1"/>
              </a:ext>
            </a:extLst>
          </p:cNvPr>
          <p:cNvGrpSpPr/>
          <p:nvPr/>
        </p:nvGrpSpPr>
        <p:grpSpPr>
          <a:xfrm>
            <a:off x="422821" y="6360459"/>
            <a:ext cx="344861" cy="343609"/>
            <a:chOff x="1136774" y="6032607"/>
            <a:chExt cx="445728" cy="444110"/>
          </a:xfrm>
          <a:solidFill>
            <a:schemeClr val="bg1"/>
          </a:solidFill>
        </p:grpSpPr>
        <p:sp>
          <p:nvSpPr>
            <p:cNvPr id="10" name="Freeform: Shape 32">
              <a:extLst>
                <a:ext uri="{FF2B5EF4-FFF2-40B4-BE49-F238E27FC236}">
                  <a16:creationId xmlns:a16="http://schemas.microsoft.com/office/drawing/2014/main" id="{2C66E07B-F230-7F44-BCA8-ECC6AE97B587}"/>
                </a:ext>
              </a:extLst>
            </p:cNvPr>
            <p:cNvSpPr/>
            <p:nvPr userDrawn="1"/>
          </p:nvSpPr>
          <p:spPr>
            <a:xfrm>
              <a:off x="1136774" y="6032607"/>
              <a:ext cx="436026" cy="355181"/>
            </a:xfrm>
            <a:custGeom>
              <a:avLst/>
              <a:gdLst>
                <a:gd name="connsiteX0" fmla="*/ 225289 w 436026"/>
                <a:gd name="connsiteY0" fmla="*/ 0 h 355181"/>
                <a:gd name="connsiteX1" fmla="*/ 436026 w 436026"/>
                <a:gd name="connsiteY1" fmla="*/ 157379 h 355181"/>
                <a:gd name="connsiteX2" fmla="*/ 322304 w 436026"/>
                <a:gd name="connsiteY2" fmla="*/ 126119 h 355181"/>
                <a:gd name="connsiteX3" fmla="*/ 223133 w 436026"/>
                <a:gd name="connsiteY3" fmla="*/ 68449 h 355181"/>
                <a:gd name="connsiteX4" fmla="*/ 187023 w 436026"/>
                <a:gd name="connsiteY4" fmla="*/ 61982 h 355181"/>
                <a:gd name="connsiteX5" fmla="*/ 187023 w 436026"/>
                <a:gd name="connsiteY5" fmla="*/ 88391 h 355181"/>
                <a:gd name="connsiteX6" fmla="*/ 215049 w 436026"/>
                <a:gd name="connsiteY6" fmla="*/ 114262 h 355181"/>
                <a:gd name="connsiteX7" fmla="*/ 176243 w 436026"/>
                <a:gd name="connsiteY7" fmla="*/ 111028 h 355181"/>
                <a:gd name="connsiteX8" fmla="*/ 209659 w 436026"/>
                <a:gd name="connsiteY8" fmla="*/ 147139 h 355181"/>
                <a:gd name="connsiteX9" fmla="*/ 357337 w 436026"/>
                <a:gd name="connsiteY9" fmla="*/ 171931 h 355181"/>
                <a:gd name="connsiteX10" fmla="*/ 383207 w 436026"/>
                <a:gd name="connsiteY10" fmla="*/ 188639 h 355181"/>
                <a:gd name="connsiteX11" fmla="*/ 315836 w 436026"/>
                <a:gd name="connsiteY11" fmla="*/ 191873 h 355181"/>
                <a:gd name="connsiteX12" fmla="*/ 287810 w 436026"/>
                <a:gd name="connsiteY12" fmla="*/ 293738 h 355181"/>
                <a:gd name="connsiteX13" fmla="*/ 196724 w 436026"/>
                <a:gd name="connsiteY13" fmla="*/ 354641 h 355181"/>
                <a:gd name="connsiteX14" fmla="*/ 137437 w 436026"/>
                <a:gd name="connsiteY14" fmla="*/ 354641 h 355181"/>
                <a:gd name="connsiteX15" fmla="*/ 157379 w 436026"/>
                <a:gd name="connsiteY15" fmla="*/ 315297 h 355181"/>
                <a:gd name="connsiteX16" fmla="*/ 154145 w 436026"/>
                <a:gd name="connsiteY16" fmla="*/ 314219 h 355181"/>
                <a:gd name="connsiteX17" fmla="*/ 100248 w 436026"/>
                <a:gd name="connsiteY17" fmla="*/ 355181 h 355181"/>
                <a:gd name="connsiteX18" fmla="*/ 87313 w 436026"/>
                <a:gd name="connsiteY18" fmla="*/ 355181 h 355181"/>
                <a:gd name="connsiteX19" fmla="*/ 142288 w 436026"/>
                <a:gd name="connsiteY19" fmla="*/ 278108 h 355181"/>
                <a:gd name="connsiteX20" fmla="*/ 146600 w 436026"/>
                <a:gd name="connsiteY20" fmla="*/ 226367 h 355181"/>
                <a:gd name="connsiteX21" fmla="*/ 137976 w 436026"/>
                <a:gd name="connsiteY21" fmla="*/ 214510 h 355181"/>
                <a:gd name="connsiteX22" fmla="*/ 115879 w 436026"/>
                <a:gd name="connsiteY22" fmla="*/ 299667 h 355181"/>
                <a:gd name="connsiteX23" fmla="*/ 70066 w 436026"/>
                <a:gd name="connsiteY23" fmla="*/ 354641 h 355181"/>
                <a:gd name="connsiteX24" fmla="*/ 58209 w 436026"/>
                <a:gd name="connsiteY24" fmla="*/ 354641 h 355181"/>
                <a:gd name="connsiteX25" fmla="*/ 85696 w 436026"/>
                <a:gd name="connsiteY25" fmla="*/ 316375 h 355181"/>
                <a:gd name="connsiteX26" fmla="*/ 123963 w 436026"/>
                <a:gd name="connsiteY26" fmla="*/ 199419 h 355181"/>
                <a:gd name="connsiteX27" fmla="*/ 114262 w 436026"/>
                <a:gd name="connsiteY27" fmla="*/ 203730 h 355181"/>
                <a:gd name="connsiteX28" fmla="*/ 97554 w 436026"/>
                <a:gd name="connsiteY28" fmla="*/ 250082 h 355181"/>
                <a:gd name="connsiteX29" fmla="*/ 85696 w 436026"/>
                <a:gd name="connsiteY29" fmla="*/ 256549 h 355181"/>
                <a:gd name="connsiteX30" fmla="*/ 44196 w 436026"/>
                <a:gd name="connsiteY30" fmla="*/ 355181 h 355181"/>
                <a:gd name="connsiteX31" fmla="*/ 0 w 436026"/>
                <a:gd name="connsiteY31" fmla="*/ 215588 h 355181"/>
                <a:gd name="connsiteX32" fmla="*/ 225289 w 436026"/>
                <a:gd name="connsiteY32" fmla="*/ 0 h 355181"/>
                <a:gd name="connsiteX33" fmla="*/ 226367 w 436026"/>
                <a:gd name="connsiteY33" fmla="*/ 14013 h 355181"/>
                <a:gd name="connsiteX34" fmla="*/ 16708 w 436026"/>
                <a:gd name="connsiteY34" fmla="*/ 215049 h 355181"/>
                <a:gd name="connsiteX35" fmla="*/ 45273 w 436026"/>
                <a:gd name="connsiteY35" fmla="*/ 324998 h 355181"/>
                <a:gd name="connsiteX36" fmla="*/ 101326 w 436026"/>
                <a:gd name="connsiteY36" fmla="*/ 174087 h 355181"/>
                <a:gd name="connsiteX37" fmla="*/ 118573 w 436026"/>
                <a:gd name="connsiteY37" fmla="*/ 166542 h 355181"/>
                <a:gd name="connsiteX38" fmla="*/ 143905 w 436026"/>
                <a:gd name="connsiteY38" fmla="*/ 102404 h 355181"/>
                <a:gd name="connsiteX39" fmla="*/ 160074 w 436026"/>
                <a:gd name="connsiteY39" fmla="*/ 93781 h 355181"/>
                <a:gd name="connsiteX40" fmla="*/ 180016 w 436026"/>
                <a:gd name="connsiteY40" fmla="*/ 51203 h 355181"/>
                <a:gd name="connsiteX41" fmla="*/ 224211 w 436026"/>
                <a:gd name="connsiteY41" fmla="*/ 58209 h 355181"/>
                <a:gd name="connsiteX42" fmla="*/ 313680 w 436026"/>
                <a:gd name="connsiteY42" fmla="*/ 108333 h 355181"/>
                <a:gd name="connsiteX43" fmla="*/ 413928 w 436026"/>
                <a:gd name="connsiteY43" fmla="*/ 136360 h 355181"/>
                <a:gd name="connsiteX44" fmla="*/ 226367 w 436026"/>
                <a:gd name="connsiteY44" fmla="*/ 14013 h 3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1">
                  <a:moveTo>
                    <a:pt x="225289" y="0"/>
                  </a:moveTo>
                  <a:cubicBezTo>
                    <a:pt x="355180" y="0"/>
                    <a:pt x="424708" y="103482"/>
                    <a:pt x="436026" y="157379"/>
                  </a:cubicBezTo>
                  <a:lnTo>
                    <a:pt x="322304" y="126119"/>
                  </a:lnTo>
                  <a:lnTo>
                    <a:pt x="223133" y="68449"/>
                  </a:lnTo>
                  <a:lnTo>
                    <a:pt x="187023" y="61982"/>
                  </a:lnTo>
                  <a:lnTo>
                    <a:pt x="187023" y="88391"/>
                  </a:lnTo>
                  <a:lnTo>
                    <a:pt x="215049" y="114262"/>
                  </a:lnTo>
                  <a:lnTo>
                    <a:pt x="176243" y="111028"/>
                  </a:lnTo>
                  <a:cubicBezTo>
                    <a:pt x="176243" y="111028"/>
                    <a:pt x="177321" y="113184"/>
                    <a:pt x="209659" y="147139"/>
                  </a:cubicBezTo>
                  <a:lnTo>
                    <a:pt x="357337" y="171931"/>
                  </a:lnTo>
                  <a:lnTo>
                    <a:pt x="383207" y="188639"/>
                  </a:lnTo>
                  <a:lnTo>
                    <a:pt x="315836" y="191873"/>
                  </a:lnTo>
                  <a:lnTo>
                    <a:pt x="287810" y="293738"/>
                  </a:lnTo>
                  <a:lnTo>
                    <a:pt x="196724" y="354641"/>
                  </a:lnTo>
                  <a:lnTo>
                    <a:pt x="137437" y="354641"/>
                  </a:lnTo>
                  <a:lnTo>
                    <a:pt x="157379" y="315297"/>
                  </a:lnTo>
                  <a:lnTo>
                    <a:pt x="154145" y="314219"/>
                  </a:lnTo>
                  <a:lnTo>
                    <a:pt x="100248" y="355181"/>
                  </a:lnTo>
                  <a:lnTo>
                    <a:pt x="87313" y="355181"/>
                  </a:lnTo>
                  <a:lnTo>
                    <a:pt x="142288" y="278108"/>
                  </a:lnTo>
                  <a:cubicBezTo>
                    <a:pt x="144983" y="256011"/>
                    <a:pt x="143366" y="265712"/>
                    <a:pt x="146600" y="226367"/>
                  </a:cubicBezTo>
                  <a:lnTo>
                    <a:pt x="137976" y="214510"/>
                  </a:lnTo>
                  <a:lnTo>
                    <a:pt x="115879" y="299667"/>
                  </a:lnTo>
                  <a:lnTo>
                    <a:pt x="70066" y="354641"/>
                  </a:lnTo>
                  <a:lnTo>
                    <a:pt x="58209" y="354641"/>
                  </a:lnTo>
                  <a:lnTo>
                    <a:pt x="85696" y="316375"/>
                  </a:lnTo>
                  <a:lnTo>
                    <a:pt x="123963" y="199419"/>
                  </a:lnTo>
                  <a:lnTo>
                    <a:pt x="114262" y="203730"/>
                  </a:lnTo>
                  <a:lnTo>
                    <a:pt x="97554" y="250082"/>
                  </a:lnTo>
                  <a:lnTo>
                    <a:pt x="85696" y="256549"/>
                  </a:lnTo>
                  <a:cubicBezTo>
                    <a:pt x="85696" y="256549"/>
                    <a:pt x="58209" y="322303"/>
                    <a:pt x="44196" y="355181"/>
                  </a:cubicBezTo>
                  <a:cubicBezTo>
                    <a:pt x="23715" y="325537"/>
                    <a:pt x="0" y="285115"/>
                    <a:pt x="0" y="215588"/>
                  </a:cubicBezTo>
                  <a:cubicBezTo>
                    <a:pt x="0" y="111028"/>
                    <a:pt x="90008" y="0"/>
                    <a:pt x="225289" y="0"/>
                  </a:cubicBezTo>
                  <a:close/>
                  <a:moveTo>
                    <a:pt x="226367" y="14013"/>
                  </a:moveTo>
                  <a:cubicBezTo>
                    <a:pt x="99710" y="14013"/>
                    <a:pt x="16708" y="118035"/>
                    <a:pt x="16708" y="215049"/>
                  </a:cubicBezTo>
                  <a:cubicBezTo>
                    <a:pt x="16708" y="270562"/>
                    <a:pt x="30182" y="298589"/>
                    <a:pt x="45273" y="324998"/>
                  </a:cubicBezTo>
                  <a:lnTo>
                    <a:pt x="101326" y="174087"/>
                  </a:lnTo>
                  <a:cubicBezTo>
                    <a:pt x="101326" y="174087"/>
                    <a:pt x="118573" y="164925"/>
                    <a:pt x="118573" y="166542"/>
                  </a:cubicBezTo>
                  <a:lnTo>
                    <a:pt x="143905" y="102404"/>
                  </a:lnTo>
                  <a:lnTo>
                    <a:pt x="160074" y="93781"/>
                  </a:lnTo>
                  <a:lnTo>
                    <a:pt x="180016" y="51203"/>
                  </a:lnTo>
                  <a:lnTo>
                    <a:pt x="224211" y="58209"/>
                  </a:lnTo>
                  <a:lnTo>
                    <a:pt x="313680" y="108333"/>
                  </a:lnTo>
                  <a:lnTo>
                    <a:pt x="413928" y="136360"/>
                  </a:lnTo>
                  <a:cubicBezTo>
                    <a:pt x="388058" y="70605"/>
                    <a:pt x="314758" y="14013"/>
                    <a:pt x="226367" y="14013"/>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1" name="Freeform: Shape 33">
              <a:extLst>
                <a:ext uri="{FF2B5EF4-FFF2-40B4-BE49-F238E27FC236}">
                  <a16:creationId xmlns:a16="http://schemas.microsoft.com/office/drawing/2014/main" id="{F93618E1-1DDC-B14E-85AA-32EF891FAD07}"/>
                </a:ext>
              </a:extLst>
            </p:cNvPr>
            <p:cNvSpPr/>
            <p:nvPr userDrawn="1"/>
          </p:nvSpPr>
          <p:spPr>
            <a:xfrm>
              <a:off x="1465006" y="6231487"/>
              <a:ext cx="42040" cy="68987"/>
            </a:xfrm>
            <a:custGeom>
              <a:avLst/>
              <a:gdLst>
                <a:gd name="connsiteX0" fmla="*/ 3773 w 42040"/>
                <a:gd name="connsiteY0" fmla="*/ 0 h 68987"/>
                <a:gd name="connsiteX1" fmla="*/ 42040 w 42040"/>
                <a:gd name="connsiteY1" fmla="*/ 15630 h 68987"/>
                <a:gd name="connsiteX2" fmla="*/ 15092 w 42040"/>
                <a:gd name="connsiteY2" fmla="*/ 66293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30"/>
                  </a:lnTo>
                  <a:lnTo>
                    <a:pt x="15092" y="66293"/>
                  </a:lnTo>
                  <a:lnTo>
                    <a:pt x="0" y="68987"/>
                  </a:lnTo>
                  <a:lnTo>
                    <a:pt x="3773" y="39344"/>
                  </a:lnTo>
                  <a:lnTo>
                    <a:pt x="0" y="33415"/>
                  </a:lnTo>
                  <a:lnTo>
                    <a:pt x="3773"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2" name="Freeform: Shape 34">
              <a:extLst>
                <a:ext uri="{FF2B5EF4-FFF2-40B4-BE49-F238E27FC236}">
                  <a16:creationId xmlns:a16="http://schemas.microsoft.com/office/drawing/2014/main" id="{611A7A24-CCAB-8B44-B53A-37E1302AF808}"/>
                </a:ext>
              </a:extLst>
            </p:cNvPr>
            <p:cNvSpPr/>
            <p:nvPr userDrawn="1"/>
          </p:nvSpPr>
          <p:spPr>
            <a:xfrm>
              <a:off x="1441832" y="6249811"/>
              <a:ext cx="101865" cy="137436"/>
            </a:xfrm>
            <a:custGeom>
              <a:avLst/>
              <a:gdLst>
                <a:gd name="connsiteX0" fmla="*/ 72221 w 101865"/>
                <a:gd name="connsiteY0" fmla="*/ 0 h 137436"/>
                <a:gd name="connsiteX1" fmla="*/ 101865 w 101865"/>
                <a:gd name="connsiteY1" fmla="*/ 12396 h 137436"/>
                <a:gd name="connsiteX2" fmla="*/ 81384 w 101865"/>
                <a:gd name="connsiteY2" fmla="*/ 60364 h 137436"/>
                <a:gd name="connsiteX3" fmla="*/ 62520 w 101865"/>
                <a:gd name="connsiteY3" fmla="*/ 76533 h 137436"/>
                <a:gd name="connsiteX4" fmla="*/ 24792 w 101865"/>
                <a:gd name="connsiteY4" fmla="*/ 137436 h 137436"/>
                <a:gd name="connsiteX5" fmla="*/ 0 w 101865"/>
                <a:gd name="connsiteY5" fmla="*/ 137436 h 137436"/>
                <a:gd name="connsiteX6" fmla="*/ 24792 w 101865"/>
                <a:gd name="connsiteY6" fmla="*/ 94319 h 137436"/>
                <a:gd name="connsiteX7" fmla="*/ 44195 w 101865"/>
                <a:gd name="connsiteY7" fmla="*/ 78150 h 137436"/>
                <a:gd name="connsiteX8" fmla="*/ 72221 w 101865"/>
                <a:gd name="connsiteY8" fmla="*/ 0 h 13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5" h="137436">
                  <a:moveTo>
                    <a:pt x="72221" y="0"/>
                  </a:moveTo>
                  <a:lnTo>
                    <a:pt x="101865" y="12396"/>
                  </a:lnTo>
                  <a:lnTo>
                    <a:pt x="81384" y="60364"/>
                  </a:lnTo>
                  <a:lnTo>
                    <a:pt x="62520" y="76533"/>
                  </a:lnTo>
                  <a:lnTo>
                    <a:pt x="24792" y="137436"/>
                  </a:lnTo>
                  <a:lnTo>
                    <a:pt x="0" y="137436"/>
                  </a:lnTo>
                  <a:lnTo>
                    <a:pt x="24792" y="94319"/>
                  </a:lnTo>
                  <a:lnTo>
                    <a:pt x="44195" y="78150"/>
                  </a:lnTo>
                  <a:lnTo>
                    <a:pt x="72221"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3" name="Freeform: Shape 35">
              <a:extLst>
                <a:ext uri="{FF2B5EF4-FFF2-40B4-BE49-F238E27FC236}">
                  <a16:creationId xmlns:a16="http://schemas.microsoft.com/office/drawing/2014/main" id="{47B2BFC1-B7D6-7640-A5FF-D7D4C3195263}"/>
                </a:ext>
              </a:extLst>
            </p:cNvPr>
            <p:cNvSpPr/>
            <p:nvPr userDrawn="1"/>
          </p:nvSpPr>
          <p:spPr>
            <a:xfrm>
              <a:off x="1491416" y="6264363"/>
              <a:ext cx="91086" cy="122884"/>
            </a:xfrm>
            <a:custGeom>
              <a:avLst/>
              <a:gdLst>
                <a:gd name="connsiteX0" fmla="*/ 61442 w 91086"/>
                <a:gd name="connsiteY0" fmla="*/ 0 h 122884"/>
                <a:gd name="connsiteX1" fmla="*/ 91086 w 91086"/>
                <a:gd name="connsiteY1" fmla="*/ 10240 h 122884"/>
                <a:gd name="connsiteX2" fmla="*/ 49585 w 91086"/>
                <a:gd name="connsiteY2" fmla="*/ 122884 h 122884"/>
                <a:gd name="connsiteX3" fmla="*/ 0 w 91086"/>
                <a:gd name="connsiteY3" fmla="*/ 122884 h 122884"/>
                <a:gd name="connsiteX4" fmla="*/ 47429 w 91086"/>
                <a:gd name="connsiteY4" fmla="*/ 48507 h 122884"/>
                <a:gd name="connsiteX5" fmla="*/ 61442 w 91086"/>
                <a:gd name="connsiteY5" fmla="*/ 0 h 12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4">
                  <a:moveTo>
                    <a:pt x="61442" y="0"/>
                  </a:moveTo>
                  <a:lnTo>
                    <a:pt x="91086" y="10240"/>
                  </a:lnTo>
                  <a:cubicBezTo>
                    <a:pt x="88391" y="47968"/>
                    <a:pt x="75994" y="86235"/>
                    <a:pt x="49585" y="122884"/>
                  </a:cubicBezTo>
                  <a:lnTo>
                    <a:pt x="0" y="122884"/>
                  </a:lnTo>
                  <a:lnTo>
                    <a:pt x="47429" y="48507"/>
                  </a:lnTo>
                  <a:lnTo>
                    <a:pt x="6144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4" name="Freeform: Shape 36">
              <a:extLst>
                <a:ext uri="{FF2B5EF4-FFF2-40B4-BE49-F238E27FC236}">
                  <a16:creationId xmlns:a16="http://schemas.microsoft.com/office/drawing/2014/main" id="{9F6DEB08-9C84-964F-AA0D-F25AD31B2B10}"/>
                </a:ext>
              </a:extLst>
            </p:cNvPr>
            <p:cNvSpPr/>
            <p:nvPr userDrawn="1"/>
          </p:nvSpPr>
          <p:spPr>
            <a:xfrm>
              <a:off x="1397635" y="63155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5" name="Freeform: Shape 37">
              <a:extLst>
                <a:ext uri="{FF2B5EF4-FFF2-40B4-BE49-F238E27FC236}">
                  <a16:creationId xmlns:a16="http://schemas.microsoft.com/office/drawing/2014/main" id="{5D9CA2A5-ED10-DC48-A03B-5F04222191FE}"/>
                </a:ext>
              </a:extLst>
            </p:cNvPr>
            <p:cNvSpPr/>
            <p:nvPr userDrawn="1"/>
          </p:nvSpPr>
          <p:spPr>
            <a:xfrm>
              <a:off x="1190671" y="6398028"/>
              <a:ext cx="341168" cy="78689"/>
            </a:xfrm>
            <a:custGeom>
              <a:avLst/>
              <a:gdLst>
                <a:gd name="connsiteX0" fmla="*/ 0 w 341168"/>
                <a:gd name="connsiteY0" fmla="*/ 0 h 78689"/>
                <a:gd name="connsiteX1" fmla="*/ 341168 w 341168"/>
                <a:gd name="connsiteY1" fmla="*/ 0 h 78689"/>
                <a:gd name="connsiteX2" fmla="*/ 170853 w 341168"/>
                <a:gd name="connsiteY2" fmla="*/ 78689 h 78689"/>
                <a:gd name="connsiteX3" fmla="*/ 0 w 341168"/>
                <a:gd name="connsiteY3" fmla="*/ 0 h 78689"/>
              </a:gdLst>
              <a:ahLst/>
              <a:cxnLst>
                <a:cxn ang="0">
                  <a:pos x="connsiteX0" y="connsiteY0"/>
                </a:cxn>
                <a:cxn ang="0">
                  <a:pos x="connsiteX1" y="connsiteY1"/>
                </a:cxn>
                <a:cxn ang="0">
                  <a:pos x="connsiteX2" y="connsiteY2"/>
                </a:cxn>
                <a:cxn ang="0">
                  <a:pos x="connsiteX3" y="connsiteY3"/>
                </a:cxn>
              </a:cxnLst>
              <a:rect l="l" t="t" r="r" b="b"/>
              <a:pathLst>
                <a:path w="341168" h="78689">
                  <a:moveTo>
                    <a:pt x="0" y="0"/>
                  </a:moveTo>
                  <a:lnTo>
                    <a:pt x="341168" y="0"/>
                  </a:lnTo>
                  <a:cubicBezTo>
                    <a:pt x="301823" y="50663"/>
                    <a:pt x="233913" y="78689"/>
                    <a:pt x="170853" y="78689"/>
                  </a:cubicBezTo>
                  <a:cubicBezTo>
                    <a:pt x="115879" y="78689"/>
                    <a:pt x="48507" y="59286"/>
                    <a:pt x="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cxnSp>
        <p:nvCxnSpPr>
          <p:cNvPr id="16" name="Straight Connector 15">
            <a:extLst>
              <a:ext uri="{FF2B5EF4-FFF2-40B4-BE49-F238E27FC236}">
                <a16:creationId xmlns:a16="http://schemas.microsoft.com/office/drawing/2014/main" id="{07122AE1-4C84-455A-8BDB-A915BFDA7EC6}"/>
              </a:ext>
              <a:ext uri="{C183D7F6-B498-43B3-948B-1728B52AA6E4}">
                <adec:decorative xmlns:adec="http://schemas.microsoft.com/office/drawing/2017/decorative" val="1"/>
              </a:ext>
            </a:extLst>
          </p:cNvPr>
          <p:cNvCxnSpPr>
            <a:cxnSpLocks/>
          </p:cNvCxnSpPr>
          <p:nvPr/>
        </p:nvCxnSpPr>
        <p:spPr>
          <a:xfrm>
            <a:off x="666751" y="3121223"/>
            <a:ext cx="0" cy="615553"/>
          </a:xfrm>
          <a:prstGeom prst="line">
            <a:avLst/>
          </a:prstGeom>
          <a:ln w="38100">
            <a:solidFill>
              <a:srgbClr val="98C3D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35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53197C-19FD-4A12-A552-1012EEA09C52}"/>
              </a:ext>
            </a:extLst>
          </p:cNvPr>
          <p:cNvSpPr>
            <a:spLocks noGrp="1"/>
          </p:cNvSpPr>
          <p:nvPr>
            <p:ph type="title"/>
          </p:nvPr>
        </p:nvSpPr>
        <p:spPr>
          <a:xfrm>
            <a:off x="441605" y="222075"/>
            <a:ext cx="11331295" cy="685675"/>
          </a:xfrm>
        </p:spPr>
        <p:txBody>
          <a:bodyPr/>
          <a:lstStyle/>
          <a:p>
            <a:r>
              <a:rPr lang="en-US" dirty="0"/>
              <a:t>Important product information</a:t>
            </a:r>
          </a:p>
        </p:txBody>
      </p:sp>
      <p:sp>
        <p:nvSpPr>
          <p:cNvPr id="6" name="Content Placeholder 5">
            <a:extLst>
              <a:ext uri="{FF2B5EF4-FFF2-40B4-BE49-F238E27FC236}">
                <a16:creationId xmlns:a16="http://schemas.microsoft.com/office/drawing/2014/main" id="{661AD862-7064-44FC-B24E-3ED6B71DAEF1}"/>
              </a:ext>
            </a:extLst>
          </p:cNvPr>
          <p:cNvSpPr>
            <a:spLocks noGrp="1"/>
          </p:cNvSpPr>
          <p:nvPr>
            <p:ph sz="quarter" idx="12"/>
          </p:nvPr>
        </p:nvSpPr>
        <p:spPr>
          <a:xfrm>
            <a:off x="457200" y="1072336"/>
            <a:ext cx="10647336" cy="2980471"/>
          </a:xfrm>
        </p:spPr>
        <p:txBody>
          <a:bodyPr/>
          <a:lstStyle/>
          <a:p>
            <a:pPr>
              <a:lnSpc>
                <a:spcPts val="1540"/>
              </a:lnSpc>
            </a:pPr>
            <a:r>
              <a:rPr lang="en-US" sz="1200" b="0" dirty="0">
                <a:solidFill>
                  <a:srgbClr val="000000"/>
                </a:solidFill>
                <a:latin typeface="+mn-lt"/>
              </a:rPr>
              <a:t>All guarantees and benefits of the insurance policy are backed by the claims-paying ability of the issuing insurance company. Policy guarantees and benefits are not obligations of, nor backed by, the broker/dealer and/or insurance agency selling the policy, nor by any of their affiliates, and none of them makes any representations or guarantees regarding the claims-paying ability of the issuing insurance company.</a:t>
            </a:r>
          </a:p>
          <a:p>
            <a:pPr>
              <a:lnSpc>
                <a:spcPts val="1540"/>
              </a:lnSpc>
            </a:pPr>
            <a:r>
              <a:rPr lang="en-US" sz="1200" b="0" dirty="0">
                <a:solidFill>
                  <a:srgbClr val="000000"/>
                </a:solidFill>
                <a:latin typeface="+mn-lt"/>
              </a:rPr>
              <a:t>This material is being provided for informational or educational purposes only and does not take into account the investment objectives or financial situation of any client or prospective clients. The information is not intended as investment advice and is not a recommendation about managing or investing your retirement savings. If you would like information about your particular investment needs, please contact a financial professional.</a:t>
            </a:r>
          </a:p>
          <a:p>
            <a:pPr>
              <a:lnSpc>
                <a:spcPts val="1540"/>
              </a:lnSpc>
            </a:pPr>
            <a:r>
              <a:rPr lang="en-US" sz="1200" b="0" dirty="0">
                <a:solidFill>
                  <a:srgbClr val="000000"/>
                </a:solidFill>
                <a:latin typeface="+mn-lt"/>
              </a:rPr>
              <a:t>Life insurance policies contain exclusions, limitations, reductions of benefits, and terms for keeping them in force. Your financial professional can provide you with costs, complete details, and a prospectus. </a:t>
            </a:r>
          </a:p>
          <a:p>
            <a:pPr>
              <a:lnSpc>
                <a:spcPts val="1540"/>
              </a:lnSpc>
            </a:pPr>
            <a:r>
              <a:rPr lang="en-US" sz="1200" b="0" dirty="0">
                <a:solidFill>
                  <a:srgbClr val="000000"/>
                </a:solidFill>
                <a:latin typeface="+mn-lt"/>
              </a:rPr>
              <a:t>Life insurance is issued by Pruco Life Insurance Company (in New York, by Pruco Life Insurance Company of New Jersey). Variable universal life insurance policies are offered through Pruco Securities, LLC (member SIPC). All are Prudential Financial companies located in Newark, NJ. Each is solely responsible for its own financial condition and contractual obligations. </a:t>
            </a:r>
          </a:p>
          <a:p>
            <a:pPr>
              <a:lnSpc>
                <a:spcPts val="1540"/>
              </a:lnSpc>
            </a:pPr>
            <a:r>
              <a:rPr lang="en-US" sz="1200" b="0" dirty="0">
                <a:solidFill>
                  <a:srgbClr val="000000"/>
                </a:solidFill>
                <a:latin typeface="+mn-lt"/>
              </a:rPr>
              <a:t>Before buying any variable policy, consider the contract and the underlying investment options’ objectives, risks, and charges and expenses carefully. The contract’s prospectus and the underlying investment options’ prospectuses contain this. They also contain other important information. The prospectuses are available from your financial professional or from www.prudential.com. You should read them carefully before investing. </a:t>
            </a:r>
          </a:p>
          <a:p>
            <a:pPr>
              <a:lnSpc>
                <a:spcPts val="1540"/>
              </a:lnSpc>
            </a:pPr>
            <a:r>
              <a:rPr lang="en-US" sz="1200" b="0" dirty="0">
                <a:solidFill>
                  <a:srgbClr val="000000"/>
                </a:solidFill>
                <a:latin typeface="+mn-lt"/>
              </a:rPr>
              <a:t>It is possible to lose money by investing in securities.</a:t>
            </a:r>
          </a:p>
        </p:txBody>
      </p:sp>
      <p:sp>
        <p:nvSpPr>
          <p:cNvPr id="8" name="Rectangle 7">
            <a:extLst>
              <a:ext uri="{FF2B5EF4-FFF2-40B4-BE49-F238E27FC236}">
                <a16:creationId xmlns:a16="http://schemas.microsoft.com/office/drawing/2014/main" id="{1CBC3D5B-5DBB-D7A5-1E06-D5F467659960}"/>
              </a:ext>
              <a:ext uri="{C183D7F6-B498-43B3-948B-1728B52AA6E4}">
                <adec:decorative xmlns:adec="http://schemas.microsoft.com/office/drawing/2017/decorative" val="1"/>
              </a:ext>
            </a:extLst>
          </p:cNvPr>
          <p:cNvSpPr/>
          <p:nvPr/>
        </p:nvSpPr>
        <p:spPr>
          <a:xfrm>
            <a:off x="340963" y="6172200"/>
            <a:ext cx="604434" cy="604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Prudential Logo&#10;&#10;">
            <a:extLst>
              <a:ext uri="{FF2B5EF4-FFF2-40B4-BE49-F238E27FC236}">
                <a16:creationId xmlns:a16="http://schemas.microsoft.com/office/drawing/2014/main" id="{8ACF7ED4-273B-EA7C-0431-4B0FE0DA2A3E}"/>
              </a:ext>
            </a:extLst>
          </p:cNvPr>
          <p:cNvPicPr>
            <a:picLocks noChangeAspect="1"/>
          </p:cNvPicPr>
          <p:nvPr/>
        </p:nvPicPr>
        <p:blipFill>
          <a:blip r:embed="rId3"/>
          <a:stretch>
            <a:fillRect/>
          </a:stretch>
        </p:blipFill>
        <p:spPr>
          <a:xfrm>
            <a:off x="9996406" y="5784298"/>
            <a:ext cx="1693525" cy="387902"/>
          </a:xfrm>
          <a:prstGeom prst="rect">
            <a:avLst/>
          </a:prstGeom>
        </p:spPr>
      </p:pic>
      <p:sp>
        <p:nvSpPr>
          <p:cNvPr id="7" name="Slide Number Placeholder 3">
            <a:extLst>
              <a:ext uri="{FF2B5EF4-FFF2-40B4-BE49-F238E27FC236}">
                <a16:creationId xmlns:a16="http://schemas.microsoft.com/office/drawing/2014/main" id="{B33FE7BF-E308-5B31-5EF7-DA0766B5C64B}"/>
              </a:ext>
            </a:extLst>
          </p:cNvPr>
          <p:cNvSpPr txBox="1">
            <a:spLocks/>
          </p:cNvSpPr>
          <p:nvPr/>
        </p:nvSpPr>
        <p:spPr>
          <a:xfrm>
            <a:off x="426204" y="6117957"/>
            <a:ext cx="3595606" cy="685800"/>
          </a:xfrm>
          <a:prstGeom prst="rect">
            <a:avLst/>
          </a:prstGeom>
        </p:spPr>
        <p:txBody>
          <a:bodyPr vert="horz" lIns="0" tIns="0" rIns="0" bIns="0" rtlCol="0" anchor="ctr"/>
          <a:lstStyle>
            <a:defPPr>
              <a:defRPr lang="en-US"/>
            </a:defPPr>
            <a:lvl1pPr marL="0" algn="r" defTabSz="457200" rtl="0" eaLnBrk="1" latinLnBrk="0" hangingPunct="1">
              <a:defRPr sz="1000" b="0" i="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000000"/>
                </a:solidFill>
              </a:rPr>
              <a:t>© 2022 Prudential Financial, Inc. and its related entities.</a:t>
            </a:r>
          </a:p>
          <a:p>
            <a:pPr algn="l"/>
            <a:r>
              <a:rPr lang="en-US" dirty="0">
                <a:solidFill>
                  <a:srgbClr val="000000"/>
                </a:solidFill>
              </a:rPr>
              <a:t>1013750-2</a:t>
            </a:r>
          </a:p>
        </p:txBody>
      </p:sp>
      <p:sp>
        <p:nvSpPr>
          <p:cNvPr id="4" name="Slide Number Placeholder 3">
            <a:extLst>
              <a:ext uri="{FF2B5EF4-FFF2-40B4-BE49-F238E27FC236}">
                <a16:creationId xmlns:a16="http://schemas.microsoft.com/office/drawing/2014/main" id="{CC6DBBC7-068D-497F-B0DF-11774861E479}"/>
              </a:ext>
            </a:extLst>
          </p:cNvPr>
          <p:cNvSpPr>
            <a:spLocks noGrp="1"/>
          </p:cNvSpPr>
          <p:nvPr>
            <p:ph type="sldNum" sz="quarter" idx="14"/>
          </p:nvPr>
        </p:nvSpPr>
        <p:spPr>
          <a:xfrm>
            <a:off x="9608949" y="6172200"/>
            <a:ext cx="2080983" cy="685800"/>
          </a:xfrm>
        </p:spPr>
        <p:txBody>
          <a:bodyPr/>
          <a:lstStyle/>
          <a:p>
            <a:r>
              <a:rPr lang="en-US" dirty="0">
                <a:solidFill>
                  <a:srgbClr val="000000"/>
                </a:solidFill>
              </a:rPr>
              <a:t>1013750-00007-00</a:t>
            </a:r>
          </a:p>
        </p:txBody>
      </p:sp>
    </p:spTree>
    <p:extLst>
      <p:ext uri="{BB962C8B-B14F-4D97-AF65-F5344CB8AC3E}">
        <p14:creationId xmlns:p14="http://schemas.microsoft.com/office/powerpoint/2010/main" val="324231182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E9C1E4B2-D250-5549-BE39-3275BF4049F4}"/>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Lst>
          </a:blip>
          <a:srcRect t="1" b="1"/>
          <a:stretch/>
        </p:blipFill>
        <p:spPr/>
      </p:pic>
      <p:sp>
        <p:nvSpPr>
          <p:cNvPr id="2" name="Footer Placeholder 1">
            <a:extLst>
              <a:ext uri="{FF2B5EF4-FFF2-40B4-BE49-F238E27FC236}">
                <a16:creationId xmlns:a16="http://schemas.microsoft.com/office/drawing/2014/main" id="{E1948FF6-F203-45E9-BFCA-4251935AFF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dirty="0"/>
              <a:t>Multiple Levels of Financial Protection   |</a:t>
            </a:r>
          </a:p>
        </p:txBody>
      </p:sp>
      <p:sp>
        <p:nvSpPr>
          <p:cNvPr id="4" name="Slide Number Placeholder 3">
            <a:extLst>
              <a:ext uri="{FF2B5EF4-FFF2-40B4-BE49-F238E27FC236}">
                <a16:creationId xmlns:a16="http://schemas.microsoft.com/office/drawing/2014/main" id="{DBAD2330-68BC-4C1C-AD12-4969E4B8ABA6}"/>
              </a:ext>
              <a:ext uri="{C183D7F6-B498-43B3-948B-1728B52AA6E4}">
                <adec:decorative xmlns:adec="http://schemas.microsoft.com/office/drawing/2017/decorative" val="1"/>
              </a:ext>
            </a:extLst>
          </p:cNvPr>
          <p:cNvSpPr>
            <a:spLocks noGrp="1"/>
          </p:cNvSpPr>
          <p:nvPr>
            <p:ph type="sldNum" sz="quarter" idx="11"/>
          </p:nvPr>
        </p:nvSpPr>
        <p:spPr/>
        <p:txBody>
          <a:bodyPr/>
          <a:lstStyle/>
          <a:p>
            <a:fld id="{BB544E63-09F9-914E-B731-EB7D262F5FD2}" type="slidenum">
              <a:rPr lang="en-US" smtClean="0"/>
              <a:pPr/>
              <a:t>2</a:t>
            </a:fld>
            <a:endParaRPr lang="en-US" dirty="0"/>
          </a:p>
        </p:txBody>
      </p:sp>
      <p:sp>
        <p:nvSpPr>
          <p:cNvPr id="15" name="Rectangle 14">
            <a:extLst>
              <a:ext uri="{FF2B5EF4-FFF2-40B4-BE49-F238E27FC236}">
                <a16:creationId xmlns:a16="http://schemas.microsoft.com/office/drawing/2014/main" id="{018C0372-FB2B-0648-B2CD-8F91E3B2C202}"/>
              </a:ext>
              <a:ext uri="{C183D7F6-B498-43B3-948B-1728B52AA6E4}">
                <adec:decorative xmlns:adec="http://schemas.microsoft.com/office/drawing/2017/decorative" val="1"/>
              </a:ext>
            </a:extLst>
          </p:cNvPr>
          <p:cNvSpPr/>
          <p:nvPr/>
        </p:nvSpPr>
        <p:spPr>
          <a:xfrm rot="10800000" flipH="1">
            <a:off x="0" y="0"/>
            <a:ext cx="12178033" cy="6858000"/>
          </a:xfrm>
          <a:prstGeom prst="rect">
            <a:avLst/>
          </a:prstGeom>
          <a:gradFill>
            <a:gsLst>
              <a:gs pos="95000">
                <a:schemeClr val="bg1">
                  <a:alpha val="0"/>
                </a:schemeClr>
              </a:gs>
              <a:gs pos="17000">
                <a:srgbClr val="001F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6F2BC23-67C3-4045-9754-404100A5340B}"/>
              </a:ext>
              <a:ext uri="{C183D7F6-B498-43B3-948B-1728B52AA6E4}">
                <adec:decorative xmlns:adec="http://schemas.microsoft.com/office/drawing/2017/decorative" val="1"/>
              </a:ext>
            </a:extLst>
          </p:cNvPr>
          <p:cNvGrpSpPr/>
          <p:nvPr/>
        </p:nvGrpSpPr>
        <p:grpSpPr>
          <a:xfrm>
            <a:off x="422821" y="6360459"/>
            <a:ext cx="344861" cy="343609"/>
            <a:chOff x="1136774" y="6032607"/>
            <a:chExt cx="445728" cy="444110"/>
          </a:xfrm>
          <a:solidFill>
            <a:schemeClr val="bg1"/>
          </a:solidFill>
        </p:grpSpPr>
        <p:sp>
          <p:nvSpPr>
            <p:cNvPr id="17" name="Freeform: Shape 32">
              <a:extLst>
                <a:ext uri="{FF2B5EF4-FFF2-40B4-BE49-F238E27FC236}">
                  <a16:creationId xmlns:a16="http://schemas.microsoft.com/office/drawing/2014/main" id="{BCC4879A-6822-7340-835F-C42DDEA0DFCF}"/>
                </a:ext>
              </a:extLst>
            </p:cNvPr>
            <p:cNvSpPr/>
            <p:nvPr userDrawn="1"/>
          </p:nvSpPr>
          <p:spPr>
            <a:xfrm>
              <a:off x="1136774" y="6032607"/>
              <a:ext cx="436026" cy="355181"/>
            </a:xfrm>
            <a:custGeom>
              <a:avLst/>
              <a:gdLst>
                <a:gd name="connsiteX0" fmla="*/ 225289 w 436026"/>
                <a:gd name="connsiteY0" fmla="*/ 0 h 355181"/>
                <a:gd name="connsiteX1" fmla="*/ 436026 w 436026"/>
                <a:gd name="connsiteY1" fmla="*/ 157379 h 355181"/>
                <a:gd name="connsiteX2" fmla="*/ 322304 w 436026"/>
                <a:gd name="connsiteY2" fmla="*/ 126119 h 355181"/>
                <a:gd name="connsiteX3" fmla="*/ 223133 w 436026"/>
                <a:gd name="connsiteY3" fmla="*/ 68449 h 355181"/>
                <a:gd name="connsiteX4" fmla="*/ 187023 w 436026"/>
                <a:gd name="connsiteY4" fmla="*/ 61982 h 355181"/>
                <a:gd name="connsiteX5" fmla="*/ 187023 w 436026"/>
                <a:gd name="connsiteY5" fmla="*/ 88391 h 355181"/>
                <a:gd name="connsiteX6" fmla="*/ 215049 w 436026"/>
                <a:gd name="connsiteY6" fmla="*/ 114262 h 355181"/>
                <a:gd name="connsiteX7" fmla="*/ 176243 w 436026"/>
                <a:gd name="connsiteY7" fmla="*/ 111028 h 355181"/>
                <a:gd name="connsiteX8" fmla="*/ 209659 w 436026"/>
                <a:gd name="connsiteY8" fmla="*/ 147139 h 355181"/>
                <a:gd name="connsiteX9" fmla="*/ 357337 w 436026"/>
                <a:gd name="connsiteY9" fmla="*/ 171931 h 355181"/>
                <a:gd name="connsiteX10" fmla="*/ 383207 w 436026"/>
                <a:gd name="connsiteY10" fmla="*/ 188639 h 355181"/>
                <a:gd name="connsiteX11" fmla="*/ 315836 w 436026"/>
                <a:gd name="connsiteY11" fmla="*/ 191873 h 355181"/>
                <a:gd name="connsiteX12" fmla="*/ 287810 w 436026"/>
                <a:gd name="connsiteY12" fmla="*/ 293738 h 355181"/>
                <a:gd name="connsiteX13" fmla="*/ 196724 w 436026"/>
                <a:gd name="connsiteY13" fmla="*/ 354641 h 355181"/>
                <a:gd name="connsiteX14" fmla="*/ 137437 w 436026"/>
                <a:gd name="connsiteY14" fmla="*/ 354641 h 355181"/>
                <a:gd name="connsiteX15" fmla="*/ 157379 w 436026"/>
                <a:gd name="connsiteY15" fmla="*/ 315297 h 355181"/>
                <a:gd name="connsiteX16" fmla="*/ 154145 w 436026"/>
                <a:gd name="connsiteY16" fmla="*/ 314219 h 355181"/>
                <a:gd name="connsiteX17" fmla="*/ 100248 w 436026"/>
                <a:gd name="connsiteY17" fmla="*/ 355181 h 355181"/>
                <a:gd name="connsiteX18" fmla="*/ 87313 w 436026"/>
                <a:gd name="connsiteY18" fmla="*/ 355181 h 355181"/>
                <a:gd name="connsiteX19" fmla="*/ 142288 w 436026"/>
                <a:gd name="connsiteY19" fmla="*/ 278108 h 355181"/>
                <a:gd name="connsiteX20" fmla="*/ 146600 w 436026"/>
                <a:gd name="connsiteY20" fmla="*/ 226367 h 355181"/>
                <a:gd name="connsiteX21" fmla="*/ 137976 w 436026"/>
                <a:gd name="connsiteY21" fmla="*/ 214510 h 355181"/>
                <a:gd name="connsiteX22" fmla="*/ 115879 w 436026"/>
                <a:gd name="connsiteY22" fmla="*/ 299667 h 355181"/>
                <a:gd name="connsiteX23" fmla="*/ 70066 w 436026"/>
                <a:gd name="connsiteY23" fmla="*/ 354641 h 355181"/>
                <a:gd name="connsiteX24" fmla="*/ 58209 w 436026"/>
                <a:gd name="connsiteY24" fmla="*/ 354641 h 355181"/>
                <a:gd name="connsiteX25" fmla="*/ 85696 w 436026"/>
                <a:gd name="connsiteY25" fmla="*/ 316375 h 355181"/>
                <a:gd name="connsiteX26" fmla="*/ 123963 w 436026"/>
                <a:gd name="connsiteY26" fmla="*/ 199419 h 355181"/>
                <a:gd name="connsiteX27" fmla="*/ 114262 w 436026"/>
                <a:gd name="connsiteY27" fmla="*/ 203730 h 355181"/>
                <a:gd name="connsiteX28" fmla="*/ 97554 w 436026"/>
                <a:gd name="connsiteY28" fmla="*/ 250082 h 355181"/>
                <a:gd name="connsiteX29" fmla="*/ 85696 w 436026"/>
                <a:gd name="connsiteY29" fmla="*/ 256549 h 355181"/>
                <a:gd name="connsiteX30" fmla="*/ 44196 w 436026"/>
                <a:gd name="connsiteY30" fmla="*/ 355181 h 355181"/>
                <a:gd name="connsiteX31" fmla="*/ 0 w 436026"/>
                <a:gd name="connsiteY31" fmla="*/ 215588 h 355181"/>
                <a:gd name="connsiteX32" fmla="*/ 225289 w 436026"/>
                <a:gd name="connsiteY32" fmla="*/ 0 h 355181"/>
                <a:gd name="connsiteX33" fmla="*/ 226367 w 436026"/>
                <a:gd name="connsiteY33" fmla="*/ 14013 h 355181"/>
                <a:gd name="connsiteX34" fmla="*/ 16708 w 436026"/>
                <a:gd name="connsiteY34" fmla="*/ 215049 h 355181"/>
                <a:gd name="connsiteX35" fmla="*/ 45273 w 436026"/>
                <a:gd name="connsiteY35" fmla="*/ 324998 h 355181"/>
                <a:gd name="connsiteX36" fmla="*/ 101326 w 436026"/>
                <a:gd name="connsiteY36" fmla="*/ 174087 h 355181"/>
                <a:gd name="connsiteX37" fmla="*/ 118573 w 436026"/>
                <a:gd name="connsiteY37" fmla="*/ 166542 h 355181"/>
                <a:gd name="connsiteX38" fmla="*/ 143905 w 436026"/>
                <a:gd name="connsiteY38" fmla="*/ 102404 h 355181"/>
                <a:gd name="connsiteX39" fmla="*/ 160074 w 436026"/>
                <a:gd name="connsiteY39" fmla="*/ 93781 h 355181"/>
                <a:gd name="connsiteX40" fmla="*/ 180016 w 436026"/>
                <a:gd name="connsiteY40" fmla="*/ 51203 h 355181"/>
                <a:gd name="connsiteX41" fmla="*/ 224211 w 436026"/>
                <a:gd name="connsiteY41" fmla="*/ 58209 h 355181"/>
                <a:gd name="connsiteX42" fmla="*/ 313680 w 436026"/>
                <a:gd name="connsiteY42" fmla="*/ 108333 h 355181"/>
                <a:gd name="connsiteX43" fmla="*/ 413928 w 436026"/>
                <a:gd name="connsiteY43" fmla="*/ 136360 h 355181"/>
                <a:gd name="connsiteX44" fmla="*/ 226367 w 436026"/>
                <a:gd name="connsiteY44" fmla="*/ 14013 h 3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1">
                  <a:moveTo>
                    <a:pt x="225289" y="0"/>
                  </a:moveTo>
                  <a:cubicBezTo>
                    <a:pt x="355180" y="0"/>
                    <a:pt x="424708" y="103482"/>
                    <a:pt x="436026" y="157379"/>
                  </a:cubicBezTo>
                  <a:lnTo>
                    <a:pt x="322304" y="126119"/>
                  </a:lnTo>
                  <a:lnTo>
                    <a:pt x="223133" y="68449"/>
                  </a:lnTo>
                  <a:lnTo>
                    <a:pt x="187023" y="61982"/>
                  </a:lnTo>
                  <a:lnTo>
                    <a:pt x="187023" y="88391"/>
                  </a:lnTo>
                  <a:lnTo>
                    <a:pt x="215049" y="114262"/>
                  </a:lnTo>
                  <a:lnTo>
                    <a:pt x="176243" y="111028"/>
                  </a:lnTo>
                  <a:cubicBezTo>
                    <a:pt x="176243" y="111028"/>
                    <a:pt x="177321" y="113184"/>
                    <a:pt x="209659" y="147139"/>
                  </a:cubicBezTo>
                  <a:lnTo>
                    <a:pt x="357337" y="171931"/>
                  </a:lnTo>
                  <a:lnTo>
                    <a:pt x="383207" y="188639"/>
                  </a:lnTo>
                  <a:lnTo>
                    <a:pt x="315836" y="191873"/>
                  </a:lnTo>
                  <a:lnTo>
                    <a:pt x="287810" y="293738"/>
                  </a:lnTo>
                  <a:lnTo>
                    <a:pt x="196724" y="354641"/>
                  </a:lnTo>
                  <a:lnTo>
                    <a:pt x="137437" y="354641"/>
                  </a:lnTo>
                  <a:lnTo>
                    <a:pt x="157379" y="315297"/>
                  </a:lnTo>
                  <a:lnTo>
                    <a:pt x="154145" y="314219"/>
                  </a:lnTo>
                  <a:lnTo>
                    <a:pt x="100248" y="355181"/>
                  </a:lnTo>
                  <a:lnTo>
                    <a:pt x="87313" y="355181"/>
                  </a:lnTo>
                  <a:lnTo>
                    <a:pt x="142288" y="278108"/>
                  </a:lnTo>
                  <a:cubicBezTo>
                    <a:pt x="144983" y="256011"/>
                    <a:pt x="143366" y="265712"/>
                    <a:pt x="146600" y="226367"/>
                  </a:cubicBezTo>
                  <a:lnTo>
                    <a:pt x="137976" y="214510"/>
                  </a:lnTo>
                  <a:lnTo>
                    <a:pt x="115879" y="299667"/>
                  </a:lnTo>
                  <a:lnTo>
                    <a:pt x="70066" y="354641"/>
                  </a:lnTo>
                  <a:lnTo>
                    <a:pt x="58209" y="354641"/>
                  </a:lnTo>
                  <a:lnTo>
                    <a:pt x="85696" y="316375"/>
                  </a:lnTo>
                  <a:lnTo>
                    <a:pt x="123963" y="199419"/>
                  </a:lnTo>
                  <a:lnTo>
                    <a:pt x="114262" y="203730"/>
                  </a:lnTo>
                  <a:lnTo>
                    <a:pt x="97554" y="250082"/>
                  </a:lnTo>
                  <a:lnTo>
                    <a:pt x="85696" y="256549"/>
                  </a:lnTo>
                  <a:cubicBezTo>
                    <a:pt x="85696" y="256549"/>
                    <a:pt x="58209" y="322303"/>
                    <a:pt x="44196" y="355181"/>
                  </a:cubicBezTo>
                  <a:cubicBezTo>
                    <a:pt x="23715" y="325537"/>
                    <a:pt x="0" y="285115"/>
                    <a:pt x="0" y="215588"/>
                  </a:cubicBezTo>
                  <a:cubicBezTo>
                    <a:pt x="0" y="111028"/>
                    <a:pt x="90008" y="0"/>
                    <a:pt x="225289" y="0"/>
                  </a:cubicBezTo>
                  <a:close/>
                  <a:moveTo>
                    <a:pt x="226367" y="14013"/>
                  </a:moveTo>
                  <a:cubicBezTo>
                    <a:pt x="99710" y="14013"/>
                    <a:pt x="16708" y="118035"/>
                    <a:pt x="16708" y="215049"/>
                  </a:cubicBezTo>
                  <a:cubicBezTo>
                    <a:pt x="16708" y="270562"/>
                    <a:pt x="30182" y="298589"/>
                    <a:pt x="45273" y="324998"/>
                  </a:cubicBezTo>
                  <a:lnTo>
                    <a:pt x="101326" y="174087"/>
                  </a:lnTo>
                  <a:cubicBezTo>
                    <a:pt x="101326" y="174087"/>
                    <a:pt x="118573" y="164925"/>
                    <a:pt x="118573" y="166542"/>
                  </a:cubicBezTo>
                  <a:lnTo>
                    <a:pt x="143905" y="102404"/>
                  </a:lnTo>
                  <a:lnTo>
                    <a:pt x="160074" y="93781"/>
                  </a:lnTo>
                  <a:lnTo>
                    <a:pt x="180016" y="51203"/>
                  </a:lnTo>
                  <a:lnTo>
                    <a:pt x="224211" y="58209"/>
                  </a:lnTo>
                  <a:lnTo>
                    <a:pt x="313680" y="108333"/>
                  </a:lnTo>
                  <a:lnTo>
                    <a:pt x="413928" y="136360"/>
                  </a:lnTo>
                  <a:cubicBezTo>
                    <a:pt x="388058" y="70605"/>
                    <a:pt x="314758" y="14013"/>
                    <a:pt x="226367" y="14013"/>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8" name="Freeform: Shape 33">
              <a:extLst>
                <a:ext uri="{FF2B5EF4-FFF2-40B4-BE49-F238E27FC236}">
                  <a16:creationId xmlns:a16="http://schemas.microsoft.com/office/drawing/2014/main" id="{2CFE7FCB-8C61-9C47-A138-7EA22442D972}"/>
                </a:ext>
              </a:extLst>
            </p:cNvPr>
            <p:cNvSpPr/>
            <p:nvPr userDrawn="1"/>
          </p:nvSpPr>
          <p:spPr>
            <a:xfrm>
              <a:off x="1465006" y="6231487"/>
              <a:ext cx="42040" cy="68987"/>
            </a:xfrm>
            <a:custGeom>
              <a:avLst/>
              <a:gdLst>
                <a:gd name="connsiteX0" fmla="*/ 3773 w 42040"/>
                <a:gd name="connsiteY0" fmla="*/ 0 h 68987"/>
                <a:gd name="connsiteX1" fmla="*/ 42040 w 42040"/>
                <a:gd name="connsiteY1" fmla="*/ 15630 h 68987"/>
                <a:gd name="connsiteX2" fmla="*/ 15092 w 42040"/>
                <a:gd name="connsiteY2" fmla="*/ 66293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30"/>
                  </a:lnTo>
                  <a:lnTo>
                    <a:pt x="15092" y="66293"/>
                  </a:lnTo>
                  <a:lnTo>
                    <a:pt x="0" y="68987"/>
                  </a:lnTo>
                  <a:lnTo>
                    <a:pt x="3773" y="39344"/>
                  </a:lnTo>
                  <a:lnTo>
                    <a:pt x="0" y="33415"/>
                  </a:lnTo>
                  <a:lnTo>
                    <a:pt x="3773"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9" name="Freeform: Shape 34">
              <a:extLst>
                <a:ext uri="{FF2B5EF4-FFF2-40B4-BE49-F238E27FC236}">
                  <a16:creationId xmlns:a16="http://schemas.microsoft.com/office/drawing/2014/main" id="{DEDC0D92-91F8-0247-8159-569092161AB9}"/>
                </a:ext>
              </a:extLst>
            </p:cNvPr>
            <p:cNvSpPr/>
            <p:nvPr userDrawn="1"/>
          </p:nvSpPr>
          <p:spPr>
            <a:xfrm>
              <a:off x="1441832" y="6249811"/>
              <a:ext cx="101865" cy="137436"/>
            </a:xfrm>
            <a:custGeom>
              <a:avLst/>
              <a:gdLst>
                <a:gd name="connsiteX0" fmla="*/ 72221 w 101865"/>
                <a:gd name="connsiteY0" fmla="*/ 0 h 137436"/>
                <a:gd name="connsiteX1" fmla="*/ 101865 w 101865"/>
                <a:gd name="connsiteY1" fmla="*/ 12396 h 137436"/>
                <a:gd name="connsiteX2" fmla="*/ 81384 w 101865"/>
                <a:gd name="connsiteY2" fmla="*/ 60364 h 137436"/>
                <a:gd name="connsiteX3" fmla="*/ 62520 w 101865"/>
                <a:gd name="connsiteY3" fmla="*/ 76533 h 137436"/>
                <a:gd name="connsiteX4" fmla="*/ 24792 w 101865"/>
                <a:gd name="connsiteY4" fmla="*/ 137436 h 137436"/>
                <a:gd name="connsiteX5" fmla="*/ 0 w 101865"/>
                <a:gd name="connsiteY5" fmla="*/ 137436 h 137436"/>
                <a:gd name="connsiteX6" fmla="*/ 24792 w 101865"/>
                <a:gd name="connsiteY6" fmla="*/ 94319 h 137436"/>
                <a:gd name="connsiteX7" fmla="*/ 44195 w 101865"/>
                <a:gd name="connsiteY7" fmla="*/ 78150 h 137436"/>
                <a:gd name="connsiteX8" fmla="*/ 72221 w 101865"/>
                <a:gd name="connsiteY8" fmla="*/ 0 h 13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5" h="137436">
                  <a:moveTo>
                    <a:pt x="72221" y="0"/>
                  </a:moveTo>
                  <a:lnTo>
                    <a:pt x="101865" y="12396"/>
                  </a:lnTo>
                  <a:lnTo>
                    <a:pt x="81384" y="60364"/>
                  </a:lnTo>
                  <a:lnTo>
                    <a:pt x="62520" y="76533"/>
                  </a:lnTo>
                  <a:lnTo>
                    <a:pt x="24792" y="137436"/>
                  </a:lnTo>
                  <a:lnTo>
                    <a:pt x="0" y="137436"/>
                  </a:lnTo>
                  <a:lnTo>
                    <a:pt x="24792" y="94319"/>
                  </a:lnTo>
                  <a:lnTo>
                    <a:pt x="44195" y="78150"/>
                  </a:lnTo>
                  <a:lnTo>
                    <a:pt x="72221"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0" name="Freeform: Shape 35">
              <a:extLst>
                <a:ext uri="{FF2B5EF4-FFF2-40B4-BE49-F238E27FC236}">
                  <a16:creationId xmlns:a16="http://schemas.microsoft.com/office/drawing/2014/main" id="{38E22529-30B2-9B43-AC15-0FD8C3378EA7}"/>
                </a:ext>
              </a:extLst>
            </p:cNvPr>
            <p:cNvSpPr/>
            <p:nvPr userDrawn="1"/>
          </p:nvSpPr>
          <p:spPr>
            <a:xfrm>
              <a:off x="1491416" y="6264363"/>
              <a:ext cx="91086" cy="122884"/>
            </a:xfrm>
            <a:custGeom>
              <a:avLst/>
              <a:gdLst>
                <a:gd name="connsiteX0" fmla="*/ 61442 w 91086"/>
                <a:gd name="connsiteY0" fmla="*/ 0 h 122884"/>
                <a:gd name="connsiteX1" fmla="*/ 91086 w 91086"/>
                <a:gd name="connsiteY1" fmla="*/ 10240 h 122884"/>
                <a:gd name="connsiteX2" fmla="*/ 49585 w 91086"/>
                <a:gd name="connsiteY2" fmla="*/ 122884 h 122884"/>
                <a:gd name="connsiteX3" fmla="*/ 0 w 91086"/>
                <a:gd name="connsiteY3" fmla="*/ 122884 h 122884"/>
                <a:gd name="connsiteX4" fmla="*/ 47429 w 91086"/>
                <a:gd name="connsiteY4" fmla="*/ 48507 h 122884"/>
                <a:gd name="connsiteX5" fmla="*/ 61442 w 91086"/>
                <a:gd name="connsiteY5" fmla="*/ 0 h 12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4">
                  <a:moveTo>
                    <a:pt x="61442" y="0"/>
                  </a:moveTo>
                  <a:lnTo>
                    <a:pt x="91086" y="10240"/>
                  </a:lnTo>
                  <a:cubicBezTo>
                    <a:pt x="88391" y="47968"/>
                    <a:pt x="75994" y="86235"/>
                    <a:pt x="49585" y="122884"/>
                  </a:cubicBezTo>
                  <a:lnTo>
                    <a:pt x="0" y="122884"/>
                  </a:lnTo>
                  <a:lnTo>
                    <a:pt x="47429" y="48507"/>
                  </a:lnTo>
                  <a:lnTo>
                    <a:pt x="6144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1" name="Freeform: Shape 36">
              <a:extLst>
                <a:ext uri="{FF2B5EF4-FFF2-40B4-BE49-F238E27FC236}">
                  <a16:creationId xmlns:a16="http://schemas.microsoft.com/office/drawing/2014/main" id="{6C61781B-2C74-0046-9530-3776C8B2B1E9}"/>
                </a:ext>
              </a:extLst>
            </p:cNvPr>
            <p:cNvSpPr/>
            <p:nvPr userDrawn="1"/>
          </p:nvSpPr>
          <p:spPr>
            <a:xfrm>
              <a:off x="1397635" y="63155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2" name="Freeform: Shape 37">
              <a:extLst>
                <a:ext uri="{FF2B5EF4-FFF2-40B4-BE49-F238E27FC236}">
                  <a16:creationId xmlns:a16="http://schemas.microsoft.com/office/drawing/2014/main" id="{7E99A1F6-7B27-E047-82A8-CF3D91514F34}"/>
                </a:ext>
              </a:extLst>
            </p:cNvPr>
            <p:cNvSpPr/>
            <p:nvPr userDrawn="1"/>
          </p:nvSpPr>
          <p:spPr>
            <a:xfrm>
              <a:off x="1190671" y="6398028"/>
              <a:ext cx="341168" cy="78689"/>
            </a:xfrm>
            <a:custGeom>
              <a:avLst/>
              <a:gdLst>
                <a:gd name="connsiteX0" fmla="*/ 0 w 341168"/>
                <a:gd name="connsiteY0" fmla="*/ 0 h 78689"/>
                <a:gd name="connsiteX1" fmla="*/ 341168 w 341168"/>
                <a:gd name="connsiteY1" fmla="*/ 0 h 78689"/>
                <a:gd name="connsiteX2" fmla="*/ 170853 w 341168"/>
                <a:gd name="connsiteY2" fmla="*/ 78689 h 78689"/>
                <a:gd name="connsiteX3" fmla="*/ 0 w 341168"/>
                <a:gd name="connsiteY3" fmla="*/ 0 h 78689"/>
              </a:gdLst>
              <a:ahLst/>
              <a:cxnLst>
                <a:cxn ang="0">
                  <a:pos x="connsiteX0" y="connsiteY0"/>
                </a:cxn>
                <a:cxn ang="0">
                  <a:pos x="connsiteX1" y="connsiteY1"/>
                </a:cxn>
                <a:cxn ang="0">
                  <a:pos x="connsiteX2" y="connsiteY2"/>
                </a:cxn>
                <a:cxn ang="0">
                  <a:pos x="connsiteX3" y="connsiteY3"/>
                </a:cxn>
              </a:cxnLst>
              <a:rect l="l" t="t" r="r" b="b"/>
              <a:pathLst>
                <a:path w="341168" h="78689">
                  <a:moveTo>
                    <a:pt x="0" y="0"/>
                  </a:moveTo>
                  <a:lnTo>
                    <a:pt x="341168" y="0"/>
                  </a:lnTo>
                  <a:cubicBezTo>
                    <a:pt x="301823" y="50663"/>
                    <a:pt x="233913" y="78689"/>
                    <a:pt x="170853" y="78689"/>
                  </a:cubicBezTo>
                  <a:cubicBezTo>
                    <a:pt x="115879" y="78689"/>
                    <a:pt x="48507" y="59286"/>
                    <a:pt x="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cxnSp>
        <p:nvCxnSpPr>
          <p:cNvPr id="6" name="Straight Connector 5">
            <a:extLst>
              <a:ext uri="{FF2B5EF4-FFF2-40B4-BE49-F238E27FC236}">
                <a16:creationId xmlns:a16="http://schemas.microsoft.com/office/drawing/2014/main" id="{1BB1EC56-BD9B-68BF-7CE1-A5626959AB3C}"/>
              </a:ext>
              <a:ext uri="{C183D7F6-B498-43B3-948B-1728B52AA6E4}">
                <adec:decorative xmlns:adec="http://schemas.microsoft.com/office/drawing/2017/decorative" val="1"/>
              </a:ext>
            </a:extLst>
          </p:cNvPr>
          <p:cNvCxnSpPr>
            <a:cxnSpLocks/>
          </p:cNvCxnSpPr>
          <p:nvPr/>
        </p:nvCxnSpPr>
        <p:spPr>
          <a:xfrm>
            <a:off x="666751" y="2389615"/>
            <a:ext cx="0" cy="1024498"/>
          </a:xfrm>
          <a:prstGeom prst="line">
            <a:avLst/>
          </a:prstGeom>
          <a:ln w="38100">
            <a:solidFill>
              <a:srgbClr val="98C3DE"/>
            </a:solidFill>
          </a:ln>
          <a:effectLst/>
        </p:spPr>
        <p:style>
          <a:lnRef idx="2">
            <a:schemeClr val="accent1"/>
          </a:lnRef>
          <a:fillRef idx="0">
            <a:schemeClr val="accent1"/>
          </a:fillRef>
          <a:effectRef idx="1">
            <a:schemeClr val="accent1"/>
          </a:effectRef>
          <a:fontRef idx="minor">
            <a:schemeClr val="tx1"/>
          </a:fontRef>
        </p:style>
      </p:cxnSp>
      <p:sp>
        <p:nvSpPr>
          <p:cNvPr id="23" name="Title 22">
            <a:extLst>
              <a:ext uri="{FF2B5EF4-FFF2-40B4-BE49-F238E27FC236}">
                <a16:creationId xmlns:a16="http://schemas.microsoft.com/office/drawing/2014/main" id="{4155BE40-C81C-435D-A3E3-E5D822D78B7F}"/>
              </a:ext>
            </a:extLst>
          </p:cNvPr>
          <p:cNvSpPr>
            <a:spLocks noGrp="1"/>
          </p:cNvSpPr>
          <p:nvPr>
            <p:ph type="title"/>
          </p:nvPr>
        </p:nvSpPr>
        <p:spPr>
          <a:xfrm>
            <a:off x="858127" y="2559026"/>
            <a:ext cx="5838993" cy="685675"/>
          </a:xfrm>
        </p:spPr>
        <p:txBody>
          <a:bodyPr/>
          <a:lstStyle/>
          <a:p>
            <a:pPr marR="0" lvl="0" indent="0" fontAlgn="auto">
              <a:lnSpc>
                <a:spcPct val="100000"/>
              </a:lnSpc>
              <a:spcAft>
                <a:spcPts val="0"/>
              </a:spcAft>
              <a:tabLst/>
              <a:defRPr/>
            </a:pPr>
            <a:r>
              <a:rPr lang="en-US" sz="4000" dirty="0">
                <a:solidFill>
                  <a:srgbClr val="A7CCE3"/>
                </a:solidFill>
              </a:rPr>
              <a:t>The</a:t>
            </a:r>
            <a:r>
              <a:rPr kumimoji="0" lang="en-US" sz="4000" b="0" i="0" u="none" strike="noStrike" kern="1200" cap="none" spc="0" normalizeH="0" baseline="0" noProof="0" dirty="0">
                <a:ln>
                  <a:noFill/>
                </a:ln>
                <a:solidFill>
                  <a:srgbClr val="A7CCE3"/>
                </a:solidFill>
                <a:effectLst/>
                <a:uLnTx/>
                <a:uFillTx/>
                <a:latin typeface="PrudentialModern Medium"/>
                <a:ea typeface="+mn-ea"/>
                <a:cs typeface="+mn-cs"/>
              </a:rPr>
              <a:t> </a:t>
            </a:r>
            <a:r>
              <a:rPr lang="en-US" sz="4000" dirty="0">
                <a:solidFill>
                  <a:srgbClr val="A7CCE3"/>
                </a:solidFill>
              </a:rPr>
              <a:t>challenge of planning </a:t>
            </a:r>
            <a:br>
              <a:rPr lang="en-US" sz="4000" dirty="0">
                <a:solidFill>
                  <a:srgbClr val="A7CCE3"/>
                </a:solidFill>
              </a:rPr>
            </a:br>
            <a:r>
              <a:rPr lang="en-US" sz="4000" dirty="0">
                <a:solidFill>
                  <a:srgbClr val="A7CCE3"/>
                </a:solidFill>
              </a:rPr>
              <a:t>for the unexpected</a:t>
            </a:r>
          </a:p>
        </p:txBody>
      </p:sp>
      <p:sp>
        <p:nvSpPr>
          <p:cNvPr id="8" name="Content Placeholder 7">
            <a:extLst>
              <a:ext uri="{FF2B5EF4-FFF2-40B4-BE49-F238E27FC236}">
                <a16:creationId xmlns:a16="http://schemas.microsoft.com/office/drawing/2014/main" id="{2C43C196-809F-423C-97EA-34A3FABE918C}"/>
              </a:ext>
            </a:extLst>
          </p:cNvPr>
          <p:cNvSpPr>
            <a:spLocks noGrp="1"/>
          </p:cNvSpPr>
          <p:nvPr>
            <p:ph sz="quarter" idx="19"/>
          </p:nvPr>
        </p:nvSpPr>
        <p:spPr>
          <a:xfrm>
            <a:off x="858128" y="3654021"/>
            <a:ext cx="5021678" cy="1397330"/>
          </a:xfrm>
        </p:spPr>
        <p:txBody>
          <a:bodyPr/>
          <a:lstStyle/>
          <a:p>
            <a:r>
              <a:rPr lang="en-US" sz="1600" dirty="0">
                <a:solidFill>
                  <a:schemeClr val="bg1"/>
                </a:solidFill>
              </a:rPr>
              <a:t>Life insurance can help protect your family if you die... and provide financial protection when you’re alive—like if you experience a terminal or chronic illness.</a:t>
            </a:r>
          </a:p>
        </p:txBody>
      </p:sp>
    </p:spTree>
    <p:extLst>
      <p:ext uri="{BB962C8B-B14F-4D97-AF65-F5344CB8AC3E}">
        <p14:creationId xmlns:p14="http://schemas.microsoft.com/office/powerpoint/2010/main" val="307482284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a:extLst>
              <a:ext uri="{FF2B5EF4-FFF2-40B4-BE49-F238E27FC236}">
                <a16:creationId xmlns:a16="http://schemas.microsoft.com/office/drawing/2014/main" id="{7C2F0498-A047-7FDB-14B1-F052F41694A0}"/>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3964" y="0"/>
            <a:ext cx="12178034" cy="6858000"/>
          </a:xfrm>
          <a:prstGeom prst="rect">
            <a:avLst/>
          </a:prstGeom>
        </p:spPr>
      </p:pic>
      <p:sp>
        <p:nvSpPr>
          <p:cNvPr id="8" name="Rectangle 7">
            <a:extLst>
              <a:ext uri="{FF2B5EF4-FFF2-40B4-BE49-F238E27FC236}">
                <a16:creationId xmlns:a16="http://schemas.microsoft.com/office/drawing/2014/main" id="{97EF2732-096F-0D65-391D-D335D1D6D0B9}"/>
              </a:ext>
              <a:ext uri="{C183D7F6-B498-43B3-948B-1728B52AA6E4}">
                <adec:decorative xmlns:adec="http://schemas.microsoft.com/office/drawing/2017/decorative" val="1"/>
              </a:ext>
            </a:extLst>
          </p:cNvPr>
          <p:cNvSpPr/>
          <p:nvPr/>
        </p:nvSpPr>
        <p:spPr>
          <a:xfrm>
            <a:off x="-6984" y="0"/>
            <a:ext cx="12192000" cy="6858000"/>
          </a:xfrm>
          <a:prstGeom prst="rect">
            <a:avLst/>
          </a:prstGeom>
          <a:solidFill>
            <a:srgbClr val="001F45">
              <a:alpha val="8487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A3482F-C45F-F32B-3C3D-7E19864182F8}"/>
              </a:ext>
            </a:extLst>
          </p:cNvPr>
          <p:cNvSpPr>
            <a:spLocks noGrp="1"/>
          </p:cNvSpPr>
          <p:nvPr>
            <p:ph type="title"/>
          </p:nvPr>
        </p:nvSpPr>
        <p:spPr/>
        <p:txBody>
          <a:bodyPr/>
          <a:lstStyle/>
          <a:p>
            <a:r>
              <a:rPr lang="en-US" dirty="0">
                <a:solidFill>
                  <a:srgbClr val="A7CCE3"/>
                </a:solidFill>
              </a:rPr>
              <a:t>Today’s Agenda</a:t>
            </a:r>
          </a:p>
        </p:txBody>
      </p:sp>
      <p:sp>
        <p:nvSpPr>
          <p:cNvPr id="3" name="Content Placeholder 2">
            <a:extLst>
              <a:ext uri="{FF2B5EF4-FFF2-40B4-BE49-F238E27FC236}">
                <a16:creationId xmlns:a16="http://schemas.microsoft.com/office/drawing/2014/main" id="{596EF82C-0C81-0709-0430-A01E0D2E6490}"/>
              </a:ext>
            </a:extLst>
          </p:cNvPr>
          <p:cNvSpPr>
            <a:spLocks noGrp="1"/>
          </p:cNvSpPr>
          <p:nvPr>
            <p:ph sz="quarter" idx="12"/>
          </p:nvPr>
        </p:nvSpPr>
        <p:spPr/>
        <p:txBody>
          <a:bodyPr/>
          <a:lstStyle/>
          <a:p>
            <a:r>
              <a:rPr lang="en-US" dirty="0"/>
              <a:t>The challenge of planning as we age</a:t>
            </a:r>
          </a:p>
          <a:p>
            <a:r>
              <a:rPr lang="en-US" dirty="0"/>
              <a:t>Prudential’s solution: Life Insurance with a chronic illness rider</a:t>
            </a:r>
          </a:p>
          <a:p>
            <a:r>
              <a:rPr lang="en-US" dirty="0"/>
              <a:t>How to get started</a:t>
            </a:r>
          </a:p>
        </p:txBody>
      </p:sp>
      <p:sp>
        <p:nvSpPr>
          <p:cNvPr id="4" name="Footer Placeholder 3">
            <a:extLst>
              <a:ext uri="{FF2B5EF4-FFF2-40B4-BE49-F238E27FC236}">
                <a16:creationId xmlns:a16="http://schemas.microsoft.com/office/drawing/2014/main" id="{7E83B933-B383-3F3E-1E1D-A8EDA6F243A2}"/>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dirty="0"/>
              <a:t>Multiple Levels of Financial Protection    |</a:t>
            </a:r>
          </a:p>
        </p:txBody>
      </p:sp>
      <p:sp>
        <p:nvSpPr>
          <p:cNvPr id="5" name="Slide Number Placeholder 4">
            <a:extLst>
              <a:ext uri="{FF2B5EF4-FFF2-40B4-BE49-F238E27FC236}">
                <a16:creationId xmlns:a16="http://schemas.microsoft.com/office/drawing/2014/main" id="{BE24E5CA-8FC5-2BF4-87C0-073E2B44E997}"/>
              </a:ext>
              <a:ext uri="{C183D7F6-B498-43B3-948B-1728B52AA6E4}">
                <adec:decorative xmlns:adec="http://schemas.microsoft.com/office/drawing/2017/decorative" val="1"/>
              </a:ext>
            </a:extLst>
          </p:cNvPr>
          <p:cNvSpPr>
            <a:spLocks noGrp="1"/>
          </p:cNvSpPr>
          <p:nvPr>
            <p:ph type="sldNum" sz="quarter" idx="14"/>
          </p:nvPr>
        </p:nvSpPr>
        <p:spPr/>
        <p:txBody>
          <a:bodyPr/>
          <a:lstStyle/>
          <a:p>
            <a:fld id="{BB544E63-09F9-914E-B731-EB7D262F5FD2}" type="slidenum">
              <a:rPr lang="en-US" smtClean="0"/>
              <a:pPr/>
              <a:t>3</a:t>
            </a:fld>
            <a:endParaRPr lang="en-US" dirty="0"/>
          </a:p>
        </p:txBody>
      </p:sp>
      <p:grpSp>
        <p:nvGrpSpPr>
          <p:cNvPr id="9" name="Group 8">
            <a:extLst>
              <a:ext uri="{FF2B5EF4-FFF2-40B4-BE49-F238E27FC236}">
                <a16:creationId xmlns:a16="http://schemas.microsoft.com/office/drawing/2014/main" id="{AA657200-58B1-1660-9D33-0AB98C2D329A}"/>
              </a:ext>
              <a:ext uri="{C183D7F6-B498-43B3-948B-1728B52AA6E4}">
                <adec:decorative xmlns:adec="http://schemas.microsoft.com/office/drawing/2017/decorative" val="1"/>
              </a:ext>
            </a:extLst>
          </p:cNvPr>
          <p:cNvGrpSpPr/>
          <p:nvPr/>
        </p:nvGrpSpPr>
        <p:grpSpPr>
          <a:xfrm>
            <a:off x="422821" y="6360459"/>
            <a:ext cx="344861" cy="343609"/>
            <a:chOff x="1136774" y="6032607"/>
            <a:chExt cx="445728" cy="444110"/>
          </a:xfrm>
          <a:solidFill>
            <a:schemeClr val="bg1"/>
          </a:solidFill>
        </p:grpSpPr>
        <p:sp>
          <p:nvSpPr>
            <p:cNvPr id="10" name="Freeform: Shape 32">
              <a:extLst>
                <a:ext uri="{FF2B5EF4-FFF2-40B4-BE49-F238E27FC236}">
                  <a16:creationId xmlns:a16="http://schemas.microsoft.com/office/drawing/2014/main" id="{88D773F6-51F2-92A6-53C4-E24185A7E784}"/>
                </a:ext>
              </a:extLst>
            </p:cNvPr>
            <p:cNvSpPr/>
            <p:nvPr userDrawn="1"/>
          </p:nvSpPr>
          <p:spPr>
            <a:xfrm>
              <a:off x="1136774" y="6032607"/>
              <a:ext cx="436026" cy="355181"/>
            </a:xfrm>
            <a:custGeom>
              <a:avLst/>
              <a:gdLst>
                <a:gd name="connsiteX0" fmla="*/ 225289 w 436026"/>
                <a:gd name="connsiteY0" fmla="*/ 0 h 355181"/>
                <a:gd name="connsiteX1" fmla="*/ 436026 w 436026"/>
                <a:gd name="connsiteY1" fmla="*/ 157379 h 355181"/>
                <a:gd name="connsiteX2" fmla="*/ 322304 w 436026"/>
                <a:gd name="connsiteY2" fmla="*/ 126119 h 355181"/>
                <a:gd name="connsiteX3" fmla="*/ 223133 w 436026"/>
                <a:gd name="connsiteY3" fmla="*/ 68449 h 355181"/>
                <a:gd name="connsiteX4" fmla="*/ 187023 w 436026"/>
                <a:gd name="connsiteY4" fmla="*/ 61982 h 355181"/>
                <a:gd name="connsiteX5" fmla="*/ 187023 w 436026"/>
                <a:gd name="connsiteY5" fmla="*/ 88391 h 355181"/>
                <a:gd name="connsiteX6" fmla="*/ 215049 w 436026"/>
                <a:gd name="connsiteY6" fmla="*/ 114262 h 355181"/>
                <a:gd name="connsiteX7" fmla="*/ 176243 w 436026"/>
                <a:gd name="connsiteY7" fmla="*/ 111028 h 355181"/>
                <a:gd name="connsiteX8" fmla="*/ 209659 w 436026"/>
                <a:gd name="connsiteY8" fmla="*/ 147139 h 355181"/>
                <a:gd name="connsiteX9" fmla="*/ 357337 w 436026"/>
                <a:gd name="connsiteY9" fmla="*/ 171931 h 355181"/>
                <a:gd name="connsiteX10" fmla="*/ 383207 w 436026"/>
                <a:gd name="connsiteY10" fmla="*/ 188639 h 355181"/>
                <a:gd name="connsiteX11" fmla="*/ 315836 w 436026"/>
                <a:gd name="connsiteY11" fmla="*/ 191873 h 355181"/>
                <a:gd name="connsiteX12" fmla="*/ 287810 w 436026"/>
                <a:gd name="connsiteY12" fmla="*/ 293738 h 355181"/>
                <a:gd name="connsiteX13" fmla="*/ 196724 w 436026"/>
                <a:gd name="connsiteY13" fmla="*/ 354641 h 355181"/>
                <a:gd name="connsiteX14" fmla="*/ 137437 w 436026"/>
                <a:gd name="connsiteY14" fmla="*/ 354641 h 355181"/>
                <a:gd name="connsiteX15" fmla="*/ 157379 w 436026"/>
                <a:gd name="connsiteY15" fmla="*/ 315297 h 355181"/>
                <a:gd name="connsiteX16" fmla="*/ 154145 w 436026"/>
                <a:gd name="connsiteY16" fmla="*/ 314219 h 355181"/>
                <a:gd name="connsiteX17" fmla="*/ 100248 w 436026"/>
                <a:gd name="connsiteY17" fmla="*/ 355181 h 355181"/>
                <a:gd name="connsiteX18" fmla="*/ 87313 w 436026"/>
                <a:gd name="connsiteY18" fmla="*/ 355181 h 355181"/>
                <a:gd name="connsiteX19" fmla="*/ 142288 w 436026"/>
                <a:gd name="connsiteY19" fmla="*/ 278108 h 355181"/>
                <a:gd name="connsiteX20" fmla="*/ 146600 w 436026"/>
                <a:gd name="connsiteY20" fmla="*/ 226367 h 355181"/>
                <a:gd name="connsiteX21" fmla="*/ 137976 w 436026"/>
                <a:gd name="connsiteY21" fmla="*/ 214510 h 355181"/>
                <a:gd name="connsiteX22" fmla="*/ 115879 w 436026"/>
                <a:gd name="connsiteY22" fmla="*/ 299667 h 355181"/>
                <a:gd name="connsiteX23" fmla="*/ 70066 w 436026"/>
                <a:gd name="connsiteY23" fmla="*/ 354641 h 355181"/>
                <a:gd name="connsiteX24" fmla="*/ 58209 w 436026"/>
                <a:gd name="connsiteY24" fmla="*/ 354641 h 355181"/>
                <a:gd name="connsiteX25" fmla="*/ 85696 w 436026"/>
                <a:gd name="connsiteY25" fmla="*/ 316375 h 355181"/>
                <a:gd name="connsiteX26" fmla="*/ 123963 w 436026"/>
                <a:gd name="connsiteY26" fmla="*/ 199419 h 355181"/>
                <a:gd name="connsiteX27" fmla="*/ 114262 w 436026"/>
                <a:gd name="connsiteY27" fmla="*/ 203730 h 355181"/>
                <a:gd name="connsiteX28" fmla="*/ 97554 w 436026"/>
                <a:gd name="connsiteY28" fmla="*/ 250082 h 355181"/>
                <a:gd name="connsiteX29" fmla="*/ 85696 w 436026"/>
                <a:gd name="connsiteY29" fmla="*/ 256549 h 355181"/>
                <a:gd name="connsiteX30" fmla="*/ 44196 w 436026"/>
                <a:gd name="connsiteY30" fmla="*/ 355181 h 355181"/>
                <a:gd name="connsiteX31" fmla="*/ 0 w 436026"/>
                <a:gd name="connsiteY31" fmla="*/ 215588 h 355181"/>
                <a:gd name="connsiteX32" fmla="*/ 225289 w 436026"/>
                <a:gd name="connsiteY32" fmla="*/ 0 h 355181"/>
                <a:gd name="connsiteX33" fmla="*/ 226367 w 436026"/>
                <a:gd name="connsiteY33" fmla="*/ 14013 h 355181"/>
                <a:gd name="connsiteX34" fmla="*/ 16708 w 436026"/>
                <a:gd name="connsiteY34" fmla="*/ 215049 h 355181"/>
                <a:gd name="connsiteX35" fmla="*/ 45273 w 436026"/>
                <a:gd name="connsiteY35" fmla="*/ 324998 h 355181"/>
                <a:gd name="connsiteX36" fmla="*/ 101326 w 436026"/>
                <a:gd name="connsiteY36" fmla="*/ 174087 h 355181"/>
                <a:gd name="connsiteX37" fmla="*/ 118573 w 436026"/>
                <a:gd name="connsiteY37" fmla="*/ 166542 h 355181"/>
                <a:gd name="connsiteX38" fmla="*/ 143905 w 436026"/>
                <a:gd name="connsiteY38" fmla="*/ 102404 h 355181"/>
                <a:gd name="connsiteX39" fmla="*/ 160074 w 436026"/>
                <a:gd name="connsiteY39" fmla="*/ 93781 h 355181"/>
                <a:gd name="connsiteX40" fmla="*/ 180016 w 436026"/>
                <a:gd name="connsiteY40" fmla="*/ 51203 h 355181"/>
                <a:gd name="connsiteX41" fmla="*/ 224211 w 436026"/>
                <a:gd name="connsiteY41" fmla="*/ 58209 h 355181"/>
                <a:gd name="connsiteX42" fmla="*/ 313680 w 436026"/>
                <a:gd name="connsiteY42" fmla="*/ 108333 h 355181"/>
                <a:gd name="connsiteX43" fmla="*/ 413928 w 436026"/>
                <a:gd name="connsiteY43" fmla="*/ 136360 h 355181"/>
                <a:gd name="connsiteX44" fmla="*/ 226367 w 436026"/>
                <a:gd name="connsiteY44" fmla="*/ 14013 h 3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1">
                  <a:moveTo>
                    <a:pt x="225289" y="0"/>
                  </a:moveTo>
                  <a:cubicBezTo>
                    <a:pt x="355180" y="0"/>
                    <a:pt x="424708" y="103482"/>
                    <a:pt x="436026" y="157379"/>
                  </a:cubicBezTo>
                  <a:lnTo>
                    <a:pt x="322304" y="126119"/>
                  </a:lnTo>
                  <a:lnTo>
                    <a:pt x="223133" y="68449"/>
                  </a:lnTo>
                  <a:lnTo>
                    <a:pt x="187023" y="61982"/>
                  </a:lnTo>
                  <a:lnTo>
                    <a:pt x="187023" y="88391"/>
                  </a:lnTo>
                  <a:lnTo>
                    <a:pt x="215049" y="114262"/>
                  </a:lnTo>
                  <a:lnTo>
                    <a:pt x="176243" y="111028"/>
                  </a:lnTo>
                  <a:cubicBezTo>
                    <a:pt x="176243" y="111028"/>
                    <a:pt x="177321" y="113184"/>
                    <a:pt x="209659" y="147139"/>
                  </a:cubicBezTo>
                  <a:lnTo>
                    <a:pt x="357337" y="171931"/>
                  </a:lnTo>
                  <a:lnTo>
                    <a:pt x="383207" y="188639"/>
                  </a:lnTo>
                  <a:lnTo>
                    <a:pt x="315836" y="191873"/>
                  </a:lnTo>
                  <a:lnTo>
                    <a:pt x="287810" y="293738"/>
                  </a:lnTo>
                  <a:lnTo>
                    <a:pt x="196724" y="354641"/>
                  </a:lnTo>
                  <a:lnTo>
                    <a:pt x="137437" y="354641"/>
                  </a:lnTo>
                  <a:lnTo>
                    <a:pt x="157379" y="315297"/>
                  </a:lnTo>
                  <a:lnTo>
                    <a:pt x="154145" y="314219"/>
                  </a:lnTo>
                  <a:lnTo>
                    <a:pt x="100248" y="355181"/>
                  </a:lnTo>
                  <a:lnTo>
                    <a:pt x="87313" y="355181"/>
                  </a:lnTo>
                  <a:lnTo>
                    <a:pt x="142288" y="278108"/>
                  </a:lnTo>
                  <a:cubicBezTo>
                    <a:pt x="144983" y="256011"/>
                    <a:pt x="143366" y="265712"/>
                    <a:pt x="146600" y="226367"/>
                  </a:cubicBezTo>
                  <a:lnTo>
                    <a:pt x="137976" y="214510"/>
                  </a:lnTo>
                  <a:lnTo>
                    <a:pt x="115879" y="299667"/>
                  </a:lnTo>
                  <a:lnTo>
                    <a:pt x="70066" y="354641"/>
                  </a:lnTo>
                  <a:lnTo>
                    <a:pt x="58209" y="354641"/>
                  </a:lnTo>
                  <a:lnTo>
                    <a:pt x="85696" y="316375"/>
                  </a:lnTo>
                  <a:lnTo>
                    <a:pt x="123963" y="199419"/>
                  </a:lnTo>
                  <a:lnTo>
                    <a:pt x="114262" y="203730"/>
                  </a:lnTo>
                  <a:lnTo>
                    <a:pt x="97554" y="250082"/>
                  </a:lnTo>
                  <a:lnTo>
                    <a:pt x="85696" y="256549"/>
                  </a:lnTo>
                  <a:cubicBezTo>
                    <a:pt x="85696" y="256549"/>
                    <a:pt x="58209" y="322303"/>
                    <a:pt x="44196" y="355181"/>
                  </a:cubicBezTo>
                  <a:cubicBezTo>
                    <a:pt x="23715" y="325537"/>
                    <a:pt x="0" y="285115"/>
                    <a:pt x="0" y="215588"/>
                  </a:cubicBezTo>
                  <a:cubicBezTo>
                    <a:pt x="0" y="111028"/>
                    <a:pt x="90008" y="0"/>
                    <a:pt x="225289" y="0"/>
                  </a:cubicBezTo>
                  <a:close/>
                  <a:moveTo>
                    <a:pt x="226367" y="14013"/>
                  </a:moveTo>
                  <a:cubicBezTo>
                    <a:pt x="99710" y="14013"/>
                    <a:pt x="16708" y="118035"/>
                    <a:pt x="16708" y="215049"/>
                  </a:cubicBezTo>
                  <a:cubicBezTo>
                    <a:pt x="16708" y="270562"/>
                    <a:pt x="30182" y="298589"/>
                    <a:pt x="45273" y="324998"/>
                  </a:cubicBezTo>
                  <a:lnTo>
                    <a:pt x="101326" y="174087"/>
                  </a:lnTo>
                  <a:cubicBezTo>
                    <a:pt x="101326" y="174087"/>
                    <a:pt x="118573" y="164925"/>
                    <a:pt x="118573" y="166542"/>
                  </a:cubicBezTo>
                  <a:lnTo>
                    <a:pt x="143905" y="102404"/>
                  </a:lnTo>
                  <a:lnTo>
                    <a:pt x="160074" y="93781"/>
                  </a:lnTo>
                  <a:lnTo>
                    <a:pt x="180016" y="51203"/>
                  </a:lnTo>
                  <a:lnTo>
                    <a:pt x="224211" y="58209"/>
                  </a:lnTo>
                  <a:lnTo>
                    <a:pt x="313680" y="108333"/>
                  </a:lnTo>
                  <a:lnTo>
                    <a:pt x="413928" y="136360"/>
                  </a:lnTo>
                  <a:cubicBezTo>
                    <a:pt x="388058" y="70605"/>
                    <a:pt x="314758" y="14013"/>
                    <a:pt x="226367" y="14013"/>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1" name="Freeform: Shape 33">
              <a:extLst>
                <a:ext uri="{FF2B5EF4-FFF2-40B4-BE49-F238E27FC236}">
                  <a16:creationId xmlns:a16="http://schemas.microsoft.com/office/drawing/2014/main" id="{48A68DB2-B2AB-AB9D-8426-C94EA7E748D6}"/>
                </a:ext>
              </a:extLst>
            </p:cNvPr>
            <p:cNvSpPr/>
            <p:nvPr userDrawn="1"/>
          </p:nvSpPr>
          <p:spPr>
            <a:xfrm>
              <a:off x="1465006" y="6231487"/>
              <a:ext cx="42040" cy="68987"/>
            </a:xfrm>
            <a:custGeom>
              <a:avLst/>
              <a:gdLst>
                <a:gd name="connsiteX0" fmla="*/ 3773 w 42040"/>
                <a:gd name="connsiteY0" fmla="*/ 0 h 68987"/>
                <a:gd name="connsiteX1" fmla="*/ 42040 w 42040"/>
                <a:gd name="connsiteY1" fmla="*/ 15630 h 68987"/>
                <a:gd name="connsiteX2" fmla="*/ 15092 w 42040"/>
                <a:gd name="connsiteY2" fmla="*/ 66293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30"/>
                  </a:lnTo>
                  <a:lnTo>
                    <a:pt x="15092" y="66293"/>
                  </a:lnTo>
                  <a:lnTo>
                    <a:pt x="0" y="68987"/>
                  </a:lnTo>
                  <a:lnTo>
                    <a:pt x="3773" y="39344"/>
                  </a:lnTo>
                  <a:lnTo>
                    <a:pt x="0" y="33415"/>
                  </a:lnTo>
                  <a:lnTo>
                    <a:pt x="3773"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2" name="Freeform: Shape 34">
              <a:extLst>
                <a:ext uri="{FF2B5EF4-FFF2-40B4-BE49-F238E27FC236}">
                  <a16:creationId xmlns:a16="http://schemas.microsoft.com/office/drawing/2014/main" id="{2A6407AF-AD64-1AF5-DBB9-EA84358B1FD9}"/>
                </a:ext>
              </a:extLst>
            </p:cNvPr>
            <p:cNvSpPr/>
            <p:nvPr userDrawn="1"/>
          </p:nvSpPr>
          <p:spPr>
            <a:xfrm>
              <a:off x="1441832" y="6249811"/>
              <a:ext cx="101865" cy="137436"/>
            </a:xfrm>
            <a:custGeom>
              <a:avLst/>
              <a:gdLst>
                <a:gd name="connsiteX0" fmla="*/ 72221 w 101865"/>
                <a:gd name="connsiteY0" fmla="*/ 0 h 137436"/>
                <a:gd name="connsiteX1" fmla="*/ 101865 w 101865"/>
                <a:gd name="connsiteY1" fmla="*/ 12396 h 137436"/>
                <a:gd name="connsiteX2" fmla="*/ 81384 w 101865"/>
                <a:gd name="connsiteY2" fmla="*/ 60364 h 137436"/>
                <a:gd name="connsiteX3" fmla="*/ 62520 w 101865"/>
                <a:gd name="connsiteY3" fmla="*/ 76533 h 137436"/>
                <a:gd name="connsiteX4" fmla="*/ 24792 w 101865"/>
                <a:gd name="connsiteY4" fmla="*/ 137436 h 137436"/>
                <a:gd name="connsiteX5" fmla="*/ 0 w 101865"/>
                <a:gd name="connsiteY5" fmla="*/ 137436 h 137436"/>
                <a:gd name="connsiteX6" fmla="*/ 24792 w 101865"/>
                <a:gd name="connsiteY6" fmla="*/ 94319 h 137436"/>
                <a:gd name="connsiteX7" fmla="*/ 44195 w 101865"/>
                <a:gd name="connsiteY7" fmla="*/ 78150 h 137436"/>
                <a:gd name="connsiteX8" fmla="*/ 72221 w 101865"/>
                <a:gd name="connsiteY8" fmla="*/ 0 h 13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5" h="137436">
                  <a:moveTo>
                    <a:pt x="72221" y="0"/>
                  </a:moveTo>
                  <a:lnTo>
                    <a:pt x="101865" y="12396"/>
                  </a:lnTo>
                  <a:lnTo>
                    <a:pt x="81384" y="60364"/>
                  </a:lnTo>
                  <a:lnTo>
                    <a:pt x="62520" y="76533"/>
                  </a:lnTo>
                  <a:lnTo>
                    <a:pt x="24792" y="137436"/>
                  </a:lnTo>
                  <a:lnTo>
                    <a:pt x="0" y="137436"/>
                  </a:lnTo>
                  <a:lnTo>
                    <a:pt x="24792" y="94319"/>
                  </a:lnTo>
                  <a:lnTo>
                    <a:pt x="44195" y="78150"/>
                  </a:lnTo>
                  <a:lnTo>
                    <a:pt x="72221"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3" name="Freeform: Shape 35">
              <a:extLst>
                <a:ext uri="{FF2B5EF4-FFF2-40B4-BE49-F238E27FC236}">
                  <a16:creationId xmlns:a16="http://schemas.microsoft.com/office/drawing/2014/main" id="{FA15B2E8-FBB4-5E64-B394-6BA6BD30662E}"/>
                </a:ext>
              </a:extLst>
            </p:cNvPr>
            <p:cNvSpPr/>
            <p:nvPr userDrawn="1"/>
          </p:nvSpPr>
          <p:spPr>
            <a:xfrm>
              <a:off x="1491416" y="6264363"/>
              <a:ext cx="91086" cy="122884"/>
            </a:xfrm>
            <a:custGeom>
              <a:avLst/>
              <a:gdLst>
                <a:gd name="connsiteX0" fmla="*/ 61442 w 91086"/>
                <a:gd name="connsiteY0" fmla="*/ 0 h 122884"/>
                <a:gd name="connsiteX1" fmla="*/ 91086 w 91086"/>
                <a:gd name="connsiteY1" fmla="*/ 10240 h 122884"/>
                <a:gd name="connsiteX2" fmla="*/ 49585 w 91086"/>
                <a:gd name="connsiteY2" fmla="*/ 122884 h 122884"/>
                <a:gd name="connsiteX3" fmla="*/ 0 w 91086"/>
                <a:gd name="connsiteY3" fmla="*/ 122884 h 122884"/>
                <a:gd name="connsiteX4" fmla="*/ 47429 w 91086"/>
                <a:gd name="connsiteY4" fmla="*/ 48507 h 122884"/>
                <a:gd name="connsiteX5" fmla="*/ 61442 w 91086"/>
                <a:gd name="connsiteY5" fmla="*/ 0 h 12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4">
                  <a:moveTo>
                    <a:pt x="61442" y="0"/>
                  </a:moveTo>
                  <a:lnTo>
                    <a:pt x="91086" y="10240"/>
                  </a:lnTo>
                  <a:cubicBezTo>
                    <a:pt x="88391" y="47968"/>
                    <a:pt x="75994" y="86235"/>
                    <a:pt x="49585" y="122884"/>
                  </a:cubicBezTo>
                  <a:lnTo>
                    <a:pt x="0" y="122884"/>
                  </a:lnTo>
                  <a:lnTo>
                    <a:pt x="47429" y="48507"/>
                  </a:lnTo>
                  <a:lnTo>
                    <a:pt x="6144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4" name="Freeform: Shape 36">
              <a:extLst>
                <a:ext uri="{FF2B5EF4-FFF2-40B4-BE49-F238E27FC236}">
                  <a16:creationId xmlns:a16="http://schemas.microsoft.com/office/drawing/2014/main" id="{5C1CE602-0510-0EB8-36CC-B2D874A4E366}"/>
                </a:ext>
              </a:extLst>
            </p:cNvPr>
            <p:cNvSpPr/>
            <p:nvPr userDrawn="1"/>
          </p:nvSpPr>
          <p:spPr>
            <a:xfrm>
              <a:off x="1397635" y="63155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5" name="Freeform: Shape 37">
              <a:extLst>
                <a:ext uri="{FF2B5EF4-FFF2-40B4-BE49-F238E27FC236}">
                  <a16:creationId xmlns:a16="http://schemas.microsoft.com/office/drawing/2014/main" id="{1B83974A-C8C9-7D6F-D9CE-D10A766F04D0}"/>
                </a:ext>
              </a:extLst>
            </p:cNvPr>
            <p:cNvSpPr/>
            <p:nvPr userDrawn="1"/>
          </p:nvSpPr>
          <p:spPr>
            <a:xfrm>
              <a:off x="1190671" y="6398028"/>
              <a:ext cx="341168" cy="78689"/>
            </a:xfrm>
            <a:custGeom>
              <a:avLst/>
              <a:gdLst>
                <a:gd name="connsiteX0" fmla="*/ 0 w 341168"/>
                <a:gd name="connsiteY0" fmla="*/ 0 h 78689"/>
                <a:gd name="connsiteX1" fmla="*/ 341168 w 341168"/>
                <a:gd name="connsiteY1" fmla="*/ 0 h 78689"/>
                <a:gd name="connsiteX2" fmla="*/ 170853 w 341168"/>
                <a:gd name="connsiteY2" fmla="*/ 78689 h 78689"/>
                <a:gd name="connsiteX3" fmla="*/ 0 w 341168"/>
                <a:gd name="connsiteY3" fmla="*/ 0 h 78689"/>
              </a:gdLst>
              <a:ahLst/>
              <a:cxnLst>
                <a:cxn ang="0">
                  <a:pos x="connsiteX0" y="connsiteY0"/>
                </a:cxn>
                <a:cxn ang="0">
                  <a:pos x="connsiteX1" y="connsiteY1"/>
                </a:cxn>
                <a:cxn ang="0">
                  <a:pos x="connsiteX2" y="connsiteY2"/>
                </a:cxn>
                <a:cxn ang="0">
                  <a:pos x="connsiteX3" y="connsiteY3"/>
                </a:cxn>
              </a:cxnLst>
              <a:rect l="l" t="t" r="r" b="b"/>
              <a:pathLst>
                <a:path w="341168" h="78689">
                  <a:moveTo>
                    <a:pt x="0" y="0"/>
                  </a:moveTo>
                  <a:lnTo>
                    <a:pt x="341168" y="0"/>
                  </a:lnTo>
                  <a:cubicBezTo>
                    <a:pt x="301823" y="50663"/>
                    <a:pt x="233913" y="78689"/>
                    <a:pt x="170853" y="78689"/>
                  </a:cubicBezTo>
                  <a:cubicBezTo>
                    <a:pt x="115879" y="78689"/>
                    <a:pt x="48507" y="59286"/>
                    <a:pt x="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cxnSp>
        <p:nvCxnSpPr>
          <p:cNvPr id="16" name="Straight Connector 15">
            <a:extLst>
              <a:ext uri="{FF2B5EF4-FFF2-40B4-BE49-F238E27FC236}">
                <a16:creationId xmlns:a16="http://schemas.microsoft.com/office/drawing/2014/main" id="{918625FF-71AA-387B-9DDF-1D5387AEFF7C}"/>
              </a:ext>
              <a:ext uri="{C183D7F6-B498-43B3-948B-1728B52AA6E4}">
                <adec:decorative xmlns:adec="http://schemas.microsoft.com/office/drawing/2017/decorative" val="1"/>
              </a:ext>
            </a:extLst>
          </p:cNvPr>
          <p:cNvCxnSpPr>
            <a:cxnSpLocks/>
          </p:cNvCxnSpPr>
          <p:nvPr/>
        </p:nvCxnSpPr>
        <p:spPr>
          <a:xfrm>
            <a:off x="666751" y="1336354"/>
            <a:ext cx="0" cy="615553"/>
          </a:xfrm>
          <a:prstGeom prst="line">
            <a:avLst/>
          </a:prstGeom>
          <a:ln w="38100">
            <a:solidFill>
              <a:srgbClr val="98C3D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03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Placeholder 11">
            <a:extLst>
              <a:ext uri="{FF2B5EF4-FFF2-40B4-BE49-F238E27FC236}">
                <a16:creationId xmlns:a16="http://schemas.microsoft.com/office/drawing/2014/main" id="{7589CCEC-9746-403A-B9BA-61D597DDECCB}"/>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a:ext>
            </a:extLst>
          </a:blip>
          <a:srcRect/>
          <a:stretch/>
        </p:blipFill>
        <p:spPr>
          <a:xfrm>
            <a:off x="0" y="0"/>
            <a:ext cx="12178033" cy="6858000"/>
          </a:xfrm>
        </p:spPr>
      </p:pic>
      <p:sp>
        <p:nvSpPr>
          <p:cNvPr id="17" name="Rectangle 16">
            <a:extLst>
              <a:ext uri="{FF2B5EF4-FFF2-40B4-BE49-F238E27FC236}">
                <a16:creationId xmlns:a16="http://schemas.microsoft.com/office/drawing/2014/main" id="{2258462F-246C-B2E7-94BB-2FA82532C073}"/>
              </a:ext>
              <a:ext uri="{C183D7F6-B498-43B3-948B-1728B52AA6E4}">
                <adec:decorative xmlns:adec="http://schemas.microsoft.com/office/drawing/2017/decorative" val="1"/>
              </a:ext>
            </a:extLst>
          </p:cNvPr>
          <p:cNvSpPr/>
          <p:nvPr/>
        </p:nvSpPr>
        <p:spPr>
          <a:xfrm rot="10800000" flipH="1">
            <a:off x="13967" y="0"/>
            <a:ext cx="12178033" cy="6858000"/>
          </a:xfrm>
          <a:prstGeom prst="rect">
            <a:avLst/>
          </a:prstGeom>
          <a:gradFill>
            <a:gsLst>
              <a:gs pos="95000">
                <a:srgbClr val="001F45">
                  <a:alpha val="0"/>
                </a:srgbClr>
              </a:gs>
              <a:gs pos="17000">
                <a:srgbClr val="001F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22">
            <a:extLst>
              <a:ext uri="{FF2B5EF4-FFF2-40B4-BE49-F238E27FC236}">
                <a16:creationId xmlns:a16="http://schemas.microsoft.com/office/drawing/2014/main" id="{F393BC1F-829A-4370-BF1D-687BAB5DBA0C}"/>
              </a:ext>
            </a:extLst>
          </p:cNvPr>
          <p:cNvSpPr>
            <a:spLocks noGrp="1"/>
          </p:cNvSpPr>
          <p:nvPr>
            <p:ph type="title"/>
          </p:nvPr>
        </p:nvSpPr>
        <p:spPr>
          <a:xfrm>
            <a:off x="868457" y="1189859"/>
            <a:ext cx="5340957" cy="685675"/>
          </a:xfrm>
        </p:spPr>
        <p:txBody>
          <a:bodyPr/>
          <a:lstStyle/>
          <a:p>
            <a:pPr marR="0" lvl="0" indent="0" fontAlgn="auto">
              <a:lnSpc>
                <a:spcPct val="100000"/>
              </a:lnSpc>
              <a:spcAft>
                <a:spcPts val="0"/>
              </a:spcAft>
              <a:tabLst/>
              <a:defRPr/>
            </a:pPr>
            <a:r>
              <a:rPr lang="en-US" sz="4000" dirty="0">
                <a:solidFill>
                  <a:srgbClr val="A7CCE3"/>
                </a:solidFill>
              </a:rPr>
              <a:t>The challenge of planning as we age</a:t>
            </a:r>
          </a:p>
        </p:txBody>
      </p:sp>
      <p:sp>
        <p:nvSpPr>
          <p:cNvPr id="36" name="Content Placeholder 35">
            <a:extLst>
              <a:ext uri="{FF2B5EF4-FFF2-40B4-BE49-F238E27FC236}">
                <a16:creationId xmlns:a16="http://schemas.microsoft.com/office/drawing/2014/main" id="{F8C9C727-4628-4E07-9A7D-E9210A0CECCB}"/>
              </a:ext>
            </a:extLst>
          </p:cNvPr>
          <p:cNvSpPr>
            <a:spLocks noGrp="1"/>
          </p:cNvSpPr>
          <p:nvPr>
            <p:ph sz="quarter" idx="19"/>
          </p:nvPr>
        </p:nvSpPr>
        <p:spPr>
          <a:xfrm>
            <a:off x="868457" y="2341824"/>
            <a:ext cx="4607310" cy="2889386"/>
          </a:xfrm>
        </p:spPr>
        <p:txBody>
          <a:bodyPr/>
          <a:lstStyle/>
          <a:p>
            <a:pPr>
              <a:lnSpc>
                <a:spcPts val="2220"/>
              </a:lnSpc>
              <a:spcAft>
                <a:spcPts val="0"/>
              </a:spcAft>
              <a:defRPr/>
            </a:pPr>
            <a:r>
              <a:rPr lang="en-US" sz="1600" b="1" dirty="0">
                <a:solidFill>
                  <a:schemeClr val="bg1"/>
                </a:solidFill>
                <a:latin typeface="PrudentialModern" pitchFamily="2" charset="77"/>
              </a:rPr>
              <a:t>Are you prepared financially in the event of a chronic or terminal illness?</a:t>
            </a:r>
          </a:p>
          <a:p>
            <a:pPr marL="0" marR="0" lvl="0" indent="0" algn="l" defTabSz="457200" rtl="0" eaLnBrk="1" fontAlgn="auto" latinLnBrk="0" hangingPunct="1">
              <a:lnSpc>
                <a:spcPts val="222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PrudentialModern" pitchFamily="2" charset="77"/>
            </a:endParaRPr>
          </a:p>
          <a:p>
            <a:pPr marL="0" marR="0" lvl="0" indent="0" algn="l" defTabSz="457200" rtl="0" eaLnBrk="1" fontAlgn="auto" latinLnBrk="0" hangingPunct="1">
              <a:lnSpc>
                <a:spcPts val="222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rudentialModern" pitchFamily="2" charset="77"/>
              </a:rPr>
              <a:t>Goals</a:t>
            </a:r>
          </a:p>
          <a:p>
            <a:pPr marL="233363" marR="0" lvl="0" indent="-233363" algn="l" defTabSz="457200" rtl="0" eaLnBrk="1" fontAlgn="auto" latinLnBrk="0" hangingPunct="1">
              <a:lnSpc>
                <a:spcPts val="222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udentialModern Medium" pitchFamily="2" charset="77"/>
              </a:rPr>
              <a:t>Saving enough for retirement</a:t>
            </a:r>
          </a:p>
          <a:p>
            <a:pPr marL="233363" marR="0" lvl="0" indent="-233363" algn="l" defTabSz="457200" rtl="0" eaLnBrk="1" fontAlgn="auto" latinLnBrk="0" hangingPunct="1">
              <a:lnSpc>
                <a:spcPts val="222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udentialModern Medium" pitchFamily="2" charset="77"/>
              </a:rPr>
              <a:t>Staying healthy</a:t>
            </a:r>
          </a:p>
          <a:p>
            <a:pPr marL="233363" marR="0" lvl="0" indent="-233363" algn="l" defTabSz="457200" rtl="0" eaLnBrk="1" fontAlgn="auto" latinLnBrk="0" hangingPunct="1">
              <a:lnSpc>
                <a:spcPts val="222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udentialModern Medium" pitchFamily="2" charset="77"/>
              </a:rPr>
              <a:t>Leaving a legacy/succession</a:t>
            </a:r>
          </a:p>
          <a:p>
            <a:pPr marL="0" marR="0" lvl="0" indent="0" algn="l" defTabSz="457200" rtl="0" eaLnBrk="1" fontAlgn="auto" latinLnBrk="0" hangingPunct="1">
              <a:lnSpc>
                <a:spcPts val="222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rudentialModern" pitchFamily="2" charset="77"/>
              </a:rPr>
              <a:t>Obstacles</a:t>
            </a:r>
          </a:p>
          <a:p>
            <a:pPr marL="233363" marR="0" lvl="0" indent="-233363" algn="l" defTabSz="457200" rtl="0" eaLnBrk="1" fontAlgn="auto" latinLnBrk="0" hangingPunct="1">
              <a:lnSpc>
                <a:spcPts val="222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udentialModern Medium" pitchFamily="2" charset="77"/>
              </a:rPr>
              <a:t>Market volatility</a:t>
            </a:r>
          </a:p>
          <a:p>
            <a:pPr marL="233363" marR="0" lvl="0" indent="-233363" algn="l" defTabSz="457200" rtl="0" eaLnBrk="1" fontAlgn="auto" latinLnBrk="0" hangingPunct="1">
              <a:lnSpc>
                <a:spcPts val="222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udentialModern Medium" pitchFamily="2" charset="77"/>
              </a:rPr>
              <a:t>Tax erosion</a:t>
            </a:r>
          </a:p>
          <a:p>
            <a:pPr marL="233363" marR="0" lvl="0" indent="-233363" algn="l" defTabSz="457200" rtl="0" eaLnBrk="1" fontAlgn="auto" latinLnBrk="0" hangingPunct="1">
              <a:lnSpc>
                <a:spcPts val="222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udentialModern Medium" pitchFamily="2" charset="77"/>
              </a:rPr>
              <a:t>Living too long (outliving savings)</a:t>
            </a:r>
          </a:p>
          <a:p>
            <a:pPr marL="233363" marR="0" lvl="0" indent="-233363" algn="l" defTabSz="457200" rtl="0" eaLnBrk="1" fontAlgn="auto" latinLnBrk="0" hangingPunct="1">
              <a:lnSpc>
                <a:spcPts val="222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udentialModern Medium" pitchFamily="2" charset="77"/>
              </a:rPr>
              <a:t>Becoming chronically or terminally ill</a:t>
            </a:r>
            <a:endParaRPr lang="en-US" dirty="0"/>
          </a:p>
        </p:txBody>
      </p:sp>
      <p:cxnSp>
        <p:nvCxnSpPr>
          <p:cNvPr id="24" name="Straight Connector 23">
            <a:extLst>
              <a:ext uri="{FF2B5EF4-FFF2-40B4-BE49-F238E27FC236}">
                <a16:creationId xmlns:a16="http://schemas.microsoft.com/office/drawing/2014/main" id="{DE81F5C8-C7DE-7858-AAD7-038A88899B8F}"/>
              </a:ext>
              <a:ext uri="{C183D7F6-B498-43B3-948B-1728B52AA6E4}">
                <adec:decorative xmlns:adec="http://schemas.microsoft.com/office/drawing/2017/decorative" val="1"/>
              </a:ext>
            </a:extLst>
          </p:cNvPr>
          <p:cNvCxnSpPr>
            <a:cxnSpLocks/>
          </p:cNvCxnSpPr>
          <p:nvPr/>
        </p:nvCxnSpPr>
        <p:spPr>
          <a:xfrm>
            <a:off x="666751" y="1020448"/>
            <a:ext cx="0" cy="1024498"/>
          </a:xfrm>
          <a:prstGeom prst="line">
            <a:avLst/>
          </a:prstGeom>
          <a:ln w="38100">
            <a:solidFill>
              <a:srgbClr val="98C3DE"/>
            </a:solidFill>
          </a:ln>
          <a:effectLst/>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6EDB7C72-4722-8AD4-7060-07A8B5655711}"/>
              </a:ext>
              <a:ext uri="{C183D7F6-B498-43B3-948B-1728B52AA6E4}">
                <adec:decorative xmlns:adec="http://schemas.microsoft.com/office/drawing/2017/decorative" val="1"/>
              </a:ext>
            </a:extLst>
          </p:cNvPr>
          <p:cNvGrpSpPr/>
          <p:nvPr/>
        </p:nvGrpSpPr>
        <p:grpSpPr>
          <a:xfrm>
            <a:off x="422821" y="6360459"/>
            <a:ext cx="344861" cy="343609"/>
            <a:chOff x="1136774" y="6032607"/>
            <a:chExt cx="445728" cy="444110"/>
          </a:xfrm>
          <a:solidFill>
            <a:schemeClr val="bg1"/>
          </a:solidFill>
        </p:grpSpPr>
        <p:sp>
          <p:nvSpPr>
            <p:cNvPr id="27" name="Freeform: Shape 32">
              <a:extLst>
                <a:ext uri="{FF2B5EF4-FFF2-40B4-BE49-F238E27FC236}">
                  <a16:creationId xmlns:a16="http://schemas.microsoft.com/office/drawing/2014/main" id="{E6E72CE1-CE17-F90D-4287-A4E723D2D1C8}"/>
                </a:ext>
              </a:extLst>
            </p:cNvPr>
            <p:cNvSpPr/>
            <p:nvPr userDrawn="1"/>
          </p:nvSpPr>
          <p:spPr>
            <a:xfrm>
              <a:off x="1136774" y="6032607"/>
              <a:ext cx="436026" cy="355181"/>
            </a:xfrm>
            <a:custGeom>
              <a:avLst/>
              <a:gdLst>
                <a:gd name="connsiteX0" fmla="*/ 225289 w 436026"/>
                <a:gd name="connsiteY0" fmla="*/ 0 h 355181"/>
                <a:gd name="connsiteX1" fmla="*/ 436026 w 436026"/>
                <a:gd name="connsiteY1" fmla="*/ 157379 h 355181"/>
                <a:gd name="connsiteX2" fmla="*/ 322304 w 436026"/>
                <a:gd name="connsiteY2" fmla="*/ 126119 h 355181"/>
                <a:gd name="connsiteX3" fmla="*/ 223133 w 436026"/>
                <a:gd name="connsiteY3" fmla="*/ 68449 h 355181"/>
                <a:gd name="connsiteX4" fmla="*/ 187023 w 436026"/>
                <a:gd name="connsiteY4" fmla="*/ 61982 h 355181"/>
                <a:gd name="connsiteX5" fmla="*/ 187023 w 436026"/>
                <a:gd name="connsiteY5" fmla="*/ 88391 h 355181"/>
                <a:gd name="connsiteX6" fmla="*/ 215049 w 436026"/>
                <a:gd name="connsiteY6" fmla="*/ 114262 h 355181"/>
                <a:gd name="connsiteX7" fmla="*/ 176243 w 436026"/>
                <a:gd name="connsiteY7" fmla="*/ 111028 h 355181"/>
                <a:gd name="connsiteX8" fmla="*/ 209659 w 436026"/>
                <a:gd name="connsiteY8" fmla="*/ 147139 h 355181"/>
                <a:gd name="connsiteX9" fmla="*/ 357337 w 436026"/>
                <a:gd name="connsiteY9" fmla="*/ 171931 h 355181"/>
                <a:gd name="connsiteX10" fmla="*/ 383207 w 436026"/>
                <a:gd name="connsiteY10" fmla="*/ 188639 h 355181"/>
                <a:gd name="connsiteX11" fmla="*/ 315836 w 436026"/>
                <a:gd name="connsiteY11" fmla="*/ 191873 h 355181"/>
                <a:gd name="connsiteX12" fmla="*/ 287810 w 436026"/>
                <a:gd name="connsiteY12" fmla="*/ 293738 h 355181"/>
                <a:gd name="connsiteX13" fmla="*/ 196724 w 436026"/>
                <a:gd name="connsiteY13" fmla="*/ 354641 h 355181"/>
                <a:gd name="connsiteX14" fmla="*/ 137437 w 436026"/>
                <a:gd name="connsiteY14" fmla="*/ 354641 h 355181"/>
                <a:gd name="connsiteX15" fmla="*/ 157379 w 436026"/>
                <a:gd name="connsiteY15" fmla="*/ 315297 h 355181"/>
                <a:gd name="connsiteX16" fmla="*/ 154145 w 436026"/>
                <a:gd name="connsiteY16" fmla="*/ 314219 h 355181"/>
                <a:gd name="connsiteX17" fmla="*/ 100248 w 436026"/>
                <a:gd name="connsiteY17" fmla="*/ 355181 h 355181"/>
                <a:gd name="connsiteX18" fmla="*/ 87313 w 436026"/>
                <a:gd name="connsiteY18" fmla="*/ 355181 h 355181"/>
                <a:gd name="connsiteX19" fmla="*/ 142288 w 436026"/>
                <a:gd name="connsiteY19" fmla="*/ 278108 h 355181"/>
                <a:gd name="connsiteX20" fmla="*/ 146600 w 436026"/>
                <a:gd name="connsiteY20" fmla="*/ 226367 h 355181"/>
                <a:gd name="connsiteX21" fmla="*/ 137976 w 436026"/>
                <a:gd name="connsiteY21" fmla="*/ 214510 h 355181"/>
                <a:gd name="connsiteX22" fmla="*/ 115879 w 436026"/>
                <a:gd name="connsiteY22" fmla="*/ 299667 h 355181"/>
                <a:gd name="connsiteX23" fmla="*/ 70066 w 436026"/>
                <a:gd name="connsiteY23" fmla="*/ 354641 h 355181"/>
                <a:gd name="connsiteX24" fmla="*/ 58209 w 436026"/>
                <a:gd name="connsiteY24" fmla="*/ 354641 h 355181"/>
                <a:gd name="connsiteX25" fmla="*/ 85696 w 436026"/>
                <a:gd name="connsiteY25" fmla="*/ 316375 h 355181"/>
                <a:gd name="connsiteX26" fmla="*/ 123963 w 436026"/>
                <a:gd name="connsiteY26" fmla="*/ 199419 h 355181"/>
                <a:gd name="connsiteX27" fmla="*/ 114262 w 436026"/>
                <a:gd name="connsiteY27" fmla="*/ 203730 h 355181"/>
                <a:gd name="connsiteX28" fmla="*/ 97554 w 436026"/>
                <a:gd name="connsiteY28" fmla="*/ 250082 h 355181"/>
                <a:gd name="connsiteX29" fmla="*/ 85696 w 436026"/>
                <a:gd name="connsiteY29" fmla="*/ 256549 h 355181"/>
                <a:gd name="connsiteX30" fmla="*/ 44196 w 436026"/>
                <a:gd name="connsiteY30" fmla="*/ 355181 h 355181"/>
                <a:gd name="connsiteX31" fmla="*/ 0 w 436026"/>
                <a:gd name="connsiteY31" fmla="*/ 215588 h 355181"/>
                <a:gd name="connsiteX32" fmla="*/ 225289 w 436026"/>
                <a:gd name="connsiteY32" fmla="*/ 0 h 355181"/>
                <a:gd name="connsiteX33" fmla="*/ 226367 w 436026"/>
                <a:gd name="connsiteY33" fmla="*/ 14013 h 355181"/>
                <a:gd name="connsiteX34" fmla="*/ 16708 w 436026"/>
                <a:gd name="connsiteY34" fmla="*/ 215049 h 355181"/>
                <a:gd name="connsiteX35" fmla="*/ 45273 w 436026"/>
                <a:gd name="connsiteY35" fmla="*/ 324998 h 355181"/>
                <a:gd name="connsiteX36" fmla="*/ 101326 w 436026"/>
                <a:gd name="connsiteY36" fmla="*/ 174087 h 355181"/>
                <a:gd name="connsiteX37" fmla="*/ 118573 w 436026"/>
                <a:gd name="connsiteY37" fmla="*/ 166542 h 355181"/>
                <a:gd name="connsiteX38" fmla="*/ 143905 w 436026"/>
                <a:gd name="connsiteY38" fmla="*/ 102404 h 355181"/>
                <a:gd name="connsiteX39" fmla="*/ 160074 w 436026"/>
                <a:gd name="connsiteY39" fmla="*/ 93781 h 355181"/>
                <a:gd name="connsiteX40" fmla="*/ 180016 w 436026"/>
                <a:gd name="connsiteY40" fmla="*/ 51203 h 355181"/>
                <a:gd name="connsiteX41" fmla="*/ 224211 w 436026"/>
                <a:gd name="connsiteY41" fmla="*/ 58209 h 355181"/>
                <a:gd name="connsiteX42" fmla="*/ 313680 w 436026"/>
                <a:gd name="connsiteY42" fmla="*/ 108333 h 355181"/>
                <a:gd name="connsiteX43" fmla="*/ 413928 w 436026"/>
                <a:gd name="connsiteY43" fmla="*/ 136360 h 355181"/>
                <a:gd name="connsiteX44" fmla="*/ 226367 w 436026"/>
                <a:gd name="connsiteY44" fmla="*/ 14013 h 3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1">
                  <a:moveTo>
                    <a:pt x="225289" y="0"/>
                  </a:moveTo>
                  <a:cubicBezTo>
                    <a:pt x="355180" y="0"/>
                    <a:pt x="424708" y="103482"/>
                    <a:pt x="436026" y="157379"/>
                  </a:cubicBezTo>
                  <a:lnTo>
                    <a:pt x="322304" y="126119"/>
                  </a:lnTo>
                  <a:lnTo>
                    <a:pt x="223133" y="68449"/>
                  </a:lnTo>
                  <a:lnTo>
                    <a:pt x="187023" y="61982"/>
                  </a:lnTo>
                  <a:lnTo>
                    <a:pt x="187023" y="88391"/>
                  </a:lnTo>
                  <a:lnTo>
                    <a:pt x="215049" y="114262"/>
                  </a:lnTo>
                  <a:lnTo>
                    <a:pt x="176243" y="111028"/>
                  </a:lnTo>
                  <a:cubicBezTo>
                    <a:pt x="176243" y="111028"/>
                    <a:pt x="177321" y="113184"/>
                    <a:pt x="209659" y="147139"/>
                  </a:cubicBezTo>
                  <a:lnTo>
                    <a:pt x="357337" y="171931"/>
                  </a:lnTo>
                  <a:lnTo>
                    <a:pt x="383207" y="188639"/>
                  </a:lnTo>
                  <a:lnTo>
                    <a:pt x="315836" y="191873"/>
                  </a:lnTo>
                  <a:lnTo>
                    <a:pt x="287810" y="293738"/>
                  </a:lnTo>
                  <a:lnTo>
                    <a:pt x="196724" y="354641"/>
                  </a:lnTo>
                  <a:lnTo>
                    <a:pt x="137437" y="354641"/>
                  </a:lnTo>
                  <a:lnTo>
                    <a:pt x="157379" y="315297"/>
                  </a:lnTo>
                  <a:lnTo>
                    <a:pt x="154145" y="314219"/>
                  </a:lnTo>
                  <a:lnTo>
                    <a:pt x="100248" y="355181"/>
                  </a:lnTo>
                  <a:lnTo>
                    <a:pt x="87313" y="355181"/>
                  </a:lnTo>
                  <a:lnTo>
                    <a:pt x="142288" y="278108"/>
                  </a:lnTo>
                  <a:cubicBezTo>
                    <a:pt x="144983" y="256011"/>
                    <a:pt x="143366" y="265712"/>
                    <a:pt x="146600" y="226367"/>
                  </a:cubicBezTo>
                  <a:lnTo>
                    <a:pt x="137976" y="214510"/>
                  </a:lnTo>
                  <a:lnTo>
                    <a:pt x="115879" y="299667"/>
                  </a:lnTo>
                  <a:lnTo>
                    <a:pt x="70066" y="354641"/>
                  </a:lnTo>
                  <a:lnTo>
                    <a:pt x="58209" y="354641"/>
                  </a:lnTo>
                  <a:lnTo>
                    <a:pt x="85696" y="316375"/>
                  </a:lnTo>
                  <a:lnTo>
                    <a:pt x="123963" y="199419"/>
                  </a:lnTo>
                  <a:lnTo>
                    <a:pt x="114262" y="203730"/>
                  </a:lnTo>
                  <a:lnTo>
                    <a:pt x="97554" y="250082"/>
                  </a:lnTo>
                  <a:lnTo>
                    <a:pt x="85696" y="256549"/>
                  </a:lnTo>
                  <a:cubicBezTo>
                    <a:pt x="85696" y="256549"/>
                    <a:pt x="58209" y="322303"/>
                    <a:pt x="44196" y="355181"/>
                  </a:cubicBezTo>
                  <a:cubicBezTo>
                    <a:pt x="23715" y="325537"/>
                    <a:pt x="0" y="285115"/>
                    <a:pt x="0" y="215588"/>
                  </a:cubicBezTo>
                  <a:cubicBezTo>
                    <a:pt x="0" y="111028"/>
                    <a:pt x="90008" y="0"/>
                    <a:pt x="225289" y="0"/>
                  </a:cubicBezTo>
                  <a:close/>
                  <a:moveTo>
                    <a:pt x="226367" y="14013"/>
                  </a:moveTo>
                  <a:cubicBezTo>
                    <a:pt x="99710" y="14013"/>
                    <a:pt x="16708" y="118035"/>
                    <a:pt x="16708" y="215049"/>
                  </a:cubicBezTo>
                  <a:cubicBezTo>
                    <a:pt x="16708" y="270562"/>
                    <a:pt x="30182" y="298589"/>
                    <a:pt x="45273" y="324998"/>
                  </a:cubicBezTo>
                  <a:lnTo>
                    <a:pt x="101326" y="174087"/>
                  </a:lnTo>
                  <a:cubicBezTo>
                    <a:pt x="101326" y="174087"/>
                    <a:pt x="118573" y="164925"/>
                    <a:pt x="118573" y="166542"/>
                  </a:cubicBezTo>
                  <a:lnTo>
                    <a:pt x="143905" y="102404"/>
                  </a:lnTo>
                  <a:lnTo>
                    <a:pt x="160074" y="93781"/>
                  </a:lnTo>
                  <a:lnTo>
                    <a:pt x="180016" y="51203"/>
                  </a:lnTo>
                  <a:lnTo>
                    <a:pt x="224211" y="58209"/>
                  </a:lnTo>
                  <a:lnTo>
                    <a:pt x="313680" y="108333"/>
                  </a:lnTo>
                  <a:lnTo>
                    <a:pt x="413928" y="136360"/>
                  </a:lnTo>
                  <a:cubicBezTo>
                    <a:pt x="388058" y="70605"/>
                    <a:pt x="314758" y="14013"/>
                    <a:pt x="226367" y="14013"/>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8" name="Freeform: Shape 33">
              <a:extLst>
                <a:ext uri="{FF2B5EF4-FFF2-40B4-BE49-F238E27FC236}">
                  <a16:creationId xmlns:a16="http://schemas.microsoft.com/office/drawing/2014/main" id="{ED669609-2248-C6FB-A468-109525DCED17}"/>
                </a:ext>
              </a:extLst>
            </p:cNvPr>
            <p:cNvSpPr/>
            <p:nvPr userDrawn="1"/>
          </p:nvSpPr>
          <p:spPr>
            <a:xfrm>
              <a:off x="1465006" y="6231487"/>
              <a:ext cx="42040" cy="68987"/>
            </a:xfrm>
            <a:custGeom>
              <a:avLst/>
              <a:gdLst>
                <a:gd name="connsiteX0" fmla="*/ 3773 w 42040"/>
                <a:gd name="connsiteY0" fmla="*/ 0 h 68987"/>
                <a:gd name="connsiteX1" fmla="*/ 42040 w 42040"/>
                <a:gd name="connsiteY1" fmla="*/ 15630 h 68987"/>
                <a:gd name="connsiteX2" fmla="*/ 15092 w 42040"/>
                <a:gd name="connsiteY2" fmla="*/ 66293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30"/>
                  </a:lnTo>
                  <a:lnTo>
                    <a:pt x="15092" y="66293"/>
                  </a:lnTo>
                  <a:lnTo>
                    <a:pt x="0" y="68987"/>
                  </a:lnTo>
                  <a:lnTo>
                    <a:pt x="3773" y="39344"/>
                  </a:lnTo>
                  <a:lnTo>
                    <a:pt x="0" y="33415"/>
                  </a:lnTo>
                  <a:lnTo>
                    <a:pt x="3773"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9" name="Freeform: Shape 34">
              <a:extLst>
                <a:ext uri="{FF2B5EF4-FFF2-40B4-BE49-F238E27FC236}">
                  <a16:creationId xmlns:a16="http://schemas.microsoft.com/office/drawing/2014/main" id="{7D6D60FC-88C7-D2C1-4746-B55B7464864D}"/>
                </a:ext>
              </a:extLst>
            </p:cNvPr>
            <p:cNvSpPr/>
            <p:nvPr userDrawn="1"/>
          </p:nvSpPr>
          <p:spPr>
            <a:xfrm>
              <a:off x="1441832" y="6249811"/>
              <a:ext cx="101865" cy="137436"/>
            </a:xfrm>
            <a:custGeom>
              <a:avLst/>
              <a:gdLst>
                <a:gd name="connsiteX0" fmla="*/ 72221 w 101865"/>
                <a:gd name="connsiteY0" fmla="*/ 0 h 137436"/>
                <a:gd name="connsiteX1" fmla="*/ 101865 w 101865"/>
                <a:gd name="connsiteY1" fmla="*/ 12396 h 137436"/>
                <a:gd name="connsiteX2" fmla="*/ 81384 w 101865"/>
                <a:gd name="connsiteY2" fmla="*/ 60364 h 137436"/>
                <a:gd name="connsiteX3" fmla="*/ 62520 w 101865"/>
                <a:gd name="connsiteY3" fmla="*/ 76533 h 137436"/>
                <a:gd name="connsiteX4" fmla="*/ 24792 w 101865"/>
                <a:gd name="connsiteY4" fmla="*/ 137436 h 137436"/>
                <a:gd name="connsiteX5" fmla="*/ 0 w 101865"/>
                <a:gd name="connsiteY5" fmla="*/ 137436 h 137436"/>
                <a:gd name="connsiteX6" fmla="*/ 24792 w 101865"/>
                <a:gd name="connsiteY6" fmla="*/ 94319 h 137436"/>
                <a:gd name="connsiteX7" fmla="*/ 44195 w 101865"/>
                <a:gd name="connsiteY7" fmla="*/ 78150 h 137436"/>
                <a:gd name="connsiteX8" fmla="*/ 72221 w 101865"/>
                <a:gd name="connsiteY8" fmla="*/ 0 h 13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5" h="137436">
                  <a:moveTo>
                    <a:pt x="72221" y="0"/>
                  </a:moveTo>
                  <a:lnTo>
                    <a:pt x="101865" y="12396"/>
                  </a:lnTo>
                  <a:lnTo>
                    <a:pt x="81384" y="60364"/>
                  </a:lnTo>
                  <a:lnTo>
                    <a:pt x="62520" y="76533"/>
                  </a:lnTo>
                  <a:lnTo>
                    <a:pt x="24792" y="137436"/>
                  </a:lnTo>
                  <a:lnTo>
                    <a:pt x="0" y="137436"/>
                  </a:lnTo>
                  <a:lnTo>
                    <a:pt x="24792" y="94319"/>
                  </a:lnTo>
                  <a:lnTo>
                    <a:pt x="44195" y="78150"/>
                  </a:lnTo>
                  <a:lnTo>
                    <a:pt x="72221"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0" name="Freeform: Shape 35">
              <a:extLst>
                <a:ext uri="{FF2B5EF4-FFF2-40B4-BE49-F238E27FC236}">
                  <a16:creationId xmlns:a16="http://schemas.microsoft.com/office/drawing/2014/main" id="{5FA77C1B-D101-84A7-C265-FE327E7ED39E}"/>
                </a:ext>
              </a:extLst>
            </p:cNvPr>
            <p:cNvSpPr/>
            <p:nvPr userDrawn="1"/>
          </p:nvSpPr>
          <p:spPr>
            <a:xfrm>
              <a:off x="1491416" y="6264363"/>
              <a:ext cx="91086" cy="122884"/>
            </a:xfrm>
            <a:custGeom>
              <a:avLst/>
              <a:gdLst>
                <a:gd name="connsiteX0" fmla="*/ 61442 w 91086"/>
                <a:gd name="connsiteY0" fmla="*/ 0 h 122884"/>
                <a:gd name="connsiteX1" fmla="*/ 91086 w 91086"/>
                <a:gd name="connsiteY1" fmla="*/ 10240 h 122884"/>
                <a:gd name="connsiteX2" fmla="*/ 49585 w 91086"/>
                <a:gd name="connsiteY2" fmla="*/ 122884 h 122884"/>
                <a:gd name="connsiteX3" fmla="*/ 0 w 91086"/>
                <a:gd name="connsiteY3" fmla="*/ 122884 h 122884"/>
                <a:gd name="connsiteX4" fmla="*/ 47429 w 91086"/>
                <a:gd name="connsiteY4" fmla="*/ 48507 h 122884"/>
                <a:gd name="connsiteX5" fmla="*/ 61442 w 91086"/>
                <a:gd name="connsiteY5" fmla="*/ 0 h 12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4">
                  <a:moveTo>
                    <a:pt x="61442" y="0"/>
                  </a:moveTo>
                  <a:lnTo>
                    <a:pt x="91086" y="10240"/>
                  </a:lnTo>
                  <a:cubicBezTo>
                    <a:pt x="88391" y="47968"/>
                    <a:pt x="75994" y="86235"/>
                    <a:pt x="49585" y="122884"/>
                  </a:cubicBezTo>
                  <a:lnTo>
                    <a:pt x="0" y="122884"/>
                  </a:lnTo>
                  <a:lnTo>
                    <a:pt x="47429" y="48507"/>
                  </a:lnTo>
                  <a:lnTo>
                    <a:pt x="6144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1" name="Freeform: Shape 36">
              <a:extLst>
                <a:ext uri="{FF2B5EF4-FFF2-40B4-BE49-F238E27FC236}">
                  <a16:creationId xmlns:a16="http://schemas.microsoft.com/office/drawing/2014/main" id="{690DBB2B-EB2A-196C-15EB-3988E0443CC8}"/>
                </a:ext>
              </a:extLst>
            </p:cNvPr>
            <p:cNvSpPr/>
            <p:nvPr userDrawn="1"/>
          </p:nvSpPr>
          <p:spPr>
            <a:xfrm>
              <a:off x="1397635" y="63155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32" name="Freeform: Shape 37">
              <a:extLst>
                <a:ext uri="{FF2B5EF4-FFF2-40B4-BE49-F238E27FC236}">
                  <a16:creationId xmlns:a16="http://schemas.microsoft.com/office/drawing/2014/main" id="{18EF603B-AFDB-7CB4-3C1C-0E12977E4571}"/>
                </a:ext>
              </a:extLst>
            </p:cNvPr>
            <p:cNvSpPr/>
            <p:nvPr userDrawn="1"/>
          </p:nvSpPr>
          <p:spPr>
            <a:xfrm>
              <a:off x="1190671" y="6398028"/>
              <a:ext cx="341168" cy="78689"/>
            </a:xfrm>
            <a:custGeom>
              <a:avLst/>
              <a:gdLst>
                <a:gd name="connsiteX0" fmla="*/ 0 w 341168"/>
                <a:gd name="connsiteY0" fmla="*/ 0 h 78689"/>
                <a:gd name="connsiteX1" fmla="*/ 341168 w 341168"/>
                <a:gd name="connsiteY1" fmla="*/ 0 h 78689"/>
                <a:gd name="connsiteX2" fmla="*/ 170853 w 341168"/>
                <a:gd name="connsiteY2" fmla="*/ 78689 h 78689"/>
                <a:gd name="connsiteX3" fmla="*/ 0 w 341168"/>
                <a:gd name="connsiteY3" fmla="*/ 0 h 78689"/>
              </a:gdLst>
              <a:ahLst/>
              <a:cxnLst>
                <a:cxn ang="0">
                  <a:pos x="connsiteX0" y="connsiteY0"/>
                </a:cxn>
                <a:cxn ang="0">
                  <a:pos x="connsiteX1" y="connsiteY1"/>
                </a:cxn>
                <a:cxn ang="0">
                  <a:pos x="connsiteX2" y="connsiteY2"/>
                </a:cxn>
                <a:cxn ang="0">
                  <a:pos x="connsiteX3" y="connsiteY3"/>
                </a:cxn>
              </a:cxnLst>
              <a:rect l="l" t="t" r="r" b="b"/>
              <a:pathLst>
                <a:path w="341168" h="78689">
                  <a:moveTo>
                    <a:pt x="0" y="0"/>
                  </a:moveTo>
                  <a:lnTo>
                    <a:pt x="341168" y="0"/>
                  </a:lnTo>
                  <a:cubicBezTo>
                    <a:pt x="301823" y="50663"/>
                    <a:pt x="233913" y="78689"/>
                    <a:pt x="170853" y="78689"/>
                  </a:cubicBezTo>
                  <a:cubicBezTo>
                    <a:pt x="115879" y="78689"/>
                    <a:pt x="48507" y="59286"/>
                    <a:pt x="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
        <p:nvSpPr>
          <p:cNvPr id="2" name="Footer Placeholder 1">
            <a:extLst>
              <a:ext uri="{FF2B5EF4-FFF2-40B4-BE49-F238E27FC236}">
                <a16:creationId xmlns:a16="http://schemas.microsoft.com/office/drawing/2014/main" id="{E1948FF6-F203-45E9-BFCA-4251935AFF45}"/>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dirty="0">
                <a:solidFill>
                  <a:schemeClr val="bg1"/>
                </a:solidFill>
              </a:rPr>
              <a:t>Multiple Levels of Financial Protection    |</a:t>
            </a:r>
          </a:p>
        </p:txBody>
      </p:sp>
      <p:sp>
        <p:nvSpPr>
          <p:cNvPr id="4" name="Slide Number Placeholder 3">
            <a:extLst>
              <a:ext uri="{FF2B5EF4-FFF2-40B4-BE49-F238E27FC236}">
                <a16:creationId xmlns:a16="http://schemas.microsoft.com/office/drawing/2014/main" id="{DBAD2330-68BC-4C1C-AD12-4969E4B8ABA6}"/>
              </a:ext>
              <a:ext uri="{C183D7F6-B498-43B3-948B-1728B52AA6E4}">
                <adec:decorative xmlns:adec="http://schemas.microsoft.com/office/drawing/2017/decorative" val="1"/>
              </a:ext>
            </a:extLst>
          </p:cNvPr>
          <p:cNvSpPr>
            <a:spLocks noGrp="1"/>
          </p:cNvSpPr>
          <p:nvPr>
            <p:ph type="sldNum" sz="quarter" idx="21"/>
          </p:nvPr>
        </p:nvSpPr>
        <p:spPr/>
        <p:txBody>
          <a:bodyPr/>
          <a:lstStyle/>
          <a:p>
            <a:fld id="{BB544E63-09F9-914E-B731-EB7D262F5FD2}"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87364781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Placeholder 11">
            <a:extLst>
              <a:ext uri="{FF2B5EF4-FFF2-40B4-BE49-F238E27FC236}">
                <a16:creationId xmlns:a16="http://schemas.microsoft.com/office/drawing/2014/main" id="{C18CD1A3-4F54-415F-9112-C767C4D102D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178033" cy="6858000"/>
          </a:xfrm>
          <a:prstGeom prst="rect">
            <a:avLst/>
          </a:prstGeom>
        </p:spPr>
      </p:pic>
      <p:sp>
        <p:nvSpPr>
          <p:cNvPr id="46" name="Rectangle 45">
            <a:extLst>
              <a:ext uri="{FF2B5EF4-FFF2-40B4-BE49-F238E27FC236}">
                <a16:creationId xmlns:a16="http://schemas.microsoft.com/office/drawing/2014/main" id="{C5DAE6C5-87FA-457F-8EE2-1896D4B097F8}"/>
              </a:ext>
              <a:ext uri="{C183D7F6-B498-43B3-948B-1728B52AA6E4}">
                <adec:decorative xmlns:adec="http://schemas.microsoft.com/office/drawing/2017/decorative" val="1"/>
              </a:ext>
            </a:extLst>
          </p:cNvPr>
          <p:cNvSpPr/>
          <p:nvPr/>
        </p:nvSpPr>
        <p:spPr>
          <a:xfrm>
            <a:off x="-13967" y="0"/>
            <a:ext cx="12192000" cy="6858000"/>
          </a:xfrm>
          <a:prstGeom prst="rect">
            <a:avLst/>
          </a:prstGeom>
          <a:solidFill>
            <a:srgbClr val="001F45">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99AD7C14-D251-4471-AD88-3D12A0233FB7}"/>
              </a:ext>
            </a:extLst>
          </p:cNvPr>
          <p:cNvSpPr>
            <a:spLocks noGrp="1"/>
          </p:cNvSpPr>
          <p:nvPr>
            <p:ph type="title"/>
          </p:nvPr>
        </p:nvSpPr>
        <p:spPr>
          <a:xfrm>
            <a:off x="1306808" y="1409426"/>
            <a:ext cx="1691894" cy="685675"/>
          </a:xfrm>
        </p:spPr>
        <p:txBody>
          <a:bodyPr/>
          <a:lstStyle/>
          <a:p>
            <a:pPr marL="0" marR="0" lvl="0" indent="0" defTabSz="457200" rtl="0" eaLnBrk="1" fontAlgn="auto" latinLnBrk="0" hangingPunct="1">
              <a:lnSpc>
                <a:spcPct val="100000"/>
              </a:lnSpc>
              <a:spcBef>
                <a:spcPts val="0"/>
              </a:spcBef>
              <a:spcAft>
                <a:spcPts val="0"/>
              </a:spcAft>
              <a:tabLst/>
              <a:defRPr/>
            </a:pPr>
            <a:r>
              <a:rPr kumimoji="0" lang="en-US" sz="7200" b="1" i="0" u="sng" strike="noStrike" kern="1200" cap="none" spc="0" normalizeH="0" baseline="0" noProof="0" dirty="0">
                <a:ln>
                  <a:noFill/>
                </a:ln>
                <a:solidFill>
                  <a:srgbClr val="A7CCE3"/>
                </a:solidFill>
                <a:effectLst/>
                <a:uLnTx/>
                <a:uFillTx/>
                <a:latin typeface="PrudentialModern Bold Condensed" pitchFamily="2" charset="77"/>
                <a:ea typeface="+mn-ea"/>
                <a:cs typeface="+mn-cs"/>
              </a:rPr>
              <a:t>70%</a:t>
            </a:r>
            <a:endParaRPr lang="en-US" u="sng" dirty="0"/>
          </a:p>
        </p:txBody>
      </p:sp>
      <p:sp>
        <p:nvSpPr>
          <p:cNvPr id="9" name="Content Placeholder 8">
            <a:extLst>
              <a:ext uri="{FF2B5EF4-FFF2-40B4-BE49-F238E27FC236}">
                <a16:creationId xmlns:a16="http://schemas.microsoft.com/office/drawing/2014/main" id="{87575E89-314A-4AB8-83D7-81AC124C836A}"/>
              </a:ext>
            </a:extLst>
          </p:cNvPr>
          <p:cNvSpPr>
            <a:spLocks noGrp="1"/>
          </p:cNvSpPr>
          <p:nvPr>
            <p:ph sz="quarter" idx="12"/>
          </p:nvPr>
        </p:nvSpPr>
        <p:spPr>
          <a:xfrm>
            <a:off x="1302089" y="2289935"/>
            <a:ext cx="4460764" cy="61830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38" normalizeH="0" baseline="0" noProof="0" dirty="0">
                <a:ln>
                  <a:noFill/>
                </a:ln>
                <a:solidFill>
                  <a:prstClr val="white"/>
                </a:solidFill>
                <a:effectLst/>
                <a:uLnTx/>
                <a:uFillTx/>
                <a:latin typeface="PrudentialModern Medium" pitchFamily="2" charset="77"/>
                <a:ea typeface="+mn-ea"/>
                <a:cs typeface="Arial"/>
              </a:rPr>
              <a:t>Someone turning age 65 today has almost a 70% chance of needing some type of long-term care services and supports in their remaining years</a:t>
            </a:r>
            <a:r>
              <a:rPr kumimoji="0" lang="en-US" sz="1400" b="0" i="0" u="none" strike="noStrike" kern="1200" cap="none" spc="38" normalizeH="0" baseline="30000" noProof="0" dirty="0">
                <a:ln>
                  <a:noFill/>
                </a:ln>
                <a:solidFill>
                  <a:prstClr val="white"/>
                </a:solidFill>
                <a:effectLst/>
                <a:uLnTx/>
                <a:uFillTx/>
                <a:latin typeface="PrudentialModern Medium" pitchFamily="2" charset="77"/>
                <a:ea typeface="+mn-ea"/>
                <a:cs typeface="Arial"/>
              </a:rPr>
              <a:t>1</a:t>
            </a:r>
          </a:p>
          <a:p>
            <a:endParaRPr lang="en-US" dirty="0"/>
          </a:p>
        </p:txBody>
      </p:sp>
      <p:sp>
        <p:nvSpPr>
          <p:cNvPr id="10" name="Content Placeholder 9">
            <a:extLst>
              <a:ext uri="{FF2B5EF4-FFF2-40B4-BE49-F238E27FC236}">
                <a16:creationId xmlns:a16="http://schemas.microsoft.com/office/drawing/2014/main" id="{9A197DA4-8CD4-4AE1-AE74-710C68F221EA}"/>
              </a:ext>
            </a:extLst>
          </p:cNvPr>
          <p:cNvSpPr>
            <a:spLocks noGrp="1"/>
          </p:cNvSpPr>
          <p:nvPr>
            <p:ph sz="quarter" idx="13"/>
          </p:nvPr>
        </p:nvSpPr>
        <p:spPr>
          <a:xfrm>
            <a:off x="6155124" y="1217229"/>
            <a:ext cx="3429000" cy="61753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sng" strike="noStrike" kern="1200" cap="none" spc="0" normalizeH="0" baseline="0" noProof="0" dirty="0">
                <a:ln>
                  <a:noFill/>
                </a:ln>
                <a:solidFill>
                  <a:srgbClr val="A7CCE3"/>
                </a:solidFill>
                <a:effectLst/>
                <a:uLnTx/>
                <a:uFillTx/>
                <a:latin typeface="PrudentialModern Bold Condensed" pitchFamily="2" charset="77"/>
                <a:ea typeface="+mn-ea"/>
                <a:cs typeface="+mn-cs"/>
              </a:rPr>
              <a:t>$315,000</a:t>
            </a:r>
          </a:p>
        </p:txBody>
      </p:sp>
      <p:sp>
        <p:nvSpPr>
          <p:cNvPr id="12" name="Content Placeholder 11">
            <a:extLst>
              <a:ext uri="{FF2B5EF4-FFF2-40B4-BE49-F238E27FC236}">
                <a16:creationId xmlns:a16="http://schemas.microsoft.com/office/drawing/2014/main" id="{3C82C626-A365-4510-9474-A95E0C5F4A05}"/>
              </a:ext>
            </a:extLst>
          </p:cNvPr>
          <p:cNvSpPr>
            <a:spLocks noGrp="1"/>
          </p:cNvSpPr>
          <p:nvPr>
            <p:ph sz="quarter" idx="14"/>
          </p:nvPr>
        </p:nvSpPr>
        <p:spPr>
          <a:xfrm>
            <a:off x="6092459" y="2285661"/>
            <a:ext cx="4951362" cy="617537"/>
          </a:xfrm>
        </p:spPr>
        <p:txBody>
          <a:bodyPr/>
          <a:lstStyle/>
          <a:p>
            <a:pPr marL="6858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rudentialModern Medium" pitchFamily="2" charset="77"/>
                <a:ea typeface="+mn-ea"/>
                <a:cs typeface="+mn-cs"/>
              </a:rPr>
              <a:t>According to the Fidelity Retiree Health Care Cost Estimate, an average retired couple age 65 in 2022 may need approximately $315,000 saved (after tax) to cover health care expenses in retirement.</a:t>
            </a:r>
            <a:r>
              <a:rPr kumimoji="0" lang="en-US" sz="1400" b="0" i="0" u="none" strike="noStrike" kern="1200" cap="none" spc="0" normalizeH="0" baseline="30000" noProof="0" dirty="0">
                <a:ln>
                  <a:noFill/>
                </a:ln>
                <a:solidFill>
                  <a:srgbClr val="FFFFFF"/>
                </a:solidFill>
                <a:effectLst/>
                <a:uLnTx/>
                <a:uFillTx/>
                <a:latin typeface="PrudentialModern Medium" pitchFamily="2" charset="77"/>
                <a:ea typeface="+mn-ea"/>
                <a:cs typeface="+mn-cs"/>
              </a:rPr>
              <a:t>3</a:t>
            </a:r>
          </a:p>
        </p:txBody>
      </p:sp>
      <p:sp>
        <p:nvSpPr>
          <p:cNvPr id="13" name="Content Placeholder 12">
            <a:extLst>
              <a:ext uri="{FF2B5EF4-FFF2-40B4-BE49-F238E27FC236}">
                <a16:creationId xmlns:a16="http://schemas.microsoft.com/office/drawing/2014/main" id="{A94E0400-85B4-40CF-ACC7-C96BD4A36278}"/>
              </a:ext>
            </a:extLst>
          </p:cNvPr>
          <p:cNvSpPr>
            <a:spLocks noGrp="1"/>
          </p:cNvSpPr>
          <p:nvPr>
            <p:ph sz="quarter" idx="15"/>
          </p:nvPr>
        </p:nvSpPr>
        <p:spPr>
          <a:xfrm>
            <a:off x="1234522" y="3374105"/>
            <a:ext cx="3429000" cy="62179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sng" strike="noStrike" kern="1200" cap="none" spc="0" normalizeH="0" baseline="0" noProof="0" dirty="0">
                <a:ln>
                  <a:noFill/>
                </a:ln>
                <a:solidFill>
                  <a:srgbClr val="A7CCE3"/>
                </a:solidFill>
                <a:effectLst/>
                <a:uLnTx/>
                <a:uFillTx/>
                <a:latin typeface="PrudentialModern Bold Condensed" pitchFamily="2" charset="77"/>
                <a:ea typeface="+mn-ea"/>
                <a:cs typeface="+mn-cs"/>
              </a:rPr>
              <a:t>80%</a:t>
            </a:r>
          </a:p>
        </p:txBody>
      </p:sp>
      <p:sp>
        <p:nvSpPr>
          <p:cNvPr id="24" name="Content Placeholder 23">
            <a:extLst>
              <a:ext uri="{FF2B5EF4-FFF2-40B4-BE49-F238E27FC236}">
                <a16:creationId xmlns:a16="http://schemas.microsoft.com/office/drawing/2014/main" id="{4ED77D63-3953-4840-991F-FB6D75D20582}"/>
              </a:ext>
            </a:extLst>
          </p:cNvPr>
          <p:cNvSpPr>
            <a:spLocks noGrp="1"/>
          </p:cNvSpPr>
          <p:nvPr>
            <p:ph sz="quarter" idx="18"/>
          </p:nvPr>
        </p:nvSpPr>
        <p:spPr>
          <a:xfrm>
            <a:off x="1191989" y="4445403"/>
            <a:ext cx="4095263" cy="621792"/>
          </a:xfrm>
        </p:spPr>
        <p:txBody>
          <a:bodyPr/>
          <a:lstStyle/>
          <a:p>
            <a:pPr marL="6858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rudentialModern Medium" pitchFamily="2" charset="77"/>
                <a:ea typeface="+mn-ea"/>
                <a:cs typeface="+mn-cs"/>
              </a:rPr>
              <a:t>of care at home is provided by unpaid caregivers like family and friends.</a:t>
            </a:r>
            <a:r>
              <a:rPr kumimoji="0" lang="en-US" sz="1400" b="0" i="0" u="none" strike="noStrike" kern="1200" cap="none" spc="0" normalizeH="0" baseline="30000" noProof="0" dirty="0">
                <a:ln>
                  <a:noFill/>
                </a:ln>
                <a:solidFill>
                  <a:srgbClr val="FFFFFF"/>
                </a:solidFill>
                <a:effectLst/>
                <a:uLnTx/>
                <a:uFillTx/>
                <a:latin typeface="PrudentialModern Medium" pitchFamily="2" charset="77"/>
                <a:ea typeface="+mn-ea"/>
                <a:cs typeface="+mn-cs"/>
              </a:rPr>
              <a:t>2</a:t>
            </a:r>
            <a:endParaRPr kumimoji="0" lang="en-US" sz="1400" b="0" i="0" u="none" strike="noStrike" kern="1200" cap="none" spc="0" normalizeH="0" baseline="0" noProof="0" dirty="0">
              <a:ln>
                <a:noFill/>
              </a:ln>
              <a:solidFill>
                <a:srgbClr val="FFFFFF"/>
              </a:solidFill>
              <a:effectLst/>
              <a:uLnTx/>
              <a:uFillTx/>
              <a:latin typeface="PrudentialModern Medium" pitchFamily="2" charset="77"/>
              <a:ea typeface="+mn-ea"/>
              <a:cs typeface="+mn-cs"/>
            </a:endParaRPr>
          </a:p>
        </p:txBody>
      </p:sp>
      <p:sp>
        <p:nvSpPr>
          <p:cNvPr id="14" name="Content Placeholder 13">
            <a:extLst>
              <a:ext uri="{FF2B5EF4-FFF2-40B4-BE49-F238E27FC236}">
                <a16:creationId xmlns:a16="http://schemas.microsoft.com/office/drawing/2014/main" id="{150F6EEA-FD76-4B66-B541-73A195B5B13E}"/>
              </a:ext>
            </a:extLst>
          </p:cNvPr>
          <p:cNvSpPr>
            <a:spLocks noGrp="1"/>
          </p:cNvSpPr>
          <p:nvPr>
            <p:ph sz="quarter" idx="16"/>
          </p:nvPr>
        </p:nvSpPr>
        <p:spPr>
          <a:xfrm>
            <a:off x="6124359" y="3376232"/>
            <a:ext cx="3429000" cy="61753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sng" strike="noStrike" kern="1200" cap="none" spc="0" normalizeH="0" baseline="0" noProof="0" dirty="0">
                <a:ln>
                  <a:noFill/>
                </a:ln>
                <a:solidFill>
                  <a:srgbClr val="A7CCE3"/>
                </a:solidFill>
                <a:effectLst/>
                <a:uLnTx/>
                <a:uFillTx/>
                <a:latin typeface="PrudentialModern Bold Condensed" pitchFamily="2" charset="77"/>
                <a:ea typeface="+mn-ea"/>
                <a:cs typeface="+mn-cs"/>
              </a:rPr>
              <a:t>20%</a:t>
            </a:r>
          </a:p>
        </p:txBody>
      </p:sp>
      <p:sp>
        <p:nvSpPr>
          <p:cNvPr id="26" name="Content Placeholder 25">
            <a:extLst>
              <a:ext uri="{FF2B5EF4-FFF2-40B4-BE49-F238E27FC236}">
                <a16:creationId xmlns:a16="http://schemas.microsoft.com/office/drawing/2014/main" id="{A388A8D8-9CDC-4083-96EB-29E49589FDDD}"/>
              </a:ext>
            </a:extLst>
          </p:cNvPr>
          <p:cNvSpPr>
            <a:spLocks noGrp="1"/>
          </p:cNvSpPr>
          <p:nvPr>
            <p:ph sz="quarter" idx="19"/>
          </p:nvPr>
        </p:nvSpPr>
        <p:spPr>
          <a:xfrm>
            <a:off x="6099813" y="4386237"/>
            <a:ext cx="3905423" cy="621792"/>
          </a:xfrm>
        </p:spPr>
        <p:txBody>
          <a:bodyPr/>
          <a:lstStyle/>
          <a:p>
            <a:pPr marL="6858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38" normalizeH="0" baseline="0" noProof="0" dirty="0">
                <a:ln>
                  <a:noFill/>
                </a:ln>
                <a:solidFill>
                  <a:prstClr val="white"/>
                </a:solidFill>
                <a:effectLst/>
                <a:uLnTx/>
                <a:uFillTx/>
                <a:latin typeface="PrudentialModern Medium" pitchFamily="2" charset="77"/>
                <a:ea typeface="+mn-ea"/>
                <a:cs typeface="Arial"/>
              </a:rPr>
              <a:t>of people age 65 and older will need five or more years of care.</a:t>
            </a:r>
            <a:r>
              <a:rPr kumimoji="0" lang="en-US" sz="1400" b="0" i="0" u="none" strike="noStrike" kern="1200" cap="none" spc="38" normalizeH="0" baseline="30000" noProof="0" dirty="0">
                <a:ln>
                  <a:noFill/>
                </a:ln>
                <a:solidFill>
                  <a:prstClr val="white"/>
                </a:solidFill>
                <a:effectLst/>
                <a:uLnTx/>
                <a:uFillTx/>
                <a:latin typeface="PrudentialModern Medium" pitchFamily="2" charset="77"/>
                <a:ea typeface="+mn-ea"/>
                <a:cs typeface="Arial"/>
              </a:rPr>
              <a:t>1</a:t>
            </a:r>
            <a:endParaRPr kumimoji="0" lang="en-US" sz="1400" b="0" i="0" u="none" strike="noStrike" kern="1200" cap="none" spc="0" normalizeH="0" baseline="0" noProof="0" dirty="0">
              <a:ln>
                <a:noFill/>
              </a:ln>
              <a:solidFill>
                <a:srgbClr val="FFFFFF"/>
              </a:solidFill>
              <a:effectLst/>
              <a:uLnTx/>
              <a:uFillTx/>
              <a:latin typeface="PrudentialModern Medium" pitchFamily="2" charset="77"/>
              <a:ea typeface="+mn-ea"/>
              <a:cs typeface="+mn-cs"/>
            </a:endParaRPr>
          </a:p>
        </p:txBody>
      </p:sp>
      <p:sp>
        <p:nvSpPr>
          <p:cNvPr id="15" name="Content Placeholder 14">
            <a:extLst>
              <a:ext uri="{FF2B5EF4-FFF2-40B4-BE49-F238E27FC236}">
                <a16:creationId xmlns:a16="http://schemas.microsoft.com/office/drawing/2014/main" id="{4ED7A291-8815-4A0E-B76C-7FAB143054A7}"/>
              </a:ext>
            </a:extLst>
          </p:cNvPr>
          <p:cNvSpPr>
            <a:spLocks noGrp="1"/>
          </p:cNvSpPr>
          <p:nvPr>
            <p:ph sz="quarter" idx="17"/>
          </p:nvPr>
        </p:nvSpPr>
        <p:spPr>
          <a:xfrm>
            <a:off x="1243012" y="5599228"/>
            <a:ext cx="7978664" cy="62230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PRUDENTIALMODERN MEDIUM CONDENS" pitchFamily="2" charset="77"/>
                <a:ea typeface="+mn-ea"/>
                <a:cs typeface="+mn-cs"/>
              </a:rPr>
              <a:t>1  "How Much Care Will You Need?". ACL.Gov, 2021</a:t>
            </a:r>
            <a:r>
              <a:rPr kumimoji="0" lang="en-US" sz="1000" b="0" i="0" u="none" strike="noStrike" kern="1200" cap="none" spc="0" normalizeH="0" baseline="0" noProof="0" dirty="0">
                <a:ln>
                  <a:noFill/>
                </a:ln>
                <a:solidFill>
                  <a:srgbClr val="FFFFFF"/>
                </a:solidFill>
                <a:effectLst/>
                <a:uLnTx/>
                <a:uFillTx/>
                <a:latin typeface="PRUDENTIALMODERN MEDIUM CONDENS" pitchFamily="2" charset="77"/>
                <a:ea typeface="+mn-lt"/>
                <a:cs typeface="+mn-lt"/>
                <a:hlinkClick r:id="rId4">
                  <a:extLst>
                    <a:ext uri="{A12FA001-AC4F-418D-AE19-62706E023703}">
                      <ahyp:hlinkClr xmlns:ahyp="http://schemas.microsoft.com/office/drawing/2018/hyperlinkcolor" val="tx"/>
                    </a:ext>
                  </a:extLst>
                </a:hlinkClick>
              </a:rPr>
              <a:t>How Much Care Will You Need? | ACL Administration for Community Living </a:t>
            </a:r>
            <a:r>
              <a:rPr kumimoji="0" lang="en-US" sz="1000" b="0" i="0" u="none" strike="noStrike" kern="1200" cap="none" spc="0" normalizeH="0" baseline="0" noProof="0" dirty="0">
                <a:ln>
                  <a:noFill/>
                </a:ln>
                <a:solidFill>
                  <a:srgbClr val="FFFFFF"/>
                </a:solidFill>
                <a:effectLst/>
                <a:uLnTx/>
                <a:uFillTx/>
                <a:latin typeface="PRUDENTIALMODERN MEDIUM CONDENS" pitchFamily="2" charset="77"/>
                <a:ea typeface="+mn-lt"/>
                <a:cs typeface="+mn-lt"/>
              </a:rPr>
              <a:t>accessed 11/3/2022</a:t>
            </a:r>
            <a:endParaRPr kumimoji="0" lang="en-US" sz="1000" b="0" i="0" u="none" strike="noStrike" kern="1200" cap="none" spc="0" normalizeH="0" baseline="0" noProof="0" dirty="0">
              <a:ln>
                <a:noFill/>
              </a:ln>
              <a:solidFill>
                <a:srgbClr val="FFFFFF"/>
              </a:solidFill>
              <a:effectLst/>
              <a:uLnTx/>
              <a:uFillTx/>
              <a:latin typeface="PRUDENTIALMODERN MEDIUM CONDENS" pitchFamily="2" charset="77"/>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PRUDENTIALMODERN MEDIUM CONDENS" pitchFamily="2" charset="77"/>
                <a:ea typeface="+mn-ea"/>
                <a:cs typeface="+mn-cs"/>
              </a:rPr>
              <a:t>2   U.S. Department of Health and Human Services. Who Will Provide Your Care? </a:t>
            </a:r>
            <a:r>
              <a:rPr kumimoji="0" lang="en-US" sz="1000" b="0" i="0" u="none" strike="noStrike" kern="1200" cap="none" spc="0" normalizeH="0" baseline="0" noProof="0" dirty="0">
                <a:ln>
                  <a:noFill/>
                </a:ln>
                <a:solidFill>
                  <a:srgbClr val="FFFFFF"/>
                </a:solidFill>
                <a:effectLst/>
                <a:uLnTx/>
                <a:uFillTx/>
                <a:latin typeface="PRUDENTIALMODERN MEDIUM CONDENS" pitchFamily="2" charset="77"/>
                <a:ea typeface="+mn-ea"/>
                <a:cs typeface="+mn-cs"/>
                <a:hlinkClick r:id="rId5">
                  <a:extLst>
                    <a:ext uri="{A12FA001-AC4F-418D-AE19-62706E023703}">
                      <ahyp:hlinkClr xmlns:ahyp="http://schemas.microsoft.com/office/drawing/2018/hyperlinkcolor" val="tx"/>
                    </a:ext>
                  </a:extLst>
                </a:hlinkClick>
              </a:rPr>
              <a:t>Who Will Provide Your Care? | ACL Administration for Community Living </a:t>
            </a:r>
            <a:r>
              <a:rPr kumimoji="0" lang="en-US" sz="1000" b="0" i="0" u="none" strike="noStrike" kern="1200" cap="none" spc="0" normalizeH="0" baseline="0" noProof="0" dirty="0">
                <a:ln>
                  <a:noFill/>
                </a:ln>
                <a:solidFill>
                  <a:srgbClr val="FFFFFF"/>
                </a:solidFill>
                <a:effectLst/>
                <a:uLnTx/>
                <a:uFillTx/>
                <a:latin typeface="PRUDENTIALMODERN MEDIUM CONDENS" pitchFamily="2" charset="77"/>
                <a:ea typeface="+mn-ea"/>
                <a:cs typeface="+mn-cs"/>
              </a:rPr>
              <a:t> accessed 11/3/2022</a:t>
            </a:r>
            <a:endParaRPr kumimoji="0" lang="en-US" sz="1000" b="0" i="0" u="none" strike="noStrike" kern="1200" cap="none" spc="0" normalizeH="0" baseline="0" noProof="0" dirty="0">
              <a:ln>
                <a:noFill/>
              </a:ln>
              <a:solidFill>
                <a:srgbClr val="FFFFFF"/>
              </a:solidFill>
              <a:effectLst/>
              <a:uLnTx/>
              <a:uFillTx/>
              <a:latin typeface="PRUDENTIALMODERN MEDIUM CONDENS" pitchFamily="2" charset="77"/>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PRUDENTIALMODERN MEDIUM CONDENS" pitchFamily="2" charset="77"/>
                <a:ea typeface="+mn-ea"/>
                <a:cs typeface="+mn-cs"/>
              </a:rPr>
              <a:t>3  "How To Plan For Rising Health Care Costs | Fidelity". Fidelity.Com, 2022, </a:t>
            </a:r>
            <a:r>
              <a:rPr kumimoji="0" lang="en-US" sz="1000" b="0" i="0" u="none" strike="noStrike" kern="1200" cap="none" spc="0" normalizeH="0" baseline="0" noProof="0" dirty="0">
                <a:ln>
                  <a:noFill/>
                </a:ln>
                <a:solidFill>
                  <a:srgbClr val="FFFFFF"/>
                </a:solidFill>
                <a:effectLst/>
                <a:uLnTx/>
                <a:uFillTx/>
                <a:latin typeface="PRUDENTIALMODERN MEDIUM CONDENS" pitchFamily="2" charset="77"/>
                <a:ea typeface="+mn-lt"/>
                <a:cs typeface="+mn-lt"/>
                <a:hlinkClick r:id="rId6">
                  <a:extLst>
                    <a:ext uri="{A12FA001-AC4F-418D-AE19-62706E023703}">
                      <ahyp:hlinkClr xmlns:ahyp="http://schemas.microsoft.com/office/drawing/2018/hyperlinkcolor" val="tx"/>
                    </a:ext>
                  </a:extLst>
                </a:hlinkClick>
              </a:rPr>
              <a:t>How to plan for rising health care costs | Fidelity</a:t>
            </a:r>
            <a:r>
              <a:rPr kumimoji="0" lang="en-US" sz="1000" b="0" i="0" u="none" strike="noStrike" kern="1200" cap="none" spc="0" normalizeH="0" baseline="0" noProof="0" dirty="0">
                <a:ln>
                  <a:noFill/>
                </a:ln>
                <a:solidFill>
                  <a:srgbClr val="FFFFFF"/>
                </a:solidFill>
                <a:effectLst/>
                <a:uLnTx/>
                <a:uFillTx/>
                <a:latin typeface="PRUDENTIALMODERN MEDIUM CONDENS" pitchFamily="2" charset="77"/>
                <a:ea typeface="+mn-ea"/>
                <a:cs typeface="+mn-cs"/>
              </a:rPr>
              <a:t>. </a:t>
            </a:r>
            <a:r>
              <a:rPr kumimoji="0" lang="en-US" sz="1000" b="0" i="0" u="none" strike="noStrike" kern="1200" cap="none" spc="0" normalizeH="0" baseline="0" noProof="0" dirty="0">
                <a:ln>
                  <a:noFill/>
                </a:ln>
                <a:solidFill>
                  <a:srgbClr val="FFFFFF"/>
                </a:solidFill>
                <a:effectLst/>
                <a:uLnTx/>
                <a:uFillTx/>
                <a:latin typeface="PRUDENTIALMODERN MEDIUM CONDENS" pitchFamily="2" charset="77"/>
                <a:ea typeface="+mn-lt"/>
                <a:cs typeface="+mn-lt"/>
              </a:rPr>
              <a:t>accessed 11/3/2022</a:t>
            </a:r>
          </a:p>
        </p:txBody>
      </p:sp>
      <p:sp>
        <p:nvSpPr>
          <p:cNvPr id="2" name="Footer Placeholder 1">
            <a:extLst>
              <a:ext uri="{FF2B5EF4-FFF2-40B4-BE49-F238E27FC236}">
                <a16:creationId xmlns:a16="http://schemas.microsoft.com/office/drawing/2014/main" id="{E1948FF6-F203-45E9-BFCA-4251935AFF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dirty="0">
                <a:solidFill>
                  <a:schemeClr val="bg1"/>
                </a:solidFill>
              </a:rPr>
              <a:t>Multiple Levels of Financial Protection    |</a:t>
            </a:r>
          </a:p>
        </p:txBody>
      </p:sp>
      <p:sp>
        <p:nvSpPr>
          <p:cNvPr id="4" name="Slide Number Placeholder 3">
            <a:extLst>
              <a:ext uri="{FF2B5EF4-FFF2-40B4-BE49-F238E27FC236}">
                <a16:creationId xmlns:a16="http://schemas.microsoft.com/office/drawing/2014/main" id="{DBAD2330-68BC-4C1C-AD12-4969E4B8ABA6}"/>
              </a:ext>
              <a:ext uri="{C183D7F6-B498-43B3-948B-1728B52AA6E4}">
                <adec:decorative xmlns:adec="http://schemas.microsoft.com/office/drawing/2017/decorative" val="1"/>
              </a:ext>
            </a:extLst>
          </p:cNvPr>
          <p:cNvSpPr>
            <a:spLocks noGrp="1"/>
          </p:cNvSpPr>
          <p:nvPr>
            <p:ph type="sldNum" sz="quarter" idx="11"/>
          </p:nvPr>
        </p:nvSpPr>
        <p:spPr/>
        <p:txBody>
          <a:bodyPr/>
          <a:lstStyle/>
          <a:p>
            <a:fld id="{BB544E63-09F9-914E-B731-EB7D262F5FD2}" type="slidenum">
              <a:rPr lang="en-US" smtClean="0">
                <a:solidFill>
                  <a:schemeClr val="bg1"/>
                </a:solidFill>
              </a:rPr>
              <a:pPr/>
              <a:t>5</a:t>
            </a:fld>
            <a:endParaRPr lang="en-US" dirty="0">
              <a:solidFill>
                <a:schemeClr val="bg1"/>
              </a:solidFill>
            </a:endParaRPr>
          </a:p>
        </p:txBody>
      </p:sp>
      <p:grpSp>
        <p:nvGrpSpPr>
          <p:cNvPr id="16" name="Group 15">
            <a:extLst>
              <a:ext uri="{FF2B5EF4-FFF2-40B4-BE49-F238E27FC236}">
                <a16:creationId xmlns:a16="http://schemas.microsoft.com/office/drawing/2014/main" id="{A6F2BC23-67C3-4045-9754-404100A5340B}"/>
              </a:ext>
              <a:ext uri="{C183D7F6-B498-43B3-948B-1728B52AA6E4}">
                <adec:decorative xmlns:adec="http://schemas.microsoft.com/office/drawing/2017/decorative" val="1"/>
              </a:ext>
            </a:extLst>
          </p:cNvPr>
          <p:cNvGrpSpPr/>
          <p:nvPr/>
        </p:nvGrpSpPr>
        <p:grpSpPr>
          <a:xfrm>
            <a:off x="422821" y="6360459"/>
            <a:ext cx="344861" cy="343609"/>
            <a:chOff x="1136774" y="6032607"/>
            <a:chExt cx="445728" cy="444110"/>
          </a:xfrm>
          <a:solidFill>
            <a:schemeClr val="bg1"/>
          </a:solidFill>
        </p:grpSpPr>
        <p:sp>
          <p:nvSpPr>
            <p:cNvPr id="17" name="Freeform: Shape 32">
              <a:extLst>
                <a:ext uri="{FF2B5EF4-FFF2-40B4-BE49-F238E27FC236}">
                  <a16:creationId xmlns:a16="http://schemas.microsoft.com/office/drawing/2014/main" id="{BCC4879A-6822-7340-835F-C42DDEA0DFCF}"/>
                </a:ext>
              </a:extLst>
            </p:cNvPr>
            <p:cNvSpPr/>
            <p:nvPr userDrawn="1"/>
          </p:nvSpPr>
          <p:spPr>
            <a:xfrm>
              <a:off x="1136774" y="6032607"/>
              <a:ext cx="436026" cy="355181"/>
            </a:xfrm>
            <a:custGeom>
              <a:avLst/>
              <a:gdLst>
                <a:gd name="connsiteX0" fmla="*/ 225289 w 436026"/>
                <a:gd name="connsiteY0" fmla="*/ 0 h 355181"/>
                <a:gd name="connsiteX1" fmla="*/ 436026 w 436026"/>
                <a:gd name="connsiteY1" fmla="*/ 157379 h 355181"/>
                <a:gd name="connsiteX2" fmla="*/ 322304 w 436026"/>
                <a:gd name="connsiteY2" fmla="*/ 126119 h 355181"/>
                <a:gd name="connsiteX3" fmla="*/ 223133 w 436026"/>
                <a:gd name="connsiteY3" fmla="*/ 68449 h 355181"/>
                <a:gd name="connsiteX4" fmla="*/ 187023 w 436026"/>
                <a:gd name="connsiteY4" fmla="*/ 61982 h 355181"/>
                <a:gd name="connsiteX5" fmla="*/ 187023 w 436026"/>
                <a:gd name="connsiteY5" fmla="*/ 88391 h 355181"/>
                <a:gd name="connsiteX6" fmla="*/ 215049 w 436026"/>
                <a:gd name="connsiteY6" fmla="*/ 114262 h 355181"/>
                <a:gd name="connsiteX7" fmla="*/ 176243 w 436026"/>
                <a:gd name="connsiteY7" fmla="*/ 111028 h 355181"/>
                <a:gd name="connsiteX8" fmla="*/ 209659 w 436026"/>
                <a:gd name="connsiteY8" fmla="*/ 147139 h 355181"/>
                <a:gd name="connsiteX9" fmla="*/ 357337 w 436026"/>
                <a:gd name="connsiteY9" fmla="*/ 171931 h 355181"/>
                <a:gd name="connsiteX10" fmla="*/ 383207 w 436026"/>
                <a:gd name="connsiteY10" fmla="*/ 188639 h 355181"/>
                <a:gd name="connsiteX11" fmla="*/ 315836 w 436026"/>
                <a:gd name="connsiteY11" fmla="*/ 191873 h 355181"/>
                <a:gd name="connsiteX12" fmla="*/ 287810 w 436026"/>
                <a:gd name="connsiteY12" fmla="*/ 293738 h 355181"/>
                <a:gd name="connsiteX13" fmla="*/ 196724 w 436026"/>
                <a:gd name="connsiteY13" fmla="*/ 354641 h 355181"/>
                <a:gd name="connsiteX14" fmla="*/ 137437 w 436026"/>
                <a:gd name="connsiteY14" fmla="*/ 354641 h 355181"/>
                <a:gd name="connsiteX15" fmla="*/ 157379 w 436026"/>
                <a:gd name="connsiteY15" fmla="*/ 315297 h 355181"/>
                <a:gd name="connsiteX16" fmla="*/ 154145 w 436026"/>
                <a:gd name="connsiteY16" fmla="*/ 314219 h 355181"/>
                <a:gd name="connsiteX17" fmla="*/ 100248 w 436026"/>
                <a:gd name="connsiteY17" fmla="*/ 355181 h 355181"/>
                <a:gd name="connsiteX18" fmla="*/ 87313 w 436026"/>
                <a:gd name="connsiteY18" fmla="*/ 355181 h 355181"/>
                <a:gd name="connsiteX19" fmla="*/ 142288 w 436026"/>
                <a:gd name="connsiteY19" fmla="*/ 278108 h 355181"/>
                <a:gd name="connsiteX20" fmla="*/ 146600 w 436026"/>
                <a:gd name="connsiteY20" fmla="*/ 226367 h 355181"/>
                <a:gd name="connsiteX21" fmla="*/ 137976 w 436026"/>
                <a:gd name="connsiteY21" fmla="*/ 214510 h 355181"/>
                <a:gd name="connsiteX22" fmla="*/ 115879 w 436026"/>
                <a:gd name="connsiteY22" fmla="*/ 299667 h 355181"/>
                <a:gd name="connsiteX23" fmla="*/ 70066 w 436026"/>
                <a:gd name="connsiteY23" fmla="*/ 354641 h 355181"/>
                <a:gd name="connsiteX24" fmla="*/ 58209 w 436026"/>
                <a:gd name="connsiteY24" fmla="*/ 354641 h 355181"/>
                <a:gd name="connsiteX25" fmla="*/ 85696 w 436026"/>
                <a:gd name="connsiteY25" fmla="*/ 316375 h 355181"/>
                <a:gd name="connsiteX26" fmla="*/ 123963 w 436026"/>
                <a:gd name="connsiteY26" fmla="*/ 199419 h 355181"/>
                <a:gd name="connsiteX27" fmla="*/ 114262 w 436026"/>
                <a:gd name="connsiteY27" fmla="*/ 203730 h 355181"/>
                <a:gd name="connsiteX28" fmla="*/ 97554 w 436026"/>
                <a:gd name="connsiteY28" fmla="*/ 250082 h 355181"/>
                <a:gd name="connsiteX29" fmla="*/ 85696 w 436026"/>
                <a:gd name="connsiteY29" fmla="*/ 256549 h 355181"/>
                <a:gd name="connsiteX30" fmla="*/ 44196 w 436026"/>
                <a:gd name="connsiteY30" fmla="*/ 355181 h 355181"/>
                <a:gd name="connsiteX31" fmla="*/ 0 w 436026"/>
                <a:gd name="connsiteY31" fmla="*/ 215588 h 355181"/>
                <a:gd name="connsiteX32" fmla="*/ 225289 w 436026"/>
                <a:gd name="connsiteY32" fmla="*/ 0 h 355181"/>
                <a:gd name="connsiteX33" fmla="*/ 226367 w 436026"/>
                <a:gd name="connsiteY33" fmla="*/ 14013 h 355181"/>
                <a:gd name="connsiteX34" fmla="*/ 16708 w 436026"/>
                <a:gd name="connsiteY34" fmla="*/ 215049 h 355181"/>
                <a:gd name="connsiteX35" fmla="*/ 45273 w 436026"/>
                <a:gd name="connsiteY35" fmla="*/ 324998 h 355181"/>
                <a:gd name="connsiteX36" fmla="*/ 101326 w 436026"/>
                <a:gd name="connsiteY36" fmla="*/ 174087 h 355181"/>
                <a:gd name="connsiteX37" fmla="*/ 118573 w 436026"/>
                <a:gd name="connsiteY37" fmla="*/ 166542 h 355181"/>
                <a:gd name="connsiteX38" fmla="*/ 143905 w 436026"/>
                <a:gd name="connsiteY38" fmla="*/ 102404 h 355181"/>
                <a:gd name="connsiteX39" fmla="*/ 160074 w 436026"/>
                <a:gd name="connsiteY39" fmla="*/ 93781 h 355181"/>
                <a:gd name="connsiteX40" fmla="*/ 180016 w 436026"/>
                <a:gd name="connsiteY40" fmla="*/ 51203 h 355181"/>
                <a:gd name="connsiteX41" fmla="*/ 224211 w 436026"/>
                <a:gd name="connsiteY41" fmla="*/ 58209 h 355181"/>
                <a:gd name="connsiteX42" fmla="*/ 313680 w 436026"/>
                <a:gd name="connsiteY42" fmla="*/ 108333 h 355181"/>
                <a:gd name="connsiteX43" fmla="*/ 413928 w 436026"/>
                <a:gd name="connsiteY43" fmla="*/ 136360 h 355181"/>
                <a:gd name="connsiteX44" fmla="*/ 226367 w 436026"/>
                <a:gd name="connsiteY44" fmla="*/ 14013 h 3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1">
                  <a:moveTo>
                    <a:pt x="225289" y="0"/>
                  </a:moveTo>
                  <a:cubicBezTo>
                    <a:pt x="355180" y="0"/>
                    <a:pt x="424708" y="103482"/>
                    <a:pt x="436026" y="157379"/>
                  </a:cubicBezTo>
                  <a:lnTo>
                    <a:pt x="322304" y="126119"/>
                  </a:lnTo>
                  <a:lnTo>
                    <a:pt x="223133" y="68449"/>
                  </a:lnTo>
                  <a:lnTo>
                    <a:pt x="187023" y="61982"/>
                  </a:lnTo>
                  <a:lnTo>
                    <a:pt x="187023" y="88391"/>
                  </a:lnTo>
                  <a:lnTo>
                    <a:pt x="215049" y="114262"/>
                  </a:lnTo>
                  <a:lnTo>
                    <a:pt x="176243" y="111028"/>
                  </a:lnTo>
                  <a:cubicBezTo>
                    <a:pt x="176243" y="111028"/>
                    <a:pt x="177321" y="113184"/>
                    <a:pt x="209659" y="147139"/>
                  </a:cubicBezTo>
                  <a:lnTo>
                    <a:pt x="357337" y="171931"/>
                  </a:lnTo>
                  <a:lnTo>
                    <a:pt x="383207" y="188639"/>
                  </a:lnTo>
                  <a:lnTo>
                    <a:pt x="315836" y="191873"/>
                  </a:lnTo>
                  <a:lnTo>
                    <a:pt x="287810" y="293738"/>
                  </a:lnTo>
                  <a:lnTo>
                    <a:pt x="196724" y="354641"/>
                  </a:lnTo>
                  <a:lnTo>
                    <a:pt x="137437" y="354641"/>
                  </a:lnTo>
                  <a:lnTo>
                    <a:pt x="157379" y="315297"/>
                  </a:lnTo>
                  <a:lnTo>
                    <a:pt x="154145" y="314219"/>
                  </a:lnTo>
                  <a:lnTo>
                    <a:pt x="100248" y="355181"/>
                  </a:lnTo>
                  <a:lnTo>
                    <a:pt x="87313" y="355181"/>
                  </a:lnTo>
                  <a:lnTo>
                    <a:pt x="142288" y="278108"/>
                  </a:lnTo>
                  <a:cubicBezTo>
                    <a:pt x="144983" y="256011"/>
                    <a:pt x="143366" y="265712"/>
                    <a:pt x="146600" y="226367"/>
                  </a:cubicBezTo>
                  <a:lnTo>
                    <a:pt x="137976" y="214510"/>
                  </a:lnTo>
                  <a:lnTo>
                    <a:pt x="115879" y="299667"/>
                  </a:lnTo>
                  <a:lnTo>
                    <a:pt x="70066" y="354641"/>
                  </a:lnTo>
                  <a:lnTo>
                    <a:pt x="58209" y="354641"/>
                  </a:lnTo>
                  <a:lnTo>
                    <a:pt x="85696" y="316375"/>
                  </a:lnTo>
                  <a:lnTo>
                    <a:pt x="123963" y="199419"/>
                  </a:lnTo>
                  <a:lnTo>
                    <a:pt x="114262" y="203730"/>
                  </a:lnTo>
                  <a:lnTo>
                    <a:pt x="97554" y="250082"/>
                  </a:lnTo>
                  <a:lnTo>
                    <a:pt x="85696" y="256549"/>
                  </a:lnTo>
                  <a:cubicBezTo>
                    <a:pt x="85696" y="256549"/>
                    <a:pt x="58209" y="322303"/>
                    <a:pt x="44196" y="355181"/>
                  </a:cubicBezTo>
                  <a:cubicBezTo>
                    <a:pt x="23715" y="325537"/>
                    <a:pt x="0" y="285115"/>
                    <a:pt x="0" y="215588"/>
                  </a:cubicBezTo>
                  <a:cubicBezTo>
                    <a:pt x="0" y="111028"/>
                    <a:pt x="90008" y="0"/>
                    <a:pt x="225289" y="0"/>
                  </a:cubicBezTo>
                  <a:close/>
                  <a:moveTo>
                    <a:pt x="226367" y="14013"/>
                  </a:moveTo>
                  <a:cubicBezTo>
                    <a:pt x="99710" y="14013"/>
                    <a:pt x="16708" y="118035"/>
                    <a:pt x="16708" y="215049"/>
                  </a:cubicBezTo>
                  <a:cubicBezTo>
                    <a:pt x="16708" y="270562"/>
                    <a:pt x="30182" y="298589"/>
                    <a:pt x="45273" y="324998"/>
                  </a:cubicBezTo>
                  <a:lnTo>
                    <a:pt x="101326" y="174087"/>
                  </a:lnTo>
                  <a:cubicBezTo>
                    <a:pt x="101326" y="174087"/>
                    <a:pt x="118573" y="164925"/>
                    <a:pt x="118573" y="166542"/>
                  </a:cubicBezTo>
                  <a:lnTo>
                    <a:pt x="143905" y="102404"/>
                  </a:lnTo>
                  <a:lnTo>
                    <a:pt x="160074" y="93781"/>
                  </a:lnTo>
                  <a:lnTo>
                    <a:pt x="180016" y="51203"/>
                  </a:lnTo>
                  <a:lnTo>
                    <a:pt x="224211" y="58209"/>
                  </a:lnTo>
                  <a:lnTo>
                    <a:pt x="313680" y="108333"/>
                  </a:lnTo>
                  <a:lnTo>
                    <a:pt x="413928" y="136360"/>
                  </a:lnTo>
                  <a:cubicBezTo>
                    <a:pt x="388058" y="70605"/>
                    <a:pt x="314758" y="14013"/>
                    <a:pt x="226367" y="14013"/>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8" name="Freeform: Shape 33">
              <a:extLst>
                <a:ext uri="{FF2B5EF4-FFF2-40B4-BE49-F238E27FC236}">
                  <a16:creationId xmlns:a16="http://schemas.microsoft.com/office/drawing/2014/main" id="{2CFE7FCB-8C61-9C47-A138-7EA22442D972}"/>
                </a:ext>
              </a:extLst>
            </p:cNvPr>
            <p:cNvSpPr/>
            <p:nvPr userDrawn="1"/>
          </p:nvSpPr>
          <p:spPr>
            <a:xfrm>
              <a:off x="1465006" y="6231487"/>
              <a:ext cx="42040" cy="68987"/>
            </a:xfrm>
            <a:custGeom>
              <a:avLst/>
              <a:gdLst>
                <a:gd name="connsiteX0" fmla="*/ 3773 w 42040"/>
                <a:gd name="connsiteY0" fmla="*/ 0 h 68987"/>
                <a:gd name="connsiteX1" fmla="*/ 42040 w 42040"/>
                <a:gd name="connsiteY1" fmla="*/ 15630 h 68987"/>
                <a:gd name="connsiteX2" fmla="*/ 15092 w 42040"/>
                <a:gd name="connsiteY2" fmla="*/ 66293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30"/>
                  </a:lnTo>
                  <a:lnTo>
                    <a:pt x="15092" y="66293"/>
                  </a:lnTo>
                  <a:lnTo>
                    <a:pt x="0" y="68987"/>
                  </a:lnTo>
                  <a:lnTo>
                    <a:pt x="3773" y="39344"/>
                  </a:lnTo>
                  <a:lnTo>
                    <a:pt x="0" y="33415"/>
                  </a:lnTo>
                  <a:lnTo>
                    <a:pt x="3773"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9" name="Freeform: Shape 34">
              <a:extLst>
                <a:ext uri="{FF2B5EF4-FFF2-40B4-BE49-F238E27FC236}">
                  <a16:creationId xmlns:a16="http://schemas.microsoft.com/office/drawing/2014/main" id="{DEDC0D92-91F8-0247-8159-569092161AB9}"/>
                </a:ext>
              </a:extLst>
            </p:cNvPr>
            <p:cNvSpPr/>
            <p:nvPr userDrawn="1"/>
          </p:nvSpPr>
          <p:spPr>
            <a:xfrm>
              <a:off x="1441832" y="6249811"/>
              <a:ext cx="101865" cy="137436"/>
            </a:xfrm>
            <a:custGeom>
              <a:avLst/>
              <a:gdLst>
                <a:gd name="connsiteX0" fmla="*/ 72221 w 101865"/>
                <a:gd name="connsiteY0" fmla="*/ 0 h 137436"/>
                <a:gd name="connsiteX1" fmla="*/ 101865 w 101865"/>
                <a:gd name="connsiteY1" fmla="*/ 12396 h 137436"/>
                <a:gd name="connsiteX2" fmla="*/ 81384 w 101865"/>
                <a:gd name="connsiteY2" fmla="*/ 60364 h 137436"/>
                <a:gd name="connsiteX3" fmla="*/ 62520 w 101865"/>
                <a:gd name="connsiteY3" fmla="*/ 76533 h 137436"/>
                <a:gd name="connsiteX4" fmla="*/ 24792 w 101865"/>
                <a:gd name="connsiteY4" fmla="*/ 137436 h 137436"/>
                <a:gd name="connsiteX5" fmla="*/ 0 w 101865"/>
                <a:gd name="connsiteY5" fmla="*/ 137436 h 137436"/>
                <a:gd name="connsiteX6" fmla="*/ 24792 w 101865"/>
                <a:gd name="connsiteY6" fmla="*/ 94319 h 137436"/>
                <a:gd name="connsiteX7" fmla="*/ 44195 w 101865"/>
                <a:gd name="connsiteY7" fmla="*/ 78150 h 137436"/>
                <a:gd name="connsiteX8" fmla="*/ 72221 w 101865"/>
                <a:gd name="connsiteY8" fmla="*/ 0 h 13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5" h="137436">
                  <a:moveTo>
                    <a:pt x="72221" y="0"/>
                  </a:moveTo>
                  <a:lnTo>
                    <a:pt x="101865" y="12396"/>
                  </a:lnTo>
                  <a:lnTo>
                    <a:pt x="81384" y="60364"/>
                  </a:lnTo>
                  <a:lnTo>
                    <a:pt x="62520" y="76533"/>
                  </a:lnTo>
                  <a:lnTo>
                    <a:pt x="24792" y="137436"/>
                  </a:lnTo>
                  <a:lnTo>
                    <a:pt x="0" y="137436"/>
                  </a:lnTo>
                  <a:lnTo>
                    <a:pt x="24792" y="94319"/>
                  </a:lnTo>
                  <a:lnTo>
                    <a:pt x="44195" y="78150"/>
                  </a:lnTo>
                  <a:lnTo>
                    <a:pt x="72221"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0" name="Freeform: Shape 35">
              <a:extLst>
                <a:ext uri="{FF2B5EF4-FFF2-40B4-BE49-F238E27FC236}">
                  <a16:creationId xmlns:a16="http://schemas.microsoft.com/office/drawing/2014/main" id="{38E22529-30B2-9B43-AC15-0FD8C3378EA7}"/>
                </a:ext>
              </a:extLst>
            </p:cNvPr>
            <p:cNvSpPr/>
            <p:nvPr userDrawn="1"/>
          </p:nvSpPr>
          <p:spPr>
            <a:xfrm>
              <a:off x="1491416" y="6264363"/>
              <a:ext cx="91086" cy="122884"/>
            </a:xfrm>
            <a:custGeom>
              <a:avLst/>
              <a:gdLst>
                <a:gd name="connsiteX0" fmla="*/ 61442 w 91086"/>
                <a:gd name="connsiteY0" fmla="*/ 0 h 122884"/>
                <a:gd name="connsiteX1" fmla="*/ 91086 w 91086"/>
                <a:gd name="connsiteY1" fmla="*/ 10240 h 122884"/>
                <a:gd name="connsiteX2" fmla="*/ 49585 w 91086"/>
                <a:gd name="connsiteY2" fmla="*/ 122884 h 122884"/>
                <a:gd name="connsiteX3" fmla="*/ 0 w 91086"/>
                <a:gd name="connsiteY3" fmla="*/ 122884 h 122884"/>
                <a:gd name="connsiteX4" fmla="*/ 47429 w 91086"/>
                <a:gd name="connsiteY4" fmla="*/ 48507 h 122884"/>
                <a:gd name="connsiteX5" fmla="*/ 61442 w 91086"/>
                <a:gd name="connsiteY5" fmla="*/ 0 h 12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4">
                  <a:moveTo>
                    <a:pt x="61442" y="0"/>
                  </a:moveTo>
                  <a:lnTo>
                    <a:pt x="91086" y="10240"/>
                  </a:lnTo>
                  <a:cubicBezTo>
                    <a:pt x="88391" y="47968"/>
                    <a:pt x="75994" y="86235"/>
                    <a:pt x="49585" y="122884"/>
                  </a:cubicBezTo>
                  <a:lnTo>
                    <a:pt x="0" y="122884"/>
                  </a:lnTo>
                  <a:lnTo>
                    <a:pt x="47429" y="48507"/>
                  </a:lnTo>
                  <a:lnTo>
                    <a:pt x="6144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1" name="Freeform: Shape 36">
              <a:extLst>
                <a:ext uri="{FF2B5EF4-FFF2-40B4-BE49-F238E27FC236}">
                  <a16:creationId xmlns:a16="http://schemas.microsoft.com/office/drawing/2014/main" id="{6C61781B-2C74-0046-9530-3776C8B2B1E9}"/>
                </a:ext>
              </a:extLst>
            </p:cNvPr>
            <p:cNvSpPr/>
            <p:nvPr userDrawn="1"/>
          </p:nvSpPr>
          <p:spPr>
            <a:xfrm>
              <a:off x="1397635" y="63155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2" name="Freeform: Shape 37">
              <a:extLst>
                <a:ext uri="{FF2B5EF4-FFF2-40B4-BE49-F238E27FC236}">
                  <a16:creationId xmlns:a16="http://schemas.microsoft.com/office/drawing/2014/main" id="{7E99A1F6-7B27-E047-82A8-CF3D91514F34}"/>
                </a:ext>
              </a:extLst>
            </p:cNvPr>
            <p:cNvSpPr/>
            <p:nvPr userDrawn="1"/>
          </p:nvSpPr>
          <p:spPr>
            <a:xfrm>
              <a:off x="1190671" y="6398028"/>
              <a:ext cx="341168" cy="78689"/>
            </a:xfrm>
            <a:custGeom>
              <a:avLst/>
              <a:gdLst>
                <a:gd name="connsiteX0" fmla="*/ 0 w 341168"/>
                <a:gd name="connsiteY0" fmla="*/ 0 h 78689"/>
                <a:gd name="connsiteX1" fmla="*/ 341168 w 341168"/>
                <a:gd name="connsiteY1" fmla="*/ 0 h 78689"/>
                <a:gd name="connsiteX2" fmla="*/ 170853 w 341168"/>
                <a:gd name="connsiteY2" fmla="*/ 78689 h 78689"/>
                <a:gd name="connsiteX3" fmla="*/ 0 w 341168"/>
                <a:gd name="connsiteY3" fmla="*/ 0 h 78689"/>
              </a:gdLst>
              <a:ahLst/>
              <a:cxnLst>
                <a:cxn ang="0">
                  <a:pos x="connsiteX0" y="connsiteY0"/>
                </a:cxn>
                <a:cxn ang="0">
                  <a:pos x="connsiteX1" y="connsiteY1"/>
                </a:cxn>
                <a:cxn ang="0">
                  <a:pos x="connsiteX2" y="connsiteY2"/>
                </a:cxn>
                <a:cxn ang="0">
                  <a:pos x="connsiteX3" y="connsiteY3"/>
                </a:cxn>
              </a:cxnLst>
              <a:rect l="l" t="t" r="r" b="b"/>
              <a:pathLst>
                <a:path w="341168" h="78689">
                  <a:moveTo>
                    <a:pt x="0" y="0"/>
                  </a:moveTo>
                  <a:lnTo>
                    <a:pt x="341168" y="0"/>
                  </a:lnTo>
                  <a:cubicBezTo>
                    <a:pt x="301823" y="50663"/>
                    <a:pt x="233913" y="78689"/>
                    <a:pt x="170853" y="78689"/>
                  </a:cubicBezTo>
                  <a:cubicBezTo>
                    <a:pt x="115879" y="78689"/>
                    <a:pt x="48507" y="59286"/>
                    <a:pt x="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55525062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78F93A-1926-737E-2112-DCDD1B1862F7}"/>
              </a:ext>
              <a:ext uri="{C183D7F6-B498-43B3-948B-1728B52AA6E4}">
                <adec:decorative xmlns:adec="http://schemas.microsoft.com/office/drawing/2017/decorative" val="1"/>
              </a:ext>
            </a:extLst>
          </p:cNvPr>
          <p:cNvPicPr>
            <a:picLocks noChangeAspect="1"/>
          </p:cNvPicPr>
          <p:nvPr/>
        </p:nvPicPr>
        <p:blipFill>
          <a:blip r:embed="rId3">
            <a:alphaModFix/>
          </a:blip>
          <a:srcRect/>
          <a:stretch/>
        </p:blipFill>
        <p:spPr>
          <a:xfrm>
            <a:off x="0" y="0"/>
            <a:ext cx="12192000" cy="6858000"/>
          </a:xfrm>
          <a:prstGeom prst="rect">
            <a:avLst/>
          </a:prstGeom>
        </p:spPr>
      </p:pic>
      <p:sp>
        <p:nvSpPr>
          <p:cNvPr id="5" name="Title 34">
            <a:extLst>
              <a:ext uri="{FF2B5EF4-FFF2-40B4-BE49-F238E27FC236}">
                <a16:creationId xmlns:a16="http://schemas.microsoft.com/office/drawing/2014/main" id="{510076CA-A621-45C9-8E43-488579E11E51}"/>
              </a:ext>
            </a:extLst>
          </p:cNvPr>
          <p:cNvSpPr>
            <a:spLocks noGrp="1"/>
          </p:cNvSpPr>
          <p:nvPr>
            <p:ph type="title"/>
          </p:nvPr>
        </p:nvSpPr>
        <p:spPr>
          <a:xfrm>
            <a:off x="759167" y="666827"/>
            <a:ext cx="11493388" cy="685675"/>
          </a:xfrm>
        </p:spPr>
        <p:txBody>
          <a:bodyPr wrap="square">
            <a:spAutoFit/>
          </a:bodyPr>
          <a:lstStyle/>
          <a:p>
            <a:r>
              <a:rPr lang="en-US" sz="1600" dirty="0">
                <a:solidFill>
                  <a:schemeClr val="bg1"/>
                </a:solidFill>
                <a:latin typeface="PrudentialModern" pitchFamily="2" charset="77"/>
              </a:rPr>
              <a:t>PRUDENTIAL’S SOLUTION</a:t>
            </a:r>
            <a:endParaRPr lang="en-US" sz="1600" spc="0" dirty="0">
              <a:solidFill>
                <a:schemeClr val="bg1"/>
              </a:solidFill>
              <a:latin typeface="PrudentialModern" pitchFamily="2" charset="77"/>
            </a:endParaRPr>
          </a:p>
        </p:txBody>
      </p:sp>
      <p:sp>
        <p:nvSpPr>
          <p:cNvPr id="9" name="Content Placeholder 8">
            <a:extLst>
              <a:ext uri="{FF2B5EF4-FFF2-40B4-BE49-F238E27FC236}">
                <a16:creationId xmlns:a16="http://schemas.microsoft.com/office/drawing/2014/main" id="{B891E864-53F3-4D9C-9907-D575DB1C5DFA}"/>
              </a:ext>
            </a:extLst>
          </p:cNvPr>
          <p:cNvSpPr>
            <a:spLocks noGrp="1"/>
          </p:cNvSpPr>
          <p:nvPr>
            <p:ph sz="quarter" idx="12"/>
          </p:nvPr>
        </p:nvSpPr>
        <p:spPr>
          <a:xfrm>
            <a:off x="735783" y="1189132"/>
            <a:ext cx="5953347" cy="137769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PrudentialModern" pitchFamily="2" charset="77"/>
                <a:ea typeface="+mn-ea"/>
                <a:cs typeface="+mn-cs"/>
              </a:rPr>
              <a:t>Life Insurance with a Chronic Illness Rider</a:t>
            </a:r>
            <a:endParaRPr kumimoji="0" lang="en-GB" sz="4000" b="0" i="0" u="none" strike="noStrike" kern="1200" cap="none" spc="0" normalizeH="0" baseline="0" noProof="0" dirty="0">
              <a:ln>
                <a:noFill/>
              </a:ln>
              <a:solidFill>
                <a:srgbClr val="FFFFFF"/>
              </a:solidFill>
              <a:effectLst/>
              <a:uLnTx/>
              <a:uFillTx/>
              <a:latin typeface="PrudentialModern" pitchFamily="2" charset="0"/>
              <a:ea typeface="+mn-ea"/>
              <a:cs typeface="+mn-cs"/>
            </a:endParaRPr>
          </a:p>
          <a:p>
            <a:endParaRPr lang="en-US" dirty="0"/>
          </a:p>
        </p:txBody>
      </p:sp>
      <p:sp>
        <p:nvSpPr>
          <p:cNvPr id="12" name="Content Placeholder 11">
            <a:extLst>
              <a:ext uri="{FF2B5EF4-FFF2-40B4-BE49-F238E27FC236}">
                <a16:creationId xmlns:a16="http://schemas.microsoft.com/office/drawing/2014/main" id="{2DD57C72-8D64-439A-927B-4943C49B8CAD}"/>
              </a:ext>
            </a:extLst>
          </p:cNvPr>
          <p:cNvSpPr>
            <a:spLocks noGrp="1"/>
          </p:cNvSpPr>
          <p:nvPr>
            <p:ph sz="quarter" idx="15"/>
          </p:nvPr>
        </p:nvSpPr>
        <p:spPr>
          <a:xfrm>
            <a:off x="739117" y="2714519"/>
            <a:ext cx="7808976" cy="2715536"/>
          </a:xfrm>
        </p:spPr>
        <p:txBody>
          <a:bodyPr/>
          <a:lstStyle/>
          <a:p>
            <a:pPr marL="0" marR="0" lvl="0" indent="0" algn="l" defTabSz="457200" rtl="0" eaLnBrk="1" fontAlgn="auto" latinLnBrk="0" hangingPunct="1">
              <a:lnSpc>
                <a:spcPts val="25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PrudentialModern Medium" pitchFamily="2" charset="77"/>
                <a:ea typeface="+mn-ea"/>
                <a:cs typeface="+mn-cs"/>
              </a:rPr>
              <a:t>Many solutions exist in the marketplace that can solve for these challenges. Life insurance offers the protection that you need with the living benefits you want, all within one simple, tax-efficient product.</a:t>
            </a:r>
          </a:p>
          <a:p>
            <a:pPr marL="0" marR="0" lvl="0" indent="0" algn="l" defTabSz="457200" rtl="0" eaLnBrk="1" fontAlgn="auto" latinLnBrk="0" hangingPunct="1">
              <a:lnSpc>
                <a:spcPts val="25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PrudentialModern Medium" pitchFamily="2" charset="77"/>
              <a:ea typeface="+mn-ea"/>
              <a:cs typeface="+mn-cs"/>
            </a:endParaRPr>
          </a:p>
          <a:p>
            <a:pPr marL="0" marR="0" lvl="0" indent="0" algn="l" defTabSz="457200" rtl="0" eaLnBrk="1" fontAlgn="auto" latinLnBrk="0" hangingPunct="1">
              <a:lnSpc>
                <a:spcPts val="25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FFFFFF"/>
                </a:solidFill>
                <a:effectLst/>
                <a:uLnTx/>
                <a:uFillTx/>
                <a:latin typeface="PrudentialModern Medium"/>
                <a:ea typeface="+mn-ea"/>
                <a:cs typeface="+mn-cs"/>
              </a:rPr>
              <a:t>Life Insurance with an optional Chronic Illness Rider</a:t>
            </a:r>
          </a:p>
          <a:p>
            <a:pPr marL="233363" marR="0" lvl="0" indent="-233363" algn="l" defTabSz="4572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udentialModern Medium" pitchFamily="2" charset="77"/>
                <a:ea typeface="+mn-ea"/>
                <a:cs typeface="+mn-cs"/>
              </a:rPr>
              <a:t>Death Benefit</a:t>
            </a:r>
          </a:p>
          <a:p>
            <a:pPr marL="233363" marR="0" lvl="0" indent="-233363" algn="l" defTabSz="4572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udentialModern Medium" pitchFamily="2" charset="77"/>
                <a:ea typeface="+mn-ea"/>
                <a:cs typeface="+mn-cs"/>
              </a:rPr>
              <a:t>Cash Value Accumulation Potential</a:t>
            </a:r>
          </a:p>
          <a:p>
            <a:pPr marL="233363" marR="0" lvl="0" indent="-233363" algn="l" defTabSz="4572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udentialModern Medium" pitchFamily="2" charset="77"/>
                <a:ea typeface="+mn-ea"/>
                <a:cs typeface="+mn-cs"/>
              </a:rPr>
              <a:t>Chronic/Terminal Illness Protection</a:t>
            </a:r>
          </a:p>
          <a:p>
            <a:endParaRPr lang="en-US" dirty="0"/>
          </a:p>
        </p:txBody>
      </p:sp>
      <p:sp>
        <p:nvSpPr>
          <p:cNvPr id="24" name="Content Placeholder 23">
            <a:extLst>
              <a:ext uri="{FF2B5EF4-FFF2-40B4-BE49-F238E27FC236}">
                <a16:creationId xmlns:a16="http://schemas.microsoft.com/office/drawing/2014/main" id="{EF2C231B-6601-491E-BE08-D4B2E77151C1}"/>
              </a:ext>
            </a:extLst>
          </p:cNvPr>
          <p:cNvSpPr>
            <a:spLocks noGrp="1"/>
          </p:cNvSpPr>
          <p:nvPr>
            <p:ph sz="quarter" idx="18"/>
          </p:nvPr>
        </p:nvSpPr>
        <p:spPr>
          <a:xfrm>
            <a:off x="645916" y="5735379"/>
            <a:ext cx="7004073" cy="15388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PRUDENTIALMODERN MEDIUM CONDENS" pitchFamily="2" charset="77"/>
                <a:ea typeface="+mn-ea"/>
                <a:cs typeface="+mn-cs"/>
              </a:rPr>
              <a:t>Receiving chronic or terminal illness benefits under the terms of the rider will reduce and may eliminate the net benefit the policy’s beneficiaries will receive.</a:t>
            </a:r>
          </a:p>
        </p:txBody>
      </p:sp>
      <p:sp>
        <p:nvSpPr>
          <p:cNvPr id="3" name="Slide Number Placeholder 2">
            <a:extLst>
              <a:ext uri="{FF2B5EF4-FFF2-40B4-BE49-F238E27FC236}">
                <a16:creationId xmlns:a16="http://schemas.microsoft.com/office/drawing/2014/main" id="{C6D57FCE-A1BD-4D5D-8AC0-E9D5665DEFA4}"/>
              </a:ext>
              <a:ext uri="{C183D7F6-B498-43B3-948B-1728B52AA6E4}">
                <adec:decorative xmlns:adec="http://schemas.microsoft.com/office/drawing/2017/decorative" val="1"/>
              </a:ext>
            </a:extLst>
          </p:cNvPr>
          <p:cNvSpPr>
            <a:spLocks noGrp="1"/>
          </p:cNvSpPr>
          <p:nvPr>
            <p:ph type="sldNum" sz="quarter" idx="11"/>
          </p:nvPr>
        </p:nvSpPr>
        <p:spPr/>
        <p:txBody>
          <a:bodyPr/>
          <a:lstStyle/>
          <a:p>
            <a:fld id="{BB544E63-09F9-914E-B731-EB7D262F5FD2}" type="slidenum">
              <a:rPr lang="en-US" smtClean="0">
                <a:solidFill>
                  <a:schemeClr val="bg1"/>
                </a:solidFill>
              </a:rPr>
              <a:pPr/>
              <a:t>6</a:t>
            </a:fld>
            <a:endParaRPr lang="en-US" dirty="0">
              <a:solidFill>
                <a:schemeClr val="bg1"/>
              </a:solidFill>
            </a:endParaRPr>
          </a:p>
        </p:txBody>
      </p:sp>
      <p:sp>
        <p:nvSpPr>
          <p:cNvPr id="2" name="Footer Placeholder 1">
            <a:extLst>
              <a:ext uri="{FF2B5EF4-FFF2-40B4-BE49-F238E27FC236}">
                <a16:creationId xmlns:a16="http://schemas.microsoft.com/office/drawing/2014/main" id="{18B8F84D-0207-4D22-AC9C-2C55AD2FF99C}"/>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dirty="0">
                <a:solidFill>
                  <a:schemeClr val="bg1"/>
                </a:solidFill>
              </a:rPr>
              <a:t>Multiple Levels of Financial Protection    |</a:t>
            </a:r>
          </a:p>
        </p:txBody>
      </p:sp>
      <p:cxnSp>
        <p:nvCxnSpPr>
          <p:cNvPr id="8" name="Straight Connector 7">
            <a:extLst>
              <a:ext uri="{FF2B5EF4-FFF2-40B4-BE49-F238E27FC236}">
                <a16:creationId xmlns:a16="http://schemas.microsoft.com/office/drawing/2014/main" id="{E1570A99-B2DC-4D5F-BB7F-54BEB20A78D6}"/>
              </a:ext>
              <a:ext uri="{C183D7F6-B498-43B3-948B-1728B52AA6E4}">
                <adec:decorative xmlns:adec="http://schemas.microsoft.com/office/drawing/2017/decorative" val="1"/>
              </a:ext>
            </a:extLst>
          </p:cNvPr>
          <p:cNvCxnSpPr>
            <a:cxnSpLocks/>
          </p:cNvCxnSpPr>
          <p:nvPr/>
        </p:nvCxnSpPr>
        <p:spPr>
          <a:xfrm flipV="1">
            <a:off x="471170" y="905210"/>
            <a:ext cx="0" cy="1377696"/>
          </a:xfrm>
          <a:prstGeom prst="line">
            <a:avLst/>
          </a:prstGeom>
          <a:ln w="38100">
            <a:solidFill>
              <a:srgbClr val="A7CCE3"/>
            </a:solidFill>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C14D1EEC-4B8A-DBB8-0F8C-DD60E96E2DCB}"/>
              </a:ext>
              <a:ext uri="{C183D7F6-B498-43B3-948B-1728B52AA6E4}">
                <adec:decorative xmlns:adec="http://schemas.microsoft.com/office/drawing/2017/decorative" val="1"/>
              </a:ext>
            </a:extLst>
          </p:cNvPr>
          <p:cNvGrpSpPr/>
          <p:nvPr/>
        </p:nvGrpSpPr>
        <p:grpSpPr>
          <a:xfrm>
            <a:off x="422821" y="6360459"/>
            <a:ext cx="344861" cy="343609"/>
            <a:chOff x="1136774" y="6032607"/>
            <a:chExt cx="445728" cy="444110"/>
          </a:xfrm>
          <a:solidFill>
            <a:schemeClr val="bg1"/>
          </a:solidFill>
        </p:grpSpPr>
        <p:sp>
          <p:nvSpPr>
            <p:cNvPr id="17" name="Freeform: Shape 32">
              <a:extLst>
                <a:ext uri="{FF2B5EF4-FFF2-40B4-BE49-F238E27FC236}">
                  <a16:creationId xmlns:a16="http://schemas.microsoft.com/office/drawing/2014/main" id="{DB35E254-49F8-7C76-E901-3FF4D82A261C}"/>
                </a:ext>
              </a:extLst>
            </p:cNvPr>
            <p:cNvSpPr/>
            <p:nvPr userDrawn="1"/>
          </p:nvSpPr>
          <p:spPr>
            <a:xfrm>
              <a:off x="1136774" y="6032607"/>
              <a:ext cx="436026" cy="355181"/>
            </a:xfrm>
            <a:custGeom>
              <a:avLst/>
              <a:gdLst>
                <a:gd name="connsiteX0" fmla="*/ 225289 w 436026"/>
                <a:gd name="connsiteY0" fmla="*/ 0 h 355181"/>
                <a:gd name="connsiteX1" fmla="*/ 436026 w 436026"/>
                <a:gd name="connsiteY1" fmla="*/ 157379 h 355181"/>
                <a:gd name="connsiteX2" fmla="*/ 322304 w 436026"/>
                <a:gd name="connsiteY2" fmla="*/ 126119 h 355181"/>
                <a:gd name="connsiteX3" fmla="*/ 223133 w 436026"/>
                <a:gd name="connsiteY3" fmla="*/ 68449 h 355181"/>
                <a:gd name="connsiteX4" fmla="*/ 187023 w 436026"/>
                <a:gd name="connsiteY4" fmla="*/ 61982 h 355181"/>
                <a:gd name="connsiteX5" fmla="*/ 187023 w 436026"/>
                <a:gd name="connsiteY5" fmla="*/ 88391 h 355181"/>
                <a:gd name="connsiteX6" fmla="*/ 215049 w 436026"/>
                <a:gd name="connsiteY6" fmla="*/ 114262 h 355181"/>
                <a:gd name="connsiteX7" fmla="*/ 176243 w 436026"/>
                <a:gd name="connsiteY7" fmla="*/ 111028 h 355181"/>
                <a:gd name="connsiteX8" fmla="*/ 209659 w 436026"/>
                <a:gd name="connsiteY8" fmla="*/ 147139 h 355181"/>
                <a:gd name="connsiteX9" fmla="*/ 357337 w 436026"/>
                <a:gd name="connsiteY9" fmla="*/ 171931 h 355181"/>
                <a:gd name="connsiteX10" fmla="*/ 383207 w 436026"/>
                <a:gd name="connsiteY10" fmla="*/ 188639 h 355181"/>
                <a:gd name="connsiteX11" fmla="*/ 315836 w 436026"/>
                <a:gd name="connsiteY11" fmla="*/ 191873 h 355181"/>
                <a:gd name="connsiteX12" fmla="*/ 287810 w 436026"/>
                <a:gd name="connsiteY12" fmla="*/ 293738 h 355181"/>
                <a:gd name="connsiteX13" fmla="*/ 196724 w 436026"/>
                <a:gd name="connsiteY13" fmla="*/ 354641 h 355181"/>
                <a:gd name="connsiteX14" fmla="*/ 137437 w 436026"/>
                <a:gd name="connsiteY14" fmla="*/ 354641 h 355181"/>
                <a:gd name="connsiteX15" fmla="*/ 157379 w 436026"/>
                <a:gd name="connsiteY15" fmla="*/ 315297 h 355181"/>
                <a:gd name="connsiteX16" fmla="*/ 154145 w 436026"/>
                <a:gd name="connsiteY16" fmla="*/ 314219 h 355181"/>
                <a:gd name="connsiteX17" fmla="*/ 100248 w 436026"/>
                <a:gd name="connsiteY17" fmla="*/ 355181 h 355181"/>
                <a:gd name="connsiteX18" fmla="*/ 87313 w 436026"/>
                <a:gd name="connsiteY18" fmla="*/ 355181 h 355181"/>
                <a:gd name="connsiteX19" fmla="*/ 142288 w 436026"/>
                <a:gd name="connsiteY19" fmla="*/ 278108 h 355181"/>
                <a:gd name="connsiteX20" fmla="*/ 146600 w 436026"/>
                <a:gd name="connsiteY20" fmla="*/ 226367 h 355181"/>
                <a:gd name="connsiteX21" fmla="*/ 137976 w 436026"/>
                <a:gd name="connsiteY21" fmla="*/ 214510 h 355181"/>
                <a:gd name="connsiteX22" fmla="*/ 115879 w 436026"/>
                <a:gd name="connsiteY22" fmla="*/ 299667 h 355181"/>
                <a:gd name="connsiteX23" fmla="*/ 70066 w 436026"/>
                <a:gd name="connsiteY23" fmla="*/ 354641 h 355181"/>
                <a:gd name="connsiteX24" fmla="*/ 58209 w 436026"/>
                <a:gd name="connsiteY24" fmla="*/ 354641 h 355181"/>
                <a:gd name="connsiteX25" fmla="*/ 85696 w 436026"/>
                <a:gd name="connsiteY25" fmla="*/ 316375 h 355181"/>
                <a:gd name="connsiteX26" fmla="*/ 123963 w 436026"/>
                <a:gd name="connsiteY26" fmla="*/ 199419 h 355181"/>
                <a:gd name="connsiteX27" fmla="*/ 114262 w 436026"/>
                <a:gd name="connsiteY27" fmla="*/ 203730 h 355181"/>
                <a:gd name="connsiteX28" fmla="*/ 97554 w 436026"/>
                <a:gd name="connsiteY28" fmla="*/ 250082 h 355181"/>
                <a:gd name="connsiteX29" fmla="*/ 85696 w 436026"/>
                <a:gd name="connsiteY29" fmla="*/ 256549 h 355181"/>
                <a:gd name="connsiteX30" fmla="*/ 44196 w 436026"/>
                <a:gd name="connsiteY30" fmla="*/ 355181 h 355181"/>
                <a:gd name="connsiteX31" fmla="*/ 0 w 436026"/>
                <a:gd name="connsiteY31" fmla="*/ 215588 h 355181"/>
                <a:gd name="connsiteX32" fmla="*/ 225289 w 436026"/>
                <a:gd name="connsiteY32" fmla="*/ 0 h 355181"/>
                <a:gd name="connsiteX33" fmla="*/ 226367 w 436026"/>
                <a:gd name="connsiteY33" fmla="*/ 14013 h 355181"/>
                <a:gd name="connsiteX34" fmla="*/ 16708 w 436026"/>
                <a:gd name="connsiteY34" fmla="*/ 215049 h 355181"/>
                <a:gd name="connsiteX35" fmla="*/ 45273 w 436026"/>
                <a:gd name="connsiteY35" fmla="*/ 324998 h 355181"/>
                <a:gd name="connsiteX36" fmla="*/ 101326 w 436026"/>
                <a:gd name="connsiteY36" fmla="*/ 174087 h 355181"/>
                <a:gd name="connsiteX37" fmla="*/ 118573 w 436026"/>
                <a:gd name="connsiteY37" fmla="*/ 166542 h 355181"/>
                <a:gd name="connsiteX38" fmla="*/ 143905 w 436026"/>
                <a:gd name="connsiteY38" fmla="*/ 102404 h 355181"/>
                <a:gd name="connsiteX39" fmla="*/ 160074 w 436026"/>
                <a:gd name="connsiteY39" fmla="*/ 93781 h 355181"/>
                <a:gd name="connsiteX40" fmla="*/ 180016 w 436026"/>
                <a:gd name="connsiteY40" fmla="*/ 51203 h 355181"/>
                <a:gd name="connsiteX41" fmla="*/ 224211 w 436026"/>
                <a:gd name="connsiteY41" fmla="*/ 58209 h 355181"/>
                <a:gd name="connsiteX42" fmla="*/ 313680 w 436026"/>
                <a:gd name="connsiteY42" fmla="*/ 108333 h 355181"/>
                <a:gd name="connsiteX43" fmla="*/ 413928 w 436026"/>
                <a:gd name="connsiteY43" fmla="*/ 136360 h 355181"/>
                <a:gd name="connsiteX44" fmla="*/ 226367 w 436026"/>
                <a:gd name="connsiteY44" fmla="*/ 14013 h 3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6026" h="355181">
                  <a:moveTo>
                    <a:pt x="225289" y="0"/>
                  </a:moveTo>
                  <a:cubicBezTo>
                    <a:pt x="355180" y="0"/>
                    <a:pt x="424708" y="103482"/>
                    <a:pt x="436026" y="157379"/>
                  </a:cubicBezTo>
                  <a:lnTo>
                    <a:pt x="322304" y="126119"/>
                  </a:lnTo>
                  <a:lnTo>
                    <a:pt x="223133" y="68449"/>
                  </a:lnTo>
                  <a:lnTo>
                    <a:pt x="187023" y="61982"/>
                  </a:lnTo>
                  <a:lnTo>
                    <a:pt x="187023" y="88391"/>
                  </a:lnTo>
                  <a:lnTo>
                    <a:pt x="215049" y="114262"/>
                  </a:lnTo>
                  <a:lnTo>
                    <a:pt x="176243" y="111028"/>
                  </a:lnTo>
                  <a:cubicBezTo>
                    <a:pt x="176243" y="111028"/>
                    <a:pt x="177321" y="113184"/>
                    <a:pt x="209659" y="147139"/>
                  </a:cubicBezTo>
                  <a:lnTo>
                    <a:pt x="357337" y="171931"/>
                  </a:lnTo>
                  <a:lnTo>
                    <a:pt x="383207" y="188639"/>
                  </a:lnTo>
                  <a:lnTo>
                    <a:pt x="315836" y="191873"/>
                  </a:lnTo>
                  <a:lnTo>
                    <a:pt x="287810" y="293738"/>
                  </a:lnTo>
                  <a:lnTo>
                    <a:pt x="196724" y="354641"/>
                  </a:lnTo>
                  <a:lnTo>
                    <a:pt x="137437" y="354641"/>
                  </a:lnTo>
                  <a:lnTo>
                    <a:pt x="157379" y="315297"/>
                  </a:lnTo>
                  <a:lnTo>
                    <a:pt x="154145" y="314219"/>
                  </a:lnTo>
                  <a:lnTo>
                    <a:pt x="100248" y="355181"/>
                  </a:lnTo>
                  <a:lnTo>
                    <a:pt x="87313" y="355181"/>
                  </a:lnTo>
                  <a:lnTo>
                    <a:pt x="142288" y="278108"/>
                  </a:lnTo>
                  <a:cubicBezTo>
                    <a:pt x="144983" y="256011"/>
                    <a:pt x="143366" y="265712"/>
                    <a:pt x="146600" y="226367"/>
                  </a:cubicBezTo>
                  <a:lnTo>
                    <a:pt x="137976" y="214510"/>
                  </a:lnTo>
                  <a:lnTo>
                    <a:pt x="115879" y="299667"/>
                  </a:lnTo>
                  <a:lnTo>
                    <a:pt x="70066" y="354641"/>
                  </a:lnTo>
                  <a:lnTo>
                    <a:pt x="58209" y="354641"/>
                  </a:lnTo>
                  <a:lnTo>
                    <a:pt x="85696" y="316375"/>
                  </a:lnTo>
                  <a:lnTo>
                    <a:pt x="123963" y="199419"/>
                  </a:lnTo>
                  <a:lnTo>
                    <a:pt x="114262" y="203730"/>
                  </a:lnTo>
                  <a:lnTo>
                    <a:pt x="97554" y="250082"/>
                  </a:lnTo>
                  <a:lnTo>
                    <a:pt x="85696" y="256549"/>
                  </a:lnTo>
                  <a:cubicBezTo>
                    <a:pt x="85696" y="256549"/>
                    <a:pt x="58209" y="322303"/>
                    <a:pt x="44196" y="355181"/>
                  </a:cubicBezTo>
                  <a:cubicBezTo>
                    <a:pt x="23715" y="325537"/>
                    <a:pt x="0" y="285115"/>
                    <a:pt x="0" y="215588"/>
                  </a:cubicBezTo>
                  <a:cubicBezTo>
                    <a:pt x="0" y="111028"/>
                    <a:pt x="90008" y="0"/>
                    <a:pt x="225289" y="0"/>
                  </a:cubicBezTo>
                  <a:close/>
                  <a:moveTo>
                    <a:pt x="226367" y="14013"/>
                  </a:moveTo>
                  <a:cubicBezTo>
                    <a:pt x="99710" y="14013"/>
                    <a:pt x="16708" y="118035"/>
                    <a:pt x="16708" y="215049"/>
                  </a:cubicBezTo>
                  <a:cubicBezTo>
                    <a:pt x="16708" y="270562"/>
                    <a:pt x="30182" y="298589"/>
                    <a:pt x="45273" y="324998"/>
                  </a:cubicBezTo>
                  <a:lnTo>
                    <a:pt x="101326" y="174087"/>
                  </a:lnTo>
                  <a:cubicBezTo>
                    <a:pt x="101326" y="174087"/>
                    <a:pt x="118573" y="164925"/>
                    <a:pt x="118573" y="166542"/>
                  </a:cubicBezTo>
                  <a:lnTo>
                    <a:pt x="143905" y="102404"/>
                  </a:lnTo>
                  <a:lnTo>
                    <a:pt x="160074" y="93781"/>
                  </a:lnTo>
                  <a:lnTo>
                    <a:pt x="180016" y="51203"/>
                  </a:lnTo>
                  <a:lnTo>
                    <a:pt x="224211" y="58209"/>
                  </a:lnTo>
                  <a:lnTo>
                    <a:pt x="313680" y="108333"/>
                  </a:lnTo>
                  <a:lnTo>
                    <a:pt x="413928" y="136360"/>
                  </a:lnTo>
                  <a:cubicBezTo>
                    <a:pt x="388058" y="70605"/>
                    <a:pt x="314758" y="14013"/>
                    <a:pt x="226367" y="14013"/>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8" name="Freeform: Shape 33">
              <a:extLst>
                <a:ext uri="{FF2B5EF4-FFF2-40B4-BE49-F238E27FC236}">
                  <a16:creationId xmlns:a16="http://schemas.microsoft.com/office/drawing/2014/main" id="{34B1F5FD-FC84-4B01-40B8-1AC70341FA22}"/>
                </a:ext>
              </a:extLst>
            </p:cNvPr>
            <p:cNvSpPr/>
            <p:nvPr userDrawn="1"/>
          </p:nvSpPr>
          <p:spPr>
            <a:xfrm>
              <a:off x="1465006" y="6231487"/>
              <a:ext cx="42040" cy="68987"/>
            </a:xfrm>
            <a:custGeom>
              <a:avLst/>
              <a:gdLst>
                <a:gd name="connsiteX0" fmla="*/ 3773 w 42040"/>
                <a:gd name="connsiteY0" fmla="*/ 0 h 68987"/>
                <a:gd name="connsiteX1" fmla="*/ 42040 w 42040"/>
                <a:gd name="connsiteY1" fmla="*/ 15630 h 68987"/>
                <a:gd name="connsiteX2" fmla="*/ 15092 w 42040"/>
                <a:gd name="connsiteY2" fmla="*/ 66293 h 68987"/>
                <a:gd name="connsiteX3" fmla="*/ 0 w 42040"/>
                <a:gd name="connsiteY3" fmla="*/ 68987 h 68987"/>
                <a:gd name="connsiteX4" fmla="*/ 3773 w 42040"/>
                <a:gd name="connsiteY4" fmla="*/ 39344 h 68987"/>
                <a:gd name="connsiteX5" fmla="*/ 0 w 42040"/>
                <a:gd name="connsiteY5" fmla="*/ 33415 h 68987"/>
                <a:gd name="connsiteX6" fmla="*/ 3773 w 42040"/>
                <a:gd name="connsiteY6" fmla="*/ 0 h 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0" h="68987">
                  <a:moveTo>
                    <a:pt x="3773" y="0"/>
                  </a:moveTo>
                  <a:lnTo>
                    <a:pt x="42040" y="15630"/>
                  </a:lnTo>
                  <a:lnTo>
                    <a:pt x="15092" y="66293"/>
                  </a:lnTo>
                  <a:lnTo>
                    <a:pt x="0" y="68987"/>
                  </a:lnTo>
                  <a:lnTo>
                    <a:pt x="3773" y="39344"/>
                  </a:lnTo>
                  <a:lnTo>
                    <a:pt x="0" y="33415"/>
                  </a:lnTo>
                  <a:lnTo>
                    <a:pt x="3773"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9" name="Freeform: Shape 34">
              <a:extLst>
                <a:ext uri="{FF2B5EF4-FFF2-40B4-BE49-F238E27FC236}">
                  <a16:creationId xmlns:a16="http://schemas.microsoft.com/office/drawing/2014/main" id="{72F0D874-BB87-D88B-8C08-55259655005F}"/>
                </a:ext>
              </a:extLst>
            </p:cNvPr>
            <p:cNvSpPr/>
            <p:nvPr userDrawn="1"/>
          </p:nvSpPr>
          <p:spPr>
            <a:xfrm>
              <a:off x="1441832" y="6249811"/>
              <a:ext cx="101865" cy="137436"/>
            </a:xfrm>
            <a:custGeom>
              <a:avLst/>
              <a:gdLst>
                <a:gd name="connsiteX0" fmla="*/ 72221 w 101865"/>
                <a:gd name="connsiteY0" fmla="*/ 0 h 137436"/>
                <a:gd name="connsiteX1" fmla="*/ 101865 w 101865"/>
                <a:gd name="connsiteY1" fmla="*/ 12396 h 137436"/>
                <a:gd name="connsiteX2" fmla="*/ 81384 w 101865"/>
                <a:gd name="connsiteY2" fmla="*/ 60364 h 137436"/>
                <a:gd name="connsiteX3" fmla="*/ 62520 w 101865"/>
                <a:gd name="connsiteY3" fmla="*/ 76533 h 137436"/>
                <a:gd name="connsiteX4" fmla="*/ 24792 w 101865"/>
                <a:gd name="connsiteY4" fmla="*/ 137436 h 137436"/>
                <a:gd name="connsiteX5" fmla="*/ 0 w 101865"/>
                <a:gd name="connsiteY5" fmla="*/ 137436 h 137436"/>
                <a:gd name="connsiteX6" fmla="*/ 24792 w 101865"/>
                <a:gd name="connsiteY6" fmla="*/ 94319 h 137436"/>
                <a:gd name="connsiteX7" fmla="*/ 44195 w 101865"/>
                <a:gd name="connsiteY7" fmla="*/ 78150 h 137436"/>
                <a:gd name="connsiteX8" fmla="*/ 72221 w 101865"/>
                <a:gd name="connsiteY8" fmla="*/ 0 h 13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5" h="137436">
                  <a:moveTo>
                    <a:pt x="72221" y="0"/>
                  </a:moveTo>
                  <a:lnTo>
                    <a:pt x="101865" y="12396"/>
                  </a:lnTo>
                  <a:lnTo>
                    <a:pt x="81384" y="60364"/>
                  </a:lnTo>
                  <a:lnTo>
                    <a:pt x="62520" y="76533"/>
                  </a:lnTo>
                  <a:lnTo>
                    <a:pt x="24792" y="137436"/>
                  </a:lnTo>
                  <a:lnTo>
                    <a:pt x="0" y="137436"/>
                  </a:lnTo>
                  <a:lnTo>
                    <a:pt x="24792" y="94319"/>
                  </a:lnTo>
                  <a:lnTo>
                    <a:pt x="44195" y="78150"/>
                  </a:lnTo>
                  <a:lnTo>
                    <a:pt x="72221"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0" name="Freeform: Shape 35">
              <a:extLst>
                <a:ext uri="{FF2B5EF4-FFF2-40B4-BE49-F238E27FC236}">
                  <a16:creationId xmlns:a16="http://schemas.microsoft.com/office/drawing/2014/main" id="{145BB4E1-9108-7A37-7A5E-A603094CE8B2}"/>
                </a:ext>
              </a:extLst>
            </p:cNvPr>
            <p:cNvSpPr/>
            <p:nvPr userDrawn="1"/>
          </p:nvSpPr>
          <p:spPr>
            <a:xfrm>
              <a:off x="1491416" y="6264363"/>
              <a:ext cx="91086" cy="122884"/>
            </a:xfrm>
            <a:custGeom>
              <a:avLst/>
              <a:gdLst>
                <a:gd name="connsiteX0" fmla="*/ 61442 w 91086"/>
                <a:gd name="connsiteY0" fmla="*/ 0 h 122884"/>
                <a:gd name="connsiteX1" fmla="*/ 91086 w 91086"/>
                <a:gd name="connsiteY1" fmla="*/ 10240 h 122884"/>
                <a:gd name="connsiteX2" fmla="*/ 49585 w 91086"/>
                <a:gd name="connsiteY2" fmla="*/ 122884 h 122884"/>
                <a:gd name="connsiteX3" fmla="*/ 0 w 91086"/>
                <a:gd name="connsiteY3" fmla="*/ 122884 h 122884"/>
                <a:gd name="connsiteX4" fmla="*/ 47429 w 91086"/>
                <a:gd name="connsiteY4" fmla="*/ 48507 h 122884"/>
                <a:gd name="connsiteX5" fmla="*/ 61442 w 91086"/>
                <a:gd name="connsiteY5" fmla="*/ 0 h 12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86" h="122884">
                  <a:moveTo>
                    <a:pt x="61442" y="0"/>
                  </a:moveTo>
                  <a:lnTo>
                    <a:pt x="91086" y="10240"/>
                  </a:lnTo>
                  <a:cubicBezTo>
                    <a:pt x="88391" y="47968"/>
                    <a:pt x="75994" y="86235"/>
                    <a:pt x="49585" y="122884"/>
                  </a:cubicBezTo>
                  <a:lnTo>
                    <a:pt x="0" y="122884"/>
                  </a:lnTo>
                  <a:lnTo>
                    <a:pt x="47429" y="48507"/>
                  </a:lnTo>
                  <a:lnTo>
                    <a:pt x="6144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1" name="Freeform: Shape 36">
              <a:extLst>
                <a:ext uri="{FF2B5EF4-FFF2-40B4-BE49-F238E27FC236}">
                  <a16:creationId xmlns:a16="http://schemas.microsoft.com/office/drawing/2014/main" id="{350B19AF-7082-F809-902C-C873EC2F53B4}"/>
                </a:ext>
              </a:extLst>
            </p:cNvPr>
            <p:cNvSpPr/>
            <p:nvPr userDrawn="1"/>
          </p:nvSpPr>
          <p:spPr>
            <a:xfrm>
              <a:off x="1397635" y="6315565"/>
              <a:ext cx="63598" cy="71682"/>
            </a:xfrm>
            <a:custGeom>
              <a:avLst/>
              <a:gdLst>
                <a:gd name="connsiteX0" fmla="*/ 57670 w 63598"/>
                <a:gd name="connsiteY0" fmla="*/ 0 h 71682"/>
                <a:gd name="connsiteX1" fmla="*/ 63598 w 63598"/>
                <a:gd name="connsiteY1" fmla="*/ 10779 h 71682"/>
                <a:gd name="connsiteX2" fmla="*/ 31260 w 63598"/>
                <a:gd name="connsiteY2" fmla="*/ 71682 h 71682"/>
                <a:gd name="connsiteX3" fmla="*/ 0 w 63598"/>
                <a:gd name="connsiteY3" fmla="*/ 71682 h 71682"/>
                <a:gd name="connsiteX4" fmla="*/ 57670 w 63598"/>
                <a:gd name="connsiteY4" fmla="*/ 0 h 7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 h="71682">
                  <a:moveTo>
                    <a:pt x="57670" y="0"/>
                  </a:moveTo>
                  <a:lnTo>
                    <a:pt x="63598" y="10779"/>
                  </a:lnTo>
                  <a:lnTo>
                    <a:pt x="31260" y="71682"/>
                  </a:lnTo>
                  <a:lnTo>
                    <a:pt x="0" y="71682"/>
                  </a:lnTo>
                  <a:lnTo>
                    <a:pt x="5767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2" name="Freeform: Shape 37">
              <a:extLst>
                <a:ext uri="{FF2B5EF4-FFF2-40B4-BE49-F238E27FC236}">
                  <a16:creationId xmlns:a16="http://schemas.microsoft.com/office/drawing/2014/main" id="{9E238BE7-3828-05D6-1317-4A68AAD4D44A}"/>
                </a:ext>
              </a:extLst>
            </p:cNvPr>
            <p:cNvSpPr/>
            <p:nvPr userDrawn="1"/>
          </p:nvSpPr>
          <p:spPr>
            <a:xfrm>
              <a:off x="1190671" y="6398028"/>
              <a:ext cx="341168" cy="78689"/>
            </a:xfrm>
            <a:custGeom>
              <a:avLst/>
              <a:gdLst>
                <a:gd name="connsiteX0" fmla="*/ 0 w 341168"/>
                <a:gd name="connsiteY0" fmla="*/ 0 h 78689"/>
                <a:gd name="connsiteX1" fmla="*/ 341168 w 341168"/>
                <a:gd name="connsiteY1" fmla="*/ 0 h 78689"/>
                <a:gd name="connsiteX2" fmla="*/ 170853 w 341168"/>
                <a:gd name="connsiteY2" fmla="*/ 78689 h 78689"/>
                <a:gd name="connsiteX3" fmla="*/ 0 w 341168"/>
                <a:gd name="connsiteY3" fmla="*/ 0 h 78689"/>
              </a:gdLst>
              <a:ahLst/>
              <a:cxnLst>
                <a:cxn ang="0">
                  <a:pos x="connsiteX0" y="connsiteY0"/>
                </a:cxn>
                <a:cxn ang="0">
                  <a:pos x="connsiteX1" y="connsiteY1"/>
                </a:cxn>
                <a:cxn ang="0">
                  <a:pos x="connsiteX2" y="connsiteY2"/>
                </a:cxn>
                <a:cxn ang="0">
                  <a:pos x="connsiteX3" y="connsiteY3"/>
                </a:cxn>
              </a:cxnLst>
              <a:rect l="l" t="t" r="r" b="b"/>
              <a:pathLst>
                <a:path w="341168" h="78689">
                  <a:moveTo>
                    <a:pt x="0" y="0"/>
                  </a:moveTo>
                  <a:lnTo>
                    <a:pt x="341168" y="0"/>
                  </a:lnTo>
                  <a:cubicBezTo>
                    <a:pt x="301823" y="50663"/>
                    <a:pt x="233913" y="78689"/>
                    <a:pt x="170853" y="78689"/>
                  </a:cubicBezTo>
                  <a:cubicBezTo>
                    <a:pt x="115879" y="78689"/>
                    <a:pt x="48507" y="59286"/>
                    <a:pt x="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63628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57AC95-BAAC-421F-B890-C784672D07CE}"/>
              </a:ext>
              <a:ext uri="{C183D7F6-B498-43B3-948B-1728B52AA6E4}">
                <adec:decorative xmlns:adec="http://schemas.microsoft.com/office/drawing/2017/decorative" val="1"/>
              </a:ext>
            </a:extLst>
          </p:cNvPr>
          <p:cNvSpPr/>
          <p:nvPr/>
        </p:nvSpPr>
        <p:spPr>
          <a:xfrm>
            <a:off x="666751" y="1681009"/>
            <a:ext cx="10953501" cy="3512462"/>
          </a:xfrm>
          <a:prstGeom prst="rect">
            <a:avLst/>
          </a:prstGeom>
          <a:solidFill>
            <a:srgbClr val="A7CC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Title 22">
            <a:extLst>
              <a:ext uri="{FF2B5EF4-FFF2-40B4-BE49-F238E27FC236}">
                <a16:creationId xmlns:a16="http://schemas.microsoft.com/office/drawing/2014/main" id="{9F07A686-6462-4F1F-9950-4AB39EACEC56}"/>
              </a:ext>
            </a:extLst>
          </p:cNvPr>
          <p:cNvSpPr>
            <a:spLocks noGrp="1"/>
          </p:cNvSpPr>
          <p:nvPr>
            <p:ph type="title"/>
          </p:nvPr>
        </p:nvSpPr>
        <p:spPr>
          <a:xfrm>
            <a:off x="858126" y="405364"/>
            <a:ext cx="10914774" cy="685675"/>
          </a:xfrm>
        </p:spPr>
        <p:txBody>
          <a:bodyPr vert="horz" wrap="square" lIns="0" tIns="0" rIns="0" bIns="0" rtlCol="0" anchor="ctr">
            <a:noAutofit/>
          </a:bodyPr>
          <a:lstStyle/>
          <a:p>
            <a:r>
              <a:rPr lang="en-US" sz="4000" dirty="0"/>
              <a:t>Individual Life Insurance at-a-glance</a:t>
            </a:r>
          </a:p>
        </p:txBody>
      </p:sp>
      <p:sp>
        <p:nvSpPr>
          <p:cNvPr id="28" name="Text Placeholder 27">
            <a:extLst>
              <a:ext uri="{FF2B5EF4-FFF2-40B4-BE49-F238E27FC236}">
                <a16:creationId xmlns:a16="http://schemas.microsoft.com/office/drawing/2014/main" id="{C63799F0-9481-4ED0-9248-A91FC697E526}"/>
              </a:ext>
            </a:extLst>
          </p:cNvPr>
          <p:cNvSpPr>
            <a:spLocks noGrp="1"/>
          </p:cNvSpPr>
          <p:nvPr>
            <p:ph type="body" sz="quarter" idx="16"/>
          </p:nvPr>
        </p:nvSpPr>
        <p:spPr>
          <a:xfrm>
            <a:off x="851808" y="2036066"/>
            <a:ext cx="3240798" cy="2569934"/>
          </a:xfrm>
        </p:spPr>
        <p:txBody>
          <a:bodyPr wrap="square">
            <a:spAutoFit/>
          </a:bodyPr>
          <a:lstStyle/>
          <a:p>
            <a:pPr lvl="1">
              <a:buClr>
                <a:schemeClr val="bg1"/>
              </a:buClr>
            </a:pPr>
            <a:r>
              <a:rPr lang="en-GB" b="1" dirty="0">
                <a:solidFill>
                  <a:srgbClr val="001F45"/>
                </a:solidFill>
                <a:latin typeface="PrudentialModern" pitchFamily="2" charset="77"/>
              </a:rPr>
              <a:t>[Universal Life Insurance</a:t>
            </a:r>
            <a:endParaRPr lang="en-US" b="1" dirty="0">
              <a:solidFill>
                <a:srgbClr val="001F45"/>
              </a:solidFill>
              <a:latin typeface="PrudentialModern" pitchFamily="2" charset="77"/>
            </a:endParaRPr>
          </a:p>
          <a:p>
            <a:pPr marL="171450" lvl="1" indent="-171450">
              <a:buClr>
                <a:srgbClr val="001F45"/>
              </a:buClr>
              <a:buFont typeface="Arial" panose="020B0604020202020204" pitchFamily="34" charset="0"/>
              <a:buChar char="•"/>
            </a:pPr>
            <a:r>
              <a:rPr lang="en-US" sz="1400" dirty="0">
                <a:solidFill>
                  <a:srgbClr val="001F45"/>
                </a:solidFill>
                <a:latin typeface="PrudentialModern Medium" pitchFamily="2" charset="77"/>
              </a:rPr>
              <a:t>Offers flexibility with payments (premiums) and coverage amounts.</a:t>
            </a:r>
          </a:p>
          <a:p>
            <a:pPr marL="171450" lvl="1" indent="-171450">
              <a:buClr>
                <a:srgbClr val="001F45"/>
              </a:buClr>
              <a:buFont typeface="Arial" panose="020B0604020202020204" pitchFamily="34" charset="0"/>
              <a:buChar char="•"/>
            </a:pPr>
            <a:r>
              <a:rPr lang="en-US" sz="1400" dirty="0">
                <a:solidFill>
                  <a:srgbClr val="001F45"/>
                </a:solidFill>
                <a:latin typeface="PrudentialModern Medium" pitchFamily="2" charset="77"/>
              </a:rPr>
              <a:t>Some policies of this type have the potential to accumulate cash value through fixed interest crediting and typically earn a minimum interest rate. </a:t>
            </a:r>
          </a:p>
          <a:p>
            <a:pPr marL="171450" lvl="1" indent="-171450">
              <a:buClr>
                <a:srgbClr val="001F45"/>
              </a:buClr>
              <a:buFont typeface="Arial" panose="020B0604020202020204" pitchFamily="34" charset="0"/>
              <a:buChar char="•"/>
            </a:pPr>
            <a:r>
              <a:rPr lang="en-US" sz="1400" dirty="0">
                <a:solidFill>
                  <a:srgbClr val="001F45"/>
                </a:solidFill>
                <a:latin typeface="PrudentialModern Medium" pitchFamily="2" charset="77"/>
              </a:rPr>
              <a:t>The policies often have meaningful guarantees with little market reward or risk.]</a:t>
            </a:r>
          </a:p>
        </p:txBody>
      </p:sp>
      <p:sp>
        <p:nvSpPr>
          <p:cNvPr id="30" name="Text Placeholder 29">
            <a:extLst>
              <a:ext uri="{FF2B5EF4-FFF2-40B4-BE49-F238E27FC236}">
                <a16:creationId xmlns:a16="http://schemas.microsoft.com/office/drawing/2014/main" id="{63DEABCC-9816-441F-99BD-99489667887A}"/>
              </a:ext>
            </a:extLst>
          </p:cNvPr>
          <p:cNvSpPr>
            <a:spLocks noGrp="1"/>
          </p:cNvSpPr>
          <p:nvPr>
            <p:ph type="body" sz="quarter" idx="22"/>
          </p:nvPr>
        </p:nvSpPr>
        <p:spPr>
          <a:xfrm>
            <a:off x="4560192" y="2036066"/>
            <a:ext cx="3240798" cy="2569934"/>
          </a:xfrm>
        </p:spPr>
        <p:txBody>
          <a:bodyPr wrap="square">
            <a:spAutoFit/>
          </a:bodyPr>
          <a:lstStyle/>
          <a:p>
            <a:pPr lvl="1">
              <a:buClr>
                <a:schemeClr val="bg1"/>
              </a:buClr>
            </a:pPr>
            <a:r>
              <a:rPr lang="en-GB" b="1" dirty="0">
                <a:solidFill>
                  <a:srgbClr val="001F45"/>
                </a:solidFill>
                <a:latin typeface="PrudentialModern" pitchFamily="2" charset="77"/>
              </a:rPr>
              <a:t>[Indexed Universal Life Insurance</a:t>
            </a:r>
            <a:endParaRPr lang="en-US" b="1" dirty="0">
              <a:solidFill>
                <a:srgbClr val="001F45"/>
              </a:solidFill>
              <a:latin typeface="PrudentialModern" pitchFamily="2" charset="77"/>
            </a:endParaRPr>
          </a:p>
          <a:p>
            <a:pPr marL="285750" lvl="1" indent="-285750">
              <a:buClr>
                <a:srgbClr val="001F45"/>
              </a:buClr>
              <a:buFont typeface="Arial" panose="020B0604020202020204" pitchFamily="34" charset="0"/>
              <a:buChar char="•"/>
            </a:pPr>
            <a:r>
              <a:rPr lang="en-US" sz="1400" dirty="0">
                <a:solidFill>
                  <a:srgbClr val="001F45"/>
                </a:solidFill>
                <a:latin typeface="PrudentialModern Medium" pitchFamily="2" charset="77"/>
              </a:rPr>
              <a:t>Offers flexibility with payments (premiums) and coverage amounts.</a:t>
            </a:r>
          </a:p>
          <a:p>
            <a:pPr marL="285750" lvl="1" indent="-285750">
              <a:buClr>
                <a:srgbClr val="001F45"/>
              </a:buClr>
              <a:buFont typeface="Arial" panose="020B0604020202020204" pitchFamily="34" charset="0"/>
              <a:buChar char="•"/>
            </a:pPr>
            <a:r>
              <a:rPr lang="en-US" sz="1400" dirty="0">
                <a:solidFill>
                  <a:srgbClr val="001F45"/>
                </a:solidFill>
                <a:latin typeface="PrudentialModern Medium" pitchFamily="2" charset="77"/>
              </a:rPr>
              <a:t>IUL policies offer the ability to grow cash values based on index linked interest. An example of a financial index is the S&amp;P 500 Index.</a:t>
            </a:r>
          </a:p>
          <a:p>
            <a:pPr marL="285750" lvl="1" indent="-285750">
              <a:buClr>
                <a:srgbClr val="001F45"/>
              </a:buClr>
              <a:buFont typeface="Arial" panose="020B0604020202020204" pitchFamily="34" charset="0"/>
              <a:buChar char="•"/>
            </a:pPr>
            <a:r>
              <a:rPr lang="en-US" sz="1400" dirty="0">
                <a:solidFill>
                  <a:srgbClr val="001F45"/>
                </a:solidFill>
                <a:latin typeface="PrudentialModern Medium" pitchFamily="2" charset="77"/>
              </a:rPr>
              <a:t>IUL policies are attractive options for clients who want upside potential with downside protection.]</a:t>
            </a:r>
          </a:p>
        </p:txBody>
      </p:sp>
      <p:sp>
        <p:nvSpPr>
          <p:cNvPr id="32" name="Text Placeholder 31">
            <a:extLst>
              <a:ext uri="{FF2B5EF4-FFF2-40B4-BE49-F238E27FC236}">
                <a16:creationId xmlns:a16="http://schemas.microsoft.com/office/drawing/2014/main" id="{B8435BFD-4AD4-4563-B955-F06FE7FFE378}"/>
              </a:ext>
            </a:extLst>
          </p:cNvPr>
          <p:cNvSpPr>
            <a:spLocks noGrp="1"/>
          </p:cNvSpPr>
          <p:nvPr>
            <p:ph type="body" sz="quarter" idx="24"/>
          </p:nvPr>
        </p:nvSpPr>
        <p:spPr>
          <a:xfrm>
            <a:off x="8268577" y="2036066"/>
            <a:ext cx="3240798" cy="2785378"/>
          </a:xfrm>
        </p:spPr>
        <p:txBody>
          <a:bodyPr wrap="square">
            <a:spAutoFit/>
          </a:bodyPr>
          <a:lstStyle/>
          <a:p>
            <a:pPr lvl="1">
              <a:buClr>
                <a:srgbClr val="001F45"/>
              </a:buClr>
            </a:pPr>
            <a:r>
              <a:rPr lang="en-US" b="1" dirty="0">
                <a:solidFill>
                  <a:srgbClr val="001F45"/>
                </a:solidFill>
                <a:latin typeface="PrudentialModern" pitchFamily="2" charset="77"/>
              </a:rPr>
              <a:t>[Variable Universal Life</a:t>
            </a:r>
          </a:p>
          <a:p>
            <a:pPr marL="171450" lvl="1" indent="-171450">
              <a:buClr>
                <a:srgbClr val="001F45"/>
              </a:buClr>
              <a:buFont typeface="Arial" panose="020B0604020202020204" pitchFamily="34" charset="0"/>
              <a:buChar char="•"/>
            </a:pPr>
            <a:r>
              <a:rPr lang="en-US" sz="1400" dirty="0">
                <a:solidFill>
                  <a:srgbClr val="001F45"/>
                </a:solidFill>
                <a:latin typeface="PrudentialModern Medium" pitchFamily="2" charset="77"/>
              </a:rPr>
              <a:t>Offers flexibility with payments (premiums) and coverage amounts.</a:t>
            </a:r>
          </a:p>
          <a:p>
            <a:pPr marL="171450" lvl="1" indent="-171450">
              <a:buClr>
                <a:srgbClr val="001F45"/>
              </a:buClr>
              <a:buFont typeface="Arial" panose="020B0604020202020204" pitchFamily="34" charset="0"/>
              <a:buChar char="•"/>
            </a:pPr>
            <a:r>
              <a:rPr lang="en-US" sz="1400" dirty="0">
                <a:solidFill>
                  <a:srgbClr val="001F45"/>
                </a:solidFill>
                <a:latin typeface="PrudentialModern Medium" pitchFamily="2" charset="77"/>
              </a:rPr>
              <a:t>Has the greatest potential to build cash value, compared with other permanent policies, because the underlying investment options (subaccounts) fluctuate with the market.</a:t>
            </a:r>
          </a:p>
          <a:p>
            <a:pPr marL="171450" lvl="1" indent="-171450">
              <a:buClr>
                <a:srgbClr val="001F45"/>
              </a:buClr>
              <a:buFont typeface="Arial" panose="020B0604020202020204" pitchFamily="34" charset="0"/>
              <a:buChar char="•"/>
            </a:pPr>
            <a:r>
              <a:rPr lang="en-US" sz="1400" dirty="0">
                <a:solidFill>
                  <a:srgbClr val="001F45"/>
                </a:solidFill>
                <a:latin typeface="PrudentialModern Medium" pitchFamily="2" charset="77"/>
              </a:rPr>
              <a:t>However, the cash value can also decline if the investment options perform poorly.]</a:t>
            </a:r>
          </a:p>
        </p:txBody>
      </p:sp>
      <p:sp>
        <p:nvSpPr>
          <p:cNvPr id="27" name="Text Placeholder 26">
            <a:extLst>
              <a:ext uri="{FF2B5EF4-FFF2-40B4-BE49-F238E27FC236}">
                <a16:creationId xmlns:a16="http://schemas.microsoft.com/office/drawing/2014/main" id="{491B838C-40FF-425D-87D8-BABB6D02DAC6}"/>
              </a:ext>
            </a:extLst>
          </p:cNvPr>
          <p:cNvSpPr>
            <a:spLocks noGrp="1"/>
          </p:cNvSpPr>
          <p:nvPr>
            <p:ph type="body" sz="quarter" idx="25"/>
          </p:nvPr>
        </p:nvSpPr>
        <p:spPr>
          <a:xfrm>
            <a:off x="682625" y="5310329"/>
            <a:ext cx="10826750" cy="3556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UDENTIALMODERN MEDIUM CONDENS" pitchFamily="2" charset="77"/>
                <a:ea typeface="+mn-ea"/>
                <a:cs typeface="+mn-cs"/>
              </a:rPr>
              <a:t>All guarantees and benefits of the insurance policy are backed by the claims-paying ability of the issuing insurance company and do not apply to the underlying investment options. Unpaid loans and withdrawals reduce cash values and death benefits; may reduce the duration of the guarantee against lapse, which may lapse the policy; and may have tax consequences. </a:t>
            </a:r>
          </a:p>
        </p:txBody>
      </p:sp>
      <p:sp>
        <p:nvSpPr>
          <p:cNvPr id="10" name="TextBox 9">
            <a:extLst>
              <a:ext uri="{FF2B5EF4-FFF2-40B4-BE49-F238E27FC236}">
                <a16:creationId xmlns:a16="http://schemas.microsoft.com/office/drawing/2014/main" id="{2E29E8BD-D776-5AD4-75C4-9BF55E7D8573}"/>
              </a:ext>
              <a:ext uri="{C183D7F6-B498-43B3-948B-1728B52AA6E4}">
                <adec:decorative xmlns:adec="http://schemas.microsoft.com/office/drawing/2017/decorative" val="1"/>
              </a:ext>
            </a:extLst>
          </p:cNvPr>
          <p:cNvSpPr txBox="1"/>
          <p:nvPr/>
        </p:nvSpPr>
        <p:spPr>
          <a:xfrm>
            <a:off x="4826182" y="7763472"/>
            <a:ext cx="3004852" cy="333214"/>
          </a:xfrm>
          <a:prstGeom prst="rect">
            <a:avLst/>
          </a:prstGeom>
        </p:spPr>
        <p:txBody>
          <a:bodyPr vert="horz" wrap="square" lIns="0" tIns="0" rIns="0" bIns="0" rtlCol="0" anchor="b" anchorCtr="0">
            <a:noAutofit/>
          </a:bodyPr>
          <a:lstStyle/>
          <a:p>
            <a:r>
              <a:rPr lang="en-US" sz="800" dirty="0">
                <a:solidFill>
                  <a:srgbClr val="001F45"/>
                </a:solidFill>
              </a:rPr>
              <a:t>Money that is placed in an Indexed Account is not a direct investment in the index.</a:t>
            </a:r>
            <a:r>
              <a:rPr lang="en-US" sz="800" b="1" dirty="0">
                <a:solidFill>
                  <a:srgbClr val="001F45"/>
                </a:solidFill>
                <a:latin typeface="+mj-lt"/>
              </a:rPr>
              <a:t>]</a:t>
            </a:r>
          </a:p>
        </p:txBody>
      </p:sp>
      <p:sp>
        <p:nvSpPr>
          <p:cNvPr id="3" name="Footer Placeholder 2">
            <a:extLst>
              <a:ext uri="{FF2B5EF4-FFF2-40B4-BE49-F238E27FC236}">
                <a16:creationId xmlns:a16="http://schemas.microsoft.com/office/drawing/2014/main" id="{B358C4C9-28FE-4934-805B-AB84B92A984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dirty="0">
                <a:solidFill>
                  <a:srgbClr val="001F45"/>
                </a:solidFill>
              </a:rPr>
              <a:t>Multiple Levels of Financial Protection    |</a:t>
            </a:r>
          </a:p>
        </p:txBody>
      </p:sp>
      <p:sp>
        <p:nvSpPr>
          <p:cNvPr id="4" name="Slide Number Placeholder 3">
            <a:extLst>
              <a:ext uri="{FF2B5EF4-FFF2-40B4-BE49-F238E27FC236}">
                <a16:creationId xmlns:a16="http://schemas.microsoft.com/office/drawing/2014/main" id="{5753693A-141A-4290-BCAA-99D2A689C18C}"/>
              </a:ext>
              <a:ext uri="{C183D7F6-B498-43B3-948B-1728B52AA6E4}">
                <adec:decorative xmlns:adec="http://schemas.microsoft.com/office/drawing/2017/decorative" val="1"/>
              </a:ext>
            </a:extLst>
          </p:cNvPr>
          <p:cNvSpPr>
            <a:spLocks noGrp="1"/>
          </p:cNvSpPr>
          <p:nvPr>
            <p:ph type="sldNum" sz="quarter" idx="20"/>
          </p:nvPr>
        </p:nvSpPr>
        <p:spPr/>
        <p:txBody>
          <a:bodyPr/>
          <a:lstStyle/>
          <a:p>
            <a:fld id="{BB544E63-09F9-914E-B731-EB7D262F5FD2}" type="slidenum">
              <a:rPr lang="en-US" smtClean="0"/>
              <a:pPr/>
              <a:t>7</a:t>
            </a:fld>
            <a:endParaRPr lang="en-US" dirty="0"/>
          </a:p>
        </p:txBody>
      </p:sp>
      <p:cxnSp>
        <p:nvCxnSpPr>
          <p:cNvPr id="13" name="Straight Connector 12">
            <a:extLst>
              <a:ext uri="{FF2B5EF4-FFF2-40B4-BE49-F238E27FC236}">
                <a16:creationId xmlns:a16="http://schemas.microsoft.com/office/drawing/2014/main" id="{D808BB59-4D41-C8BB-EF0B-591F31C3FAEE}"/>
              </a:ext>
              <a:ext uri="{C183D7F6-B498-43B3-948B-1728B52AA6E4}">
                <adec:decorative xmlns:adec="http://schemas.microsoft.com/office/drawing/2017/decorative" val="1"/>
              </a:ext>
            </a:extLst>
          </p:cNvPr>
          <p:cNvCxnSpPr>
            <a:cxnSpLocks/>
          </p:cNvCxnSpPr>
          <p:nvPr/>
        </p:nvCxnSpPr>
        <p:spPr>
          <a:xfrm>
            <a:off x="666751" y="475486"/>
            <a:ext cx="0" cy="615553"/>
          </a:xfrm>
          <a:prstGeom prst="line">
            <a:avLst/>
          </a:prstGeom>
          <a:ln w="38100">
            <a:solidFill>
              <a:srgbClr val="98C3D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40152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8F8ABB-0FF9-41A1-851D-CF5E44855FA2}"/>
              </a:ext>
            </a:extLst>
          </p:cNvPr>
          <p:cNvSpPr>
            <a:spLocks noGrp="1"/>
          </p:cNvSpPr>
          <p:nvPr>
            <p:ph type="title"/>
          </p:nvPr>
        </p:nvSpPr>
        <p:spPr>
          <a:xfrm>
            <a:off x="773039" y="353103"/>
            <a:ext cx="10571901" cy="685675"/>
          </a:xfrm>
        </p:spPr>
        <p:txBody>
          <a:bodyPr/>
          <a:lstStyle/>
          <a:p>
            <a:r>
              <a:rPr lang="en-US" sz="1600" dirty="0">
                <a:solidFill>
                  <a:srgbClr val="001F45"/>
                </a:solidFill>
                <a:latin typeface="PrudentialModern" pitchFamily="2" charset="77"/>
              </a:rPr>
              <a:t>PRUDENTIAL’S SOLUTION </a:t>
            </a:r>
          </a:p>
        </p:txBody>
      </p:sp>
      <p:sp>
        <p:nvSpPr>
          <p:cNvPr id="9" name="Content Placeholder 8">
            <a:extLst>
              <a:ext uri="{FF2B5EF4-FFF2-40B4-BE49-F238E27FC236}">
                <a16:creationId xmlns:a16="http://schemas.microsoft.com/office/drawing/2014/main" id="{812BD6C5-3C13-4C7A-B277-A22A44CAB605}"/>
              </a:ext>
            </a:extLst>
          </p:cNvPr>
          <p:cNvSpPr>
            <a:spLocks noGrp="1"/>
          </p:cNvSpPr>
          <p:nvPr>
            <p:ph sz="quarter" idx="12"/>
          </p:nvPr>
        </p:nvSpPr>
        <p:spPr>
          <a:xfrm>
            <a:off x="744286" y="889404"/>
            <a:ext cx="10430542" cy="61830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1F45"/>
                </a:solidFill>
                <a:effectLst/>
                <a:uLnTx/>
                <a:uFillTx/>
                <a:latin typeface="PrudentialModern" pitchFamily="2" charset="77"/>
                <a:ea typeface="+mn-ea"/>
                <a:cs typeface="+mn-cs"/>
              </a:rPr>
              <a:t>Adding on an Optional Chronic Illness Rider</a:t>
            </a:r>
            <a:endParaRPr kumimoji="0" lang="en-GB" sz="4000" b="0" i="0" u="none" strike="noStrike" kern="1200" cap="none" spc="0" normalizeH="0" baseline="0" noProof="0" dirty="0">
              <a:ln>
                <a:noFill/>
              </a:ln>
              <a:solidFill>
                <a:srgbClr val="001F45"/>
              </a:solidFill>
              <a:effectLst/>
              <a:uLnTx/>
              <a:uFillTx/>
              <a:latin typeface="PrudentialModern" pitchFamily="2" charset="77"/>
              <a:ea typeface="+mn-ea"/>
              <a:cs typeface="+mn-cs"/>
            </a:endParaRPr>
          </a:p>
        </p:txBody>
      </p:sp>
      <p:sp>
        <p:nvSpPr>
          <p:cNvPr id="12" name="Content Placeholder 11">
            <a:extLst>
              <a:ext uri="{FF2B5EF4-FFF2-40B4-BE49-F238E27FC236}">
                <a16:creationId xmlns:a16="http://schemas.microsoft.com/office/drawing/2014/main" id="{B2C9556E-D6E6-4520-AAA4-F08C16132C40}"/>
              </a:ext>
            </a:extLst>
          </p:cNvPr>
          <p:cNvSpPr>
            <a:spLocks noGrp="1"/>
          </p:cNvSpPr>
          <p:nvPr>
            <p:ph sz="quarter" idx="15"/>
          </p:nvPr>
        </p:nvSpPr>
        <p:spPr>
          <a:xfrm>
            <a:off x="777098" y="1965473"/>
            <a:ext cx="5240929" cy="621792"/>
          </a:xfrm>
        </p:spPr>
        <p:txBody>
          <a:bodyPr/>
          <a:lstStyle/>
          <a:p>
            <a:pPr lvl="0">
              <a:spcBef>
                <a:spcPts val="600"/>
              </a:spcBef>
            </a:pPr>
            <a:r>
              <a:rPr lang="en-US" dirty="0">
                <a:solidFill>
                  <a:srgbClr val="117CC1"/>
                </a:solidFill>
                <a:latin typeface="+mj-lt"/>
              </a:rPr>
              <a:t>The life insurance with chronic illness rider combination provides:</a:t>
            </a:r>
          </a:p>
          <a:p>
            <a:pPr lvl="2"/>
            <a:r>
              <a:rPr lang="en-US" dirty="0"/>
              <a:t>Death benefit protection</a:t>
            </a:r>
          </a:p>
          <a:p>
            <a:pPr lvl="2"/>
            <a:r>
              <a:rPr lang="en-US" dirty="0"/>
              <a:t>Access to 100% of your policy’s death benefit for a chronic or terminal illness and otherwise meet the terms and conditions of the rider</a:t>
            </a:r>
            <a:endParaRPr lang="en-GB" dirty="0"/>
          </a:p>
        </p:txBody>
      </p:sp>
      <p:sp>
        <p:nvSpPr>
          <p:cNvPr id="10" name="Content Placeholder 9">
            <a:extLst>
              <a:ext uri="{FF2B5EF4-FFF2-40B4-BE49-F238E27FC236}">
                <a16:creationId xmlns:a16="http://schemas.microsoft.com/office/drawing/2014/main" id="{D1F254F5-7627-46CE-94A6-FE40BF4F86D8}"/>
              </a:ext>
            </a:extLst>
          </p:cNvPr>
          <p:cNvSpPr>
            <a:spLocks noGrp="1"/>
          </p:cNvSpPr>
          <p:nvPr>
            <p:ph sz="quarter" idx="13"/>
          </p:nvPr>
        </p:nvSpPr>
        <p:spPr>
          <a:xfrm>
            <a:off x="6446950" y="1965473"/>
            <a:ext cx="5025579" cy="617537"/>
          </a:xfrm>
        </p:spPr>
        <p:txBody>
          <a:bodyPr/>
          <a:lstStyle/>
          <a:p>
            <a:r>
              <a:rPr lang="en-US" dirty="0"/>
              <a:t>What is terminal illness?</a:t>
            </a:r>
          </a:p>
          <a:p>
            <a:pPr lvl="2"/>
            <a:r>
              <a:rPr lang="en-US" dirty="0"/>
              <a:t>The insured has a life expectancy of six months or less (12 months in CA).</a:t>
            </a:r>
          </a:p>
        </p:txBody>
      </p:sp>
      <p:sp>
        <p:nvSpPr>
          <p:cNvPr id="15" name="Content Placeholder 14">
            <a:extLst>
              <a:ext uri="{FF2B5EF4-FFF2-40B4-BE49-F238E27FC236}">
                <a16:creationId xmlns:a16="http://schemas.microsoft.com/office/drawing/2014/main" id="{166E526C-5655-40BB-A604-FCAFF23421B1}"/>
              </a:ext>
            </a:extLst>
          </p:cNvPr>
          <p:cNvSpPr>
            <a:spLocks noGrp="1"/>
          </p:cNvSpPr>
          <p:nvPr>
            <p:ph sz="quarter" idx="18"/>
          </p:nvPr>
        </p:nvSpPr>
        <p:spPr>
          <a:xfrm>
            <a:off x="777097" y="4023638"/>
            <a:ext cx="5173303" cy="621792"/>
          </a:xfrm>
        </p:spPr>
        <p:txBody>
          <a:bodyPr/>
          <a:lstStyle/>
          <a:p>
            <a:pPr>
              <a:spcBef>
                <a:spcPts val="600"/>
              </a:spcBef>
            </a:pPr>
            <a:r>
              <a:rPr lang="en-US" dirty="0">
                <a:solidFill>
                  <a:srgbClr val="117CC1"/>
                </a:solidFill>
              </a:rPr>
              <a:t>What is chronic illnesss?</a:t>
            </a:r>
          </a:p>
          <a:p>
            <a:pPr lvl="2"/>
            <a:r>
              <a:rPr lang="en-US" dirty="0"/>
              <a:t>The insured is unable to perform at least two of the Activities of Daily Living for at least 90 days; or suffers from a severe cognitive impairment.</a:t>
            </a:r>
            <a:endParaRPr lang="en-GB" dirty="0"/>
          </a:p>
        </p:txBody>
      </p:sp>
      <p:sp>
        <p:nvSpPr>
          <p:cNvPr id="13" name="Content Placeholder 12">
            <a:extLst>
              <a:ext uri="{FF2B5EF4-FFF2-40B4-BE49-F238E27FC236}">
                <a16:creationId xmlns:a16="http://schemas.microsoft.com/office/drawing/2014/main" id="{98112785-7490-41EB-9A20-141E17A17F17}"/>
              </a:ext>
            </a:extLst>
          </p:cNvPr>
          <p:cNvSpPr>
            <a:spLocks noGrp="1"/>
          </p:cNvSpPr>
          <p:nvPr>
            <p:ph sz="quarter" idx="16"/>
          </p:nvPr>
        </p:nvSpPr>
        <p:spPr>
          <a:xfrm>
            <a:off x="6446949" y="3943202"/>
            <a:ext cx="5173303" cy="617537"/>
          </a:xfrm>
        </p:spPr>
        <p:txBody>
          <a:bodyPr/>
          <a:lstStyle/>
          <a:p>
            <a:r>
              <a:rPr lang="en-US" dirty="0"/>
              <a:t>How can the funds be used?</a:t>
            </a:r>
          </a:p>
          <a:p>
            <a:pPr marL="0" lvl="2" indent="0">
              <a:buNone/>
            </a:pPr>
            <a:r>
              <a:rPr lang="en-US" dirty="0"/>
              <a:t>Prudential pays a cash benefit that can be used in any way you choose. For example, use the funds for:</a:t>
            </a:r>
          </a:p>
          <a:p>
            <a:pPr marL="118872" lvl="2">
              <a:spcAft>
                <a:spcPts val="0"/>
              </a:spcAft>
            </a:pPr>
            <a:r>
              <a:rPr lang="en-US" dirty="0"/>
              <a:t>Family care</a:t>
            </a:r>
          </a:p>
          <a:p>
            <a:pPr marL="118872" lvl="2">
              <a:spcAft>
                <a:spcPts val="0"/>
              </a:spcAft>
            </a:pPr>
            <a:r>
              <a:rPr lang="en-US" dirty="0"/>
              <a:t>Home adaptation</a:t>
            </a:r>
          </a:p>
          <a:p>
            <a:pPr marL="118872" lvl="2">
              <a:spcAft>
                <a:spcPts val="0"/>
              </a:spcAft>
            </a:pPr>
            <a:r>
              <a:rPr lang="en-US" dirty="0"/>
              <a:t>Travel</a:t>
            </a:r>
          </a:p>
          <a:p>
            <a:pPr marL="118872" lvl="2">
              <a:spcAft>
                <a:spcPts val="0"/>
              </a:spcAft>
            </a:pPr>
            <a:r>
              <a:rPr lang="en-US" dirty="0"/>
              <a:t>Transportation</a:t>
            </a:r>
          </a:p>
        </p:txBody>
      </p:sp>
      <p:sp>
        <p:nvSpPr>
          <p:cNvPr id="4" name="Footer Placeholder 3">
            <a:extLst>
              <a:ext uri="{FF2B5EF4-FFF2-40B4-BE49-F238E27FC236}">
                <a16:creationId xmlns:a16="http://schemas.microsoft.com/office/drawing/2014/main" id="{228AA400-F0B9-B840-A6FF-F09034A2F453}"/>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dirty="0"/>
              <a:t>Multiple Levels of Financial Protection    |</a:t>
            </a:r>
          </a:p>
        </p:txBody>
      </p:sp>
      <p:sp>
        <p:nvSpPr>
          <p:cNvPr id="5" name="Slide Number Placeholder 4">
            <a:extLst>
              <a:ext uri="{FF2B5EF4-FFF2-40B4-BE49-F238E27FC236}">
                <a16:creationId xmlns:a16="http://schemas.microsoft.com/office/drawing/2014/main" id="{3E9214FB-0B47-4E43-B4AC-1712A6C06B38}"/>
              </a:ext>
              <a:ext uri="{C183D7F6-B498-43B3-948B-1728B52AA6E4}">
                <adec:decorative xmlns:adec="http://schemas.microsoft.com/office/drawing/2017/decorative" val="1"/>
              </a:ext>
            </a:extLst>
          </p:cNvPr>
          <p:cNvSpPr>
            <a:spLocks noGrp="1"/>
          </p:cNvSpPr>
          <p:nvPr>
            <p:ph type="sldNum" sz="quarter" idx="11"/>
          </p:nvPr>
        </p:nvSpPr>
        <p:spPr/>
        <p:txBody>
          <a:bodyPr/>
          <a:lstStyle/>
          <a:p>
            <a:fld id="{BB544E63-09F9-914E-B731-EB7D262F5FD2}" type="slidenum">
              <a:rPr lang="en-US" smtClean="0"/>
              <a:pPr/>
              <a:t>8</a:t>
            </a:fld>
            <a:endParaRPr lang="en-US" dirty="0"/>
          </a:p>
        </p:txBody>
      </p:sp>
      <p:cxnSp>
        <p:nvCxnSpPr>
          <p:cNvPr id="27" name="Straight Connector 26">
            <a:extLst>
              <a:ext uri="{FF2B5EF4-FFF2-40B4-BE49-F238E27FC236}">
                <a16:creationId xmlns:a16="http://schemas.microsoft.com/office/drawing/2014/main" id="{BE1147B5-7BEE-4DAE-A0F3-B0DBCF7B7D06}"/>
              </a:ext>
              <a:ext uri="{C183D7F6-B498-43B3-948B-1728B52AA6E4}">
                <adec:decorative xmlns:adec="http://schemas.microsoft.com/office/drawing/2017/decorative" val="1"/>
              </a:ext>
            </a:extLst>
          </p:cNvPr>
          <p:cNvCxnSpPr>
            <a:cxnSpLocks/>
          </p:cNvCxnSpPr>
          <p:nvPr/>
        </p:nvCxnSpPr>
        <p:spPr>
          <a:xfrm flipV="1">
            <a:off x="471170" y="589786"/>
            <a:ext cx="0" cy="777286"/>
          </a:xfrm>
          <a:prstGeom prst="line">
            <a:avLst/>
          </a:prstGeom>
          <a:ln w="38100">
            <a:solidFill>
              <a:srgbClr val="A7CC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08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0B0540-8D9B-4928-AE4B-45B225125824}"/>
              </a:ext>
            </a:extLst>
          </p:cNvPr>
          <p:cNvSpPr>
            <a:spLocks noGrp="1"/>
          </p:cNvSpPr>
          <p:nvPr>
            <p:ph type="title"/>
          </p:nvPr>
        </p:nvSpPr>
        <p:spPr>
          <a:xfrm>
            <a:off x="761208" y="337488"/>
            <a:ext cx="8302893" cy="685675"/>
          </a:xfrm>
        </p:spPr>
        <p:txBody>
          <a:bodyPr/>
          <a:lstStyle/>
          <a:p>
            <a:pPr marL="0" marR="0" lvl="0" indent="0" defTabSz="457200" rtl="0" eaLnBrk="1" fontAlgn="auto" latinLnBrk="0" hangingPunct="1">
              <a:lnSpc>
                <a:spcPct val="100000"/>
              </a:lnSpc>
              <a:spcBef>
                <a:spcPts val="0"/>
              </a:spcBef>
              <a:spcAft>
                <a:spcPts val="0"/>
              </a:spcAft>
              <a:tabLst/>
              <a:defRPr/>
            </a:pPr>
            <a:r>
              <a:rPr kumimoji="0" lang="en-US" sz="1600" b="0" i="0" u="none" strike="noStrike" kern="1200" cap="none" spc="0" normalizeH="0" baseline="0" noProof="0" dirty="0">
                <a:ln>
                  <a:noFill/>
                </a:ln>
                <a:solidFill>
                  <a:srgbClr val="001F45"/>
                </a:solidFill>
                <a:effectLst/>
                <a:uLnTx/>
                <a:uFillTx/>
                <a:latin typeface="PrudentialModern" pitchFamily="2" charset="77"/>
                <a:ea typeface="+mn-ea"/>
                <a:cs typeface="+mn-cs"/>
              </a:rPr>
              <a:t>PRUDENTIAL’S SOLUTION  </a:t>
            </a:r>
            <a:endParaRPr lang="en-US" dirty="0"/>
          </a:p>
        </p:txBody>
      </p:sp>
      <p:sp>
        <p:nvSpPr>
          <p:cNvPr id="13" name="Content Placeholder 12">
            <a:extLst>
              <a:ext uri="{FF2B5EF4-FFF2-40B4-BE49-F238E27FC236}">
                <a16:creationId xmlns:a16="http://schemas.microsoft.com/office/drawing/2014/main" id="{F92083E7-741F-4BC4-A976-81A4C6B24676}"/>
              </a:ext>
            </a:extLst>
          </p:cNvPr>
          <p:cNvSpPr>
            <a:spLocks noGrp="1"/>
          </p:cNvSpPr>
          <p:nvPr>
            <p:ph sz="quarter" idx="12"/>
          </p:nvPr>
        </p:nvSpPr>
        <p:spPr>
          <a:xfrm>
            <a:off x="741287" y="878257"/>
            <a:ext cx="10706981" cy="618309"/>
          </a:xfrm>
        </p:spPr>
        <p:txBody>
          <a:bodyPr/>
          <a:lstStyle/>
          <a:p>
            <a:pPr marR="0" lvl="0" fontAlgn="auto">
              <a:lnSpc>
                <a:spcPct val="100000"/>
              </a:lnSpc>
              <a:spcAft>
                <a:spcPts val="800"/>
              </a:spcAft>
              <a:buClrTx/>
              <a:buSzTx/>
              <a:tabLst/>
              <a:defRPr/>
            </a:pPr>
            <a:r>
              <a:rPr lang="en-US" sz="4000" dirty="0">
                <a:solidFill>
                  <a:srgbClr val="001F45"/>
                </a:solidFill>
              </a:rPr>
              <a:t>Life Insurance with a Chronic Illness Rider</a:t>
            </a:r>
            <a:endParaRPr lang="en-GB" sz="4000" dirty="0">
              <a:solidFill>
                <a:srgbClr val="001F45"/>
              </a:solidFill>
            </a:endParaRPr>
          </a:p>
        </p:txBody>
      </p:sp>
      <p:sp>
        <p:nvSpPr>
          <p:cNvPr id="14" name="Content Placeholder 13">
            <a:extLst>
              <a:ext uri="{FF2B5EF4-FFF2-40B4-BE49-F238E27FC236}">
                <a16:creationId xmlns:a16="http://schemas.microsoft.com/office/drawing/2014/main" id="{FF0D105F-F9C7-4284-97B0-FCDC60CB4B63}"/>
              </a:ext>
            </a:extLst>
          </p:cNvPr>
          <p:cNvSpPr>
            <a:spLocks noGrp="1"/>
          </p:cNvSpPr>
          <p:nvPr>
            <p:ph sz="quarter" idx="13"/>
          </p:nvPr>
        </p:nvSpPr>
        <p:spPr>
          <a:xfrm>
            <a:off x="761208" y="1868357"/>
            <a:ext cx="5448206" cy="3065150"/>
          </a:xfrm>
        </p:spPr>
        <p:txBody>
          <a:bodyPr/>
          <a:lstStyle/>
          <a:p>
            <a:pPr lvl="0">
              <a:spcBef>
                <a:spcPts val="600"/>
              </a:spcBef>
            </a:pPr>
            <a:r>
              <a:rPr lang="en-US" dirty="0">
                <a:solidFill>
                  <a:srgbClr val="117CC1"/>
                </a:solidFill>
                <a:latin typeface="+mj-lt"/>
              </a:rPr>
              <a:t>Eligibility Criteria</a:t>
            </a:r>
          </a:p>
          <a:p>
            <a:pPr lvl="2"/>
            <a:r>
              <a:rPr lang="en-US" dirty="0"/>
              <a:t>Available to individuals age 20 to 80</a:t>
            </a:r>
          </a:p>
          <a:p>
            <a:pPr lvl="2"/>
            <a:r>
              <a:rPr lang="en-US" dirty="0"/>
              <a:t>Coverage amount between $100,000 and [$5] million</a:t>
            </a:r>
          </a:p>
          <a:p>
            <a:pPr lvl="2"/>
            <a:r>
              <a:rPr lang="en-US" dirty="0"/>
              <a:t>Elected at time of application</a:t>
            </a:r>
          </a:p>
          <a:p>
            <a:pPr lvl="2"/>
            <a:r>
              <a:rPr lang="en-US" dirty="0"/>
              <a:t>Supplemental underwriting is completed</a:t>
            </a:r>
          </a:p>
          <a:p>
            <a:pPr lvl="2"/>
            <a:r>
              <a:rPr lang="en-US" dirty="0"/>
              <a:t>An additional cost for the rider</a:t>
            </a:r>
            <a:endParaRPr lang="en-GB" dirty="0"/>
          </a:p>
        </p:txBody>
      </p:sp>
      <p:sp>
        <p:nvSpPr>
          <p:cNvPr id="2" name="Footer Placeholder 1">
            <a:extLst>
              <a:ext uri="{FF2B5EF4-FFF2-40B4-BE49-F238E27FC236}">
                <a16:creationId xmlns:a16="http://schemas.microsoft.com/office/drawing/2014/main" id="{E1948FF6-F203-45E9-BFCA-4251935AFF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dirty="0">
                <a:solidFill>
                  <a:srgbClr val="000000"/>
                </a:solidFill>
              </a:rPr>
              <a:t>Multiple Levels of Financial Protection    |</a:t>
            </a:r>
          </a:p>
        </p:txBody>
      </p:sp>
      <p:sp>
        <p:nvSpPr>
          <p:cNvPr id="4" name="Slide Number Placeholder 3">
            <a:extLst>
              <a:ext uri="{FF2B5EF4-FFF2-40B4-BE49-F238E27FC236}">
                <a16:creationId xmlns:a16="http://schemas.microsoft.com/office/drawing/2014/main" id="{DBAD2330-68BC-4C1C-AD12-4969E4B8ABA6}"/>
              </a:ext>
              <a:ext uri="{C183D7F6-B498-43B3-948B-1728B52AA6E4}">
                <adec:decorative xmlns:adec="http://schemas.microsoft.com/office/drawing/2017/decorative" val="1"/>
              </a:ext>
            </a:extLst>
          </p:cNvPr>
          <p:cNvSpPr>
            <a:spLocks noGrp="1"/>
          </p:cNvSpPr>
          <p:nvPr>
            <p:ph type="sldNum" sz="quarter" idx="11"/>
          </p:nvPr>
        </p:nvSpPr>
        <p:spPr/>
        <p:txBody>
          <a:bodyPr/>
          <a:lstStyle/>
          <a:p>
            <a:fld id="{BB544E63-09F9-914E-B731-EB7D262F5FD2}" type="slidenum">
              <a:rPr lang="en-US" smtClean="0"/>
              <a:pPr/>
              <a:t>9</a:t>
            </a:fld>
            <a:endParaRPr lang="en-US" dirty="0"/>
          </a:p>
        </p:txBody>
      </p:sp>
      <p:cxnSp>
        <p:nvCxnSpPr>
          <p:cNvPr id="18" name="Straight Connector 17">
            <a:extLst>
              <a:ext uri="{FF2B5EF4-FFF2-40B4-BE49-F238E27FC236}">
                <a16:creationId xmlns:a16="http://schemas.microsoft.com/office/drawing/2014/main" id="{CAEA6E46-6F7A-A113-F5BD-9BB4DB29521E}"/>
              </a:ext>
              <a:ext uri="{C183D7F6-B498-43B3-948B-1728B52AA6E4}">
                <adec:decorative xmlns:adec="http://schemas.microsoft.com/office/drawing/2017/decorative" val="1"/>
              </a:ext>
            </a:extLst>
          </p:cNvPr>
          <p:cNvCxnSpPr>
            <a:cxnSpLocks/>
          </p:cNvCxnSpPr>
          <p:nvPr/>
        </p:nvCxnSpPr>
        <p:spPr>
          <a:xfrm flipV="1">
            <a:off x="471170" y="589786"/>
            <a:ext cx="0" cy="777286"/>
          </a:xfrm>
          <a:prstGeom prst="line">
            <a:avLst/>
          </a:prstGeom>
          <a:ln w="38100">
            <a:solidFill>
              <a:srgbClr val="A7CC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587081"/>
      </p:ext>
    </p:extLst>
  </p:cSld>
  <p:clrMapOvr>
    <a:masterClrMapping/>
  </p:clrMapOvr>
  <p:transition>
    <p:fade/>
  </p:transition>
</p:sld>
</file>

<file path=ppt/theme/theme1.xml><?xml version="1.0" encoding="utf-8"?>
<a:theme xmlns:a="http://schemas.openxmlformats.org/drawingml/2006/main" name="Overall Master Slide">
  <a:themeElements>
    <a:clrScheme name="2022 Marketing Template">
      <a:dk1>
        <a:srgbClr val="001F45"/>
      </a:dk1>
      <a:lt1>
        <a:srgbClr val="FFFFFF"/>
      </a:lt1>
      <a:dk2>
        <a:srgbClr val="7ECAF2"/>
      </a:dk2>
      <a:lt2>
        <a:srgbClr val="007BC3"/>
      </a:lt2>
      <a:accent1>
        <a:srgbClr val="FFD200"/>
      </a:accent1>
      <a:accent2>
        <a:srgbClr val="D1931F"/>
      </a:accent2>
      <a:accent3>
        <a:srgbClr val="009ED1"/>
      </a:accent3>
      <a:accent4>
        <a:srgbClr val="98C3DE"/>
      </a:accent4>
      <a:accent5>
        <a:srgbClr val="A29E95"/>
      </a:accent5>
      <a:accent6>
        <a:srgbClr val="504844"/>
      </a:accent6>
      <a:hlink>
        <a:srgbClr val="0070C0"/>
      </a:hlink>
      <a:folHlink>
        <a:srgbClr val="004A82"/>
      </a:folHlink>
    </a:clrScheme>
    <a:fontScheme name="2022 Marketing Template">
      <a:majorFont>
        <a:latin typeface="PrudentialModern"/>
        <a:ea typeface=""/>
        <a:cs typeface=""/>
      </a:majorFont>
      <a:minorFont>
        <a:latin typeface="PrudentialModern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pPr>
      <a:bodyPr/>
      <a:lstStyle/>
      <a:style>
        <a:lnRef idx="1">
          <a:schemeClr val="dk1"/>
        </a:lnRef>
        <a:fillRef idx="0">
          <a:schemeClr val="dk1"/>
        </a:fillRef>
        <a:effectRef idx="0">
          <a:schemeClr val="dk1"/>
        </a:effectRef>
        <a:fontRef idx="minor">
          <a:schemeClr val="tx1"/>
        </a:fontRef>
      </a:style>
    </a:lnDef>
    <a:txDef>
      <a:spPr/>
      <a:bodyPr vert="horz" lIns="0" tIns="0" rIns="0" bIns="0" rtlCol="0" anchor="b" anchorCtr="0">
        <a:noAutofit/>
      </a:bodyPr>
      <a:lstStyle>
        <a:defPPr>
          <a:defRPr sz="1600" spc="0" dirty="0" smtClean="0"/>
        </a:defPPr>
      </a:lstStyle>
    </a:txDef>
  </a:objectDefaults>
  <a:extraClrSchemeLst/>
  <a:extLst>
    <a:ext uri="{05A4C25C-085E-4340-85A3-A5531E510DB2}">
      <thm15:themeFamily xmlns:thm15="http://schemas.microsoft.com/office/thememl/2012/main" name="Prudential Template  -  Read-Only" id="{D1BFD999-D840-4D17-A4E9-CDFC74307D2F}" vid="{5BCBDA49-47A1-4EF3-BB88-4220FB627DAE}"/>
    </a:ext>
  </a:extLst>
</a:theme>
</file>

<file path=ppt/theme/theme2.xml><?xml version="1.0" encoding="utf-8"?>
<a:theme xmlns:a="http://schemas.openxmlformats.org/drawingml/2006/main" name="Office Theme">
  <a:themeElements>
    <a:clrScheme name="XD Colors">
      <a:dk1>
        <a:srgbClr val="001F45"/>
      </a:dk1>
      <a:lt1>
        <a:srgbClr val="FEFFFF"/>
      </a:lt1>
      <a:dk2>
        <a:srgbClr val="06629C"/>
      </a:dk2>
      <a:lt2>
        <a:srgbClr val="FDD200"/>
      </a:lt2>
      <a:accent1>
        <a:srgbClr val="98C3DE"/>
      </a:accent1>
      <a:accent2>
        <a:srgbClr val="333333"/>
      </a:accent2>
      <a:accent3>
        <a:srgbClr val="E3F2F3"/>
      </a:accent3>
      <a:accent4>
        <a:srgbClr val="CCCCCC"/>
      </a:accent4>
      <a:accent5>
        <a:srgbClr val="287C00"/>
      </a:accent5>
      <a:accent6>
        <a:srgbClr val="C15505"/>
      </a:accent6>
      <a:hlink>
        <a:srgbClr val="07639D"/>
      </a:hlink>
      <a:folHlink>
        <a:srgbClr val="07639D"/>
      </a:folHlink>
    </a:clrScheme>
    <a:fontScheme name="2022 Marketing Template">
      <a:majorFont>
        <a:latin typeface="PrudentialModern"/>
        <a:ea typeface=""/>
        <a:cs typeface=""/>
      </a:majorFont>
      <a:minorFont>
        <a:latin typeface="PrudentialModern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5" ma:contentTypeDescription="Create a new document." ma:contentTypeScope="" ma:versionID="6b9670e08fc7e35680bf6bf064e60aea">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36fee04bcc583777d4382acd0b3df418"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c07c542-31d9-43e6-8381-41bf2cd25ef3" xsi:nil="true"/>
  </documentManagement>
</p:properties>
</file>

<file path=customXml/itemProps1.xml><?xml version="1.0" encoding="utf-8"?>
<ds:datastoreItem xmlns:ds="http://schemas.openxmlformats.org/officeDocument/2006/customXml" ds:itemID="{A1DDB58D-F258-4DD5-A5F3-3F1C40C002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1D2E30-0A97-41E4-87D5-7CA890B01DBF}">
  <ds:schemaRefs>
    <ds:schemaRef ds:uri="http://schemas.microsoft.com/sharepoint/v3/contenttype/forms"/>
  </ds:schemaRefs>
</ds:datastoreItem>
</file>

<file path=customXml/itemProps3.xml><?xml version="1.0" encoding="utf-8"?>
<ds:datastoreItem xmlns:ds="http://schemas.openxmlformats.org/officeDocument/2006/customXml" ds:itemID="{87E1C8D8-B2F6-4F4D-B465-51C4A54EC718}">
  <ds:schemaRefs>
    <ds:schemaRef ds:uri="http://purl.org/dc/dcmitype/"/>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2006/metadata/properties"/>
    <ds:schemaRef ds:uri="b24728e0-73a7-4bf8-b246-3d3a4eb367b6"/>
    <ds:schemaRef ds:uri="http://schemas.microsoft.com/office/infopath/2007/PartnerControls"/>
    <ds:schemaRef ds:uri="bc07c542-31d9-43e6-8381-41bf2cd25ef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15883</TotalTime>
  <Words>3214</Words>
  <Application>Microsoft Office PowerPoint</Application>
  <PresentationFormat>Widescreen</PresentationFormat>
  <Paragraphs>310</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 Narrow</vt:lpstr>
      <vt:lpstr>Calibri</vt:lpstr>
      <vt:lpstr>PrudentialModern</vt:lpstr>
      <vt:lpstr>PrudentialModern Bold Condensed</vt:lpstr>
      <vt:lpstr>PrudentialModern Bold SemiConde</vt:lpstr>
      <vt:lpstr>PrudentialModern Medium</vt:lpstr>
      <vt:lpstr>PRUDENTIALMODERN MEDIUM CONDENS</vt:lpstr>
      <vt:lpstr>Wingdings</vt:lpstr>
      <vt:lpstr>Overall Master Slide</vt:lpstr>
      <vt:lpstr>Life Insurance Presentation</vt:lpstr>
      <vt:lpstr>The challenge of planning  for the unexpected</vt:lpstr>
      <vt:lpstr>Today’s Agenda</vt:lpstr>
      <vt:lpstr>The challenge of planning as we age</vt:lpstr>
      <vt:lpstr>70%</vt:lpstr>
      <vt:lpstr>PRUDENTIAL’S SOLUTION</vt:lpstr>
      <vt:lpstr>Individual Life Insurance at-a-glance</vt:lpstr>
      <vt:lpstr>PRUDENTIAL’S SOLUTION </vt:lpstr>
      <vt:lpstr>PRUDENTIAL’S SOLUTION  </vt:lpstr>
      <vt:lpstr>PRUDENTIAL’S SOLUTION   </vt:lpstr>
      <vt:lpstr>PRUDENTIAL’S SOLUTION    </vt:lpstr>
      <vt:lpstr>Concierge care services</vt:lpstr>
      <vt:lpstr>Benefits of concierge care services</vt:lpstr>
      <vt:lpstr>Accessing concierge care services</vt:lpstr>
      <vt:lpstr>PRUDENTIAL’S SOLUTION     </vt:lpstr>
      <vt:lpstr>Getting started</vt:lpstr>
      <vt:lpstr>Thank you for being here today!</vt:lpstr>
      <vt:lpstr>Important product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Insurance Presentation</dc:title>
  <dc:creator>Prudential</dc:creator>
  <cp:lastModifiedBy>Charlotte Bing - Financial Markets Inc</cp:lastModifiedBy>
  <cp:revision>512</cp:revision>
  <cp:lastPrinted>2017-05-15T19:15:48Z</cp:lastPrinted>
  <dcterms:created xsi:type="dcterms:W3CDTF">2021-03-28T10:27:32Z</dcterms:created>
  <dcterms:modified xsi:type="dcterms:W3CDTF">2023-01-23T15:36:13Z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0x010100999C4FFDA086E74B8187C2D49E9EF550</vt:lpwstr>
  </property>
</Properties>
</file>