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3" r:id="rId4"/>
    <p:sldMasterId id="2147483871" r:id="rId5"/>
    <p:sldMasterId id="2147483881" r:id="rId6"/>
    <p:sldMasterId id="2147483903" r:id="rId7"/>
    <p:sldMasterId id="2147483913" r:id="rId8"/>
    <p:sldMasterId id="2147483923" r:id="rId9"/>
    <p:sldMasterId id="2147483892" r:id="rId10"/>
  </p:sldMasterIdLst>
  <p:notesMasterIdLst>
    <p:notesMasterId r:id="rId40"/>
  </p:notesMasterIdLst>
  <p:sldIdLst>
    <p:sldId id="467" r:id="rId11"/>
    <p:sldId id="404" r:id="rId12"/>
    <p:sldId id="410" r:id="rId13"/>
    <p:sldId id="480" r:id="rId14"/>
    <p:sldId id="472" r:id="rId15"/>
    <p:sldId id="479" r:id="rId16"/>
    <p:sldId id="449" r:id="rId17"/>
    <p:sldId id="451" r:id="rId18"/>
    <p:sldId id="481" r:id="rId19"/>
    <p:sldId id="466" r:id="rId20"/>
    <p:sldId id="477" r:id="rId21"/>
    <p:sldId id="474" r:id="rId22"/>
    <p:sldId id="478" r:id="rId23"/>
    <p:sldId id="482" r:id="rId24"/>
    <p:sldId id="408" r:id="rId25"/>
    <p:sldId id="443" r:id="rId26"/>
    <p:sldId id="445" r:id="rId27"/>
    <p:sldId id="446" r:id="rId28"/>
    <p:sldId id="447" r:id="rId29"/>
    <p:sldId id="448" r:id="rId30"/>
    <p:sldId id="419" r:id="rId31"/>
    <p:sldId id="453" r:id="rId32"/>
    <p:sldId id="454" r:id="rId33"/>
    <p:sldId id="476" r:id="rId34"/>
    <p:sldId id="475" r:id="rId35"/>
    <p:sldId id="441" r:id="rId36"/>
    <p:sldId id="464" r:id="rId37"/>
    <p:sldId id="442" r:id="rId38"/>
    <p:sldId id="465" r:id="rId39"/>
  </p:sldIdLst>
  <p:sldSz cx="12192000" cy="6858000"/>
  <p:notesSz cx="6858000" cy="9144000"/>
  <p:defaultTextStyle>
    <a:defPPr>
      <a:defRPr lang="en-US"/>
    </a:defPPr>
    <a:lvl1pPr marL="0" algn="l" defTabSz="457178" rtl="0" eaLnBrk="1" latinLnBrk="0" hangingPunct="1">
      <a:defRPr sz="1900" kern="1200">
        <a:solidFill>
          <a:schemeClr val="tx1"/>
        </a:solidFill>
        <a:latin typeface="+mn-lt"/>
        <a:ea typeface="+mn-ea"/>
        <a:cs typeface="+mn-cs"/>
      </a:defRPr>
    </a:lvl1pPr>
    <a:lvl2pPr marL="457178" algn="l" defTabSz="457178" rtl="0" eaLnBrk="1" latinLnBrk="0" hangingPunct="1">
      <a:defRPr sz="1900" kern="1200">
        <a:solidFill>
          <a:schemeClr val="tx1"/>
        </a:solidFill>
        <a:latin typeface="+mn-lt"/>
        <a:ea typeface="+mn-ea"/>
        <a:cs typeface="+mn-cs"/>
      </a:defRPr>
    </a:lvl2pPr>
    <a:lvl3pPr marL="914354" algn="l" defTabSz="457178" rtl="0" eaLnBrk="1" latinLnBrk="0" hangingPunct="1">
      <a:defRPr sz="1900" kern="1200">
        <a:solidFill>
          <a:schemeClr val="tx1"/>
        </a:solidFill>
        <a:latin typeface="+mn-lt"/>
        <a:ea typeface="+mn-ea"/>
        <a:cs typeface="+mn-cs"/>
      </a:defRPr>
    </a:lvl3pPr>
    <a:lvl4pPr marL="1371532" algn="l" defTabSz="457178" rtl="0" eaLnBrk="1" latinLnBrk="0" hangingPunct="1">
      <a:defRPr sz="1900" kern="1200">
        <a:solidFill>
          <a:schemeClr val="tx1"/>
        </a:solidFill>
        <a:latin typeface="+mn-lt"/>
        <a:ea typeface="+mn-ea"/>
        <a:cs typeface="+mn-cs"/>
      </a:defRPr>
    </a:lvl4pPr>
    <a:lvl5pPr marL="1828709" algn="l" defTabSz="457178" rtl="0" eaLnBrk="1" latinLnBrk="0" hangingPunct="1">
      <a:defRPr sz="1900" kern="1200">
        <a:solidFill>
          <a:schemeClr val="tx1"/>
        </a:solidFill>
        <a:latin typeface="+mn-lt"/>
        <a:ea typeface="+mn-ea"/>
        <a:cs typeface="+mn-cs"/>
      </a:defRPr>
    </a:lvl5pPr>
    <a:lvl6pPr marL="2285886" algn="l" defTabSz="457178" rtl="0" eaLnBrk="1" latinLnBrk="0" hangingPunct="1">
      <a:defRPr sz="1900" kern="1200">
        <a:solidFill>
          <a:schemeClr val="tx1"/>
        </a:solidFill>
        <a:latin typeface="+mn-lt"/>
        <a:ea typeface="+mn-ea"/>
        <a:cs typeface="+mn-cs"/>
      </a:defRPr>
    </a:lvl6pPr>
    <a:lvl7pPr marL="2743062" algn="l" defTabSz="457178" rtl="0" eaLnBrk="1" latinLnBrk="0" hangingPunct="1">
      <a:defRPr sz="1900" kern="1200">
        <a:solidFill>
          <a:schemeClr val="tx1"/>
        </a:solidFill>
        <a:latin typeface="+mn-lt"/>
        <a:ea typeface="+mn-ea"/>
        <a:cs typeface="+mn-cs"/>
      </a:defRPr>
    </a:lvl7pPr>
    <a:lvl8pPr marL="3200240" algn="l" defTabSz="457178" rtl="0" eaLnBrk="1" latinLnBrk="0" hangingPunct="1">
      <a:defRPr sz="1900" kern="1200">
        <a:solidFill>
          <a:schemeClr val="tx1"/>
        </a:solidFill>
        <a:latin typeface="+mn-lt"/>
        <a:ea typeface="+mn-ea"/>
        <a:cs typeface="+mn-cs"/>
      </a:defRPr>
    </a:lvl8pPr>
    <a:lvl9pPr marL="3657418" algn="l" defTabSz="457178"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VPP III Story" id="{E8F4AD84-90CB-49E8-B991-D4A3197E2257}">
          <p14:sldIdLst>
            <p14:sldId id="467"/>
            <p14:sldId id="404"/>
            <p14:sldId id="410"/>
            <p14:sldId id="480"/>
            <p14:sldId id="472"/>
            <p14:sldId id="479"/>
            <p14:sldId id="449"/>
            <p14:sldId id="451"/>
            <p14:sldId id="481"/>
            <p14:sldId id="466"/>
            <p14:sldId id="477"/>
            <p14:sldId id="474"/>
            <p14:sldId id="478"/>
            <p14:sldId id="482"/>
            <p14:sldId id="408"/>
            <p14:sldId id="443"/>
            <p14:sldId id="445"/>
            <p14:sldId id="446"/>
            <p14:sldId id="447"/>
            <p14:sldId id="448"/>
            <p14:sldId id="419"/>
            <p14:sldId id="453"/>
            <p14:sldId id="454"/>
            <p14:sldId id="476"/>
            <p14:sldId id="475"/>
          </p14:sldIdLst>
        </p14:section>
        <p14:section name="Other July Enhancements" id="{A3E68207-F30C-41A0-A376-E496B3B8EE08}">
          <p14:sldIdLst>
            <p14:sldId id="441"/>
            <p14:sldId id="464"/>
            <p14:sldId id="442"/>
            <p14:sldId id="465"/>
          </p14:sldIdLst>
        </p14:section>
      </p14:sectionLst>
    </p:ex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BFB4"/>
    <a:srgbClr val="001871"/>
    <a:srgbClr val="FF8200"/>
    <a:srgbClr val="00A4E4"/>
    <a:srgbClr val="B1B1B1"/>
    <a:srgbClr val="FCF3CD"/>
    <a:srgbClr val="1452DF"/>
    <a:srgbClr val="333333"/>
    <a:srgbClr val="44546A"/>
    <a:srgbClr val="8F4F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58" autoAdjust="0"/>
    <p:restoredTop sz="86809" autoAdjust="0"/>
  </p:normalViewPr>
  <p:slideViewPr>
    <p:cSldViewPr snapToGrid="0">
      <p:cViewPr varScale="1">
        <p:scale>
          <a:sx n="91" d="100"/>
          <a:sy n="91" d="100"/>
        </p:scale>
        <p:origin x="1158" y="84"/>
      </p:cViewPr>
      <p:guideLst>
        <p:guide orient="horz" pos="2160"/>
        <p:guide pos="3816"/>
      </p:guideLst>
    </p:cSldViewPr>
  </p:slideViewPr>
  <p:outlineViewPr>
    <p:cViewPr>
      <p:scale>
        <a:sx n="33" d="100"/>
        <a:sy n="33" d="100"/>
      </p:scale>
      <p:origin x="0" y="-11976"/>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D354A4-E0FD-E24C-B30F-22FA38F3DDDA}" type="datetimeFigureOut">
              <a:rPr lang="en-US" smtClean="0"/>
              <a:t>10/31/2022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137CEE-3872-1F4B-86B7-37DC2E1038D1}" type="slidenum">
              <a:rPr lang="en-US" smtClean="0"/>
              <a:t>‹#›</a:t>
            </a:fld>
            <a:endParaRPr lang="en-US" dirty="0"/>
          </a:p>
        </p:txBody>
      </p:sp>
    </p:spTree>
    <p:extLst>
      <p:ext uri="{BB962C8B-B14F-4D97-AF65-F5344CB8AC3E}">
        <p14:creationId xmlns:p14="http://schemas.microsoft.com/office/powerpoint/2010/main" val="2604625430"/>
      </p:ext>
    </p:extLst>
  </p:cSld>
  <p:clrMap bg1="lt1" tx1="dk1" bg2="lt2" tx2="dk2" accent1="accent1" accent2="accent2" accent3="accent3" accent4="accent4" accent5="accent5" accent6="accent6" hlink="hlink" folHlink="folHlink"/>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4" algn="l" defTabSz="457178" rtl="0" eaLnBrk="1" latinLnBrk="0" hangingPunct="1">
      <a:defRPr sz="1200" kern="1200">
        <a:solidFill>
          <a:schemeClr val="tx1"/>
        </a:solidFill>
        <a:latin typeface="+mn-lt"/>
        <a:ea typeface="+mn-ea"/>
        <a:cs typeface="+mn-cs"/>
      </a:defRPr>
    </a:lvl3pPr>
    <a:lvl4pPr marL="1371532" algn="l" defTabSz="457178" rtl="0" eaLnBrk="1" latinLnBrk="0" hangingPunct="1">
      <a:defRPr sz="1200" kern="1200">
        <a:solidFill>
          <a:schemeClr val="tx1"/>
        </a:solidFill>
        <a:latin typeface="+mn-lt"/>
        <a:ea typeface="+mn-ea"/>
        <a:cs typeface="+mn-cs"/>
      </a:defRPr>
    </a:lvl4pPr>
    <a:lvl5pPr marL="1828709" algn="l" defTabSz="457178" rtl="0" eaLnBrk="1" latinLnBrk="0" hangingPunct="1">
      <a:defRPr sz="1200" kern="1200">
        <a:solidFill>
          <a:schemeClr val="tx1"/>
        </a:solidFill>
        <a:latin typeface="+mn-lt"/>
        <a:ea typeface="+mn-ea"/>
        <a:cs typeface="+mn-cs"/>
      </a:defRPr>
    </a:lvl5pPr>
    <a:lvl6pPr marL="2285886" algn="l" defTabSz="457178" rtl="0" eaLnBrk="1" latinLnBrk="0" hangingPunct="1">
      <a:defRPr sz="1200" kern="1200">
        <a:solidFill>
          <a:schemeClr val="tx1"/>
        </a:solidFill>
        <a:latin typeface="+mn-lt"/>
        <a:ea typeface="+mn-ea"/>
        <a:cs typeface="+mn-cs"/>
      </a:defRPr>
    </a:lvl6pPr>
    <a:lvl7pPr marL="2743062"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8"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US" sz="1200" dirty="0">
                <a:solidFill>
                  <a:srgbClr val="0070C0"/>
                </a:solidFill>
              </a:rPr>
              <a:t>Read slide</a:t>
            </a:r>
          </a:p>
          <a:p>
            <a:endParaRPr lang="en-US" dirty="0"/>
          </a:p>
        </p:txBody>
      </p:sp>
      <p:sp>
        <p:nvSpPr>
          <p:cNvPr id="4" name="Slide Number Placeholder 3"/>
          <p:cNvSpPr>
            <a:spLocks noGrp="1"/>
          </p:cNvSpPr>
          <p:nvPr>
            <p:ph type="sldNum" sz="quarter" idx="10"/>
          </p:nvPr>
        </p:nvSpPr>
        <p:spPr/>
        <p:txBody>
          <a:bodyPr/>
          <a:lstStyle/>
          <a:p>
            <a:fld id="{9C137CEE-3872-1F4B-86B7-37DC2E1038D1}" type="slidenum">
              <a:rPr lang="en-US" smtClean="0"/>
              <a:t>1</a:t>
            </a:fld>
            <a:endParaRPr lang="en-US" dirty="0"/>
          </a:p>
        </p:txBody>
      </p:sp>
    </p:spTree>
    <p:extLst>
      <p:ext uri="{BB962C8B-B14F-4D97-AF65-F5344CB8AC3E}">
        <p14:creationId xmlns:p14="http://schemas.microsoft.com/office/powerpoint/2010/main" val="1413875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Read directly from slide</a:t>
            </a:r>
          </a:p>
        </p:txBody>
      </p:sp>
    </p:spTree>
    <p:extLst>
      <p:ext uri="{BB962C8B-B14F-4D97-AF65-F5344CB8AC3E}">
        <p14:creationId xmlns:p14="http://schemas.microsoft.com/office/powerpoint/2010/main" val="149208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50000"/>
              </a:lnSpc>
              <a:buClr>
                <a:srgbClr val="0070C0"/>
              </a:buClr>
            </a:pPr>
            <a:r>
              <a:rPr lang="en-US" sz="2400" dirty="0">
                <a:solidFill>
                  <a:srgbClr val="0070C0"/>
                </a:solidFill>
              </a:rPr>
              <a:t>Read slide</a:t>
            </a:r>
          </a:p>
          <a:p>
            <a:endParaRPr lang="en-US" sz="2400" dirty="0"/>
          </a:p>
        </p:txBody>
      </p:sp>
      <p:sp>
        <p:nvSpPr>
          <p:cNvPr id="4" name="Slide Number Placeholder 3"/>
          <p:cNvSpPr>
            <a:spLocks noGrp="1"/>
          </p:cNvSpPr>
          <p:nvPr>
            <p:ph type="sldNum" sz="quarter" idx="10"/>
          </p:nvPr>
        </p:nvSpPr>
        <p:spPr/>
        <p:txBody>
          <a:bodyPr/>
          <a:lstStyle/>
          <a:p>
            <a:fld id="{819A84C3-21D7-40BE-B340-21BC0FF2F5D9}"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31142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50000"/>
              </a:lnSpc>
              <a:buClr>
                <a:srgbClr val="0070C0"/>
              </a:buClr>
            </a:pPr>
            <a:r>
              <a:rPr lang="en-US" sz="2400" dirty="0">
                <a:solidFill>
                  <a:srgbClr val="0070C0"/>
                </a:solidFill>
              </a:rPr>
              <a:t>Read slide</a:t>
            </a:r>
          </a:p>
          <a:p>
            <a:endParaRPr lang="en-US" sz="2400" dirty="0"/>
          </a:p>
        </p:txBody>
      </p:sp>
      <p:sp>
        <p:nvSpPr>
          <p:cNvPr id="4" name="Slide Number Placeholder 3"/>
          <p:cNvSpPr>
            <a:spLocks noGrp="1"/>
          </p:cNvSpPr>
          <p:nvPr>
            <p:ph type="sldNum" sz="quarter" idx="10"/>
          </p:nvPr>
        </p:nvSpPr>
        <p:spPr/>
        <p:txBody>
          <a:bodyPr/>
          <a:lstStyle/>
          <a:p>
            <a:fld id="{819A84C3-21D7-40BE-B340-21BC0FF2F5D9}"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46536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50000"/>
              </a:lnSpc>
              <a:buClr>
                <a:srgbClr val="0070C0"/>
              </a:buClr>
            </a:pPr>
            <a:r>
              <a:rPr lang="en-US" sz="2400" dirty="0">
                <a:solidFill>
                  <a:srgbClr val="0070C0"/>
                </a:solidFill>
              </a:rPr>
              <a:t>Read slide</a:t>
            </a:r>
          </a:p>
          <a:p>
            <a:endParaRPr lang="en-US" sz="2400" dirty="0"/>
          </a:p>
        </p:txBody>
      </p:sp>
      <p:sp>
        <p:nvSpPr>
          <p:cNvPr id="4" name="Slide Number Placeholder 3"/>
          <p:cNvSpPr>
            <a:spLocks noGrp="1"/>
          </p:cNvSpPr>
          <p:nvPr>
            <p:ph type="sldNum" sz="quarter" idx="10"/>
          </p:nvPr>
        </p:nvSpPr>
        <p:spPr/>
        <p:txBody>
          <a:bodyPr/>
          <a:lstStyle/>
          <a:p>
            <a:fld id="{819A84C3-21D7-40BE-B340-21BC0FF2F5D9}"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570496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50000"/>
              </a:lnSpc>
              <a:buClr>
                <a:srgbClr val="0070C0"/>
              </a:buClr>
            </a:pPr>
            <a:r>
              <a:rPr lang="en-US" sz="2400" dirty="0">
                <a:solidFill>
                  <a:srgbClr val="0070C0"/>
                </a:solidFill>
              </a:rPr>
              <a:t>Read slide</a:t>
            </a:r>
          </a:p>
          <a:p>
            <a:endParaRPr lang="en-US" sz="2400" dirty="0"/>
          </a:p>
        </p:txBody>
      </p:sp>
      <p:sp>
        <p:nvSpPr>
          <p:cNvPr id="4" name="Slide Number Placeholder 3"/>
          <p:cNvSpPr>
            <a:spLocks noGrp="1"/>
          </p:cNvSpPr>
          <p:nvPr>
            <p:ph type="sldNum" sz="quarter" idx="10"/>
          </p:nvPr>
        </p:nvSpPr>
        <p:spPr/>
        <p:txBody>
          <a:bodyPr/>
          <a:lstStyle/>
          <a:p>
            <a:fld id="{819A84C3-21D7-40BE-B340-21BC0FF2F5D9}"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101244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457178" rtl="0" eaLnBrk="1" fontAlgn="auto" latinLnBrk="0" hangingPunct="1">
              <a:lnSpc>
                <a:spcPct val="150000"/>
              </a:lnSpc>
              <a:spcBef>
                <a:spcPts val="0"/>
              </a:spcBef>
              <a:spcAft>
                <a:spcPts val="0"/>
              </a:spcAft>
              <a:buClr>
                <a:srgbClr val="0070C0"/>
              </a:buClr>
              <a:buSzTx/>
              <a:buFontTx/>
              <a:buNone/>
              <a:tabLst/>
              <a:defRPr/>
            </a:pPr>
            <a:r>
              <a:rPr lang="en-US" sz="2000" dirty="0">
                <a:solidFill>
                  <a:srgbClr val="0070C0"/>
                </a:solidFill>
              </a:rPr>
              <a:t>Read slide</a:t>
            </a:r>
          </a:p>
          <a:p>
            <a:pPr algn="just">
              <a:lnSpc>
                <a:spcPct val="150000"/>
              </a:lnSpc>
              <a:buClr>
                <a:srgbClr val="0070C0"/>
              </a:buClr>
            </a:pPr>
            <a:endParaRPr lang="en-US" sz="2000" dirty="0">
              <a:solidFill>
                <a:srgbClr val="0070C0"/>
              </a:solidFill>
            </a:endParaRPr>
          </a:p>
        </p:txBody>
      </p:sp>
      <p:sp>
        <p:nvSpPr>
          <p:cNvPr id="4" name="Slide Number Placeholder 3"/>
          <p:cNvSpPr>
            <a:spLocks noGrp="1"/>
          </p:cNvSpPr>
          <p:nvPr>
            <p:ph type="sldNum" sz="quarter" idx="10"/>
          </p:nvPr>
        </p:nvSpPr>
        <p:spPr/>
        <p:txBody>
          <a:bodyPr/>
          <a:lstStyle/>
          <a:p>
            <a:fld id="{819A84C3-21D7-40BE-B340-21BC0FF2F5D9}"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610679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457178" rtl="0" eaLnBrk="1" fontAlgn="auto" latinLnBrk="0" hangingPunct="1">
              <a:lnSpc>
                <a:spcPct val="150000"/>
              </a:lnSpc>
              <a:spcBef>
                <a:spcPts val="0"/>
              </a:spcBef>
              <a:spcAft>
                <a:spcPts val="0"/>
              </a:spcAft>
              <a:buClr>
                <a:srgbClr val="0070C0"/>
              </a:buClr>
              <a:buSzTx/>
              <a:buFontTx/>
              <a:buNone/>
              <a:tabLst/>
              <a:defRPr/>
            </a:pPr>
            <a:r>
              <a:rPr lang="en-US" sz="2000" dirty="0">
                <a:solidFill>
                  <a:srgbClr val="0070C0"/>
                </a:solidFill>
              </a:rPr>
              <a:t>Read slide</a:t>
            </a:r>
          </a:p>
          <a:p>
            <a:pPr algn="just">
              <a:lnSpc>
                <a:spcPct val="150000"/>
              </a:lnSpc>
              <a:buClr>
                <a:srgbClr val="0070C0"/>
              </a:buClr>
            </a:pPr>
            <a:endParaRPr lang="en-US" sz="2000" dirty="0">
              <a:solidFill>
                <a:srgbClr val="0070C0"/>
              </a:solidFill>
            </a:endParaRPr>
          </a:p>
        </p:txBody>
      </p:sp>
      <p:sp>
        <p:nvSpPr>
          <p:cNvPr id="4" name="Slide Number Placeholder 3"/>
          <p:cNvSpPr>
            <a:spLocks noGrp="1"/>
          </p:cNvSpPr>
          <p:nvPr>
            <p:ph type="sldNum" sz="quarter" idx="10"/>
          </p:nvPr>
        </p:nvSpPr>
        <p:spPr/>
        <p:txBody>
          <a:bodyPr/>
          <a:lstStyle/>
          <a:p>
            <a:fld id="{819A84C3-21D7-40BE-B340-21BC0FF2F5D9}"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7173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457178" rtl="0" eaLnBrk="1" fontAlgn="auto" latinLnBrk="0" hangingPunct="1">
              <a:lnSpc>
                <a:spcPct val="150000"/>
              </a:lnSpc>
              <a:spcBef>
                <a:spcPts val="0"/>
              </a:spcBef>
              <a:spcAft>
                <a:spcPts val="0"/>
              </a:spcAft>
              <a:buClr>
                <a:srgbClr val="0070C0"/>
              </a:buClr>
              <a:buSzTx/>
              <a:buFontTx/>
              <a:buNone/>
              <a:tabLst/>
              <a:defRPr/>
            </a:pPr>
            <a:r>
              <a:rPr lang="en-US" sz="2000" dirty="0">
                <a:solidFill>
                  <a:srgbClr val="0070C0"/>
                </a:solidFill>
              </a:rPr>
              <a:t>Read slide</a:t>
            </a:r>
          </a:p>
          <a:p>
            <a:pPr algn="just">
              <a:lnSpc>
                <a:spcPct val="150000"/>
              </a:lnSpc>
              <a:buClr>
                <a:srgbClr val="0070C0"/>
              </a:buClr>
            </a:pPr>
            <a:endParaRPr lang="en-US" sz="2000" dirty="0">
              <a:solidFill>
                <a:srgbClr val="0070C0"/>
              </a:solidFill>
            </a:endParaRPr>
          </a:p>
        </p:txBody>
      </p:sp>
      <p:sp>
        <p:nvSpPr>
          <p:cNvPr id="4" name="Slide Number Placeholder 3"/>
          <p:cNvSpPr>
            <a:spLocks noGrp="1"/>
          </p:cNvSpPr>
          <p:nvPr>
            <p:ph type="sldNum" sz="quarter" idx="10"/>
          </p:nvPr>
        </p:nvSpPr>
        <p:spPr/>
        <p:txBody>
          <a:bodyPr/>
          <a:lstStyle/>
          <a:p>
            <a:fld id="{819A84C3-21D7-40BE-B340-21BC0FF2F5D9}"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270761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457178" rtl="0" eaLnBrk="1" fontAlgn="auto" latinLnBrk="0" hangingPunct="1">
              <a:lnSpc>
                <a:spcPct val="150000"/>
              </a:lnSpc>
              <a:spcBef>
                <a:spcPts val="0"/>
              </a:spcBef>
              <a:spcAft>
                <a:spcPts val="0"/>
              </a:spcAft>
              <a:buClr>
                <a:srgbClr val="0070C0"/>
              </a:buClr>
              <a:buSzTx/>
              <a:buFontTx/>
              <a:buNone/>
              <a:tabLst/>
              <a:defRPr/>
            </a:pPr>
            <a:r>
              <a:rPr lang="en-US" sz="2000" dirty="0">
                <a:solidFill>
                  <a:srgbClr val="0070C0"/>
                </a:solidFill>
              </a:rPr>
              <a:t>Read slide</a:t>
            </a:r>
          </a:p>
          <a:p>
            <a:pPr algn="just">
              <a:lnSpc>
                <a:spcPct val="150000"/>
              </a:lnSpc>
              <a:buClr>
                <a:srgbClr val="0070C0"/>
              </a:buClr>
            </a:pPr>
            <a:endParaRPr lang="en-US" sz="2000" dirty="0">
              <a:solidFill>
                <a:srgbClr val="0070C0"/>
              </a:solidFill>
            </a:endParaRPr>
          </a:p>
        </p:txBody>
      </p:sp>
      <p:sp>
        <p:nvSpPr>
          <p:cNvPr id="4" name="Slide Number Placeholder 3"/>
          <p:cNvSpPr>
            <a:spLocks noGrp="1"/>
          </p:cNvSpPr>
          <p:nvPr>
            <p:ph type="sldNum" sz="quarter" idx="10"/>
          </p:nvPr>
        </p:nvSpPr>
        <p:spPr/>
        <p:txBody>
          <a:bodyPr/>
          <a:lstStyle/>
          <a:p>
            <a:fld id="{819A84C3-21D7-40BE-B340-21BC0FF2F5D9}"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265082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457178" rtl="0" eaLnBrk="1" fontAlgn="auto" latinLnBrk="0" hangingPunct="1">
              <a:lnSpc>
                <a:spcPct val="150000"/>
              </a:lnSpc>
              <a:spcBef>
                <a:spcPts val="0"/>
              </a:spcBef>
              <a:spcAft>
                <a:spcPts val="0"/>
              </a:spcAft>
              <a:buClr>
                <a:srgbClr val="0070C0"/>
              </a:buClr>
              <a:buSzTx/>
              <a:buFontTx/>
              <a:buNone/>
              <a:tabLst/>
              <a:defRPr/>
            </a:pPr>
            <a:r>
              <a:rPr lang="en-US" sz="2000" dirty="0">
                <a:solidFill>
                  <a:srgbClr val="0070C0"/>
                </a:solidFill>
              </a:rPr>
              <a:t>Read slide</a:t>
            </a:r>
          </a:p>
          <a:p>
            <a:pPr algn="just">
              <a:lnSpc>
                <a:spcPct val="150000"/>
              </a:lnSpc>
              <a:buClr>
                <a:srgbClr val="0070C0"/>
              </a:buClr>
            </a:pPr>
            <a:endParaRPr lang="en-US" sz="2000" dirty="0">
              <a:solidFill>
                <a:srgbClr val="0070C0"/>
              </a:solidFill>
            </a:endParaRPr>
          </a:p>
        </p:txBody>
      </p:sp>
      <p:sp>
        <p:nvSpPr>
          <p:cNvPr id="4" name="Slide Number Placeholder 3"/>
          <p:cNvSpPr>
            <a:spLocks noGrp="1"/>
          </p:cNvSpPr>
          <p:nvPr>
            <p:ph type="sldNum" sz="quarter" idx="10"/>
          </p:nvPr>
        </p:nvSpPr>
        <p:spPr/>
        <p:txBody>
          <a:bodyPr/>
          <a:lstStyle/>
          <a:p>
            <a:fld id="{819A84C3-21D7-40BE-B340-21BC0FF2F5D9}"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243669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Read directly from slide</a:t>
            </a:r>
          </a:p>
        </p:txBody>
      </p:sp>
    </p:spTree>
    <p:extLst>
      <p:ext uri="{BB962C8B-B14F-4D97-AF65-F5344CB8AC3E}">
        <p14:creationId xmlns:p14="http://schemas.microsoft.com/office/powerpoint/2010/main" val="205880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457178" rtl="0" eaLnBrk="1" fontAlgn="auto" latinLnBrk="0" hangingPunct="1">
              <a:lnSpc>
                <a:spcPct val="150000"/>
              </a:lnSpc>
              <a:spcBef>
                <a:spcPts val="0"/>
              </a:spcBef>
              <a:spcAft>
                <a:spcPts val="0"/>
              </a:spcAft>
              <a:buClr>
                <a:srgbClr val="0070C0"/>
              </a:buClr>
              <a:buSzTx/>
              <a:buFontTx/>
              <a:buNone/>
              <a:tabLst/>
              <a:defRPr/>
            </a:pPr>
            <a:r>
              <a:rPr lang="en-US" sz="2000" dirty="0">
                <a:solidFill>
                  <a:srgbClr val="0070C0"/>
                </a:solidFill>
              </a:rPr>
              <a:t>Read slide</a:t>
            </a:r>
          </a:p>
          <a:p>
            <a:pPr algn="just">
              <a:lnSpc>
                <a:spcPct val="150000"/>
              </a:lnSpc>
              <a:buClr>
                <a:srgbClr val="0070C0"/>
              </a:buClr>
            </a:pPr>
            <a:endParaRPr lang="en-US" sz="2000" dirty="0">
              <a:solidFill>
                <a:srgbClr val="0070C0"/>
              </a:solidFill>
            </a:endParaRPr>
          </a:p>
        </p:txBody>
      </p:sp>
      <p:sp>
        <p:nvSpPr>
          <p:cNvPr id="4" name="Slide Number Placeholder 3"/>
          <p:cNvSpPr>
            <a:spLocks noGrp="1"/>
          </p:cNvSpPr>
          <p:nvPr>
            <p:ph type="sldNum" sz="quarter" idx="10"/>
          </p:nvPr>
        </p:nvSpPr>
        <p:spPr/>
        <p:txBody>
          <a:bodyPr/>
          <a:lstStyle/>
          <a:p>
            <a:fld id="{819A84C3-21D7-40BE-B340-21BC0FF2F5D9}"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46289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Read directly from slide</a:t>
            </a:r>
          </a:p>
        </p:txBody>
      </p:sp>
    </p:spTree>
    <p:extLst>
      <p:ext uri="{BB962C8B-B14F-4D97-AF65-F5344CB8AC3E}">
        <p14:creationId xmlns:p14="http://schemas.microsoft.com/office/powerpoint/2010/main" val="1635050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50000"/>
              </a:lnSpc>
              <a:buClr>
                <a:srgbClr val="0070C0"/>
              </a:buClr>
            </a:pPr>
            <a:r>
              <a:rPr lang="en-US" sz="2000" dirty="0">
                <a:solidFill>
                  <a:srgbClr val="0070C0"/>
                </a:solidFill>
              </a:rPr>
              <a:t>Read slide</a:t>
            </a:r>
          </a:p>
        </p:txBody>
      </p:sp>
      <p:sp>
        <p:nvSpPr>
          <p:cNvPr id="4" name="Slide Number Placeholder 3"/>
          <p:cNvSpPr>
            <a:spLocks noGrp="1"/>
          </p:cNvSpPr>
          <p:nvPr>
            <p:ph type="sldNum" sz="quarter" idx="10"/>
          </p:nvPr>
        </p:nvSpPr>
        <p:spPr/>
        <p:txBody>
          <a:bodyPr/>
          <a:lstStyle/>
          <a:p>
            <a:fld id="{819A84C3-21D7-40BE-B340-21BC0FF2F5D9}"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326620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457178" rtl="0" eaLnBrk="1" fontAlgn="auto" latinLnBrk="0" hangingPunct="1">
              <a:lnSpc>
                <a:spcPct val="150000"/>
              </a:lnSpc>
              <a:spcBef>
                <a:spcPts val="0"/>
              </a:spcBef>
              <a:spcAft>
                <a:spcPts val="0"/>
              </a:spcAft>
              <a:buClr>
                <a:srgbClr val="0070C0"/>
              </a:buClr>
              <a:buSzTx/>
              <a:buFontTx/>
              <a:buNone/>
              <a:tabLst/>
              <a:defRPr/>
            </a:pPr>
            <a:r>
              <a:rPr lang="en-US" sz="2000" dirty="0">
                <a:solidFill>
                  <a:srgbClr val="0070C0"/>
                </a:solidFill>
              </a:rPr>
              <a:t>Read slide</a:t>
            </a:r>
          </a:p>
          <a:p>
            <a:pPr algn="just">
              <a:lnSpc>
                <a:spcPct val="150000"/>
              </a:lnSpc>
              <a:buClr>
                <a:srgbClr val="0070C0"/>
              </a:buClr>
            </a:pPr>
            <a:endParaRPr lang="en-US" sz="2000" dirty="0">
              <a:solidFill>
                <a:srgbClr val="0070C0"/>
              </a:solidFill>
            </a:endParaRPr>
          </a:p>
        </p:txBody>
      </p:sp>
      <p:sp>
        <p:nvSpPr>
          <p:cNvPr id="4" name="Slide Number Placeholder 3"/>
          <p:cNvSpPr>
            <a:spLocks noGrp="1"/>
          </p:cNvSpPr>
          <p:nvPr>
            <p:ph type="sldNum" sz="quarter" idx="10"/>
          </p:nvPr>
        </p:nvSpPr>
        <p:spPr/>
        <p:txBody>
          <a:bodyPr/>
          <a:lstStyle/>
          <a:p>
            <a:fld id="{819A84C3-21D7-40BE-B340-21BC0FF2F5D9}" type="slidenum">
              <a:rPr lang="en-US">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534256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Read directly from slide</a:t>
            </a:r>
          </a:p>
        </p:txBody>
      </p:sp>
    </p:spTree>
    <p:extLst>
      <p:ext uri="{BB962C8B-B14F-4D97-AF65-F5344CB8AC3E}">
        <p14:creationId xmlns:p14="http://schemas.microsoft.com/office/powerpoint/2010/main" val="4127453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US" sz="2400" dirty="0">
                <a:solidFill>
                  <a:srgbClr val="0070C0"/>
                </a:solidFill>
              </a:rPr>
              <a:t>Read slide</a:t>
            </a:r>
          </a:p>
          <a:p>
            <a:endParaRPr lang="en-US" sz="2400" dirty="0"/>
          </a:p>
        </p:txBody>
      </p:sp>
      <p:sp>
        <p:nvSpPr>
          <p:cNvPr id="4" name="Slide Number Placeholder 3"/>
          <p:cNvSpPr>
            <a:spLocks noGrp="1"/>
          </p:cNvSpPr>
          <p:nvPr>
            <p:ph type="sldNum" sz="quarter" idx="10"/>
          </p:nvPr>
        </p:nvSpPr>
        <p:spPr/>
        <p:txBody>
          <a:bodyPr/>
          <a:lstStyle/>
          <a:p>
            <a:fld id="{819A84C3-21D7-40BE-B340-21BC0FF2F5D9}"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090982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50000"/>
              </a:lnSpc>
              <a:buClr>
                <a:srgbClr val="0070C0"/>
              </a:buClr>
            </a:pPr>
            <a:r>
              <a:rPr lang="en-US" sz="2000" dirty="0">
                <a:solidFill>
                  <a:srgbClr val="0070C0"/>
                </a:solidFill>
              </a:rPr>
              <a:t>Read slide</a:t>
            </a:r>
          </a:p>
        </p:txBody>
      </p:sp>
      <p:sp>
        <p:nvSpPr>
          <p:cNvPr id="4" name="Slide Number Placeholder 3"/>
          <p:cNvSpPr>
            <a:spLocks noGrp="1"/>
          </p:cNvSpPr>
          <p:nvPr>
            <p:ph type="sldNum" sz="quarter" idx="10"/>
          </p:nvPr>
        </p:nvSpPr>
        <p:spPr/>
        <p:txBody>
          <a:bodyPr/>
          <a:lstStyle/>
          <a:p>
            <a:fld id="{819A84C3-21D7-40BE-B340-21BC0FF2F5D9}"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759106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50000"/>
              </a:lnSpc>
              <a:buClr>
                <a:srgbClr val="0070C0"/>
              </a:buClr>
            </a:pPr>
            <a:r>
              <a:rPr lang="en-US" sz="2000" dirty="0">
                <a:solidFill>
                  <a:srgbClr val="0070C0"/>
                </a:solidFill>
              </a:rPr>
              <a:t>Read slide</a:t>
            </a:r>
          </a:p>
        </p:txBody>
      </p:sp>
      <p:sp>
        <p:nvSpPr>
          <p:cNvPr id="4" name="Slide Number Placeholder 3"/>
          <p:cNvSpPr>
            <a:spLocks noGrp="1"/>
          </p:cNvSpPr>
          <p:nvPr>
            <p:ph type="sldNum" sz="quarter" idx="10"/>
          </p:nvPr>
        </p:nvSpPr>
        <p:spPr/>
        <p:txBody>
          <a:bodyPr/>
          <a:lstStyle/>
          <a:p>
            <a:fld id="{819A84C3-21D7-40BE-B340-21BC0FF2F5D9}"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55421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50000"/>
              </a:lnSpc>
              <a:buClr>
                <a:srgbClr val="0070C0"/>
              </a:buClr>
            </a:pPr>
            <a:r>
              <a:rPr lang="en-US" sz="2000" dirty="0">
                <a:solidFill>
                  <a:srgbClr val="0070C0"/>
                </a:solidFill>
              </a:rPr>
              <a:t>Read slide</a:t>
            </a:r>
          </a:p>
        </p:txBody>
      </p:sp>
      <p:sp>
        <p:nvSpPr>
          <p:cNvPr id="4" name="Slide Number Placeholder 3"/>
          <p:cNvSpPr>
            <a:spLocks noGrp="1"/>
          </p:cNvSpPr>
          <p:nvPr>
            <p:ph type="sldNum" sz="quarter" idx="10"/>
          </p:nvPr>
        </p:nvSpPr>
        <p:spPr/>
        <p:txBody>
          <a:bodyPr/>
          <a:lstStyle/>
          <a:p>
            <a:fld id="{819A84C3-21D7-40BE-B340-21BC0FF2F5D9}" type="slidenum">
              <a:rPr lang="en-US">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552174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50000"/>
              </a:lnSpc>
              <a:buClr>
                <a:srgbClr val="0070C0"/>
              </a:buClr>
            </a:pPr>
            <a:r>
              <a:rPr lang="en-US" sz="2000" dirty="0">
                <a:solidFill>
                  <a:srgbClr val="0070C0"/>
                </a:solidFill>
              </a:rPr>
              <a:t>Read slide</a:t>
            </a:r>
          </a:p>
        </p:txBody>
      </p:sp>
      <p:sp>
        <p:nvSpPr>
          <p:cNvPr id="4" name="Slide Number Placeholder 3"/>
          <p:cNvSpPr>
            <a:spLocks noGrp="1"/>
          </p:cNvSpPr>
          <p:nvPr>
            <p:ph type="sldNum" sz="quarter" idx="10"/>
          </p:nvPr>
        </p:nvSpPr>
        <p:spPr/>
        <p:txBody>
          <a:bodyPr/>
          <a:lstStyle/>
          <a:p>
            <a:fld id="{819A84C3-21D7-40BE-B340-21BC0FF2F5D9}" type="slidenum">
              <a:rPr lang="en-US">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71158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50000"/>
              </a:lnSpc>
              <a:buClr>
                <a:srgbClr val="0070C0"/>
              </a:buClr>
            </a:pPr>
            <a:r>
              <a:rPr lang="en-US" sz="2000" dirty="0">
                <a:solidFill>
                  <a:srgbClr val="0070C0"/>
                </a:solidFill>
              </a:rPr>
              <a:t>Read slide</a:t>
            </a:r>
          </a:p>
        </p:txBody>
      </p:sp>
      <p:sp>
        <p:nvSpPr>
          <p:cNvPr id="4" name="Slide Number Placeholder 3"/>
          <p:cNvSpPr>
            <a:spLocks noGrp="1"/>
          </p:cNvSpPr>
          <p:nvPr>
            <p:ph type="sldNum" sz="quarter" idx="10"/>
          </p:nvPr>
        </p:nvSpPr>
        <p:spPr/>
        <p:txBody>
          <a:bodyPr/>
          <a:lstStyle/>
          <a:p>
            <a:fld id="{819A84C3-21D7-40BE-B340-21BC0FF2F5D9}"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08471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50000"/>
              </a:lnSpc>
              <a:buClr>
                <a:srgbClr val="0070C0"/>
              </a:buClr>
            </a:pPr>
            <a:r>
              <a:rPr lang="en-US" sz="2000" dirty="0">
                <a:solidFill>
                  <a:srgbClr val="0070C0"/>
                </a:solidFill>
              </a:rPr>
              <a:t>Read slide</a:t>
            </a:r>
          </a:p>
        </p:txBody>
      </p:sp>
      <p:sp>
        <p:nvSpPr>
          <p:cNvPr id="4" name="Slide Number Placeholder 3"/>
          <p:cNvSpPr>
            <a:spLocks noGrp="1"/>
          </p:cNvSpPr>
          <p:nvPr>
            <p:ph type="sldNum" sz="quarter" idx="10"/>
          </p:nvPr>
        </p:nvSpPr>
        <p:spPr/>
        <p:txBody>
          <a:bodyPr/>
          <a:lstStyle/>
          <a:p>
            <a:fld id="{819A84C3-21D7-40BE-B340-21BC0FF2F5D9}"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20008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50000"/>
              </a:lnSpc>
              <a:buClr>
                <a:srgbClr val="0070C0"/>
              </a:buClr>
            </a:pPr>
            <a:r>
              <a:rPr lang="en-US" sz="2000" dirty="0">
                <a:solidFill>
                  <a:srgbClr val="0070C0"/>
                </a:solidFill>
              </a:rPr>
              <a:t>Read slide</a:t>
            </a:r>
          </a:p>
        </p:txBody>
      </p:sp>
      <p:sp>
        <p:nvSpPr>
          <p:cNvPr id="4" name="Slide Number Placeholder 3"/>
          <p:cNvSpPr>
            <a:spLocks noGrp="1"/>
          </p:cNvSpPr>
          <p:nvPr>
            <p:ph type="sldNum" sz="quarter" idx="10"/>
          </p:nvPr>
        </p:nvSpPr>
        <p:spPr/>
        <p:txBody>
          <a:bodyPr/>
          <a:lstStyle/>
          <a:p>
            <a:fld id="{819A84C3-21D7-40BE-B340-21BC0FF2F5D9}"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510175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50000"/>
              </a:lnSpc>
              <a:buClr>
                <a:srgbClr val="0070C0"/>
              </a:buClr>
            </a:pPr>
            <a:r>
              <a:rPr lang="en-US" sz="2000" dirty="0">
                <a:solidFill>
                  <a:srgbClr val="0070C0"/>
                </a:solidFill>
              </a:rPr>
              <a:t>Read slide</a:t>
            </a:r>
          </a:p>
        </p:txBody>
      </p:sp>
      <p:sp>
        <p:nvSpPr>
          <p:cNvPr id="4" name="Slide Number Placeholder 3"/>
          <p:cNvSpPr>
            <a:spLocks noGrp="1"/>
          </p:cNvSpPr>
          <p:nvPr>
            <p:ph type="sldNum" sz="quarter" idx="10"/>
          </p:nvPr>
        </p:nvSpPr>
        <p:spPr/>
        <p:txBody>
          <a:bodyPr/>
          <a:lstStyle/>
          <a:p>
            <a:fld id="{819A84C3-21D7-40BE-B340-21BC0FF2F5D9}"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31740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50000"/>
              </a:lnSpc>
              <a:buClr>
                <a:srgbClr val="0070C0"/>
              </a:buClr>
            </a:pPr>
            <a:r>
              <a:rPr lang="en-US" sz="2000" dirty="0">
                <a:solidFill>
                  <a:srgbClr val="0070C0"/>
                </a:solidFill>
              </a:rPr>
              <a:t>Read slide</a:t>
            </a:r>
          </a:p>
        </p:txBody>
      </p:sp>
      <p:sp>
        <p:nvSpPr>
          <p:cNvPr id="4" name="Slide Number Placeholder 3"/>
          <p:cNvSpPr>
            <a:spLocks noGrp="1"/>
          </p:cNvSpPr>
          <p:nvPr>
            <p:ph type="sldNum" sz="quarter" idx="10"/>
          </p:nvPr>
        </p:nvSpPr>
        <p:spPr/>
        <p:txBody>
          <a:bodyPr/>
          <a:lstStyle/>
          <a:p>
            <a:fld id="{819A84C3-21D7-40BE-B340-21BC0FF2F5D9}"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731781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50000"/>
              </a:lnSpc>
              <a:buClr>
                <a:srgbClr val="0070C0"/>
              </a:buClr>
            </a:pPr>
            <a:r>
              <a:rPr lang="en-US" sz="2000" dirty="0">
                <a:solidFill>
                  <a:srgbClr val="0070C0"/>
                </a:solidFill>
              </a:rPr>
              <a:t>Read slide</a:t>
            </a:r>
          </a:p>
        </p:txBody>
      </p:sp>
      <p:sp>
        <p:nvSpPr>
          <p:cNvPr id="4" name="Slide Number Placeholder 3"/>
          <p:cNvSpPr>
            <a:spLocks noGrp="1"/>
          </p:cNvSpPr>
          <p:nvPr>
            <p:ph type="sldNum" sz="quarter" idx="10"/>
          </p:nvPr>
        </p:nvSpPr>
        <p:spPr/>
        <p:txBody>
          <a:bodyPr/>
          <a:lstStyle/>
          <a:p>
            <a:fld id="{819A84C3-21D7-40BE-B340-21BC0FF2F5D9}"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836048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50000"/>
              </a:lnSpc>
              <a:buClr>
                <a:srgbClr val="0070C0"/>
              </a:buClr>
            </a:pPr>
            <a:r>
              <a:rPr lang="en-US" sz="2000" dirty="0">
                <a:solidFill>
                  <a:srgbClr val="0070C0"/>
                </a:solidFill>
              </a:rPr>
              <a:t>Read slide</a:t>
            </a:r>
          </a:p>
        </p:txBody>
      </p:sp>
      <p:sp>
        <p:nvSpPr>
          <p:cNvPr id="4" name="Slide Number Placeholder 3"/>
          <p:cNvSpPr>
            <a:spLocks noGrp="1"/>
          </p:cNvSpPr>
          <p:nvPr>
            <p:ph type="sldNum" sz="quarter" idx="10"/>
          </p:nvPr>
        </p:nvSpPr>
        <p:spPr/>
        <p:txBody>
          <a:bodyPr/>
          <a:lstStyle/>
          <a:p>
            <a:fld id="{819A84C3-21D7-40BE-B340-21BC0FF2F5D9}"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318721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IWL_Title slide Product 2020">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BC313CA-05A2-204C-9431-221C6A7B5525}"/>
              </a:ext>
            </a:extLst>
          </p:cNvPr>
          <p:cNvSpPr/>
          <p:nvPr userDrawn="1"/>
        </p:nvSpPr>
        <p:spPr>
          <a:xfrm>
            <a:off x="0" y="5822030"/>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61A37D9-F60E-704C-B1B3-19546F2D9896}"/>
              </a:ext>
            </a:extLst>
          </p:cNvPr>
          <p:cNvSpPr/>
          <p:nvPr userDrawn="1"/>
        </p:nvSpPr>
        <p:spPr>
          <a:xfrm>
            <a:off x="0" y="0"/>
            <a:ext cx="12192000" cy="1371600"/>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gray">
          <a:xfrm>
            <a:off x="594785" y="6230940"/>
            <a:ext cx="8974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5588000" y="6400801"/>
            <a:ext cx="6096000"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48" rIns="121897" bIns="6094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07367" eaLnBrk="1" fontAlgn="base" hangingPunct="1">
              <a:spcBef>
                <a:spcPct val="0"/>
              </a:spcBef>
              <a:spcAft>
                <a:spcPct val="0"/>
              </a:spcAft>
              <a:defRPr/>
            </a:pPr>
            <a:r>
              <a:rPr lang="en-US" altLang="en-US" sz="1200" dirty="0">
                <a:solidFill>
                  <a:srgbClr val="FFFFFF"/>
                </a:solidFill>
              </a:rPr>
              <a:t>FOR FINANCIAL PROFESSIONAL USE ONLY-NOT FOR PUBLIC DISTRIBUTION</a:t>
            </a:r>
          </a:p>
        </p:txBody>
      </p:sp>
      <p:sp>
        <p:nvSpPr>
          <p:cNvPr id="70658" name="Title Placeholder 22"/>
          <p:cNvSpPr>
            <a:spLocks noGrp="1"/>
          </p:cNvSpPr>
          <p:nvPr>
            <p:ph type="ctrTitle"/>
          </p:nvPr>
        </p:nvSpPr>
        <p:spPr bwMode="gray">
          <a:xfrm>
            <a:off x="838199" y="2611440"/>
            <a:ext cx="10515601" cy="1279525"/>
          </a:xfrm>
          <a:ln>
            <a:noFill/>
          </a:ln>
        </p:spPr>
        <p:txBody>
          <a:bodyPr wrap="square">
            <a:normAutofit/>
          </a:bodyPr>
          <a:lstStyle>
            <a:lvl1pPr>
              <a:defRPr sz="4500" b="0" i="0">
                <a:solidFill>
                  <a:srgbClr val="001871"/>
                </a:solidFill>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Rectangle 10">
            <a:extLst>
              <a:ext uri="{FF2B5EF4-FFF2-40B4-BE49-F238E27FC236}">
                <a16:creationId xmlns:a16="http://schemas.microsoft.com/office/drawing/2014/main" id="{06DD3D5D-5D54-9448-A8D5-DD5B61705051}"/>
              </a:ext>
            </a:extLst>
          </p:cNvPr>
          <p:cNvSpPr/>
          <p:nvPr/>
        </p:nvSpPr>
        <p:spPr>
          <a:xfrm>
            <a:off x="0" y="1366253"/>
            <a:ext cx="12192000" cy="22860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IG_r_w.png">
            <a:extLst>
              <a:ext uri="{FF2B5EF4-FFF2-40B4-BE49-F238E27FC236}">
                <a16:creationId xmlns:a16="http://schemas.microsoft.com/office/drawing/2014/main" id="{208AB7A8-886D-3D44-A593-AB7BA7291D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2457" y="404703"/>
            <a:ext cx="936171" cy="457200"/>
          </a:xfrm>
          <a:prstGeom prst="rect">
            <a:avLst/>
          </a:prstGeom>
        </p:spPr>
      </p:pic>
      <p:sp>
        <p:nvSpPr>
          <p:cNvPr id="43" name="Slide Number Placeholder 27">
            <a:extLst>
              <a:ext uri="{FF2B5EF4-FFF2-40B4-BE49-F238E27FC236}">
                <a16:creationId xmlns:a16="http://schemas.microsoft.com/office/drawing/2014/main" id="{4C4DCEAA-CC49-FC45-9DC3-0502BBCA4771}"/>
              </a:ext>
            </a:extLst>
          </p:cNvPr>
          <p:cNvSpPr>
            <a:spLocks noGrp="1"/>
          </p:cNvSpPr>
          <p:nvPr userDrawn="1">
            <p:ph type="sldNum" sz="quarter" idx="12"/>
          </p:nvPr>
        </p:nvSpPr>
        <p:spPr>
          <a:xfrm>
            <a:off x="6390752" y="6459615"/>
            <a:ext cx="5385917" cy="138499"/>
          </a:xfrm>
        </p:spPr>
        <p:txBody>
          <a:bodyPr/>
          <a:lstStyle>
            <a:lvl1pPr>
              <a:defRPr sz="900">
                <a:solidFill>
                  <a:schemeClr val="bg1">
                    <a:lumMod val="85000"/>
                  </a:schemeClr>
                </a:solidFill>
              </a:defRPr>
            </a:lvl1pPr>
          </a:lstStyle>
          <a:p>
            <a:r>
              <a:rPr lang="en-US" altLang="en-US" dirty="0">
                <a:latin typeface="Arial" charset="0"/>
                <a:ea typeface="Arial" charset="0"/>
                <a:cs typeface="Arial" charset="0"/>
              </a:rPr>
              <a:t>FOR FINANCIAL PROFESSIONAL USE ONLY </a:t>
            </a:r>
            <a:r>
              <a:rPr lang="mr-IN" altLang="en-US">
                <a:latin typeface="Arial" charset="0"/>
                <a:ea typeface="Arial" charset="0"/>
                <a:cs typeface="Arial" charset="0"/>
              </a:rPr>
              <a:t>–</a:t>
            </a:r>
            <a:r>
              <a:rPr lang="en-US" altLang="en-US" dirty="0">
                <a:latin typeface="Arial" charset="0"/>
                <a:ea typeface="Arial" charset="0"/>
                <a:cs typeface="Arial" charset="0"/>
              </a:rPr>
              <a:t> NOT FOR PUBLIC DISTRIBUTION.</a:t>
            </a:r>
          </a:p>
        </p:txBody>
      </p:sp>
      <p:pic>
        <p:nvPicPr>
          <p:cNvPr id="3" name="Picture 2">
            <a:extLst>
              <a:ext uri="{FF2B5EF4-FFF2-40B4-BE49-F238E27FC236}">
                <a16:creationId xmlns:a16="http://schemas.microsoft.com/office/drawing/2014/main" id="{796AEA4C-F173-ED4A-AC5F-6B974497660B}"/>
              </a:ext>
            </a:extLst>
          </p:cNvPr>
          <p:cNvPicPr>
            <a:picLocks noChangeAspect="1"/>
          </p:cNvPicPr>
          <p:nvPr userDrawn="1"/>
        </p:nvPicPr>
        <p:blipFill>
          <a:blip r:embed="rId4"/>
          <a:stretch>
            <a:fillRect/>
          </a:stretch>
        </p:blipFill>
        <p:spPr>
          <a:xfrm>
            <a:off x="274597" y="352397"/>
            <a:ext cx="6108700" cy="635000"/>
          </a:xfrm>
          <a:prstGeom prst="rect">
            <a:avLst/>
          </a:prstGeom>
        </p:spPr>
      </p:pic>
    </p:spTree>
    <p:extLst>
      <p:ext uri="{BB962C8B-B14F-4D97-AF65-F5344CB8AC3E}">
        <p14:creationId xmlns:p14="http://schemas.microsoft.com/office/powerpoint/2010/main" val="278344603"/>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Value-Headline only -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195270"/>
            <a:ext cx="2743200" cy="153888"/>
          </a:xfrm>
          <a:prstGeom prst="rect">
            <a:avLst/>
          </a:prstGeom>
        </p:spPr>
        <p:txBody>
          <a:bodyPr lIns="0" tIns="0" rIns="0" bIns="0"/>
          <a:lstStyle>
            <a:lvl1pPr algn="r">
              <a:defRPr>
                <a:solidFill>
                  <a:schemeClr val="bg1">
                    <a:lumMod val="85000"/>
                  </a:schemeClr>
                </a:solidFill>
              </a:defRPr>
            </a:lvl1pPr>
          </a:lstStyle>
          <a:p>
            <a:fld id="{AF252111-F98F-D540-BC70-9C3C96DA37E7}" type="slidenum">
              <a:rPr lang="en-US" smtClean="0"/>
              <a:pPr/>
              <a:t>‹#›</a:t>
            </a:fld>
            <a:endParaRPr lang="en-US" dirty="0"/>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31" name="Rectangle 30">
            <a:extLst>
              <a:ext uri="{FF2B5EF4-FFF2-40B4-BE49-F238E27FC236}">
                <a16:creationId xmlns:a16="http://schemas.microsoft.com/office/drawing/2014/main" id="{F13F964C-B582-CB44-B912-AA5D2D9BFDC3}"/>
              </a:ext>
            </a:extLst>
          </p:cNvPr>
          <p:cNvSpPr/>
          <p:nvPr/>
        </p:nvSpPr>
        <p:spPr>
          <a:xfrm>
            <a:off x="0" y="5830306"/>
            <a:ext cx="12192000" cy="9144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170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Value_WSTFIY_Closing-Transition-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6" name="Rectangle 5">
            <a:extLst>
              <a:ext uri="{FF2B5EF4-FFF2-40B4-BE49-F238E27FC236}">
                <a16:creationId xmlns:a16="http://schemas.microsoft.com/office/drawing/2014/main" id="{4C4729C3-8770-6043-99E6-B9CB056D55C4}"/>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75000"/>
                  </a:schemeClr>
                </a:solidFill>
                <a:latin typeface="Arial" charset="0"/>
                <a:ea typeface="Arial" charset="0"/>
                <a:cs typeface="Arial" charset="0"/>
              </a:rPr>
              <a:t>FOR FINANCIAL PROFESSIONAL USE ONLY </a:t>
            </a:r>
            <a:r>
              <a:rPr lang="mr-IN" altLang="en-US" sz="900" dirty="0">
                <a:solidFill>
                  <a:schemeClr val="bg1">
                    <a:lumMod val="75000"/>
                  </a:schemeClr>
                </a:solidFill>
                <a:latin typeface="Arial" charset="0"/>
                <a:ea typeface="Arial" charset="0"/>
                <a:cs typeface="Arial" charset="0"/>
              </a:rPr>
              <a:t>–</a:t>
            </a:r>
            <a:r>
              <a:rPr lang="en-US" altLang="en-US" sz="900" dirty="0">
                <a:solidFill>
                  <a:schemeClr val="bg1">
                    <a:lumMod val="75000"/>
                  </a:schemeClr>
                </a:solidFill>
                <a:latin typeface="Arial" charset="0"/>
                <a:ea typeface="Arial" charset="0"/>
                <a:cs typeface="Arial" charset="0"/>
              </a:rPr>
              <a:t> NOT FOR PUBLIC DISTRIBUTION.</a:t>
            </a:r>
          </a:p>
        </p:txBody>
      </p:sp>
      <p:sp>
        <p:nvSpPr>
          <p:cNvPr id="5" name="Rectangle 4">
            <a:extLst>
              <a:ext uri="{FF2B5EF4-FFF2-40B4-BE49-F238E27FC236}">
                <a16:creationId xmlns:a16="http://schemas.microsoft.com/office/drawing/2014/main" id="{74A53EE4-71B7-974B-AC99-42B5147D9A65}"/>
              </a:ext>
            </a:extLst>
          </p:cNvPr>
          <p:cNvSpPr/>
          <p:nvPr userDrawn="1"/>
        </p:nvSpPr>
        <p:spPr>
          <a:xfrm>
            <a:off x="0" y="0"/>
            <a:ext cx="12192000" cy="18288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ood, drawing&#10;&#10;Description automatically generated">
            <a:extLst>
              <a:ext uri="{FF2B5EF4-FFF2-40B4-BE49-F238E27FC236}">
                <a16:creationId xmlns:a16="http://schemas.microsoft.com/office/drawing/2014/main" id="{E2EF0771-A123-2949-8BC1-02F20027BFEF}"/>
              </a:ext>
            </a:extLst>
          </p:cNvPr>
          <p:cNvPicPr>
            <a:picLocks noChangeAspect="1"/>
          </p:cNvPicPr>
          <p:nvPr userDrawn="1"/>
        </p:nvPicPr>
        <p:blipFill>
          <a:blip r:embed="rId2"/>
          <a:stretch>
            <a:fillRect/>
          </a:stretch>
        </p:blipFill>
        <p:spPr>
          <a:xfrm>
            <a:off x="1983344" y="2614410"/>
            <a:ext cx="8229600" cy="1190488"/>
          </a:xfrm>
          <a:prstGeom prst="rect">
            <a:avLst/>
          </a:prstGeom>
        </p:spPr>
      </p:pic>
    </p:spTree>
    <p:extLst>
      <p:ext uri="{BB962C8B-B14F-4D97-AF65-F5344CB8AC3E}">
        <p14:creationId xmlns:p14="http://schemas.microsoft.com/office/powerpoint/2010/main" val="1532330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X_Head-subhead-Bullet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58779" y="1588168"/>
            <a:ext cx="10058400" cy="394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1452DF"/>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1452DF"/>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1452DF"/>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1452DF"/>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1452DF"/>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06969" y="495794"/>
            <a:ext cx="10698480" cy="458711"/>
          </a:xfrm>
        </p:spPr>
        <p:txBody>
          <a:bodyPr lIns="0" tIns="0" rIns="0" bIns="0" anchor="t" anchorCtr="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pPr/>
              <a:t>‹#›</a:t>
            </a:fld>
            <a:endParaRPr lang="en-US" dirty="0"/>
          </a:p>
        </p:txBody>
      </p:sp>
      <p:sp>
        <p:nvSpPr>
          <p:cNvPr id="18" name="Rectangle 17">
            <a:extLst>
              <a:ext uri="{FF2B5EF4-FFF2-40B4-BE49-F238E27FC236}">
                <a16:creationId xmlns:a16="http://schemas.microsoft.com/office/drawing/2014/main" id="{0CB80E97-58E5-6742-865D-3B8A5AE19449}"/>
              </a:ext>
            </a:extLst>
          </p:cNvPr>
          <p:cNvSpPr/>
          <p:nvPr/>
        </p:nvSpPr>
        <p:spPr>
          <a:xfrm>
            <a:off x="0" y="5822030"/>
            <a:ext cx="12192000" cy="9144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714542" y="1014664"/>
            <a:ext cx="10698480" cy="453189"/>
          </a:xfrm>
        </p:spPr>
        <p:txBody>
          <a:bodyPr lIns="0" tIns="0" rIns="0" bIns="0">
            <a:noAutofit/>
          </a:bodyPr>
          <a:lstStyle>
            <a:lvl1pPr marL="0" indent="0">
              <a:buNone/>
              <a:defRPr sz="2400" b="0" i="0">
                <a:solidFill>
                  <a:srgbClr val="1452DF"/>
                </a:solidFill>
                <a:latin typeface="Arial" panose="020B0604020202020204" pitchFamily="34" charset="0"/>
                <a:cs typeface="Arial" panose="020B0604020202020204" pitchFamily="34" charset="0"/>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1486903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Value_Wide_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3595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977963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1672046" y="1730189"/>
            <a:ext cx="8934994" cy="3017520"/>
          </a:xfrm>
        </p:spPr>
        <p:txBody>
          <a:bodyPr wrap="square" lIns="182880" tIns="0" rIns="0" bIns="0" anchor="ctr" anchorCtr="0">
            <a:normAutofit/>
          </a:bodyPr>
          <a:lstStyle>
            <a:lvl1pPr marL="0" indent="0" algn="ctr">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longer </a:t>
            </a:r>
            <a:br>
              <a:rPr lang="en-US" dirty="0"/>
            </a:br>
            <a:r>
              <a:rPr lang="en-US" dirty="0"/>
              <a:t>master transition page</a:t>
            </a:r>
          </a:p>
        </p:txBody>
      </p:sp>
      <p:sp>
        <p:nvSpPr>
          <p:cNvPr id="11" name="Rectangle 10">
            <a:extLst>
              <a:ext uri="{FF2B5EF4-FFF2-40B4-BE49-F238E27FC236}">
                <a16:creationId xmlns:a16="http://schemas.microsoft.com/office/drawing/2014/main" id="{2BD34007-72FC-E846-93DB-48A69E03348C}"/>
              </a:ext>
            </a:extLst>
          </p:cNvPr>
          <p:cNvSpPr/>
          <p:nvPr userDrawn="1"/>
        </p:nvSpPr>
        <p:spPr>
          <a:xfrm>
            <a:off x="0" y="0"/>
            <a:ext cx="12192000" cy="18288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1829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AX_Title slide Product 2020">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01EB56-478D-F04B-BA71-C605FC572EE6}"/>
              </a:ext>
            </a:extLst>
          </p:cNvPr>
          <p:cNvSpPr/>
          <p:nvPr userDrawn="1"/>
        </p:nvSpPr>
        <p:spPr>
          <a:xfrm>
            <a:off x="0" y="5830307"/>
            <a:ext cx="12192000" cy="9144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61A37D9-F60E-704C-B1B3-19546F2D9896}"/>
              </a:ext>
            </a:extLst>
          </p:cNvPr>
          <p:cNvSpPr/>
          <p:nvPr userDrawn="1"/>
        </p:nvSpPr>
        <p:spPr>
          <a:xfrm>
            <a:off x="0" y="0"/>
            <a:ext cx="12192000" cy="1371600"/>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gray">
          <a:xfrm>
            <a:off x="594785" y="6230940"/>
            <a:ext cx="8974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5588000" y="6400801"/>
            <a:ext cx="6096000"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48" rIns="121897" bIns="6094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07367" eaLnBrk="1" fontAlgn="base" hangingPunct="1">
              <a:spcBef>
                <a:spcPct val="0"/>
              </a:spcBef>
              <a:spcAft>
                <a:spcPct val="0"/>
              </a:spcAft>
              <a:defRPr/>
            </a:pPr>
            <a:r>
              <a:rPr lang="en-US" altLang="en-US" sz="1200" dirty="0">
                <a:solidFill>
                  <a:srgbClr val="FFFFFF"/>
                </a:solidFill>
              </a:rPr>
              <a:t>FOR FINANCIAL PROFESSIONAL USE ONLY-NOT FOR PUBLIC DISTRIBUTION</a:t>
            </a:r>
          </a:p>
        </p:txBody>
      </p:sp>
      <p:sp>
        <p:nvSpPr>
          <p:cNvPr id="70658" name="Title Placeholder 22"/>
          <p:cNvSpPr>
            <a:spLocks noGrp="1"/>
          </p:cNvSpPr>
          <p:nvPr>
            <p:ph type="ctrTitle"/>
          </p:nvPr>
        </p:nvSpPr>
        <p:spPr bwMode="gray">
          <a:xfrm>
            <a:off x="838199" y="2611440"/>
            <a:ext cx="10515601" cy="1279525"/>
          </a:xfrm>
          <a:ln>
            <a:noFill/>
          </a:ln>
        </p:spPr>
        <p:txBody>
          <a:bodyPr wrap="square">
            <a:normAutofit/>
          </a:bodyPr>
          <a:lstStyle>
            <a:lvl1pPr>
              <a:defRPr sz="4500" b="0" i="0">
                <a:solidFill>
                  <a:srgbClr val="001871"/>
                </a:solidFill>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Rectangle 10">
            <a:extLst>
              <a:ext uri="{FF2B5EF4-FFF2-40B4-BE49-F238E27FC236}">
                <a16:creationId xmlns:a16="http://schemas.microsoft.com/office/drawing/2014/main" id="{06DD3D5D-5D54-9448-A8D5-DD5B61705051}"/>
              </a:ext>
            </a:extLst>
          </p:cNvPr>
          <p:cNvSpPr/>
          <p:nvPr/>
        </p:nvSpPr>
        <p:spPr>
          <a:xfrm>
            <a:off x="0" y="1366253"/>
            <a:ext cx="12192000" cy="22860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IG_r_w.png">
            <a:extLst>
              <a:ext uri="{FF2B5EF4-FFF2-40B4-BE49-F238E27FC236}">
                <a16:creationId xmlns:a16="http://schemas.microsoft.com/office/drawing/2014/main" id="{208AB7A8-886D-3D44-A593-AB7BA7291D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2457" y="404703"/>
            <a:ext cx="936171" cy="457200"/>
          </a:xfrm>
          <a:prstGeom prst="rect">
            <a:avLst/>
          </a:prstGeom>
        </p:spPr>
      </p:pic>
      <p:sp>
        <p:nvSpPr>
          <p:cNvPr id="43" name="Slide Number Placeholder 27">
            <a:extLst>
              <a:ext uri="{FF2B5EF4-FFF2-40B4-BE49-F238E27FC236}">
                <a16:creationId xmlns:a16="http://schemas.microsoft.com/office/drawing/2014/main" id="{4C4DCEAA-CC49-FC45-9DC3-0502BBCA4771}"/>
              </a:ext>
            </a:extLst>
          </p:cNvPr>
          <p:cNvSpPr>
            <a:spLocks noGrp="1"/>
          </p:cNvSpPr>
          <p:nvPr userDrawn="1">
            <p:ph type="sldNum" sz="quarter" idx="12"/>
          </p:nvPr>
        </p:nvSpPr>
        <p:spPr>
          <a:xfrm>
            <a:off x="6390752" y="6459615"/>
            <a:ext cx="5385917" cy="138499"/>
          </a:xfrm>
        </p:spPr>
        <p:txBody>
          <a:bodyPr/>
          <a:lstStyle>
            <a:lvl1pPr>
              <a:defRPr sz="900">
                <a:solidFill>
                  <a:schemeClr val="bg1">
                    <a:lumMod val="85000"/>
                  </a:schemeClr>
                </a:solidFill>
              </a:defRPr>
            </a:lvl1pPr>
          </a:lstStyle>
          <a:p>
            <a:r>
              <a:rPr lang="en-US" altLang="en-US" dirty="0">
                <a:latin typeface="Arial" charset="0"/>
                <a:ea typeface="Arial" charset="0"/>
                <a:cs typeface="Arial" charset="0"/>
              </a:rPr>
              <a:t>FOR FINANCIAL PROFESSIONAL USE ONLY </a:t>
            </a:r>
            <a:r>
              <a:rPr lang="mr-IN" altLang="en-US">
                <a:latin typeface="Arial" charset="0"/>
                <a:ea typeface="Arial" charset="0"/>
                <a:cs typeface="Arial" charset="0"/>
              </a:rPr>
              <a:t>–</a:t>
            </a:r>
            <a:r>
              <a:rPr lang="en-US" altLang="en-US" dirty="0">
                <a:latin typeface="Arial" charset="0"/>
                <a:ea typeface="Arial" charset="0"/>
                <a:cs typeface="Arial" charset="0"/>
              </a:rPr>
              <a:t> NOT FOR PUBLIC DISTRIBUTION.</a:t>
            </a:r>
          </a:p>
        </p:txBody>
      </p:sp>
      <p:pic>
        <p:nvPicPr>
          <p:cNvPr id="3" name="Picture 2">
            <a:extLst>
              <a:ext uri="{FF2B5EF4-FFF2-40B4-BE49-F238E27FC236}">
                <a16:creationId xmlns:a16="http://schemas.microsoft.com/office/drawing/2014/main" id="{50433F29-7ABC-444F-BDED-6515305E7614}"/>
              </a:ext>
            </a:extLst>
          </p:cNvPr>
          <p:cNvPicPr>
            <a:picLocks noChangeAspect="1"/>
          </p:cNvPicPr>
          <p:nvPr userDrawn="1"/>
        </p:nvPicPr>
        <p:blipFill>
          <a:blip r:embed="rId4"/>
          <a:stretch>
            <a:fillRect/>
          </a:stretch>
        </p:blipFill>
        <p:spPr>
          <a:xfrm>
            <a:off x="274596" y="360349"/>
            <a:ext cx="6108700" cy="635000"/>
          </a:xfrm>
          <a:prstGeom prst="rect">
            <a:avLst/>
          </a:prstGeom>
        </p:spPr>
      </p:pic>
    </p:spTree>
    <p:extLst>
      <p:ext uri="{BB962C8B-B14F-4D97-AF65-F5344CB8AC3E}">
        <p14:creationId xmlns:p14="http://schemas.microsoft.com/office/powerpoint/2010/main" val="1411342918"/>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X-Headline-Bullet List-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97280" y="1554480"/>
            <a:ext cx="10058400" cy="420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30188" indent="-230188">
              <a:spcAft>
                <a:spcPts val="1200"/>
              </a:spcAft>
              <a:buClr>
                <a:srgbClr val="1452DF"/>
              </a:buClr>
              <a:tabLst/>
              <a:defRPr sz="2400" b="0">
                <a:solidFill>
                  <a:schemeClr val="tx2">
                    <a:lumMod val="75000"/>
                  </a:schemeClr>
                </a:solidFill>
                <a:latin typeface="Arial" panose="020B0604020202020204" pitchFamily="34" charset="0"/>
                <a:cs typeface="Arial" panose="020B0604020202020204" pitchFamily="34" charset="0"/>
              </a:defRPr>
            </a:lvl1pPr>
            <a:lvl2pPr marL="622300" indent="-165100">
              <a:spcAft>
                <a:spcPts val="1200"/>
              </a:spcAft>
              <a:buClr>
                <a:srgbClr val="1452DF"/>
              </a:buClr>
              <a:tabLst/>
              <a:defRPr sz="2000" b="0">
                <a:solidFill>
                  <a:schemeClr val="tx2">
                    <a:lumMod val="75000"/>
                  </a:schemeClr>
                </a:solidFill>
                <a:latin typeface="Arial" panose="020B0604020202020204" pitchFamily="34" charset="0"/>
                <a:cs typeface="Arial" panose="020B0604020202020204" pitchFamily="34" charset="0"/>
              </a:defRPr>
            </a:lvl2pPr>
            <a:lvl3pPr marL="1079500" indent="-165100">
              <a:spcAft>
                <a:spcPts val="1200"/>
              </a:spcAft>
              <a:buClr>
                <a:srgbClr val="1452DF"/>
              </a:buClr>
              <a:tabLst/>
              <a:defRPr sz="2000" b="0">
                <a:solidFill>
                  <a:schemeClr val="tx2">
                    <a:lumMod val="75000"/>
                  </a:schemeClr>
                </a:solidFill>
                <a:latin typeface="Arial" panose="020B0604020202020204" pitchFamily="34" charset="0"/>
                <a:cs typeface="Arial" panose="020B0604020202020204" pitchFamily="34" charset="0"/>
              </a:defRPr>
            </a:lvl3pPr>
            <a:lvl4pPr marL="1536700" indent="-165100">
              <a:spcAft>
                <a:spcPts val="1200"/>
              </a:spcAft>
              <a:buClr>
                <a:srgbClr val="1452DF"/>
              </a:buClr>
              <a:tabLst/>
              <a:defRPr sz="2000" b="0">
                <a:solidFill>
                  <a:schemeClr val="tx2">
                    <a:lumMod val="75000"/>
                  </a:schemeClr>
                </a:solidFill>
                <a:latin typeface="Arial" panose="020B0604020202020204" pitchFamily="34" charset="0"/>
                <a:cs typeface="Arial" panose="020B0604020202020204" pitchFamily="34" charset="0"/>
              </a:defRPr>
            </a:lvl4pPr>
            <a:lvl5pPr marL="1993900" indent="-165100">
              <a:spcAft>
                <a:spcPts val="1200"/>
              </a:spcAft>
              <a:buClr>
                <a:srgbClr val="1452DF"/>
              </a:buClr>
              <a:tabLst/>
              <a:defRPr sz="2000" b="0">
                <a:solidFill>
                  <a:schemeClr val="tx2">
                    <a:lumMod val="7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pPr/>
              <a:t>‹#›</a:t>
            </a:fld>
            <a:endParaRPr lang="en-US" dirty="0"/>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7" name="Rectangle 16">
            <a:extLst>
              <a:ext uri="{FF2B5EF4-FFF2-40B4-BE49-F238E27FC236}">
                <a16:creationId xmlns:a16="http://schemas.microsoft.com/office/drawing/2014/main" id="{8C24754C-1328-7D49-8E3D-0C457F0B0A50}"/>
              </a:ext>
            </a:extLst>
          </p:cNvPr>
          <p:cNvSpPr/>
          <p:nvPr userDrawn="1"/>
        </p:nvSpPr>
        <p:spPr>
          <a:xfrm>
            <a:off x="0" y="5830307"/>
            <a:ext cx="12192000" cy="9144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5620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X-Headline only -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195270"/>
            <a:ext cx="2743200" cy="153888"/>
          </a:xfrm>
          <a:prstGeom prst="rect">
            <a:avLst/>
          </a:prstGeom>
        </p:spPr>
        <p:txBody>
          <a:bodyPr lIns="0" tIns="0" rIns="0" bIns="0"/>
          <a:lstStyle>
            <a:lvl1pPr algn="r">
              <a:defRPr>
                <a:solidFill>
                  <a:schemeClr val="bg1">
                    <a:lumMod val="85000"/>
                  </a:schemeClr>
                </a:solidFill>
              </a:defRPr>
            </a:lvl1pPr>
          </a:lstStyle>
          <a:p>
            <a:fld id="{AF252111-F98F-D540-BC70-9C3C96DA37E7}" type="slidenum">
              <a:rPr lang="en-US" smtClean="0"/>
              <a:pPr/>
              <a:t>‹#›</a:t>
            </a:fld>
            <a:endParaRPr lang="en-US" dirty="0"/>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31" name="Rectangle 30">
            <a:extLst>
              <a:ext uri="{FF2B5EF4-FFF2-40B4-BE49-F238E27FC236}">
                <a16:creationId xmlns:a16="http://schemas.microsoft.com/office/drawing/2014/main" id="{F13F964C-B582-CB44-B912-AA5D2D9BFDC3}"/>
              </a:ext>
            </a:extLst>
          </p:cNvPr>
          <p:cNvSpPr/>
          <p:nvPr/>
        </p:nvSpPr>
        <p:spPr>
          <a:xfrm>
            <a:off x="0" y="5830306"/>
            <a:ext cx="12192000" cy="9144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7738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X_Head-subhead-Bullet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58779" y="1588168"/>
            <a:ext cx="10058400" cy="394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1452DF"/>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1452DF"/>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1452DF"/>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1452DF"/>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1452DF"/>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06969" y="495794"/>
            <a:ext cx="10698480" cy="458711"/>
          </a:xfrm>
        </p:spPr>
        <p:txBody>
          <a:bodyPr lIns="0" tIns="0" rIns="0" bIns="0" anchor="t" anchorCtr="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pPr/>
              <a:t>‹#›</a:t>
            </a:fld>
            <a:endParaRPr lang="en-US" dirty="0"/>
          </a:p>
        </p:txBody>
      </p:sp>
      <p:sp>
        <p:nvSpPr>
          <p:cNvPr id="18" name="Rectangle 17">
            <a:extLst>
              <a:ext uri="{FF2B5EF4-FFF2-40B4-BE49-F238E27FC236}">
                <a16:creationId xmlns:a16="http://schemas.microsoft.com/office/drawing/2014/main" id="{0CB80E97-58E5-6742-865D-3B8A5AE19449}"/>
              </a:ext>
            </a:extLst>
          </p:cNvPr>
          <p:cNvSpPr/>
          <p:nvPr/>
        </p:nvSpPr>
        <p:spPr>
          <a:xfrm>
            <a:off x="0" y="5822030"/>
            <a:ext cx="12192000" cy="9144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714542" y="1014664"/>
            <a:ext cx="10698480" cy="453189"/>
          </a:xfrm>
        </p:spPr>
        <p:txBody>
          <a:bodyPr lIns="0" tIns="0" rIns="0" bIns="0">
            <a:noAutofit/>
          </a:bodyPr>
          <a:lstStyle>
            <a:lvl1pPr marL="0" indent="0">
              <a:buNone/>
              <a:defRPr sz="2400" b="0" i="0">
                <a:solidFill>
                  <a:srgbClr val="1452DF"/>
                </a:solidFill>
                <a:latin typeface="Arial" panose="020B0604020202020204" pitchFamily="34" charset="0"/>
                <a:cs typeface="Arial" panose="020B0604020202020204" pitchFamily="34" charset="0"/>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2553315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X_Head-sub-Bullet-Image-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932137" y="2165684"/>
            <a:ext cx="5260116" cy="350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1452DF"/>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8F4FDA"/>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8F4FDA"/>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8F4FDA"/>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8F4FDA"/>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 name="Title 1"/>
          <p:cNvSpPr>
            <a:spLocks noGrp="1"/>
          </p:cNvSpPr>
          <p:nvPr>
            <p:ph type="title" hasCustomPrompt="1"/>
          </p:nvPr>
        </p:nvSpPr>
        <p:spPr>
          <a:xfrm>
            <a:off x="697832" y="495794"/>
            <a:ext cx="5502393" cy="635174"/>
          </a:xfrm>
        </p:spPr>
        <p:txBody>
          <a:bodyPr lIns="0" tIns="0" rIns="0" bIns="0" anchor="t" anchorCtr="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pPr/>
              <a:t>‹#›</a:t>
            </a:fld>
            <a:endParaRPr lang="en-US" dirty="0"/>
          </a:p>
        </p:txBody>
      </p:sp>
      <p:sp>
        <p:nvSpPr>
          <p:cNvPr id="18" name="Rectangle 17">
            <a:extLst>
              <a:ext uri="{FF2B5EF4-FFF2-40B4-BE49-F238E27FC236}">
                <a16:creationId xmlns:a16="http://schemas.microsoft.com/office/drawing/2014/main" id="{0CB80E97-58E5-6742-865D-3B8A5AE19449}"/>
              </a:ext>
            </a:extLst>
          </p:cNvPr>
          <p:cNvSpPr/>
          <p:nvPr/>
        </p:nvSpPr>
        <p:spPr>
          <a:xfrm>
            <a:off x="0" y="5822030"/>
            <a:ext cx="12192000" cy="9144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706520" y="1252018"/>
            <a:ext cx="5493753" cy="785329"/>
          </a:xfrm>
        </p:spPr>
        <p:txBody>
          <a:bodyPr lIns="0" tIns="0" rIns="0" bIns="0">
            <a:noAutofit/>
          </a:bodyPr>
          <a:lstStyle>
            <a:lvl1pPr marL="0" indent="0">
              <a:buNone/>
              <a:defRPr sz="2400">
                <a:solidFill>
                  <a:srgbClr val="1452DF"/>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sp>
        <p:nvSpPr>
          <p:cNvPr id="5" name="Picture Placeholder 4">
            <a:extLst>
              <a:ext uri="{FF2B5EF4-FFF2-40B4-BE49-F238E27FC236}">
                <a16:creationId xmlns:a16="http://schemas.microsoft.com/office/drawing/2014/main" id="{5E4B3CFD-8DE5-704B-9FE8-C68E2413793E}"/>
              </a:ext>
            </a:extLst>
          </p:cNvPr>
          <p:cNvSpPr>
            <a:spLocks noGrp="1"/>
          </p:cNvSpPr>
          <p:nvPr>
            <p:ph type="pic" sz="quarter" idx="14" hasCustomPrompt="1"/>
          </p:nvPr>
        </p:nvSpPr>
        <p:spPr>
          <a:xfrm>
            <a:off x="6705600" y="1"/>
            <a:ext cx="5486400" cy="5808372"/>
          </a:xfrm>
          <a:solidFill>
            <a:schemeClr val="bg1">
              <a:lumMod val="85000"/>
            </a:schemeClr>
          </a:solidFill>
        </p:spPr>
        <p:txBody>
          <a:bodyPr anchor="ctr" anchorCtr="0"/>
          <a:lstStyle>
            <a:lvl1pPr algn="ctr">
              <a:buNone/>
              <a:defRPr/>
            </a:lvl1pPr>
          </a:lstStyle>
          <a:p>
            <a:r>
              <a:rPr lang="en-US" dirty="0"/>
              <a:t>Photo - illustration</a:t>
            </a:r>
          </a:p>
        </p:txBody>
      </p:sp>
    </p:spTree>
    <p:extLst>
      <p:ext uri="{BB962C8B-B14F-4D97-AF65-F5344CB8AC3E}">
        <p14:creationId xmlns:p14="http://schemas.microsoft.com/office/powerpoint/2010/main" val="131180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MAX-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7331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740219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3397624" y="1730189"/>
            <a:ext cx="4846320" cy="3017520"/>
          </a:xfrm>
        </p:spPr>
        <p:txBody>
          <a:bodyPr wrap="square" lIns="182880" tIns="0" rIns="0" bIns="0" anchor="ctr" anchorCtr="0">
            <a:normAutofit/>
          </a:bodyPr>
          <a:lstStyle>
            <a:lvl1pPr marL="0" indent="0" algn="ctr">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transition </a:t>
            </a:r>
            <a:r>
              <a:rPr lang="en-US" dirty="0" err="1"/>
              <a:t>pg</a:t>
            </a:r>
            <a:endParaRPr lang="en-US" dirty="0"/>
          </a:p>
        </p:txBody>
      </p:sp>
      <p:sp>
        <p:nvSpPr>
          <p:cNvPr id="11" name="Rectangle 10">
            <a:extLst>
              <a:ext uri="{FF2B5EF4-FFF2-40B4-BE49-F238E27FC236}">
                <a16:creationId xmlns:a16="http://schemas.microsoft.com/office/drawing/2014/main" id="{81EF10B3-298B-194F-9FD6-392C6690AAA5}"/>
              </a:ext>
            </a:extLst>
          </p:cNvPr>
          <p:cNvSpPr/>
          <p:nvPr userDrawn="1"/>
        </p:nvSpPr>
        <p:spPr>
          <a:xfrm>
            <a:off x="0" y="0"/>
            <a:ext cx="12192000" cy="18288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511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IWL-Headline-Bullet List-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97280" y="1554480"/>
            <a:ext cx="10058400" cy="420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30188" indent="-230188">
              <a:spcAft>
                <a:spcPts val="1200"/>
              </a:spcAft>
              <a:buClr>
                <a:srgbClr val="8F4FDA"/>
              </a:buClr>
              <a:tabLst/>
              <a:defRPr sz="2400" b="0">
                <a:solidFill>
                  <a:schemeClr val="tx2">
                    <a:lumMod val="75000"/>
                  </a:schemeClr>
                </a:solidFill>
                <a:latin typeface="Arial" panose="020B0604020202020204" pitchFamily="34" charset="0"/>
                <a:cs typeface="Arial" panose="020B0604020202020204" pitchFamily="34" charset="0"/>
              </a:defRPr>
            </a:lvl1pPr>
            <a:lvl2pPr marL="6223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2pPr>
            <a:lvl3pPr marL="10795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3pPr>
            <a:lvl4pPr marL="15367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4pPr>
            <a:lvl5pPr marL="1993900" indent="-165100">
              <a:spcAft>
                <a:spcPts val="1200"/>
              </a:spcAft>
              <a:buClr>
                <a:srgbClr val="8F4FDA"/>
              </a:buClr>
              <a:tabLst/>
              <a:defRPr sz="2000" b="0">
                <a:solidFill>
                  <a:schemeClr val="tx2">
                    <a:lumMod val="7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pPr/>
              <a:t>‹#›</a:t>
            </a:fld>
            <a:endParaRPr lang="en-US" dirty="0"/>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7" name="Rectangle 16">
            <a:extLst>
              <a:ext uri="{FF2B5EF4-FFF2-40B4-BE49-F238E27FC236}">
                <a16:creationId xmlns:a16="http://schemas.microsoft.com/office/drawing/2014/main" id="{8C24754C-1328-7D49-8E3D-0C457F0B0A50}"/>
              </a:ext>
            </a:extLst>
          </p:cNvPr>
          <p:cNvSpPr/>
          <p:nvPr userDrawn="1"/>
        </p:nvSpPr>
        <p:spPr>
          <a:xfrm>
            <a:off x="0" y="5830307"/>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3313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AX-Wide_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3595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977963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1672046" y="1730189"/>
            <a:ext cx="8934994" cy="3017520"/>
          </a:xfrm>
        </p:spPr>
        <p:txBody>
          <a:bodyPr wrap="square" lIns="182880" tIns="0" rIns="0" bIns="0" anchor="ctr" anchorCtr="0">
            <a:normAutofit/>
          </a:bodyPr>
          <a:lstStyle>
            <a:lvl1pPr marL="0" indent="0" algn="ctr">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longer </a:t>
            </a:r>
            <a:br>
              <a:rPr lang="en-US" dirty="0"/>
            </a:br>
            <a:r>
              <a:rPr lang="en-US" dirty="0"/>
              <a:t>master text transition page</a:t>
            </a:r>
          </a:p>
        </p:txBody>
      </p:sp>
      <p:sp>
        <p:nvSpPr>
          <p:cNvPr id="11" name="Rectangle 10">
            <a:extLst>
              <a:ext uri="{FF2B5EF4-FFF2-40B4-BE49-F238E27FC236}">
                <a16:creationId xmlns:a16="http://schemas.microsoft.com/office/drawing/2014/main" id="{2BD34007-72FC-E846-93DB-48A69E03348C}"/>
              </a:ext>
            </a:extLst>
          </p:cNvPr>
          <p:cNvSpPr/>
          <p:nvPr userDrawn="1"/>
        </p:nvSpPr>
        <p:spPr>
          <a:xfrm>
            <a:off x="0" y="0"/>
            <a:ext cx="12192000" cy="18288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3688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X-Disclaimer-Solid transition-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6" name="Rectangle 5">
            <a:extLst>
              <a:ext uri="{FF2B5EF4-FFF2-40B4-BE49-F238E27FC236}">
                <a16:creationId xmlns:a16="http://schemas.microsoft.com/office/drawing/2014/main" id="{4C4729C3-8770-6043-99E6-B9CB056D55C4}"/>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75000"/>
                  </a:schemeClr>
                </a:solidFill>
                <a:latin typeface="Arial" charset="0"/>
                <a:ea typeface="Arial" charset="0"/>
                <a:cs typeface="Arial" charset="0"/>
              </a:rPr>
              <a:t>FOR FINANCIAL PROFESSIONAL USE ONLY </a:t>
            </a:r>
            <a:r>
              <a:rPr lang="mr-IN" altLang="en-US" sz="900" dirty="0">
                <a:solidFill>
                  <a:schemeClr val="bg1">
                    <a:lumMod val="75000"/>
                  </a:schemeClr>
                </a:solidFill>
                <a:latin typeface="Arial" charset="0"/>
                <a:ea typeface="Arial" charset="0"/>
                <a:cs typeface="Arial" charset="0"/>
              </a:rPr>
              <a:t>–</a:t>
            </a:r>
            <a:r>
              <a:rPr lang="en-US" altLang="en-US" sz="900" dirty="0">
                <a:solidFill>
                  <a:schemeClr val="bg1">
                    <a:lumMod val="75000"/>
                  </a:schemeClr>
                </a:solidFill>
                <a:latin typeface="Arial" charset="0"/>
                <a:ea typeface="Arial" charset="0"/>
                <a:cs typeface="Arial" charset="0"/>
              </a:rPr>
              <a:t> NOT FOR PUBLIC DISTRIBUTION.</a:t>
            </a:r>
          </a:p>
        </p:txBody>
      </p:sp>
      <p:sp>
        <p:nvSpPr>
          <p:cNvPr id="5" name="Rectangle 4">
            <a:extLst>
              <a:ext uri="{FF2B5EF4-FFF2-40B4-BE49-F238E27FC236}">
                <a16:creationId xmlns:a16="http://schemas.microsoft.com/office/drawing/2014/main" id="{74A53EE4-71B7-974B-AC99-42B5147D9A65}"/>
              </a:ext>
            </a:extLst>
          </p:cNvPr>
          <p:cNvSpPr/>
          <p:nvPr userDrawn="1"/>
        </p:nvSpPr>
        <p:spPr>
          <a:xfrm>
            <a:off x="0" y="0"/>
            <a:ext cx="12192000" cy="18288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19EE1878-4AF2-D949-AA10-A59422E09290}"/>
              </a:ext>
            </a:extLst>
          </p:cNvPr>
          <p:cNvSpPr>
            <a:spLocks noGrp="1"/>
          </p:cNvSpPr>
          <p:nvPr>
            <p:ph type="body" sz="quarter" idx="10" hasCustomPrompt="1"/>
          </p:nvPr>
        </p:nvSpPr>
        <p:spPr>
          <a:xfrm>
            <a:off x="457200" y="1352145"/>
            <a:ext cx="11277600" cy="4475737"/>
          </a:xfrm>
        </p:spPr>
        <p:txBody>
          <a:bodyPr/>
          <a:lstStyle>
            <a:lvl1pPr>
              <a:buFontTx/>
              <a:buNone/>
              <a:defRPr sz="1200">
                <a:solidFill>
                  <a:schemeClr val="bg1">
                    <a:lumMod val="85000"/>
                  </a:schemeClr>
                </a:solidFill>
              </a:defRPr>
            </a:lvl1pPr>
            <a:lvl2pPr>
              <a:buFontTx/>
              <a:buNone/>
              <a:defRPr/>
            </a:lvl2pPr>
            <a:lvl3pPr>
              <a:buFontTx/>
              <a:buNone/>
              <a:defRPr/>
            </a:lvl3pPr>
            <a:lvl4pPr>
              <a:buFontTx/>
              <a:buNone/>
              <a:defRPr/>
            </a:lvl4pPr>
            <a:lvl5pPr>
              <a:buFontTx/>
              <a:buNone/>
              <a:defRPr/>
            </a:lvl5pPr>
          </a:lstStyle>
          <a:p>
            <a:pPr lvl="0"/>
            <a:r>
              <a:rPr lang="en-US" dirty="0"/>
              <a:t>Click to edit master disclaimer text styles</a:t>
            </a:r>
          </a:p>
        </p:txBody>
      </p:sp>
      <p:sp>
        <p:nvSpPr>
          <p:cNvPr id="9" name="Text Placeholder 8">
            <a:extLst>
              <a:ext uri="{FF2B5EF4-FFF2-40B4-BE49-F238E27FC236}">
                <a16:creationId xmlns:a16="http://schemas.microsoft.com/office/drawing/2014/main" id="{F86DF5AF-04EE-C943-AF46-008DF2419E47}"/>
              </a:ext>
            </a:extLst>
          </p:cNvPr>
          <p:cNvSpPr>
            <a:spLocks noGrp="1"/>
          </p:cNvSpPr>
          <p:nvPr>
            <p:ph type="body" sz="quarter" idx="11" hasCustomPrompt="1"/>
          </p:nvPr>
        </p:nvSpPr>
        <p:spPr>
          <a:xfrm>
            <a:off x="438150" y="642533"/>
            <a:ext cx="11352213" cy="466725"/>
          </a:xfrm>
        </p:spPr>
        <p:txBody>
          <a:bodyPr/>
          <a:lstStyle>
            <a:lvl1pPr>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disclaimer styles</a:t>
            </a:r>
          </a:p>
        </p:txBody>
      </p:sp>
    </p:spTree>
    <p:extLst>
      <p:ext uri="{BB962C8B-B14F-4D97-AF65-F5344CB8AC3E}">
        <p14:creationId xmlns:p14="http://schemas.microsoft.com/office/powerpoint/2010/main" val="2872333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MAX-WSTFIY_Closing-Transition-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6" name="Rectangle 5">
            <a:extLst>
              <a:ext uri="{FF2B5EF4-FFF2-40B4-BE49-F238E27FC236}">
                <a16:creationId xmlns:a16="http://schemas.microsoft.com/office/drawing/2014/main" id="{4C4729C3-8770-6043-99E6-B9CB056D55C4}"/>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75000"/>
                  </a:schemeClr>
                </a:solidFill>
                <a:latin typeface="Arial" charset="0"/>
                <a:ea typeface="Arial" charset="0"/>
                <a:cs typeface="Arial" charset="0"/>
              </a:rPr>
              <a:t>FOR FINANCIAL PROFESSIONAL USE ONLY </a:t>
            </a:r>
            <a:r>
              <a:rPr lang="mr-IN" altLang="en-US" sz="900" dirty="0">
                <a:solidFill>
                  <a:schemeClr val="bg1">
                    <a:lumMod val="75000"/>
                  </a:schemeClr>
                </a:solidFill>
                <a:latin typeface="Arial" charset="0"/>
                <a:ea typeface="Arial" charset="0"/>
                <a:cs typeface="Arial" charset="0"/>
              </a:rPr>
              <a:t>–</a:t>
            </a:r>
            <a:r>
              <a:rPr lang="en-US" altLang="en-US" sz="900" dirty="0">
                <a:solidFill>
                  <a:schemeClr val="bg1">
                    <a:lumMod val="75000"/>
                  </a:schemeClr>
                </a:solidFill>
                <a:latin typeface="Arial" charset="0"/>
                <a:ea typeface="Arial" charset="0"/>
                <a:cs typeface="Arial" charset="0"/>
              </a:rPr>
              <a:t> NOT FOR PUBLIC DISTRIBUTION.</a:t>
            </a:r>
          </a:p>
        </p:txBody>
      </p:sp>
      <p:sp>
        <p:nvSpPr>
          <p:cNvPr id="5" name="Rectangle 4">
            <a:extLst>
              <a:ext uri="{FF2B5EF4-FFF2-40B4-BE49-F238E27FC236}">
                <a16:creationId xmlns:a16="http://schemas.microsoft.com/office/drawing/2014/main" id="{74A53EE4-71B7-974B-AC99-42B5147D9A65}"/>
              </a:ext>
            </a:extLst>
          </p:cNvPr>
          <p:cNvSpPr/>
          <p:nvPr userDrawn="1"/>
        </p:nvSpPr>
        <p:spPr>
          <a:xfrm>
            <a:off x="0" y="0"/>
            <a:ext cx="12192000" cy="18288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ood, drawing&#10;&#10;Description automatically generated">
            <a:extLst>
              <a:ext uri="{FF2B5EF4-FFF2-40B4-BE49-F238E27FC236}">
                <a16:creationId xmlns:a16="http://schemas.microsoft.com/office/drawing/2014/main" id="{E2EF0771-A123-2949-8BC1-02F20027BFEF}"/>
              </a:ext>
            </a:extLst>
          </p:cNvPr>
          <p:cNvPicPr>
            <a:picLocks noChangeAspect="1"/>
          </p:cNvPicPr>
          <p:nvPr userDrawn="1"/>
        </p:nvPicPr>
        <p:blipFill>
          <a:blip r:embed="rId2"/>
          <a:stretch>
            <a:fillRect/>
          </a:stretch>
        </p:blipFill>
        <p:spPr>
          <a:xfrm>
            <a:off x="1983344" y="2614410"/>
            <a:ext cx="8229600" cy="1190488"/>
          </a:xfrm>
          <a:prstGeom prst="rect">
            <a:avLst/>
          </a:prstGeom>
        </p:spPr>
      </p:pic>
    </p:spTree>
    <p:extLst>
      <p:ext uri="{BB962C8B-B14F-4D97-AF65-F5344CB8AC3E}">
        <p14:creationId xmlns:p14="http://schemas.microsoft.com/office/powerpoint/2010/main" val="1470831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Value_Title slide Product 2020">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B05762-9A02-0140-BAE4-A7B23035E8FC}"/>
              </a:ext>
            </a:extLst>
          </p:cNvPr>
          <p:cNvSpPr/>
          <p:nvPr userDrawn="1"/>
        </p:nvSpPr>
        <p:spPr>
          <a:xfrm>
            <a:off x="0" y="5830307"/>
            <a:ext cx="12192000" cy="9144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61A37D9-F60E-704C-B1B3-19546F2D9896}"/>
              </a:ext>
            </a:extLst>
          </p:cNvPr>
          <p:cNvSpPr/>
          <p:nvPr userDrawn="1"/>
        </p:nvSpPr>
        <p:spPr>
          <a:xfrm>
            <a:off x="0" y="0"/>
            <a:ext cx="12192000" cy="1371600"/>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gray">
          <a:xfrm>
            <a:off x="594785" y="6230940"/>
            <a:ext cx="8974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5588000" y="6400801"/>
            <a:ext cx="6096000"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48" rIns="121897" bIns="6094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07367" eaLnBrk="1" fontAlgn="base" hangingPunct="1">
              <a:spcBef>
                <a:spcPct val="0"/>
              </a:spcBef>
              <a:spcAft>
                <a:spcPct val="0"/>
              </a:spcAft>
              <a:defRPr/>
            </a:pPr>
            <a:r>
              <a:rPr lang="en-US" altLang="en-US" sz="1200" dirty="0">
                <a:solidFill>
                  <a:srgbClr val="FFFFFF"/>
                </a:solidFill>
              </a:rPr>
              <a:t>FOR FINANCIAL PROFESSIONAL USE ONLY-NOT FOR PUBLIC DISTRIBUTION</a:t>
            </a:r>
          </a:p>
        </p:txBody>
      </p:sp>
      <p:sp>
        <p:nvSpPr>
          <p:cNvPr id="70658" name="Title Placeholder 22"/>
          <p:cNvSpPr>
            <a:spLocks noGrp="1"/>
          </p:cNvSpPr>
          <p:nvPr>
            <p:ph type="ctrTitle"/>
          </p:nvPr>
        </p:nvSpPr>
        <p:spPr bwMode="gray">
          <a:xfrm>
            <a:off x="838199" y="2611440"/>
            <a:ext cx="10515601" cy="1279525"/>
          </a:xfrm>
          <a:ln>
            <a:noFill/>
          </a:ln>
        </p:spPr>
        <p:txBody>
          <a:bodyPr wrap="square">
            <a:normAutofit/>
          </a:bodyPr>
          <a:lstStyle>
            <a:lvl1pPr>
              <a:defRPr sz="4500" b="0" i="0">
                <a:solidFill>
                  <a:srgbClr val="001871"/>
                </a:solidFill>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Rectangle 10">
            <a:extLst>
              <a:ext uri="{FF2B5EF4-FFF2-40B4-BE49-F238E27FC236}">
                <a16:creationId xmlns:a16="http://schemas.microsoft.com/office/drawing/2014/main" id="{06DD3D5D-5D54-9448-A8D5-DD5B61705051}"/>
              </a:ext>
            </a:extLst>
          </p:cNvPr>
          <p:cNvSpPr/>
          <p:nvPr/>
        </p:nvSpPr>
        <p:spPr>
          <a:xfrm>
            <a:off x="0" y="1366253"/>
            <a:ext cx="12192000" cy="22860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IG_r_w.png">
            <a:extLst>
              <a:ext uri="{FF2B5EF4-FFF2-40B4-BE49-F238E27FC236}">
                <a16:creationId xmlns:a16="http://schemas.microsoft.com/office/drawing/2014/main" id="{208AB7A8-886D-3D44-A593-AB7BA7291D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2457" y="404703"/>
            <a:ext cx="936171" cy="457200"/>
          </a:xfrm>
          <a:prstGeom prst="rect">
            <a:avLst/>
          </a:prstGeom>
        </p:spPr>
      </p:pic>
      <p:sp>
        <p:nvSpPr>
          <p:cNvPr id="43" name="Slide Number Placeholder 27">
            <a:extLst>
              <a:ext uri="{FF2B5EF4-FFF2-40B4-BE49-F238E27FC236}">
                <a16:creationId xmlns:a16="http://schemas.microsoft.com/office/drawing/2014/main" id="{4C4DCEAA-CC49-FC45-9DC3-0502BBCA4771}"/>
              </a:ext>
            </a:extLst>
          </p:cNvPr>
          <p:cNvSpPr>
            <a:spLocks noGrp="1"/>
          </p:cNvSpPr>
          <p:nvPr userDrawn="1">
            <p:ph type="sldNum" sz="quarter" idx="12"/>
          </p:nvPr>
        </p:nvSpPr>
        <p:spPr>
          <a:xfrm>
            <a:off x="6390752" y="6459615"/>
            <a:ext cx="5385917" cy="138499"/>
          </a:xfrm>
        </p:spPr>
        <p:txBody>
          <a:bodyPr/>
          <a:lstStyle>
            <a:lvl1pPr>
              <a:defRPr sz="900">
                <a:solidFill>
                  <a:schemeClr val="bg1">
                    <a:lumMod val="85000"/>
                  </a:schemeClr>
                </a:solidFill>
              </a:defRPr>
            </a:lvl1pPr>
          </a:lstStyle>
          <a:p>
            <a:r>
              <a:rPr lang="en-US" altLang="en-US" dirty="0">
                <a:latin typeface="Arial" charset="0"/>
                <a:ea typeface="Arial" charset="0"/>
                <a:cs typeface="Arial" charset="0"/>
              </a:rPr>
              <a:t>FOR FINANCIAL PROFESSIONAL USE ONLY </a:t>
            </a:r>
            <a:r>
              <a:rPr lang="mr-IN" altLang="en-US">
                <a:latin typeface="Arial" charset="0"/>
                <a:ea typeface="Arial" charset="0"/>
                <a:cs typeface="Arial" charset="0"/>
              </a:rPr>
              <a:t>–</a:t>
            </a:r>
            <a:r>
              <a:rPr lang="en-US" altLang="en-US" dirty="0">
                <a:latin typeface="Arial" charset="0"/>
                <a:ea typeface="Arial" charset="0"/>
                <a:cs typeface="Arial" charset="0"/>
              </a:rPr>
              <a:t> NOT FOR PUBLIC DISTRIBUTION.</a:t>
            </a:r>
          </a:p>
        </p:txBody>
      </p:sp>
      <p:pic>
        <p:nvPicPr>
          <p:cNvPr id="3" name="Picture 2">
            <a:extLst>
              <a:ext uri="{FF2B5EF4-FFF2-40B4-BE49-F238E27FC236}">
                <a16:creationId xmlns:a16="http://schemas.microsoft.com/office/drawing/2014/main" id="{19A0F47D-6CC7-3341-BC63-C8B97C3611E6}"/>
              </a:ext>
            </a:extLst>
          </p:cNvPr>
          <p:cNvPicPr>
            <a:picLocks noChangeAspect="1"/>
          </p:cNvPicPr>
          <p:nvPr userDrawn="1"/>
        </p:nvPicPr>
        <p:blipFill>
          <a:blip r:embed="rId4"/>
          <a:stretch>
            <a:fillRect/>
          </a:stretch>
        </p:blipFill>
        <p:spPr>
          <a:xfrm>
            <a:off x="266645" y="352397"/>
            <a:ext cx="6108700" cy="635000"/>
          </a:xfrm>
          <a:prstGeom prst="rect">
            <a:avLst/>
          </a:prstGeom>
        </p:spPr>
      </p:pic>
    </p:spTree>
    <p:extLst>
      <p:ext uri="{BB962C8B-B14F-4D97-AF65-F5344CB8AC3E}">
        <p14:creationId xmlns:p14="http://schemas.microsoft.com/office/powerpoint/2010/main" val="2381006857"/>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alue-Headline-Bullet List-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97280" y="1554480"/>
            <a:ext cx="10058400" cy="420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30188" indent="-230188">
              <a:spcAft>
                <a:spcPts val="1200"/>
              </a:spcAft>
              <a:buClr>
                <a:srgbClr val="03BFB4"/>
              </a:buClr>
              <a:tabLst/>
              <a:defRPr sz="2400" b="0">
                <a:solidFill>
                  <a:schemeClr val="tx2">
                    <a:lumMod val="75000"/>
                  </a:schemeClr>
                </a:solidFill>
                <a:latin typeface="Arial" panose="020B0604020202020204" pitchFamily="34" charset="0"/>
                <a:cs typeface="Arial" panose="020B0604020202020204" pitchFamily="34" charset="0"/>
              </a:defRPr>
            </a:lvl1pPr>
            <a:lvl2pPr marL="622300" indent="-165100">
              <a:spcAft>
                <a:spcPts val="1200"/>
              </a:spcAft>
              <a:buClr>
                <a:srgbClr val="03BFB4"/>
              </a:buClr>
              <a:tabLst/>
              <a:defRPr sz="2000" b="0">
                <a:solidFill>
                  <a:schemeClr val="tx2">
                    <a:lumMod val="75000"/>
                  </a:schemeClr>
                </a:solidFill>
                <a:latin typeface="Arial" panose="020B0604020202020204" pitchFamily="34" charset="0"/>
                <a:cs typeface="Arial" panose="020B0604020202020204" pitchFamily="34" charset="0"/>
              </a:defRPr>
            </a:lvl2pPr>
            <a:lvl3pPr marL="1079500" indent="-165100">
              <a:spcAft>
                <a:spcPts val="1200"/>
              </a:spcAft>
              <a:buClr>
                <a:srgbClr val="03BFB4"/>
              </a:buClr>
              <a:tabLst/>
              <a:defRPr sz="2000" b="0">
                <a:solidFill>
                  <a:schemeClr val="tx2">
                    <a:lumMod val="75000"/>
                  </a:schemeClr>
                </a:solidFill>
                <a:latin typeface="Arial" panose="020B0604020202020204" pitchFamily="34" charset="0"/>
                <a:cs typeface="Arial" panose="020B0604020202020204" pitchFamily="34" charset="0"/>
              </a:defRPr>
            </a:lvl3pPr>
            <a:lvl4pPr marL="1536700" indent="-165100">
              <a:spcAft>
                <a:spcPts val="1200"/>
              </a:spcAft>
              <a:buClr>
                <a:srgbClr val="03BFB4"/>
              </a:buClr>
              <a:tabLst/>
              <a:defRPr sz="2000" b="0">
                <a:solidFill>
                  <a:schemeClr val="tx2">
                    <a:lumMod val="75000"/>
                  </a:schemeClr>
                </a:solidFill>
                <a:latin typeface="Arial" panose="020B0604020202020204" pitchFamily="34" charset="0"/>
                <a:cs typeface="Arial" panose="020B0604020202020204" pitchFamily="34" charset="0"/>
              </a:defRPr>
            </a:lvl4pPr>
            <a:lvl5pPr marL="1993900" indent="-165100">
              <a:spcAft>
                <a:spcPts val="1200"/>
              </a:spcAft>
              <a:buClr>
                <a:srgbClr val="03BFB4"/>
              </a:buClr>
              <a:tabLst/>
              <a:defRPr sz="2000" b="0">
                <a:solidFill>
                  <a:schemeClr val="tx2">
                    <a:lumMod val="7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pPr/>
              <a:t>‹#›</a:t>
            </a:fld>
            <a:endParaRPr lang="en-US" dirty="0"/>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7" name="Rectangle 16">
            <a:extLst>
              <a:ext uri="{FF2B5EF4-FFF2-40B4-BE49-F238E27FC236}">
                <a16:creationId xmlns:a16="http://schemas.microsoft.com/office/drawing/2014/main" id="{8C24754C-1328-7D49-8E3D-0C457F0B0A50}"/>
              </a:ext>
            </a:extLst>
          </p:cNvPr>
          <p:cNvSpPr/>
          <p:nvPr userDrawn="1"/>
        </p:nvSpPr>
        <p:spPr>
          <a:xfrm>
            <a:off x="0" y="5830307"/>
            <a:ext cx="12192000" cy="9144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1675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alue-Headline only -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195270"/>
            <a:ext cx="2743200" cy="153888"/>
          </a:xfrm>
          <a:prstGeom prst="rect">
            <a:avLst/>
          </a:prstGeom>
        </p:spPr>
        <p:txBody>
          <a:bodyPr lIns="0" tIns="0" rIns="0" bIns="0"/>
          <a:lstStyle>
            <a:lvl1pPr algn="r">
              <a:defRPr>
                <a:solidFill>
                  <a:schemeClr val="bg1">
                    <a:lumMod val="85000"/>
                  </a:schemeClr>
                </a:solidFill>
              </a:defRPr>
            </a:lvl1pPr>
          </a:lstStyle>
          <a:p>
            <a:fld id="{AF252111-F98F-D540-BC70-9C3C96DA37E7}" type="slidenum">
              <a:rPr lang="en-US" smtClean="0"/>
              <a:pPr/>
              <a:t>‹#›</a:t>
            </a:fld>
            <a:endParaRPr lang="en-US" dirty="0"/>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31" name="Rectangle 30">
            <a:extLst>
              <a:ext uri="{FF2B5EF4-FFF2-40B4-BE49-F238E27FC236}">
                <a16:creationId xmlns:a16="http://schemas.microsoft.com/office/drawing/2014/main" id="{F13F964C-B582-CB44-B912-AA5D2D9BFDC3}"/>
              </a:ext>
            </a:extLst>
          </p:cNvPr>
          <p:cNvSpPr/>
          <p:nvPr/>
        </p:nvSpPr>
        <p:spPr>
          <a:xfrm>
            <a:off x="0" y="5830306"/>
            <a:ext cx="12192000" cy="9144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0455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allue_Head-subhead-Bullet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58779" y="1588168"/>
            <a:ext cx="10058400" cy="394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03BFB4"/>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03BFB4"/>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03BFB4"/>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03BFB4"/>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03BFB4"/>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06969" y="495794"/>
            <a:ext cx="10698480" cy="458711"/>
          </a:xfrm>
        </p:spPr>
        <p:txBody>
          <a:bodyPr lIns="0" tIns="0" rIns="0" bIns="0" anchor="t" anchorCtr="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pPr/>
              <a:t>‹#›</a:t>
            </a:fld>
            <a:endParaRPr lang="en-US" dirty="0"/>
          </a:p>
        </p:txBody>
      </p:sp>
      <p:sp>
        <p:nvSpPr>
          <p:cNvPr id="18" name="Rectangle 17">
            <a:extLst>
              <a:ext uri="{FF2B5EF4-FFF2-40B4-BE49-F238E27FC236}">
                <a16:creationId xmlns:a16="http://schemas.microsoft.com/office/drawing/2014/main" id="{0CB80E97-58E5-6742-865D-3B8A5AE19449}"/>
              </a:ext>
            </a:extLst>
          </p:cNvPr>
          <p:cNvSpPr/>
          <p:nvPr/>
        </p:nvSpPr>
        <p:spPr>
          <a:xfrm>
            <a:off x="0" y="5822030"/>
            <a:ext cx="12192000" cy="9144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714542" y="1014663"/>
            <a:ext cx="10698480" cy="453190"/>
          </a:xfrm>
        </p:spPr>
        <p:txBody>
          <a:bodyPr lIns="0" tIns="0" rIns="0" bIns="0">
            <a:noAutofit/>
          </a:bodyPr>
          <a:lstStyle>
            <a:lvl1pPr marL="0" indent="0">
              <a:buNone/>
              <a:defRPr sz="2400">
                <a:solidFill>
                  <a:srgbClr val="03BFB4"/>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3073162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alue_Head-sub-Bullet-Image-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20368" y="2173705"/>
            <a:ext cx="5260117" cy="350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03BFB4"/>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8F4FDA"/>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8F4FDA"/>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8F4FDA"/>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8F4FDA"/>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 name="Title 1"/>
          <p:cNvSpPr>
            <a:spLocks noGrp="1"/>
          </p:cNvSpPr>
          <p:nvPr>
            <p:ph type="title" hasCustomPrompt="1"/>
          </p:nvPr>
        </p:nvSpPr>
        <p:spPr>
          <a:xfrm>
            <a:off x="697832" y="495794"/>
            <a:ext cx="5590673" cy="635174"/>
          </a:xfrm>
        </p:spPr>
        <p:txBody>
          <a:bodyPr lIns="0" tIns="0" rIns="0" bIns="0" anchor="t" anchorCtr="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pPr/>
              <a:t>‹#›</a:t>
            </a:fld>
            <a:endParaRPr lang="en-US" dirty="0"/>
          </a:p>
        </p:txBody>
      </p:sp>
      <p:sp>
        <p:nvSpPr>
          <p:cNvPr id="18" name="Rectangle 17">
            <a:extLst>
              <a:ext uri="{FF2B5EF4-FFF2-40B4-BE49-F238E27FC236}">
                <a16:creationId xmlns:a16="http://schemas.microsoft.com/office/drawing/2014/main" id="{0CB80E97-58E5-6742-865D-3B8A5AE19449}"/>
              </a:ext>
            </a:extLst>
          </p:cNvPr>
          <p:cNvSpPr/>
          <p:nvPr/>
        </p:nvSpPr>
        <p:spPr>
          <a:xfrm>
            <a:off x="0" y="5822030"/>
            <a:ext cx="12192000" cy="9144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697832" y="1251285"/>
            <a:ext cx="5590673" cy="802104"/>
          </a:xfrm>
        </p:spPr>
        <p:txBody>
          <a:bodyPr lIns="0" tIns="0" rIns="0" bIns="0">
            <a:noAutofit/>
          </a:bodyPr>
          <a:lstStyle>
            <a:lvl1pPr marL="0" indent="0">
              <a:buNone/>
              <a:defRPr sz="2400">
                <a:solidFill>
                  <a:srgbClr val="03BFB4"/>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sp>
        <p:nvSpPr>
          <p:cNvPr id="5" name="Picture Placeholder 4">
            <a:extLst>
              <a:ext uri="{FF2B5EF4-FFF2-40B4-BE49-F238E27FC236}">
                <a16:creationId xmlns:a16="http://schemas.microsoft.com/office/drawing/2014/main" id="{5E4B3CFD-8DE5-704B-9FE8-C68E2413793E}"/>
              </a:ext>
            </a:extLst>
          </p:cNvPr>
          <p:cNvSpPr>
            <a:spLocks noGrp="1"/>
          </p:cNvSpPr>
          <p:nvPr>
            <p:ph type="pic" sz="quarter" idx="14" hasCustomPrompt="1"/>
          </p:nvPr>
        </p:nvSpPr>
        <p:spPr>
          <a:xfrm>
            <a:off x="6705600" y="1"/>
            <a:ext cx="5486400" cy="5808372"/>
          </a:xfrm>
          <a:solidFill>
            <a:schemeClr val="bg1">
              <a:lumMod val="85000"/>
            </a:schemeClr>
          </a:solidFill>
        </p:spPr>
        <p:txBody>
          <a:bodyPr anchor="ctr" anchorCtr="0"/>
          <a:lstStyle>
            <a:lvl1pPr algn="ctr">
              <a:buNone/>
              <a:defRPr/>
            </a:lvl1pPr>
          </a:lstStyle>
          <a:p>
            <a:r>
              <a:rPr lang="en-US" dirty="0"/>
              <a:t>Photo - illustration</a:t>
            </a:r>
          </a:p>
        </p:txBody>
      </p:sp>
    </p:spTree>
    <p:extLst>
      <p:ext uri="{BB962C8B-B14F-4D97-AF65-F5344CB8AC3E}">
        <p14:creationId xmlns:p14="http://schemas.microsoft.com/office/powerpoint/2010/main" val="3214819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Value-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7331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740219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3397624" y="1730189"/>
            <a:ext cx="4846320" cy="3017520"/>
          </a:xfrm>
        </p:spPr>
        <p:txBody>
          <a:bodyPr wrap="square" lIns="182880" tIns="0" rIns="0" bIns="0" anchor="ctr" anchorCtr="0">
            <a:normAutofit/>
          </a:bodyPr>
          <a:lstStyle>
            <a:lvl1pPr marL="0" indent="0" algn="ctr">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transition </a:t>
            </a:r>
            <a:r>
              <a:rPr lang="en-US" dirty="0" err="1"/>
              <a:t>pg</a:t>
            </a:r>
            <a:endParaRPr lang="en-US" dirty="0"/>
          </a:p>
        </p:txBody>
      </p:sp>
      <p:sp>
        <p:nvSpPr>
          <p:cNvPr id="11" name="Rectangle 10">
            <a:extLst>
              <a:ext uri="{FF2B5EF4-FFF2-40B4-BE49-F238E27FC236}">
                <a16:creationId xmlns:a16="http://schemas.microsoft.com/office/drawing/2014/main" id="{81EF10B3-298B-194F-9FD6-392C6690AAA5}"/>
              </a:ext>
            </a:extLst>
          </p:cNvPr>
          <p:cNvSpPr/>
          <p:nvPr userDrawn="1"/>
        </p:nvSpPr>
        <p:spPr>
          <a:xfrm>
            <a:off x="0" y="0"/>
            <a:ext cx="12192000" cy="18288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4255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Value_Wide_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3595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977963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1672046" y="1730189"/>
            <a:ext cx="8934994" cy="3017520"/>
          </a:xfrm>
        </p:spPr>
        <p:txBody>
          <a:bodyPr wrap="square" lIns="182880" tIns="0" rIns="0" bIns="0" anchor="ctr" anchorCtr="0">
            <a:normAutofit/>
          </a:bodyPr>
          <a:lstStyle>
            <a:lvl1pPr marL="0" indent="0" algn="ctr">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longer </a:t>
            </a:r>
            <a:br>
              <a:rPr lang="en-US" dirty="0"/>
            </a:br>
            <a:r>
              <a:rPr lang="en-US" dirty="0"/>
              <a:t>master transition page</a:t>
            </a:r>
          </a:p>
        </p:txBody>
      </p:sp>
      <p:sp>
        <p:nvSpPr>
          <p:cNvPr id="11" name="Rectangle 10">
            <a:extLst>
              <a:ext uri="{FF2B5EF4-FFF2-40B4-BE49-F238E27FC236}">
                <a16:creationId xmlns:a16="http://schemas.microsoft.com/office/drawing/2014/main" id="{2BD34007-72FC-E846-93DB-48A69E03348C}"/>
              </a:ext>
            </a:extLst>
          </p:cNvPr>
          <p:cNvSpPr/>
          <p:nvPr userDrawn="1"/>
        </p:nvSpPr>
        <p:spPr>
          <a:xfrm>
            <a:off x="0" y="0"/>
            <a:ext cx="12192000" cy="18288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744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IWL-Headline only -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195270"/>
            <a:ext cx="2743200" cy="153888"/>
          </a:xfrm>
          <a:prstGeom prst="rect">
            <a:avLst/>
          </a:prstGeom>
        </p:spPr>
        <p:txBody>
          <a:bodyPr lIns="0" tIns="0" rIns="0" bIns="0"/>
          <a:lstStyle>
            <a:lvl1pPr algn="r">
              <a:defRPr>
                <a:solidFill>
                  <a:schemeClr val="bg1">
                    <a:lumMod val="85000"/>
                  </a:schemeClr>
                </a:solidFill>
              </a:defRPr>
            </a:lvl1pPr>
          </a:lstStyle>
          <a:p>
            <a:fld id="{AF252111-F98F-D540-BC70-9C3C96DA37E7}" type="slidenum">
              <a:rPr lang="en-US" smtClean="0"/>
              <a:pPr/>
              <a:t>‹#›</a:t>
            </a:fld>
            <a:endParaRPr lang="en-US" dirty="0"/>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31" name="Rectangle 30">
            <a:extLst>
              <a:ext uri="{FF2B5EF4-FFF2-40B4-BE49-F238E27FC236}">
                <a16:creationId xmlns:a16="http://schemas.microsoft.com/office/drawing/2014/main" id="{F13F964C-B582-CB44-B912-AA5D2D9BFDC3}"/>
              </a:ext>
            </a:extLst>
          </p:cNvPr>
          <p:cNvSpPr/>
          <p:nvPr/>
        </p:nvSpPr>
        <p:spPr>
          <a:xfrm>
            <a:off x="0" y="5830306"/>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4297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Value-Disclaimer-Solid transition-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6" name="Rectangle 5">
            <a:extLst>
              <a:ext uri="{FF2B5EF4-FFF2-40B4-BE49-F238E27FC236}">
                <a16:creationId xmlns:a16="http://schemas.microsoft.com/office/drawing/2014/main" id="{4C4729C3-8770-6043-99E6-B9CB056D55C4}"/>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75000"/>
                  </a:schemeClr>
                </a:solidFill>
                <a:latin typeface="Arial" charset="0"/>
                <a:ea typeface="Arial" charset="0"/>
                <a:cs typeface="Arial" charset="0"/>
              </a:rPr>
              <a:t>FOR FINANCIAL PROFESSIONAL USE ONLY </a:t>
            </a:r>
            <a:r>
              <a:rPr lang="mr-IN" altLang="en-US" sz="900" dirty="0">
                <a:solidFill>
                  <a:schemeClr val="bg1">
                    <a:lumMod val="75000"/>
                  </a:schemeClr>
                </a:solidFill>
                <a:latin typeface="Arial" charset="0"/>
                <a:ea typeface="Arial" charset="0"/>
                <a:cs typeface="Arial" charset="0"/>
              </a:rPr>
              <a:t>–</a:t>
            </a:r>
            <a:r>
              <a:rPr lang="en-US" altLang="en-US" sz="900" dirty="0">
                <a:solidFill>
                  <a:schemeClr val="bg1">
                    <a:lumMod val="75000"/>
                  </a:schemeClr>
                </a:solidFill>
                <a:latin typeface="Arial" charset="0"/>
                <a:ea typeface="Arial" charset="0"/>
                <a:cs typeface="Arial" charset="0"/>
              </a:rPr>
              <a:t> NOT FOR PUBLIC DISTRIBUTION.</a:t>
            </a:r>
          </a:p>
        </p:txBody>
      </p:sp>
      <p:sp>
        <p:nvSpPr>
          <p:cNvPr id="5" name="Rectangle 4">
            <a:extLst>
              <a:ext uri="{FF2B5EF4-FFF2-40B4-BE49-F238E27FC236}">
                <a16:creationId xmlns:a16="http://schemas.microsoft.com/office/drawing/2014/main" id="{74A53EE4-71B7-974B-AC99-42B5147D9A65}"/>
              </a:ext>
            </a:extLst>
          </p:cNvPr>
          <p:cNvSpPr/>
          <p:nvPr userDrawn="1"/>
        </p:nvSpPr>
        <p:spPr>
          <a:xfrm>
            <a:off x="0" y="0"/>
            <a:ext cx="12192000" cy="18288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19EE1878-4AF2-D949-AA10-A59422E09290}"/>
              </a:ext>
            </a:extLst>
          </p:cNvPr>
          <p:cNvSpPr>
            <a:spLocks noGrp="1"/>
          </p:cNvSpPr>
          <p:nvPr>
            <p:ph type="body" sz="quarter" idx="10" hasCustomPrompt="1"/>
          </p:nvPr>
        </p:nvSpPr>
        <p:spPr>
          <a:xfrm>
            <a:off x="466928" y="1157591"/>
            <a:ext cx="11245174" cy="4738384"/>
          </a:xfrm>
        </p:spPr>
        <p:txBody>
          <a:bodyPr lIns="0" tIns="0" rIns="0" bIns="0"/>
          <a:lstStyle>
            <a:lvl1pPr>
              <a:buFontTx/>
              <a:buNone/>
              <a:defRPr sz="1200">
                <a:solidFill>
                  <a:schemeClr val="bg1">
                    <a:lumMod val="85000"/>
                  </a:schemeClr>
                </a:solidFill>
              </a:defRPr>
            </a:lvl1pPr>
            <a:lvl2pPr>
              <a:buFontTx/>
              <a:buNone/>
              <a:defRPr/>
            </a:lvl2pPr>
            <a:lvl3pPr>
              <a:buFontTx/>
              <a:buNone/>
              <a:defRPr/>
            </a:lvl3pPr>
            <a:lvl4pPr>
              <a:buFontTx/>
              <a:buNone/>
              <a:defRPr/>
            </a:lvl4pPr>
            <a:lvl5pPr>
              <a:buFontTx/>
              <a:buNone/>
              <a:defRPr/>
            </a:lvl5pPr>
          </a:lstStyle>
          <a:p>
            <a:pPr lvl="0"/>
            <a:r>
              <a:rPr lang="en-US" dirty="0"/>
              <a:t>Click to edit Master disclaimer text styles</a:t>
            </a:r>
          </a:p>
        </p:txBody>
      </p:sp>
      <p:sp>
        <p:nvSpPr>
          <p:cNvPr id="11" name="Text Placeholder 10">
            <a:extLst>
              <a:ext uri="{FF2B5EF4-FFF2-40B4-BE49-F238E27FC236}">
                <a16:creationId xmlns:a16="http://schemas.microsoft.com/office/drawing/2014/main" id="{0FC85DC3-99A7-9D41-8A1F-6114DE164744}"/>
              </a:ext>
            </a:extLst>
          </p:cNvPr>
          <p:cNvSpPr>
            <a:spLocks noGrp="1"/>
          </p:cNvSpPr>
          <p:nvPr>
            <p:ph type="body" sz="quarter" idx="12" hasCustomPrompt="1"/>
          </p:nvPr>
        </p:nvSpPr>
        <p:spPr>
          <a:xfrm>
            <a:off x="466928" y="554206"/>
            <a:ext cx="11235446" cy="496888"/>
          </a:xfrm>
        </p:spPr>
        <p:txBody>
          <a:bodyPr lIns="0" tIns="0" rIns="0" bIns="0"/>
          <a:lstStyle>
            <a:lvl1pPr>
              <a:buNone/>
              <a:defRPr sz="24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Click to edit Master disclaimer styles</a:t>
            </a:r>
          </a:p>
        </p:txBody>
      </p:sp>
    </p:spTree>
    <p:extLst>
      <p:ext uri="{BB962C8B-B14F-4D97-AF65-F5344CB8AC3E}">
        <p14:creationId xmlns:p14="http://schemas.microsoft.com/office/powerpoint/2010/main" val="3083213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Value_WSTFIY_Closing-Transition-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6" name="Rectangle 5">
            <a:extLst>
              <a:ext uri="{FF2B5EF4-FFF2-40B4-BE49-F238E27FC236}">
                <a16:creationId xmlns:a16="http://schemas.microsoft.com/office/drawing/2014/main" id="{4C4729C3-8770-6043-99E6-B9CB056D55C4}"/>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75000"/>
                  </a:schemeClr>
                </a:solidFill>
                <a:latin typeface="Arial" charset="0"/>
                <a:ea typeface="Arial" charset="0"/>
                <a:cs typeface="Arial" charset="0"/>
              </a:rPr>
              <a:t>FOR FINANCIAL PROFESSIONAL USE ONLY </a:t>
            </a:r>
            <a:r>
              <a:rPr lang="mr-IN" altLang="en-US" sz="900" dirty="0">
                <a:solidFill>
                  <a:schemeClr val="bg1">
                    <a:lumMod val="75000"/>
                  </a:schemeClr>
                </a:solidFill>
                <a:latin typeface="Arial" charset="0"/>
                <a:ea typeface="Arial" charset="0"/>
                <a:cs typeface="Arial" charset="0"/>
              </a:rPr>
              <a:t>–</a:t>
            </a:r>
            <a:r>
              <a:rPr lang="en-US" altLang="en-US" sz="900" dirty="0">
                <a:solidFill>
                  <a:schemeClr val="bg1">
                    <a:lumMod val="75000"/>
                  </a:schemeClr>
                </a:solidFill>
                <a:latin typeface="Arial" charset="0"/>
                <a:ea typeface="Arial" charset="0"/>
                <a:cs typeface="Arial" charset="0"/>
              </a:rPr>
              <a:t> NOT FOR PUBLIC DISTRIBUTION.</a:t>
            </a:r>
          </a:p>
        </p:txBody>
      </p:sp>
      <p:sp>
        <p:nvSpPr>
          <p:cNvPr id="5" name="Rectangle 4">
            <a:extLst>
              <a:ext uri="{FF2B5EF4-FFF2-40B4-BE49-F238E27FC236}">
                <a16:creationId xmlns:a16="http://schemas.microsoft.com/office/drawing/2014/main" id="{74A53EE4-71B7-974B-AC99-42B5147D9A65}"/>
              </a:ext>
            </a:extLst>
          </p:cNvPr>
          <p:cNvSpPr/>
          <p:nvPr userDrawn="1"/>
        </p:nvSpPr>
        <p:spPr>
          <a:xfrm>
            <a:off x="0" y="0"/>
            <a:ext cx="12192000" cy="18288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ood, drawing&#10;&#10;Description automatically generated">
            <a:extLst>
              <a:ext uri="{FF2B5EF4-FFF2-40B4-BE49-F238E27FC236}">
                <a16:creationId xmlns:a16="http://schemas.microsoft.com/office/drawing/2014/main" id="{E2EF0771-A123-2949-8BC1-02F20027BFEF}"/>
              </a:ext>
            </a:extLst>
          </p:cNvPr>
          <p:cNvPicPr>
            <a:picLocks noChangeAspect="1"/>
          </p:cNvPicPr>
          <p:nvPr userDrawn="1"/>
        </p:nvPicPr>
        <p:blipFill>
          <a:blip r:embed="rId2"/>
          <a:stretch>
            <a:fillRect/>
          </a:stretch>
        </p:blipFill>
        <p:spPr>
          <a:xfrm>
            <a:off x="1983344" y="2614410"/>
            <a:ext cx="8229600" cy="1190488"/>
          </a:xfrm>
          <a:prstGeom prst="rect">
            <a:avLst/>
          </a:prstGeom>
        </p:spPr>
      </p:pic>
    </p:spTree>
    <p:extLst>
      <p:ext uri="{BB962C8B-B14F-4D97-AF65-F5344CB8AC3E}">
        <p14:creationId xmlns:p14="http://schemas.microsoft.com/office/powerpoint/2010/main" val="1377634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erm_Title slide Produc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7C217D8-EAAF-3C4D-8FE2-D5F0915ECDFA}"/>
              </a:ext>
            </a:extLst>
          </p:cNvPr>
          <p:cNvSpPr/>
          <p:nvPr userDrawn="1"/>
        </p:nvSpPr>
        <p:spPr>
          <a:xfrm>
            <a:off x="0" y="5830307"/>
            <a:ext cx="12192000" cy="91440"/>
          </a:xfrm>
          <a:prstGeom prst="rect">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61A37D9-F60E-704C-B1B3-19546F2D9896}"/>
              </a:ext>
            </a:extLst>
          </p:cNvPr>
          <p:cNvSpPr/>
          <p:nvPr userDrawn="1"/>
        </p:nvSpPr>
        <p:spPr>
          <a:xfrm>
            <a:off x="0" y="0"/>
            <a:ext cx="12192000" cy="1371600"/>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gray">
          <a:xfrm>
            <a:off x="594785" y="6230940"/>
            <a:ext cx="8974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5588000" y="6400801"/>
            <a:ext cx="6096000"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48" rIns="121897" bIns="6094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07367" eaLnBrk="1" fontAlgn="base" hangingPunct="1">
              <a:spcBef>
                <a:spcPct val="0"/>
              </a:spcBef>
              <a:spcAft>
                <a:spcPct val="0"/>
              </a:spcAft>
              <a:defRPr/>
            </a:pPr>
            <a:r>
              <a:rPr lang="en-US" altLang="en-US" sz="1200" dirty="0">
                <a:solidFill>
                  <a:srgbClr val="FFFFFF"/>
                </a:solidFill>
              </a:rPr>
              <a:t>FOR FINANCIAL PROFESSIONAL USE ONLY-NOT FOR PUBLIC DISTRIBUTION</a:t>
            </a:r>
          </a:p>
        </p:txBody>
      </p:sp>
      <p:sp>
        <p:nvSpPr>
          <p:cNvPr id="70658" name="Title Placeholder 22"/>
          <p:cNvSpPr>
            <a:spLocks noGrp="1"/>
          </p:cNvSpPr>
          <p:nvPr>
            <p:ph type="ctrTitle"/>
          </p:nvPr>
        </p:nvSpPr>
        <p:spPr bwMode="gray">
          <a:xfrm>
            <a:off x="838199" y="2611440"/>
            <a:ext cx="10515601" cy="1279525"/>
          </a:xfrm>
          <a:ln>
            <a:noFill/>
          </a:ln>
        </p:spPr>
        <p:txBody>
          <a:bodyPr wrap="square">
            <a:normAutofit/>
          </a:bodyPr>
          <a:lstStyle>
            <a:lvl1pPr>
              <a:defRPr sz="4500" b="0" i="0">
                <a:solidFill>
                  <a:srgbClr val="001871"/>
                </a:solidFill>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Rectangle 10">
            <a:extLst>
              <a:ext uri="{FF2B5EF4-FFF2-40B4-BE49-F238E27FC236}">
                <a16:creationId xmlns:a16="http://schemas.microsoft.com/office/drawing/2014/main" id="{06DD3D5D-5D54-9448-A8D5-DD5B61705051}"/>
              </a:ext>
            </a:extLst>
          </p:cNvPr>
          <p:cNvSpPr/>
          <p:nvPr/>
        </p:nvSpPr>
        <p:spPr>
          <a:xfrm>
            <a:off x="0" y="1366253"/>
            <a:ext cx="12192000" cy="228600"/>
          </a:xfrm>
          <a:prstGeom prst="rect">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IG_r_w.png">
            <a:extLst>
              <a:ext uri="{FF2B5EF4-FFF2-40B4-BE49-F238E27FC236}">
                <a16:creationId xmlns:a16="http://schemas.microsoft.com/office/drawing/2014/main" id="{208AB7A8-886D-3D44-A593-AB7BA7291D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2457" y="404703"/>
            <a:ext cx="936171" cy="457200"/>
          </a:xfrm>
          <a:prstGeom prst="rect">
            <a:avLst/>
          </a:prstGeom>
        </p:spPr>
      </p:pic>
      <p:pic>
        <p:nvPicPr>
          <p:cNvPr id="5" name="Picture 4">
            <a:extLst>
              <a:ext uri="{FF2B5EF4-FFF2-40B4-BE49-F238E27FC236}">
                <a16:creationId xmlns:a16="http://schemas.microsoft.com/office/drawing/2014/main" id="{F6A2C1C7-E24C-3340-BF4A-ABFE25D7F4E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0350" y="355600"/>
            <a:ext cx="6108700" cy="635000"/>
          </a:xfrm>
          <a:prstGeom prst="rect">
            <a:avLst/>
          </a:prstGeom>
        </p:spPr>
      </p:pic>
      <p:sp>
        <p:nvSpPr>
          <p:cNvPr id="43" name="Slide Number Placeholder 27">
            <a:extLst>
              <a:ext uri="{FF2B5EF4-FFF2-40B4-BE49-F238E27FC236}">
                <a16:creationId xmlns:a16="http://schemas.microsoft.com/office/drawing/2014/main" id="{4C4DCEAA-CC49-FC45-9DC3-0502BBCA4771}"/>
              </a:ext>
            </a:extLst>
          </p:cNvPr>
          <p:cNvSpPr>
            <a:spLocks noGrp="1"/>
          </p:cNvSpPr>
          <p:nvPr userDrawn="1">
            <p:ph type="sldNum" sz="quarter" idx="12"/>
          </p:nvPr>
        </p:nvSpPr>
        <p:spPr>
          <a:xfrm>
            <a:off x="6390752" y="6459615"/>
            <a:ext cx="5385917" cy="138499"/>
          </a:xfrm>
        </p:spPr>
        <p:txBody>
          <a:bodyPr/>
          <a:lstStyle>
            <a:lvl1pPr>
              <a:defRPr sz="900">
                <a:solidFill>
                  <a:schemeClr val="bg1">
                    <a:lumMod val="85000"/>
                  </a:schemeClr>
                </a:solidFill>
              </a:defRPr>
            </a:lvl1pPr>
          </a:lstStyle>
          <a:p>
            <a:r>
              <a:rPr lang="en-US" altLang="en-US" dirty="0">
                <a:latin typeface="Arial" charset="0"/>
                <a:ea typeface="Arial" charset="0"/>
                <a:cs typeface="Arial" charset="0"/>
              </a:rPr>
              <a:t>FOR FINANCIAL PROFESSIONAL USE ONLY </a:t>
            </a:r>
            <a:r>
              <a:rPr lang="mr-IN" altLang="en-US">
                <a:latin typeface="Arial" charset="0"/>
                <a:ea typeface="Arial" charset="0"/>
                <a:cs typeface="Arial" charset="0"/>
              </a:rPr>
              <a:t>–</a:t>
            </a:r>
            <a:r>
              <a:rPr lang="en-US" altLang="en-US" dirty="0">
                <a:latin typeface="Arial" charset="0"/>
                <a:ea typeface="Arial" charset="0"/>
                <a:cs typeface="Arial" charset="0"/>
              </a:rPr>
              <a:t> NOT FOR PUBLIC DISTRIBUTION.</a:t>
            </a:r>
          </a:p>
        </p:txBody>
      </p:sp>
    </p:spTree>
    <p:extLst>
      <p:ext uri="{BB962C8B-B14F-4D97-AF65-F5344CB8AC3E}">
        <p14:creationId xmlns:p14="http://schemas.microsoft.com/office/powerpoint/2010/main" val="1058748044"/>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rm-Headline-Bullet Lis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97280" y="1554480"/>
            <a:ext cx="10058400" cy="420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30188" indent="-230188">
              <a:spcAft>
                <a:spcPts val="1200"/>
              </a:spcAft>
              <a:buClr>
                <a:srgbClr val="00A4E4"/>
              </a:buClr>
              <a:tabLst/>
              <a:defRPr sz="2400" b="0">
                <a:solidFill>
                  <a:schemeClr val="tx2">
                    <a:lumMod val="75000"/>
                  </a:schemeClr>
                </a:solidFill>
                <a:latin typeface="Arial" panose="020B0604020202020204" pitchFamily="34" charset="0"/>
                <a:cs typeface="Arial" panose="020B0604020202020204" pitchFamily="34" charset="0"/>
              </a:defRPr>
            </a:lvl1pPr>
            <a:lvl2pPr marL="622300" indent="-165100">
              <a:spcAft>
                <a:spcPts val="1200"/>
              </a:spcAft>
              <a:buClr>
                <a:srgbClr val="00A4E4"/>
              </a:buClr>
              <a:tabLst/>
              <a:defRPr sz="2000" b="0">
                <a:solidFill>
                  <a:schemeClr val="tx2">
                    <a:lumMod val="75000"/>
                  </a:schemeClr>
                </a:solidFill>
                <a:latin typeface="Arial" panose="020B0604020202020204" pitchFamily="34" charset="0"/>
                <a:cs typeface="Arial" panose="020B0604020202020204" pitchFamily="34" charset="0"/>
              </a:defRPr>
            </a:lvl2pPr>
            <a:lvl3pPr marL="1079500" indent="-165100">
              <a:spcAft>
                <a:spcPts val="1200"/>
              </a:spcAft>
              <a:buClr>
                <a:srgbClr val="00A4E4"/>
              </a:buClr>
              <a:tabLst/>
              <a:defRPr sz="2000" b="0">
                <a:solidFill>
                  <a:schemeClr val="tx2">
                    <a:lumMod val="75000"/>
                  </a:schemeClr>
                </a:solidFill>
                <a:latin typeface="Arial" panose="020B0604020202020204" pitchFamily="34" charset="0"/>
                <a:cs typeface="Arial" panose="020B0604020202020204" pitchFamily="34" charset="0"/>
              </a:defRPr>
            </a:lvl3pPr>
            <a:lvl4pPr marL="1536700" indent="-165100">
              <a:spcAft>
                <a:spcPts val="1200"/>
              </a:spcAft>
              <a:buClr>
                <a:srgbClr val="00A4E4"/>
              </a:buClr>
              <a:tabLst/>
              <a:defRPr sz="2000" b="0">
                <a:solidFill>
                  <a:schemeClr val="tx2">
                    <a:lumMod val="75000"/>
                  </a:schemeClr>
                </a:solidFill>
                <a:latin typeface="Arial" panose="020B0604020202020204" pitchFamily="34" charset="0"/>
                <a:cs typeface="Arial" panose="020B0604020202020204" pitchFamily="34" charset="0"/>
              </a:defRPr>
            </a:lvl4pPr>
            <a:lvl5pPr marL="1993900" indent="-165100">
              <a:spcAft>
                <a:spcPts val="1200"/>
              </a:spcAft>
              <a:buClr>
                <a:srgbClr val="00A4E4"/>
              </a:buClr>
              <a:tabLst/>
              <a:defRPr sz="2000" b="0">
                <a:solidFill>
                  <a:schemeClr val="tx2">
                    <a:lumMod val="7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pPr/>
              <a:t>‹#›</a:t>
            </a:fld>
            <a:endParaRPr lang="en-US" dirty="0"/>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7" name="Rectangle 16">
            <a:extLst>
              <a:ext uri="{FF2B5EF4-FFF2-40B4-BE49-F238E27FC236}">
                <a16:creationId xmlns:a16="http://schemas.microsoft.com/office/drawing/2014/main" id="{8C24754C-1328-7D49-8E3D-0C457F0B0A50}"/>
              </a:ext>
            </a:extLst>
          </p:cNvPr>
          <p:cNvSpPr/>
          <p:nvPr userDrawn="1"/>
        </p:nvSpPr>
        <p:spPr>
          <a:xfrm>
            <a:off x="0" y="5830307"/>
            <a:ext cx="12192000" cy="91440"/>
          </a:xfrm>
          <a:prstGeom prst="rect">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734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rm-Headline only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195270"/>
            <a:ext cx="2743200" cy="153888"/>
          </a:xfrm>
          <a:prstGeom prst="rect">
            <a:avLst/>
          </a:prstGeom>
        </p:spPr>
        <p:txBody>
          <a:bodyPr lIns="0" tIns="0" rIns="0" bIns="0"/>
          <a:lstStyle>
            <a:lvl1pPr algn="r">
              <a:defRPr>
                <a:solidFill>
                  <a:schemeClr val="bg1">
                    <a:lumMod val="85000"/>
                  </a:schemeClr>
                </a:solidFill>
              </a:defRPr>
            </a:lvl1pPr>
          </a:lstStyle>
          <a:p>
            <a:fld id="{AF252111-F98F-D540-BC70-9C3C96DA37E7}" type="slidenum">
              <a:rPr lang="en-US" smtClean="0"/>
              <a:pPr/>
              <a:t>‹#›</a:t>
            </a:fld>
            <a:endParaRPr lang="en-US" dirty="0"/>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31" name="Rectangle 30">
            <a:extLst>
              <a:ext uri="{FF2B5EF4-FFF2-40B4-BE49-F238E27FC236}">
                <a16:creationId xmlns:a16="http://schemas.microsoft.com/office/drawing/2014/main" id="{F13F964C-B582-CB44-B912-AA5D2D9BFDC3}"/>
              </a:ext>
            </a:extLst>
          </p:cNvPr>
          <p:cNvSpPr/>
          <p:nvPr/>
        </p:nvSpPr>
        <p:spPr>
          <a:xfrm>
            <a:off x="0" y="5830306"/>
            <a:ext cx="12192000" cy="91440"/>
          </a:xfrm>
          <a:prstGeom prst="rect">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41907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rm_Head-subhead-Bullet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58779" y="1588168"/>
            <a:ext cx="10058400" cy="394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00A4E4"/>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00A4E4"/>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00A4E4"/>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00A4E4"/>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00A4E4"/>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06969" y="495794"/>
            <a:ext cx="10698480" cy="458711"/>
          </a:xfrm>
        </p:spPr>
        <p:txBody>
          <a:bodyPr lIns="0" tIns="0" rIns="0" bIns="0" anchor="t" anchorCtr="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pPr/>
              <a:t>‹#›</a:t>
            </a:fld>
            <a:endParaRPr lang="en-US" dirty="0"/>
          </a:p>
        </p:txBody>
      </p:sp>
      <p:sp>
        <p:nvSpPr>
          <p:cNvPr id="18" name="Rectangle 17">
            <a:extLst>
              <a:ext uri="{FF2B5EF4-FFF2-40B4-BE49-F238E27FC236}">
                <a16:creationId xmlns:a16="http://schemas.microsoft.com/office/drawing/2014/main" id="{0CB80E97-58E5-6742-865D-3B8A5AE19449}"/>
              </a:ext>
            </a:extLst>
          </p:cNvPr>
          <p:cNvSpPr/>
          <p:nvPr/>
        </p:nvSpPr>
        <p:spPr>
          <a:xfrm>
            <a:off x="0" y="5822030"/>
            <a:ext cx="12192000" cy="91440"/>
          </a:xfrm>
          <a:prstGeom prst="rect">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714542" y="1014663"/>
            <a:ext cx="10698480" cy="453190"/>
          </a:xfrm>
        </p:spPr>
        <p:txBody>
          <a:bodyPr lIns="0" tIns="0" rIns="0" bIns="0">
            <a:noAutofit/>
          </a:bodyPr>
          <a:lstStyle>
            <a:lvl1pPr marL="0" indent="0">
              <a:buNone/>
              <a:defRPr sz="2400">
                <a:solidFill>
                  <a:srgbClr val="00A4E4"/>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3261904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rm_Head-sub-Bullet-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20368" y="2173705"/>
            <a:ext cx="5260117" cy="350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00A4E4"/>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8F4FDA"/>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8F4FDA"/>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8F4FDA"/>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8F4FDA"/>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 name="Title 1"/>
          <p:cNvSpPr>
            <a:spLocks noGrp="1"/>
          </p:cNvSpPr>
          <p:nvPr>
            <p:ph type="title" hasCustomPrompt="1"/>
          </p:nvPr>
        </p:nvSpPr>
        <p:spPr>
          <a:xfrm>
            <a:off x="697832" y="495794"/>
            <a:ext cx="5590673" cy="635174"/>
          </a:xfrm>
        </p:spPr>
        <p:txBody>
          <a:bodyPr lIns="0" tIns="0" rIns="0" bIns="0" anchor="t" anchorCtr="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pPr/>
              <a:t>‹#›</a:t>
            </a:fld>
            <a:endParaRPr lang="en-US" dirty="0"/>
          </a:p>
        </p:txBody>
      </p:sp>
      <p:sp>
        <p:nvSpPr>
          <p:cNvPr id="18" name="Rectangle 17">
            <a:extLst>
              <a:ext uri="{FF2B5EF4-FFF2-40B4-BE49-F238E27FC236}">
                <a16:creationId xmlns:a16="http://schemas.microsoft.com/office/drawing/2014/main" id="{0CB80E97-58E5-6742-865D-3B8A5AE19449}"/>
              </a:ext>
            </a:extLst>
          </p:cNvPr>
          <p:cNvSpPr/>
          <p:nvPr/>
        </p:nvSpPr>
        <p:spPr>
          <a:xfrm>
            <a:off x="0" y="5822030"/>
            <a:ext cx="12192000" cy="91440"/>
          </a:xfrm>
          <a:prstGeom prst="rect">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697832" y="1251285"/>
            <a:ext cx="5590673" cy="802104"/>
          </a:xfrm>
        </p:spPr>
        <p:txBody>
          <a:bodyPr lIns="0" tIns="0" rIns="0" bIns="0">
            <a:noAutofit/>
          </a:bodyPr>
          <a:lstStyle>
            <a:lvl1pPr marL="0" indent="0">
              <a:buNone/>
              <a:defRPr sz="2400">
                <a:solidFill>
                  <a:srgbClr val="00A4E4"/>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sp>
        <p:nvSpPr>
          <p:cNvPr id="5" name="Picture Placeholder 4">
            <a:extLst>
              <a:ext uri="{FF2B5EF4-FFF2-40B4-BE49-F238E27FC236}">
                <a16:creationId xmlns:a16="http://schemas.microsoft.com/office/drawing/2014/main" id="{5E4B3CFD-8DE5-704B-9FE8-C68E2413793E}"/>
              </a:ext>
            </a:extLst>
          </p:cNvPr>
          <p:cNvSpPr>
            <a:spLocks noGrp="1"/>
          </p:cNvSpPr>
          <p:nvPr>
            <p:ph type="pic" sz="quarter" idx="14" hasCustomPrompt="1"/>
          </p:nvPr>
        </p:nvSpPr>
        <p:spPr>
          <a:xfrm>
            <a:off x="6705600" y="1"/>
            <a:ext cx="5486400" cy="5808372"/>
          </a:xfrm>
          <a:solidFill>
            <a:schemeClr val="bg1">
              <a:lumMod val="85000"/>
            </a:schemeClr>
          </a:solidFill>
        </p:spPr>
        <p:txBody>
          <a:bodyPr anchor="ctr" anchorCtr="0"/>
          <a:lstStyle>
            <a:lvl1pPr algn="ctr">
              <a:buNone/>
              <a:defRPr/>
            </a:lvl1pPr>
          </a:lstStyle>
          <a:p>
            <a:r>
              <a:rPr lang="en-US" dirty="0"/>
              <a:t>Photo - illustration</a:t>
            </a:r>
          </a:p>
        </p:txBody>
      </p:sp>
    </p:spTree>
    <p:extLst>
      <p:ext uri="{BB962C8B-B14F-4D97-AF65-F5344CB8AC3E}">
        <p14:creationId xmlns:p14="http://schemas.microsoft.com/office/powerpoint/2010/main" val="1486592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rm-View Finder Transition ">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7331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740219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3397624" y="1730189"/>
            <a:ext cx="4846320" cy="3017520"/>
          </a:xfrm>
        </p:spPr>
        <p:txBody>
          <a:bodyPr wrap="square" lIns="182880" tIns="0" rIns="0" bIns="0" anchor="ctr" anchorCtr="0">
            <a:normAutofit/>
          </a:bodyPr>
          <a:lstStyle>
            <a:lvl1pPr marL="0" indent="0" algn="ctr">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transition </a:t>
            </a:r>
            <a:r>
              <a:rPr lang="en-US" dirty="0" err="1"/>
              <a:t>pg</a:t>
            </a:r>
            <a:endParaRPr lang="en-US" dirty="0"/>
          </a:p>
        </p:txBody>
      </p:sp>
      <p:sp>
        <p:nvSpPr>
          <p:cNvPr id="11" name="Rectangle 10">
            <a:extLst>
              <a:ext uri="{FF2B5EF4-FFF2-40B4-BE49-F238E27FC236}">
                <a16:creationId xmlns:a16="http://schemas.microsoft.com/office/drawing/2014/main" id="{81EF10B3-298B-194F-9FD6-392C6690AAA5}"/>
              </a:ext>
            </a:extLst>
          </p:cNvPr>
          <p:cNvSpPr/>
          <p:nvPr userDrawn="1"/>
        </p:nvSpPr>
        <p:spPr>
          <a:xfrm>
            <a:off x="0" y="0"/>
            <a:ext cx="12192000" cy="182880"/>
          </a:xfrm>
          <a:prstGeom prst="rect">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58821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erm_Wide_View Finder Transition">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3595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977963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1672046" y="1730189"/>
            <a:ext cx="8934994" cy="3017520"/>
          </a:xfrm>
        </p:spPr>
        <p:txBody>
          <a:bodyPr wrap="square" lIns="182880" tIns="0" rIns="0" bIns="0" anchor="ctr" anchorCtr="0">
            <a:normAutofit/>
          </a:bodyPr>
          <a:lstStyle>
            <a:lvl1pPr marL="0" indent="0" algn="ctr">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longer </a:t>
            </a:r>
            <a:br>
              <a:rPr lang="en-US" dirty="0"/>
            </a:br>
            <a:r>
              <a:rPr lang="en-US" dirty="0"/>
              <a:t>master transition page</a:t>
            </a:r>
          </a:p>
        </p:txBody>
      </p:sp>
      <p:sp>
        <p:nvSpPr>
          <p:cNvPr id="11" name="Rectangle 10">
            <a:extLst>
              <a:ext uri="{FF2B5EF4-FFF2-40B4-BE49-F238E27FC236}">
                <a16:creationId xmlns:a16="http://schemas.microsoft.com/office/drawing/2014/main" id="{2BD34007-72FC-E846-93DB-48A69E03348C}"/>
              </a:ext>
            </a:extLst>
          </p:cNvPr>
          <p:cNvSpPr/>
          <p:nvPr userDrawn="1"/>
        </p:nvSpPr>
        <p:spPr>
          <a:xfrm>
            <a:off x="0" y="0"/>
            <a:ext cx="12192000" cy="182880"/>
          </a:xfrm>
          <a:prstGeom prst="rect">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86159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erm-Disclaimer-Solid transition-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6" name="Rectangle 5">
            <a:extLst>
              <a:ext uri="{FF2B5EF4-FFF2-40B4-BE49-F238E27FC236}">
                <a16:creationId xmlns:a16="http://schemas.microsoft.com/office/drawing/2014/main" id="{4C4729C3-8770-6043-99E6-B9CB056D55C4}"/>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75000"/>
                  </a:schemeClr>
                </a:solidFill>
                <a:latin typeface="Arial" charset="0"/>
                <a:ea typeface="Arial" charset="0"/>
                <a:cs typeface="Arial" charset="0"/>
              </a:rPr>
              <a:t>FOR FINANCIAL PROFESSIONAL USE ONLY </a:t>
            </a:r>
            <a:r>
              <a:rPr lang="mr-IN" altLang="en-US" sz="900" dirty="0">
                <a:solidFill>
                  <a:schemeClr val="bg1">
                    <a:lumMod val="75000"/>
                  </a:schemeClr>
                </a:solidFill>
                <a:latin typeface="Arial" charset="0"/>
                <a:ea typeface="Arial" charset="0"/>
                <a:cs typeface="Arial" charset="0"/>
              </a:rPr>
              <a:t>–</a:t>
            </a:r>
            <a:r>
              <a:rPr lang="en-US" altLang="en-US" sz="900" dirty="0">
                <a:solidFill>
                  <a:schemeClr val="bg1">
                    <a:lumMod val="75000"/>
                  </a:schemeClr>
                </a:solidFill>
                <a:latin typeface="Arial" charset="0"/>
                <a:ea typeface="Arial" charset="0"/>
                <a:cs typeface="Arial" charset="0"/>
              </a:rPr>
              <a:t> NOT FOR PUBLIC DISTRIBUTION.</a:t>
            </a:r>
          </a:p>
        </p:txBody>
      </p:sp>
      <p:sp>
        <p:nvSpPr>
          <p:cNvPr id="5" name="Rectangle 4">
            <a:extLst>
              <a:ext uri="{FF2B5EF4-FFF2-40B4-BE49-F238E27FC236}">
                <a16:creationId xmlns:a16="http://schemas.microsoft.com/office/drawing/2014/main" id="{74A53EE4-71B7-974B-AC99-42B5147D9A65}"/>
              </a:ext>
            </a:extLst>
          </p:cNvPr>
          <p:cNvSpPr/>
          <p:nvPr userDrawn="1"/>
        </p:nvSpPr>
        <p:spPr>
          <a:xfrm>
            <a:off x="0" y="0"/>
            <a:ext cx="12192000" cy="182880"/>
          </a:xfrm>
          <a:prstGeom prst="rect">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19EE1878-4AF2-D949-AA10-A59422E09290}"/>
              </a:ext>
            </a:extLst>
          </p:cNvPr>
          <p:cNvSpPr>
            <a:spLocks noGrp="1"/>
          </p:cNvSpPr>
          <p:nvPr>
            <p:ph type="body" sz="quarter" idx="10" hasCustomPrompt="1"/>
          </p:nvPr>
        </p:nvSpPr>
        <p:spPr>
          <a:xfrm>
            <a:off x="466928" y="1157591"/>
            <a:ext cx="11245174" cy="4738384"/>
          </a:xfrm>
        </p:spPr>
        <p:txBody>
          <a:bodyPr lIns="0" tIns="0" rIns="0" bIns="0"/>
          <a:lstStyle>
            <a:lvl1pPr>
              <a:buFontTx/>
              <a:buNone/>
              <a:defRPr sz="1200">
                <a:solidFill>
                  <a:schemeClr val="bg1">
                    <a:lumMod val="85000"/>
                  </a:schemeClr>
                </a:solidFill>
              </a:defRPr>
            </a:lvl1pPr>
            <a:lvl2pPr>
              <a:buFontTx/>
              <a:buNone/>
              <a:defRPr/>
            </a:lvl2pPr>
            <a:lvl3pPr>
              <a:buFontTx/>
              <a:buNone/>
              <a:defRPr/>
            </a:lvl3pPr>
            <a:lvl4pPr>
              <a:buFontTx/>
              <a:buNone/>
              <a:defRPr/>
            </a:lvl4pPr>
            <a:lvl5pPr>
              <a:buFontTx/>
              <a:buNone/>
              <a:defRPr/>
            </a:lvl5pPr>
          </a:lstStyle>
          <a:p>
            <a:pPr lvl="0"/>
            <a:r>
              <a:rPr lang="en-US" dirty="0"/>
              <a:t>Click to edit Master disclaimer text styles</a:t>
            </a:r>
          </a:p>
        </p:txBody>
      </p:sp>
      <p:sp>
        <p:nvSpPr>
          <p:cNvPr id="11" name="Text Placeholder 10">
            <a:extLst>
              <a:ext uri="{FF2B5EF4-FFF2-40B4-BE49-F238E27FC236}">
                <a16:creationId xmlns:a16="http://schemas.microsoft.com/office/drawing/2014/main" id="{0FC85DC3-99A7-9D41-8A1F-6114DE164744}"/>
              </a:ext>
            </a:extLst>
          </p:cNvPr>
          <p:cNvSpPr>
            <a:spLocks noGrp="1"/>
          </p:cNvSpPr>
          <p:nvPr>
            <p:ph type="body" sz="quarter" idx="12" hasCustomPrompt="1"/>
          </p:nvPr>
        </p:nvSpPr>
        <p:spPr>
          <a:xfrm>
            <a:off x="466928" y="554206"/>
            <a:ext cx="11235446" cy="496888"/>
          </a:xfrm>
        </p:spPr>
        <p:txBody>
          <a:bodyPr lIns="0" tIns="0" rIns="0" bIns="0"/>
          <a:lstStyle>
            <a:lvl1pPr>
              <a:buNone/>
              <a:defRPr sz="24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Click to edit Master disclaimer styles</a:t>
            </a:r>
          </a:p>
        </p:txBody>
      </p:sp>
    </p:spTree>
    <p:extLst>
      <p:ext uri="{BB962C8B-B14F-4D97-AF65-F5344CB8AC3E}">
        <p14:creationId xmlns:p14="http://schemas.microsoft.com/office/powerpoint/2010/main" val="3687135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IWL_Head-subhead-Bullet -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58779" y="1588168"/>
            <a:ext cx="10058400" cy="394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8F4FDA"/>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8F4FDA"/>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8F4FDA"/>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8F4FDA"/>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8F4FDA"/>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06969" y="495794"/>
            <a:ext cx="10698480" cy="458711"/>
          </a:xfrm>
        </p:spPr>
        <p:txBody>
          <a:bodyPr lIns="0" tIns="0" rIns="0" bIns="0" anchor="t" anchorCtr="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pPr/>
              <a:t>‹#›</a:t>
            </a:fld>
            <a:endParaRPr lang="en-US" dirty="0"/>
          </a:p>
        </p:txBody>
      </p:sp>
      <p:sp>
        <p:nvSpPr>
          <p:cNvPr id="18" name="Rectangle 17">
            <a:extLst>
              <a:ext uri="{FF2B5EF4-FFF2-40B4-BE49-F238E27FC236}">
                <a16:creationId xmlns:a16="http://schemas.microsoft.com/office/drawing/2014/main" id="{0CB80E97-58E5-6742-865D-3B8A5AE19449}"/>
              </a:ext>
            </a:extLst>
          </p:cNvPr>
          <p:cNvSpPr/>
          <p:nvPr/>
        </p:nvSpPr>
        <p:spPr>
          <a:xfrm>
            <a:off x="0" y="5822030"/>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714542" y="1014663"/>
            <a:ext cx="10698480" cy="453190"/>
          </a:xfrm>
        </p:spPr>
        <p:txBody>
          <a:bodyPr lIns="0" tIns="0" rIns="0" bIns="0">
            <a:noAutofit/>
          </a:bodyPr>
          <a:lstStyle>
            <a:lvl1pPr marL="0" indent="0">
              <a:buNone/>
              <a:defRPr sz="2400">
                <a:solidFill>
                  <a:srgbClr val="8F4FDA"/>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4189368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erm_WSTFIY_ClosingTransition-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6" name="Rectangle 5">
            <a:extLst>
              <a:ext uri="{FF2B5EF4-FFF2-40B4-BE49-F238E27FC236}">
                <a16:creationId xmlns:a16="http://schemas.microsoft.com/office/drawing/2014/main" id="{4C4729C3-8770-6043-99E6-B9CB056D55C4}"/>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75000"/>
                  </a:schemeClr>
                </a:solidFill>
                <a:latin typeface="Arial" charset="0"/>
                <a:ea typeface="Arial" charset="0"/>
                <a:cs typeface="Arial" charset="0"/>
              </a:rPr>
              <a:t>FOR FINANCIAL PROFESSIONAL USE ONLY </a:t>
            </a:r>
            <a:r>
              <a:rPr lang="mr-IN" altLang="en-US" sz="900" dirty="0">
                <a:solidFill>
                  <a:schemeClr val="bg1">
                    <a:lumMod val="75000"/>
                  </a:schemeClr>
                </a:solidFill>
                <a:latin typeface="Arial" charset="0"/>
                <a:ea typeface="Arial" charset="0"/>
                <a:cs typeface="Arial" charset="0"/>
              </a:rPr>
              <a:t>–</a:t>
            </a:r>
            <a:r>
              <a:rPr lang="en-US" altLang="en-US" sz="900" dirty="0">
                <a:solidFill>
                  <a:schemeClr val="bg1">
                    <a:lumMod val="75000"/>
                  </a:schemeClr>
                </a:solidFill>
                <a:latin typeface="Arial" charset="0"/>
                <a:ea typeface="Arial" charset="0"/>
                <a:cs typeface="Arial" charset="0"/>
              </a:rPr>
              <a:t> NOT FOR PUBLIC DISTRIBUTION.</a:t>
            </a:r>
          </a:p>
        </p:txBody>
      </p:sp>
      <p:sp>
        <p:nvSpPr>
          <p:cNvPr id="5" name="Rectangle 4">
            <a:extLst>
              <a:ext uri="{FF2B5EF4-FFF2-40B4-BE49-F238E27FC236}">
                <a16:creationId xmlns:a16="http://schemas.microsoft.com/office/drawing/2014/main" id="{74A53EE4-71B7-974B-AC99-42B5147D9A65}"/>
              </a:ext>
            </a:extLst>
          </p:cNvPr>
          <p:cNvSpPr/>
          <p:nvPr userDrawn="1"/>
        </p:nvSpPr>
        <p:spPr>
          <a:xfrm>
            <a:off x="0" y="0"/>
            <a:ext cx="12192000" cy="182880"/>
          </a:xfrm>
          <a:prstGeom prst="rect">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ood, drawing&#10;&#10;Description automatically generated">
            <a:extLst>
              <a:ext uri="{FF2B5EF4-FFF2-40B4-BE49-F238E27FC236}">
                <a16:creationId xmlns:a16="http://schemas.microsoft.com/office/drawing/2014/main" id="{E2EF0771-A123-2949-8BC1-02F20027BFEF}"/>
              </a:ext>
            </a:extLst>
          </p:cNvPr>
          <p:cNvPicPr>
            <a:picLocks noChangeAspect="1"/>
          </p:cNvPicPr>
          <p:nvPr userDrawn="1"/>
        </p:nvPicPr>
        <p:blipFill>
          <a:blip r:embed="rId2"/>
          <a:stretch>
            <a:fillRect/>
          </a:stretch>
        </p:blipFill>
        <p:spPr>
          <a:xfrm>
            <a:off x="1983344" y="2614410"/>
            <a:ext cx="8229600" cy="1190488"/>
          </a:xfrm>
          <a:prstGeom prst="rect">
            <a:avLst/>
          </a:prstGeom>
        </p:spPr>
      </p:pic>
    </p:spTree>
    <p:extLst>
      <p:ext uri="{BB962C8B-B14F-4D97-AF65-F5344CB8AC3E}">
        <p14:creationId xmlns:p14="http://schemas.microsoft.com/office/powerpoint/2010/main" val="3453684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UL_Title slide Produc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6DFD7C-2289-1F46-B573-E0F3D2A813BB}"/>
              </a:ext>
            </a:extLst>
          </p:cNvPr>
          <p:cNvSpPr/>
          <p:nvPr userDrawn="1"/>
        </p:nvSpPr>
        <p:spPr>
          <a:xfrm>
            <a:off x="0" y="5830307"/>
            <a:ext cx="12192000" cy="9144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61A37D9-F60E-704C-B1B3-19546F2D9896}"/>
              </a:ext>
            </a:extLst>
          </p:cNvPr>
          <p:cNvSpPr/>
          <p:nvPr userDrawn="1"/>
        </p:nvSpPr>
        <p:spPr>
          <a:xfrm>
            <a:off x="0" y="0"/>
            <a:ext cx="12192000" cy="1371600"/>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6DD3D5D-5D54-9448-A8D5-DD5B61705051}"/>
              </a:ext>
            </a:extLst>
          </p:cNvPr>
          <p:cNvSpPr/>
          <p:nvPr/>
        </p:nvSpPr>
        <p:spPr>
          <a:xfrm>
            <a:off x="0" y="1366253"/>
            <a:ext cx="12192000" cy="22860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7E265D6B-AFE1-614C-B791-3F42668EF8A7}"/>
              </a:ext>
            </a:extLst>
          </p:cNvPr>
          <p:cNvPicPr>
            <a:picLocks noChangeAspect="1"/>
          </p:cNvPicPr>
          <p:nvPr userDrawn="1"/>
        </p:nvPicPr>
        <p:blipFill>
          <a:blip r:embed="rId2"/>
          <a:stretch>
            <a:fillRect/>
          </a:stretch>
        </p:blipFill>
        <p:spPr>
          <a:xfrm>
            <a:off x="258694" y="360348"/>
            <a:ext cx="6108700" cy="635000"/>
          </a:xfrm>
          <a:prstGeom prst="rect">
            <a:avLst/>
          </a:prstGeom>
        </p:spPr>
      </p:pic>
      <p:pic>
        <p:nvPicPr>
          <p:cNvPr id="4" name="Picture 9" descr="logo_white_0-02.eps"/>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gray">
          <a:xfrm>
            <a:off x="594785" y="6230940"/>
            <a:ext cx="8974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5588000" y="6400801"/>
            <a:ext cx="6096000"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48" rIns="121897" bIns="6094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07367" eaLnBrk="1" fontAlgn="base" hangingPunct="1">
              <a:spcBef>
                <a:spcPct val="0"/>
              </a:spcBef>
              <a:spcAft>
                <a:spcPct val="0"/>
              </a:spcAft>
              <a:defRPr/>
            </a:pPr>
            <a:r>
              <a:rPr lang="en-US" altLang="en-US" sz="1200" dirty="0">
                <a:solidFill>
                  <a:srgbClr val="FFFFFF"/>
                </a:solidFill>
              </a:rPr>
              <a:t>FOR FINANCIAL PROFESSIONAL USE ONLY-NOT FOR PUBLIC DISTRIBUTION</a:t>
            </a:r>
          </a:p>
        </p:txBody>
      </p:sp>
      <p:sp>
        <p:nvSpPr>
          <p:cNvPr id="70658" name="Title Placeholder 22"/>
          <p:cNvSpPr>
            <a:spLocks noGrp="1"/>
          </p:cNvSpPr>
          <p:nvPr>
            <p:ph type="ctrTitle"/>
          </p:nvPr>
        </p:nvSpPr>
        <p:spPr bwMode="gray">
          <a:xfrm>
            <a:off x="838199" y="2611440"/>
            <a:ext cx="10515601" cy="1279525"/>
          </a:xfrm>
          <a:ln>
            <a:noFill/>
          </a:ln>
        </p:spPr>
        <p:txBody>
          <a:bodyPr wrap="square">
            <a:normAutofit/>
          </a:bodyPr>
          <a:lstStyle>
            <a:lvl1pPr>
              <a:defRPr sz="4500" b="0" i="0">
                <a:solidFill>
                  <a:srgbClr val="001871"/>
                </a:solidFill>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19" name="Picture 18" descr="AIG_r_w.png">
            <a:extLst>
              <a:ext uri="{FF2B5EF4-FFF2-40B4-BE49-F238E27FC236}">
                <a16:creationId xmlns:a16="http://schemas.microsoft.com/office/drawing/2014/main" id="{208AB7A8-886D-3D44-A593-AB7BA7291DE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952457" y="404703"/>
            <a:ext cx="936171" cy="457200"/>
          </a:xfrm>
          <a:prstGeom prst="rect">
            <a:avLst/>
          </a:prstGeom>
        </p:spPr>
      </p:pic>
      <p:sp>
        <p:nvSpPr>
          <p:cNvPr id="43" name="Slide Number Placeholder 27">
            <a:extLst>
              <a:ext uri="{FF2B5EF4-FFF2-40B4-BE49-F238E27FC236}">
                <a16:creationId xmlns:a16="http://schemas.microsoft.com/office/drawing/2014/main" id="{4C4DCEAA-CC49-FC45-9DC3-0502BBCA4771}"/>
              </a:ext>
            </a:extLst>
          </p:cNvPr>
          <p:cNvSpPr>
            <a:spLocks noGrp="1"/>
          </p:cNvSpPr>
          <p:nvPr userDrawn="1">
            <p:ph type="sldNum" sz="quarter" idx="12"/>
          </p:nvPr>
        </p:nvSpPr>
        <p:spPr>
          <a:xfrm>
            <a:off x="6390752" y="6459615"/>
            <a:ext cx="5385917" cy="138499"/>
          </a:xfrm>
        </p:spPr>
        <p:txBody>
          <a:bodyPr/>
          <a:lstStyle>
            <a:lvl1pPr>
              <a:defRPr sz="900">
                <a:solidFill>
                  <a:schemeClr val="bg1">
                    <a:lumMod val="85000"/>
                  </a:schemeClr>
                </a:solidFill>
              </a:defRPr>
            </a:lvl1pPr>
          </a:lstStyle>
          <a:p>
            <a:r>
              <a:rPr lang="en-US" altLang="en-US" dirty="0">
                <a:latin typeface="Arial" charset="0"/>
                <a:ea typeface="Arial" charset="0"/>
                <a:cs typeface="Arial" charset="0"/>
              </a:rPr>
              <a:t>FOR FINANCIAL PROFESSIONAL USE ONLY </a:t>
            </a:r>
            <a:r>
              <a:rPr lang="mr-IN" altLang="en-US">
                <a:latin typeface="Arial" charset="0"/>
                <a:ea typeface="Arial" charset="0"/>
                <a:cs typeface="Arial" charset="0"/>
              </a:rPr>
              <a:t>–</a:t>
            </a:r>
            <a:r>
              <a:rPr lang="en-US" altLang="en-US" dirty="0">
                <a:latin typeface="Arial" charset="0"/>
                <a:ea typeface="Arial" charset="0"/>
                <a:cs typeface="Arial" charset="0"/>
              </a:rPr>
              <a:t> NOT FOR PUBLIC DISTRIBUTION.</a:t>
            </a:r>
          </a:p>
        </p:txBody>
      </p:sp>
    </p:spTree>
    <p:extLst>
      <p:ext uri="{BB962C8B-B14F-4D97-AF65-F5344CB8AC3E}">
        <p14:creationId xmlns:p14="http://schemas.microsoft.com/office/powerpoint/2010/main" val="2552576369"/>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UL-Headline-Bullet Lis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97280" y="1554480"/>
            <a:ext cx="10058400" cy="420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30188" indent="-230188">
              <a:spcAft>
                <a:spcPts val="1200"/>
              </a:spcAft>
              <a:buClr>
                <a:srgbClr val="FF8200"/>
              </a:buClr>
              <a:tabLst/>
              <a:defRPr sz="2400" b="0">
                <a:solidFill>
                  <a:schemeClr val="tx2">
                    <a:lumMod val="75000"/>
                  </a:schemeClr>
                </a:solidFill>
                <a:latin typeface="Arial" panose="020B0604020202020204" pitchFamily="34" charset="0"/>
                <a:cs typeface="Arial" panose="020B0604020202020204" pitchFamily="34" charset="0"/>
              </a:defRPr>
            </a:lvl1pPr>
            <a:lvl2pPr marL="622300" indent="-165100">
              <a:spcAft>
                <a:spcPts val="1200"/>
              </a:spcAft>
              <a:buClr>
                <a:srgbClr val="FF8200"/>
              </a:buClr>
              <a:tabLst/>
              <a:defRPr sz="2000" b="0">
                <a:solidFill>
                  <a:schemeClr val="tx2">
                    <a:lumMod val="75000"/>
                  </a:schemeClr>
                </a:solidFill>
                <a:latin typeface="Arial" panose="020B0604020202020204" pitchFamily="34" charset="0"/>
                <a:cs typeface="Arial" panose="020B0604020202020204" pitchFamily="34" charset="0"/>
              </a:defRPr>
            </a:lvl2pPr>
            <a:lvl3pPr marL="1079500" indent="-165100">
              <a:spcAft>
                <a:spcPts val="1200"/>
              </a:spcAft>
              <a:buClr>
                <a:srgbClr val="FF8200"/>
              </a:buClr>
              <a:tabLst/>
              <a:defRPr sz="2000" b="0">
                <a:solidFill>
                  <a:schemeClr val="tx2">
                    <a:lumMod val="75000"/>
                  </a:schemeClr>
                </a:solidFill>
                <a:latin typeface="Arial" panose="020B0604020202020204" pitchFamily="34" charset="0"/>
                <a:cs typeface="Arial" panose="020B0604020202020204" pitchFamily="34" charset="0"/>
              </a:defRPr>
            </a:lvl3pPr>
            <a:lvl4pPr marL="1536700" indent="-165100">
              <a:spcAft>
                <a:spcPts val="1200"/>
              </a:spcAft>
              <a:buClr>
                <a:srgbClr val="FF8200"/>
              </a:buClr>
              <a:tabLst/>
              <a:defRPr sz="2000" b="0">
                <a:solidFill>
                  <a:schemeClr val="tx2">
                    <a:lumMod val="75000"/>
                  </a:schemeClr>
                </a:solidFill>
                <a:latin typeface="Arial" panose="020B0604020202020204" pitchFamily="34" charset="0"/>
                <a:cs typeface="Arial" panose="020B0604020202020204" pitchFamily="34" charset="0"/>
              </a:defRPr>
            </a:lvl4pPr>
            <a:lvl5pPr marL="1993900" indent="-165100">
              <a:spcAft>
                <a:spcPts val="1200"/>
              </a:spcAft>
              <a:buClr>
                <a:srgbClr val="FF8200"/>
              </a:buClr>
              <a:tabLst/>
              <a:defRPr sz="2000" b="0">
                <a:solidFill>
                  <a:schemeClr val="tx2">
                    <a:lumMod val="7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pPr/>
              <a:t>‹#›</a:t>
            </a:fld>
            <a:endParaRPr lang="en-US" dirty="0"/>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7" name="Rectangle 16">
            <a:extLst>
              <a:ext uri="{FF2B5EF4-FFF2-40B4-BE49-F238E27FC236}">
                <a16:creationId xmlns:a16="http://schemas.microsoft.com/office/drawing/2014/main" id="{8C24754C-1328-7D49-8E3D-0C457F0B0A50}"/>
              </a:ext>
            </a:extLst>
          </p:cNvPr>
          <p:cNvSpPr/>
          <p:nvPr userDrawn="1"/>
        </p:nvSpPr>
        <p:spPr>
          <a:xfrm>
            <a:off x="0" y="5830307"/>
            <a:ext cx="12192000" cy="9144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0038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UL-Headline only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195270"/>
            <a:ext cx="2743200" cy="153888"/>
          </a:xfrm>
          <a:prstGeom prst="rect">
            <a:avLst/>
          </a:prstGeom>
        </p:spPr>
        <p:txBody>
          <a:bodyPr lIns="0" tIns="0" rIns="0" bIns="0"/>
          <a:lstStyle>
            <a:lvl1pPr algn="r">
              <a:defRPr>
                <a:solidFill>
                  <a:schemeClr val="bg1">
                    <a:lumMod val="85000"/>
                  </a:schemeClr>
                </a:solidFill>
              </a:defRPr>
            </a:lvl1pPr>
          </a:lstStyle>
          <a:p>
            <a:fld id="{AF252111-F98F-D540-BC70-9C3C96DA37E7}" type="slidenum">
              <a:rPr lang="en-US" smtClean="0"/>
              <a:pPr/>
              <a:t>‹#›</a:t>
            </a:fld>
            <a:endParaRPr lang="en-US" dirty="0"/>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9" name="Rectangle 8">
            <a:extLst>
              <a:ext uri="{FF2B5EF4-FFF2-40B4-BE49-F238E27FC236}">
                <a16:creationId xmlns:a16="http://schemas.microsoft.com/office/drawing/2014/main" id="{1E12FC50-BD6F-FA44-8CA5-51525FD839C6}"/>
              </a:ext>
            </a:extLst>
          </p:cNvPr>
          <p:cNvSpPr/>
          <p:nvPr userDrawn="1"/>
        </p:nvSpPr>
        <p:spPr>
          <a:xfrm>
            <a:off x="0" y="5830307"/>
            <a:ext cx="12192000" cy="9144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64196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UL_Head-subhead-Bullet ">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ED51CB-EDEA-A040-91E3-3C1FB57D3F90}"/>
              </a:ext>
            </a:extLst>
          </p:cNvPr>
          <p:cNvSpPr/>
          <p:nvPr userDrawn="1"/>
        </p:nvSpPr>
        <p:spPr>
          <a:xfrm>
            <a:off x="0" y="5830307"/>
            <a:ext cx="12192000" cy="9144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58779" y="1588168"/>
            <a:ext cx="10058400" cy="394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FF8200"/>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FF8200"/>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FF8200"/>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FF8200"/>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FF8200"/>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06969" y="495794"/>
            <a:ext cx="10698480" cy="458711"/>
          </a:xfrm>
        </p:spPr>
        <p:txBody>
          <a:bodyPr lIns="0" tIns="0" rIns="0" bIns="0" anchor="t" anchorCtr="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pPr/>
              <a:t>‹#›</a:t>
            </a:fld>
            <a:endParaRPr lang="en-US" dirty="0"/>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714542" y="1014663"/>
            <a:ext cx="10698480" cy="453190"/>
          </a:xfrm>
        </p:spPr>
        <p:txBody>
          <a:bodyPr lIns="0" tIns="0" rIns="0" bIns="0">
            <a:noAutofit/>
          </a:bodyPr>
          <a:lstStyle>
            <a:lvl1pPr marL="0" indent="0">
              <a:buNone/>
              <a:defRPr sz="2400">
                <a:solidFill>
                  <a:srgbClr val="FF8200"/>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31190379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UL_Head-sub-Bullet-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20368" y="2173705"/>
            <a:ext cx="5260117" cy="350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FF8200"/>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8F4FDA"/>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8F4FDA"/>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8F4FDA"/>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8F4FDA"/>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 name="Title 1"/>
          <p:cNvSpPr>
            <a:spLocks noGrp="1"/>
          </p:cNvSpPr>
          <p:nvPr>
            <p:ph type="title" hasCustomPrompt="1"/>
          </p:nvPr>
        </p:nvSpPr>
        <p:spPr>
          <a:xfrm>
            <a:off x="697832" y="495794"/>
            <a:ext cx="5590673" cy="635174"/>
          </a:xfrm>
        </p:spPr>
        <p:txBody>
          <a:bodyPr lIns="0" tIns="0" rIns="0" bIns="0" anchor="t" anchorCtr="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pPr/>
              <a:t>‹#›</a:t>
            </a:fld>
            <a:endParaRPr lang="en-US" dirty="0"/>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697832" y="1251285"/>
            <a:ext cx="5590673" cy="802104"/>
          </a:xfrm>
        </p:spPr>
        <p:txBody>
          <a:bodyPr lIns="0" tIns="0" rIns="0" bIns="0">
            <a:noAutofit/>
          </a:bodyPr>
          <a:lstStyle>
            <a:lvl1pPr marL="0" indent="0">
              <a:buNone/>
              <a:defRPr sz="2400">
                <a:solidFill>
                  <a:srgbClr val="FF8200"/>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sp>
        <p:nvSpPr>
          <p:cNvPr id="5" name="Picture Placeholder 4">
            <a:extLst>
              <a:ext uri="{FF2B5EF4-FFF2-40B4-BE49-F238E27FC236}">
                <a16:creationId xmlns:a16="http://schemas.microsoft.com/office/drawing/2014/main" id="{5E4B3CFD-8DE5-704B-9FE8-C68E2413793E}"/>
              </a:ext>
            </a:extLst>
          </p:cNvPr>
          <p:cNvSpPr>
            <a:spLocks noGrp="1"/>
          </p:cNvSpPr>
          <p:nvPr>
            <p:ph type="pic" sz="quarter" idx="14" hasCustomPrompt="1"/>
          </p:nvPr>
        </p:nvSpPr>
        <p:spPr>
          <a:xfrm>
            <a:off x="6705600" y="1"/>
            <a:ext cx="5486400" cy="5808372"/>
          </a:xfrm>
          <a:solidFill>
            <a:schemeClr val="bg1">
              <a:lumMod val="85000"/>
            </a:schemeClr>
          </a:solidFill>
        </p:spPr>
        <p:txBody>
          <a:bodyPr anchor="ctr" anchorCtr="0"/>
          <a:lstStyle>
            <a:lvl1pPr algn="ctr">
              <a:buNone/>
              <a:defRPr/>
            </a:lvl1pPr>
          </a:lstStyle>
          <a:p>
            <a:r>
              <a:rPr lang="en-US" dirty="0"/>
              <a:t>Photo - illustration</a:t>
            </a:r>
          </a:p>
        </p:txBody>
      </p:sp>
      <p:sp>
        <p:nvSpPr>
          <p:cNvPr id="13" name="Rectangle 12">
            <a:extLst>
              <a:ext uri="{FF2B5EF4-FFF2-40B4-BE49-F238E27FC236}">
                <a16:creationId xmlns:a16="http://schemas.microsoft.com/office/drawing/2014/main" id="{CB091DDF-3753-D144-A532-C1DB977771BA}"/>
              </a:ext>
            </a:extLst>
          </p:cNvPr>
          <p:cNvSpPr/>
          <p:nvPr userDrawn="1"/>
        </p:nvSpPr>
        <p:spPr>
          <a:xfrm>
            <a:off x="0" y="5830307"/>
            <a:ext cx="12192000" cy="9144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80069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GUL-View Finder Transition ">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7331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740219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3397624" y="1730189"/>
            <a:ext cx="4846320" cy="3017520"/>
          </a:xfrm>
        </p:spPr>
        <p:txBody>
          <a:bodyPr wrap="square" lIns="182880" tIns="0" rIns="0" bIns="0" anchor="ctr" anchorCtr="0">
            <a:normAutofit/>
          </a:bodyPr>
          <a:lstStyle>
            <a:lvl1pPr marL="0" indent="0" algn="ctr">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transition </a:t>
            </a:r>
            <a:r>
              <a:rPr lang="en-US" dirty="0" err="1"/>
              <a:t>pg</a:t>
            </a:r>
            <a:endParaRPr lang="en-US" dirty="0"/>
          </a:p>
        </p:txBody>
      </p:sp>
      <p:sp>
        <p:nvSpPr>
          <p:cNvPr id="11" name="Rectangle 10">
            <a:extLst>
              <a:ext uri="{FF2B5EF4-FFF2-40B4-BE49-F238E27FC236}">
                <a16:creationId xmlns:a16="http://schemas.microsoft.com/office/drawing/2014/main" id="{81EF10B3-298B-194F-9FD6-392C6690AAA5}"/>
              </a:ext>
            </a:extLst>
          </p:cNvPr>
          <p:cNvSpPr/>
          <p:nvPr userDrawn="1"/>
        </p:nvSpPr>
        <p:spPr>
          <a:xfrm>
            <a:off x="0" y="0"/>
            <a:ext cx="12192000" cy="18288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10665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GUL_Wide_View Finder Transition">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3595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977963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1672046" y="1730189"/>
            <a:ext cx="8934994" cy="3017520"/>
          </a:xfrm>
        </p:spPr>
        <p:txBody>
          <a:bodyPr wrap="square" lIns="182880" tIns="0" rIns="0" bIns="0" anchor="ctr" anchorCtr="0">
            <a:normAutofit/>
          </a:bodyPr>
          <a:lstStyle>
            <a:lvl1pPr marL="0" indent="0" algn="ctr">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longer </a:t>
            </a:r>
            <a:br>
              <a:rPr lang="en-US" dirty="0"/>
            </a:br>
            <a:r>
              <a:rPr lang="en-US" dirty="0"/>
              <a:t>master transition page</a:t>
            </a:r>
          </a:p>
        </p:txBody>
      </p:sp>
      <p:sp>
        <p:nvSpPr>
          <p:cNvPr id="11" name="Rectangle 10">
            <a:extLst>
              <a:ext uri="{FF2B5EF4-FFF2-40B4-BE49-F238E27FC236}">
                <a16:creationId xmlns:a16="http://schemas.microsoft.com/office/drawing/2014/main" id="{2BD34007-72FC-E846-93DB-48A69E03348C}"/>
              </a:ext>
            </a:extLst>
          </p:cNvPr>
          <p:cNvSpPr/>
          <p:nvPr userDrawn="1"/>
        </p:nvSpPr>
        <p:spPr>
          <a:xfrm>
            <a:off x="0" y="0"/>
            <a:ext cx="12192000" cy="18288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40153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UL-Disclaimer-Solid transition-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6" name="Rectangle 5">
            <a:extLst>
              <a:ext uri="{FF2B5EF4-FFF2-40B4-BE49-F238E27FC236}">
                <a16:creationId xmlns:a16="http://schemas.microsoft.com/office/drawing/2014/main" id="{4C4729C3-8770-6043-99E6-B9CB056D55C4}"/>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75000"/>
                  </a:schemeClr>
                </a:solidFill>
                <a:latin typeface="Arial" charset="0"/>
                <a:ea typeface="Arial" charset="0"/>
                <a:cs typeface="Arial" charset="0"/>
              </a:rPr>
              <a:t>FOR FINANCIAL PROFESSIONAL USE ONLY </a:t>
            </a:r>
            <a:r>
              <a:rPr lang="mr-IN" altLang="en-US" sz="900" dirty="0">
                <a:solidFill>
                  <a:schemeClr val="bg1">
                    <a:lumMod val="75000"/>
                  </a:schemeClr>
                </a:solidFill>
                <a:latin typeface="Arial" charset="0"/>
                <a:ea typeface="Arial" charset="0"/>
                <a:cs typeface="Arial" charset="0"/>
              </a:rPr>
              <a:t>–</a:t>
            </a:r>
            <a:r>
              <a:rPr lang="en-US" altLang="en-US" sz="900" dirty="0">
                <a:solidFill>
                  <a:schemeClr val="bg1">
                    <a:lumMod val="75000"/>
                  </a:schemeClr>
                </a:solidFill>
                <a:latin typeface="Arial" charset="0"/>
                <a:ea typeface="Arial" charset="0"/>
                <a:cs typeface="Arial" charset="0"/>
              </a:rPr>
              <a:t> NOT FOR PUBLIC DISTRIBUTION.</a:t>
            </a:r>
          </a:p>
        </p:txBody>
      </p:sp>
      <p:sp>
        <p:nvSpPr>
          <p:cNvPr id="5" name="Rectangle 4">
            <a:extLst>
              <a:ext uri="{FF2B5EF4-FFF2-40B4-BE49-F238E27FC236}">
                <a16:creationId xmlns:a16="http://schemas.microsoft.com/office/drawing/2014/main" id="{74A53EE4-71B7-974B-AC99-42B5147D9A65}"/>
              </a:ext>
            </a:extLst>
          </p:cNvPr>
          <p:cNvSpPr/>
          <p:nvPr userDrawn="1"/>
        </p:nvSpPr>
        <p:spPr>
          <a:xfrm>
            <a:off x="0" y="0"/>
            <a:ext cx="12192000" cy="18288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19EE1878-4AF2-D949-AA10-A59422E09290}"/>
              </a:ext>
            </a:extLst>
          </p:cNvPr>
          <p:cNvSpPr>
            <a:spLocks noGrp="1"/>
          </p:cNvSpPr>
          <p:nvPr>
            <p:ph type="body" sz="quarter" idx="10" hasCustomPrompt="1"/>
          </p:nvPr>
        </p:nvSpPr>
        <p:spPr>
          <a:xfrm>
            <a:off x="466928" y="1157591"/>
            <a:ext cx="11245174" cy="4738384"/>
          </a:xfrm>
        </p:spPr>
        <p:txBody>
          <a:bodyPr lIns="0" tIns="0" rIns="0" bIns="0"/>
          <a:lstStyle>
            <a:lvl1pPr>
              <a:buFontTx/>
              <a:buNone/>
              <a:defRPr sz="1200">
                <a:solidFill>
                  <a:schemeClr val="bg1">
                    <a:lumMod val="85000"/>
                  </a:schemeClr>
                </a:solidFill>
              </a:defRPr>
            </a:lvl1pPr>
            <a:lvl2pPr>
              <a:buFontTx/>
              <a:buNone/>
              <a:defRPr/>
            </a:lvl2pPr>
            <a:lvl3pPr>
              <a:buFontTx/>
              <a:buNone/>
              <a:defRPr/>
            </a:lvl3pPr>
            <a:lvl4pPr>
              <a:buFontTx/>
              <a:buNone/>
              <a:defRPr/>
            </a:lvl4pPr>
            <a:lvl5pPr>
              <a:buFontTx/>
              <a:buNone/>
              <a:defRPr/>
            </a:lvl5pPr>
          </a:lstStyle>
          <a:p>
            <a:pPr lvl="0"/>
            <a:r>
              <a:rPr lang="en-US" dirty="0"/>
              <a:t>Click to edit Master disclaimer text styles</a:t>
            </a:r>
          </a:p>
        </p:txBody>
      </p:sp>
      <p:sp>
        <p:nvSpPr>
          <p:cNvPr id="11" name="Text Placeholder 10">
            <a:extLst>
              <a:ext uri="{FF2B5EF4-FFF2-40B4-BE49-F238E27FC236}">
                <a16:creationId xmlns:a16="http://schemas.microsoft.com/office/drawing/2014/main" id="{0FC85DC3-99A7-9D41-8A1F-6114DE164744}"/>
              </a:ext>
            </a:extLst>
          </p:cNvPr>
          <p:cNvSpPr>
            <a:spLocks noGrp="1"/>
          </p:cNvSpPr>
          <p:nvPr>
            <p:ph type="body" sz="quarter" idx="12" hasCustomPrompt="1"/>
          </p:nvPr>
        </p:nvSpPr>
        <p:spPr>
          <a:xfrm>
            <a:off x="466928" y="554206"/>
            <a:ext cx="11235446" cy="496888"/>
          </a:xfrm>
        </p:spPr>
        <p:txBody>
          <a:bodyPr lIns="0" tIns="0" rIns="0" bIns="0"/>
          <a:lstStyle>
            <a:lvl1pPr>
              <a:buNone/>
              <a:defRPr sz="24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Click to edit Master disclaimer styles</a:t>
            </a:r>
          </a:p>
        </p:txBody>
      </p:sp>
    </p:spTree>
    <p:extLst>
      <p:ext uri="{BB962C8B-B14F-4D97-AF65-F5344CB8AC3E}">
        <p14:creationId xmlns:p14="http://schemas.microsoft.com/office/powerpoint/2010/main" val="22284548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GUL_WSTFIY_ClosingTransition">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6" name="Rectangle 5">
            <a:extLst>
              <a:ext uri="{FF2B5EF4-FFF2-40B4-BE49-F238E27FC236}">
                <a16:creationId xmlns:a16="http://schemas.microsoft.com/office/drawing/2014/main" id="{4C4729C3-8770-6043-99E6-B9CB056D55C4}"/>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75000"/>
                  </a:schemeClr>
                </a:solidFill>
                <a:latin typeface="Arial" charset="0"/>
                <a:ea typeface="Arial" charset="0"/>
                <a:cs typeface="Arial" charset="0"/>
              </a:rPr>
              <a:t>FOR FINANCIAL PROFESSIONAL USE ONLY </a:t>
            </a:r>
            <a:r>
              <a:rPr lang="mr-IN" altLang="en-US" sz="900" dirty="0">
                <a:solidFill>
                  <a:schemeClr val="bg1">
                    <a:lumMod val="75000"/>
                  </a:schemeClr>
                </a:solidFill>
                <a:latin typeface="Arial" charset="0"/>
                <a:ea typeface="Arial" charset="0"/>
                <a:cs typeface="Arial" charset="0"/>
              </a:rPr>
              <a:t>–</a:t>
            </a:r>
            <a:r>
              <a:rPr lang="en-US" altLang="en-US" sz="900" dirty="0">
                <a:solidFill>
                  <a:schemeClr val="bg1">
                    <a:lumMod val="75000"/>
                  </a:schemeClr>
                </a:solidFill>
                <a:latin typeface="Arial" charset="0"/>
                <a:ea typeface="Arial" charset="0"/>
                <a:cs typeface="Arial" charset="0"/>
              </a:rPr>
              <a:t> NOT FOR PUBLIC DISTRIBUTION.</a:t>
            </a:r>
          </a:p>
        </p:txBody>
      </p:sp>
      <p:sp>
        <p:nvSpPr>
          <p:cNvPr id="5" name="Rectangle 4">
            <a:extLst>
              <a:ext uri="{FF2B5EF4-FFF2-40B4-BE49-F238E27FC236}">
                <a16:creationId xmlns:a16="http://schemas.microsoft.com/office/drawing/2014/main" id="{74A53EE4-71B7-974B-AC99-42B5147D9A65}"/>
              </a:ext>
            </a:extLst>
          </p:cNvPr>
          <p:cNvSpPr/>
          <p:nvPr userDrawn="1"/>
        </p:nvSpPr>
        <p:spPr>
          <a:xfrm>
            <a:off x="0" y="0"/>
            <a:ext cx="12192000" cy="18288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ood, drawing&#10;&#10;Description automatically generated">
            <a:extLst>
              <a:ext uri="{FF2B5EF4-FFF2-40B4-BE49-F238E27FC236}">
                <a16:creationId xmlns:a16="http://schemas.microsoft.com/office/drawing/2014/main" id="{E2EF0771-A123-2949-8BC1-02F20027BFEF}"/>
              </a:ext>
            </a:extLst>
          </p:cNvPr>
          <p:cNvPicPr>
            <a:picLocks noChangeAspect="1"/>
          </p:cNvPicPr>
          <p:nvPr userDrawn="1"/>
        </p:nvPicPr>
        <p:blipFill>
          <a:blip r:embed="rId2"/>
          <a:stretch>
            <a:fillRect/>
          </a:stretch>
        </p:blipFill>
        <p:spPr>
          <a:xfrm>
            <a:off x="1983344" y="2614410"/>
            <a:ext cx="8229600" cy="1190488"/>
          </a:xfrm>
          <a:prstGeom prst="rect">
            <a:avLst/>
          </a:prstGeom>
        </p:spPr>
      </p:pic>
    </p:spTree>
    <p:extLst>
      <p:ext uri="{BB962C8B-B14F-4D97-AF65-F5344CB8AC3E}">
        <p14:creationId xmlns:p14="http://schemas.microsoft.com/office/powerpoint/2010/main" val="323404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IWL_Head-sub-Bullet-Image-2020">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20368" y="2173705"/>
            <a:ext cx="5260117" cy="350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8F4FDA"/>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8F4FDA"/>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8F4FDA"/>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8F4FDA"/>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8F4FDA"/>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 name="Title 1"/>
          <p:cNvSpPr>
            <a:spLocks noGrp="1"/>
          </p:cNvSpPr>
          <p:nvPr>
            <p:ph type="title" hasCustomPrompt="1"/>
          </p:nvPr>
        </p:nvSpPr>
        <p:spPr>
          <a:xfrm>
            <a:off x="697832" y="495794"/>
            <a:ext cx="5590673" cy="635174"/>
          </a:xfrm>
        </p:spPr>
        <p:txBody>
          <a:bodyPr lIns="0" tIns="0" rIns="0" bIns="0" anchor="t" anchorCtr="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pPr/>
              <a:t>‹#›</a:t>
            </a:fld>
            <a:endParaRPr lang="en-US" dirty="0"/>
          </a:p>
        </p:txBody>
      </p:sp>
      <p:sp>
        <p:nvSpPr>
          <p:cNvPr id="18" name="Rectangle 17">
            <a:extLst>
              <a:ext uri="{FF2B5EF4-FFF2-40B4-BE49-F238E27FC236}">
                <a16:creationId xmlns:a16="http://schemas.microsoft.com/office/drawing/2014/main" id="{0CB80E97-58E5-6742-865D-3B8A5AE19449}"/>
              </a:ext>
            </a:extLst>
          </p:cNvPr>
          <p:cNvSpPr/>
          <p:nvPr/>
        </p:nvSpPr>
        <p:spPr>
          <a:xfrm>
            <a:off x="0" y="5822030"/>
            <a:ext cx="12192000" cy="9144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697832" y="1251285"/>
            <a:ext cx="5590673" cy="802104"/>
          </a:xfrm>
        </p:spPr>
        <p:txBody>
          <a:bodyPr lIns="0" tIns="0" rIns="0" bIns="0">
            <a:noAutofit/>
          </a:bodyPr>
          <a:lstStyle>
            <a:lvl1pPr marL="0" indent="0">
              <a:buNone/>
              <a:defRPr sz="2400">
                <a:solidFill>
                  <a:srgbClr val="8F4FDA"/>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sp>
        <p:nvSpPr>
          <p:cNvPr id="5" name="Picture Placeholder 4">
            <a:extLst>
              <a:ext uri="{FF2B5EF4-FFF2-40B4-BE49-F238E27FC236}">
                <a16:creationId xmlns:a16="http://schemas.microsoft.com/office/drawing/2014/main" id="{5E4B3CFD-8DE5-704B-9FE8-C68E2413793E}"/>
              </a:ext>
            </a:extLst>
          </p:cNvPr>
          <p:cNvSpPr>
            <a:spLocks noGrp="1"/>
          </p:cNvSpPr>
          <p:nvPr>
            <p:ph type="pic" sz="quarter" idx="14" hasCustomPrompt="1"/>
          </p:nvPr>
        </p:nvSpPr>
        <p:spPr>
          <a:xfrm>
            <a:off x="6705600" y="1"/>
            <a:ext cx="5486400" cy="5808372"/>
          </a:xfrm>
          <a:solidFill>
            <a:schemeClr val="bg1">
              <a:lumMod val="85000"/>
            </a:schemeClr>
          </a:solidFill>
        </p:spPr>
        <p:txBody>
          <a:bodyPr anchor="ctr" anchorCtr="0"/>
          <a:lstStyle>
            <a:lvl1pPr algn="ctr">
              <a:buNone/>
              <a:defRPr/>
            </a:lvl1pPr>
          </a:lstStyle>
          <a:p>
            <a:r>
              <a:rPr lang="en-US" dirty="0"/>
              <a:t>Photo - illustration</a:t>
            </a:r>
          </a:p>
        </p:txBody>
      </p:sp>
    </p:spTree>
    <p:extLst>
      <p:ext uri="{BB962C8B-B14F-4D97-AF65-F5344CB8AC3E}">
        <p14:creationId xmlns:p14="http://schemas.microsoft.com/office/powerpoint/2010/main" val="42697880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VUL_Title slide Produc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6DFD7C-2289-1F46-B573-E0F3D2A813BB}"/>
              </a:ext>
            </a:extLst>
          </p:cNvPr>
          <p:cNvSpPr/>
          <p:nvPr userDrawn="1"/>
        </p:nvSpPr>
        <p:spPr>
          <a:xfrm>
            <a:off x="0" y="5830307"/>
            <a:ext cx="12192000" cy="9144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61A37D9-F60E-704C-B1B3-19546F2D9896}"/>
              </a:ext>
            </a:extLst>
          </p:cNvPr>
          <p:cNvSpPr/>
          <p:nvPr userDrawn="1"/>
        </p:nvSpPr>
        <p:spPr>
          <a:xfrm>
            <a:off x="0" y="0"/>
            <a:ext cx="12192000" cy="1371600"/>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6DD3D5D-5D54-9448-A8D5-DD5B61705051}"/>
              </a:ext>
            </a:extLst>
          </p:cNvPr>
          <p:cNvSpPr/>
          <p:nvPr/>
        </p:nvSpPr>
        <p:spPr>
          <a:xfrm>
            <a:off x="0" y="1366253"/>
            <a:ext cx="12192000" cy="22860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gray">
          <a:xfrm>
            <a:off x="594785" y="6230940"/>
            <a:ext cx="8974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5588000" y="6400801"/>
            <a:ext cx="6096000"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48" rIns="121897" bIns="6094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07367" eaLnBrk="1" fontAlgn="base" hangingPunct="1">
              <a:spcBef>
                <a:spcPct val="0"/>
              </a:spcBef>
              <a:spcAft>
                <a:spcPct val="0"/>
              </a:spcAft>
              <a:defRPr/>
            </a:pPr>
            <a:r>
              <a:rPr lang="en-US" altLang="en-US" sz="1200" dirty="0">
                <a:solidFill>
                  <a:srgbClr val="FFFFFF"/>
                </a:solidFill>
              </a:rPr>
              <a:t>FOR FINANCIAL PROFESSIONAL USE ONLY-NOT FOR PUBLIC DISTRIBUTION</a:t>
            </a:r>
          </a:p>
        </p:txBody>
      </p:sp>
      <p:sp>
        <p:nvSpPr>
          <p:cNvPr id="70658" name="Title Placeholder 22"/>
          <p:cNvSpPr>
            <a:spLocks noGrp="1"/>
          </p:cNvSpPr>
          <p:nvPr>
            <p:ph type="ctrTitle"/>
          </p:nvPr>
        </p:nvSpPr>
        <p:spPr bwMode="gray">
          <a:xfrm>
            <a:off x="838199" y="2611440"/>
            <a:ext cx="10515601" cy="1279525"/>
          </a:xfrm>
          <a:ln>
            <a:noFill/>
          </a:ln>
        </p:spPr>
        <p:txBody>
          <a:bodyPr wrap="square">
            <a:normAutofit/>
          </a:bodyPr>
          <a:lstStyle>
            <a:lvl1pPr>
              <a:defRPr sz="4500" b="0" i="0">
                <a:solidFill>
                  <a:srgbClr val="001871"/>
                </a:solidFill>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19" name="Picture 18" descr="AIG_r_w.png">
            <a:extLst>
              <a:ext uri="{FF2B5EF4-FFF2-40B4-BE49-F238E27FC236}">
                <a16:creationId xmlns:a16="http://schemas.microsoft.com/office/drawing/2014/main" id="{208AB7A8-886D-3D44-A593-AB7BA7291D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2457" y="404703"/>
            <a:ext cx="936171" cy="457200"/>
          </a:xfrm>
          <a:prstGeom prst="rect">
            <a:avLst/>
          </a:prstGeom>
        </p:spPr>
      </p:pic>
      <p:sp>
        <p:nvSpPr>
          <p:cNvPr id="43" name="Slide Number Placeholder 27">
            <a:extLst>
              <a:ext uri="{FF2B5EF4-FFF2-40B4-BE49-F238E27FC236}">
                <a16:creationId xmlns:a16="http://schemas.microsoft.com/office/drawing/2014/main" id="{4C4DCEAA-CC49-FC45-9DC3-0502BBCA4771}"/>
              </a:ext>
            </a:extLst>
          </p:cNvPr>
          <p:cNvSpPr>
            <a:spLocks noGrp="1"/>
          </p:cNvSpPr>
          <p:nvPr userDrawn="1">
            <p:ph type="sldNum" sz="quarter" idx="12"/>
          </p:nvPr>
        </p:nvSpPr>
        <p:spPr>
          <a:xfrm>
            <a:off x="6390752" y="6459615"/>
            <a:ext cx="5385917" cy="138499"/>
          </a:xfrm>
        </p:spPr>
        <p:txBody>
          <a:bodyPr/>
          <a:lstStyle>
            <a:lvl1pPr>
              <a:defRPr sz="900">
                <a:solidFill>
                  <a:schemeClr val="bg1">
                    <a:lumMod val="85000"/>
                  </a:schemeClr>
                </a:solidFill>
              </a:defRPr>
            </a:lvl1pPr>
          </a:lstStyle>
          <a:p>
            <a:r>
              <a:rPr lang="en-US" altLang="en-US" dirty="0">
                <a:latin typeface="Arial" charset="0"/>
                <a:ea typeface="Arial" charset="0"/>
                <a:cs typeface="Arial" charset="0"/>
              </a:rPr>
              <a:t>FOR FINANCIAL PROFESSIONAL USE ONLY </a:t>
            </a:r>
            <a:r>
              <a:rPr lang="mr-IN" altLang="en-US">
                <a:latin typeface="Arial" charset="0"/>
                <a:ea typeface="Arial" charset="0"/>
                <a:cs typeface="Arial" charset="0"/>
              </a:rPr>
              <a:t>–</a:t>
            </a:r>
            <a:r>
              <a:rPr lang="en-US" altLang="en-US" dirty="0">
                <a:latin typeface="Arial" charset="0"/>
                <a:ea typeface="Arial" charset="0"/>
                <a:cs typeface="Arial" charset="0"/>
              </a:rPr>
              <a:t> NOT FOR PUBLIC DISTRIBUTION.</a:t>
            </a:r>
          </a:p>
        </p:txBody>
      </p:sp>
      <p:pic>
        <p:nvPicPr>
          <p:cNvPr id="5" name="Picture 4">
            <a:extLst>
              <a:ext uri="{FF2B5EF4-FFF2-40B4-BE49-F238E27FC236}">
                <a16:creationId xmlns:a16="http://schemas.microsoft.com/office/drawing/2014/main" id="{082C86E5-E2BF-A845-94B3-CCF5DBAC129E}"/>
              </a:ext>
            </a:extLst>
          </p:cNvPr>
          <p:cNvPicPr>
            <a:picLocks noChangeAspect="1"/>
          </p:cNvPicPr>
          <p:nvPr userDrawn="1"/>
        </p:nvPicPr>
        <p:blipFill>
          <a:blip r:embed="rId4"/>
          <a:stretch>
            <a:fillRect/>
          </a:stretch>
        </p:blipFill>
        <p:spPr>
          <a:xfrm>
            <a:off x="264074" y="382050"/>
            <a:ext cx="6108700" cy="635000"/>
          </a:xfrm>
          <a:prstGeom prst="rect">
            <a:avLst/>
          </a:prstGeom>
        </p:spPr>
      </p:pic>
    </p:spTree>
    <p:extLst>
      <p:ext uri="{BB962C8B-B14F-4D97-AF65-F5344CB8AC3E}">
        <p14:creationId xmlns:p14="http://schemas.microsoft.com/office/powerpoint/2010/main" val="34425921"/>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UL-Headline-Bullet Lis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97280" y="1554480"/>
            <a:ext cx="10058400" cy="420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30188" indent="-230188">
              <a:spcAft>
                <a:spcPts val="1200"/>
              </a:spcAft>
              <a:buClr>
                <a:srgbClr val="B1B1B1"/>
              </a:buClr>
              <a:tabLst/>
              <a:defRPr sz="2400" b="0">
                <a:solidFill>
                  <a:schemeClr val="tx2">
                    <a:lumMod val="75000"/>
                  </a:schemeClr>
                </a:solidFill>
                <a:latin typeface="Arial" panose="020B0604020202020204" pitchFamily="34" charset="0"/>
                <a:cs typeface="Arial" panose="020B0604020202020204" pitchFamily="34" charset="0"/>
              </a:defRPr>
            </a:lvl1pPr>
            <a:lvl2pPr marL="622300" indent="-165100">
              <a:spcAft>
                <a:spcPts val="1200"/>
              </a:spcAft>
              <a:buClr>
                <a:srgbClr val="B1B1B1"/>
              </a:buClr>
              <a:tabLst/>
              <a:defRPr sz="2000" b="0">
                <a:solidFill>
                  <a:schemeClr val="tx2">
                    <a:lumMod val="75000"/>
                  </a:schemeClr>
                </a:solidFill>
                <a:latin typeface="Arial" panose="020B0604020202020204" pitchFamily="34" charset="0"/>
                <a:cs typeface="Arial" panose="020B0604020202020204" pitchFamily="34" charset="0"/>
              </a:defRPr>
            </a:lvl2pPr>
            <a:lvl3pPr marL="1079500" indent="-165100">
              <a:spcAft>
                <a:spcPts val="1200"/>
              </a:spcAft>
              <a:buClr>
                <a:srgbClr val="B1B1B1"/>
              </a:buClr>
              <a:tabLst/>
              <a:defRPr sz="2000" b="0">
                <a:solidFill>
                  <a:schemeClr val="tx2">
                    <a:lumMod val="75000"/>
                  </a:schemeClr>
                </a:solidFill>
                <a:latin typeface="Arial" panose="020B0604020202020204" pitchFamily="34" charset="0"/>
                <a:cs typeface="Arial" panose="020B0604020202020204" pitchFamily="34" charset="0"/>
              </a:defRPr>
            </a:lvl3pPr>
            <a:lvl4pPr marL="1536700" indent="-165100">
              <a:spcAft>
                <a:spcPts val="1200"/>
              </a:spcAft>
              <a:buClr>
                <a:srgbClr val="B1B1B1"/>
              </a:buClr>
              <a:tabLst/>
              <a:defRPr sz="2000" b="0">
                <a:solidFill>
                  <a:schemeClr val="tx2">
                    <a:lumMod val="75000"/>
                  </a:schemeClr>
                </a:solidFill>
                <a:latin typeface="Arial" panose="020B0604020202020204" pitchFamily="34" charset="0"/>
                <a:cs typeface="Arial" panose="020B0604020202020204" pitchFamily="34" charset="0"/>
              </a:defRPr>
            </a:lvl4pPr>
            <a:lvl5pPr marL="1993900" indent="-165100">
              <a:spcAft>
                <a:spcPts val="1200"/>
              </a:spcAft>
              <a:buClr>
                <a:srgbClr val="B1B1B1"/>
              </a:buClr>
              <a:tabLst/>
              <a:defRPr sz="2000" b="0">
                <a:solidFill>
                  <a:schemeClr val="tx2">
                    <a:lumMod val="7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pPr/>
              <a:t>‹#›</a:t>
            </a:fld>
            <a:endParaRPr lang="en-US" dirty="0"/>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7" name="Rectangle 16">
            <a:extLst>
              <a:ext uri="{FF2B5EF4-FFF2-40B4-BE49-F238E27FC236}">
                <a16:creationId xmlns:a16="http://schemas.microsoft.com/office/drawing/2014/main" id="{8C24754C-1328-7D49-8E3D-0C457F0B0A50}"/>
              </a:ext>
            </a:extLst>
          </p:cNvPr>
          <p:cNvSpPr/>
          <p:nvPr userDrawn="1"/>
        </p:nvSpPr>
        <p:spPr>
          <a:xfrm>
            <a:off x="0" y="5830307"/>
            <a:ext cx="12192000" cy="9144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20359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UL-Headline only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195270"/>
            <a:ext cx="2743200" cy="153888"/>
          </a:xfrm>
          <a:prstGeom prst="rect">
            <a:avLst/>
          </a:prstGeom>
        </p:spPr>
        <p:txBody>
          <a:bodyPr lIns="0" tIns="0" rIns="0" bIns="0"/>
          <a:lstStyle>
            <a:lvl1pPr algn="r">
              <a:defRPr>
                <a:solidFill>
                  <a:schemeClr val="bg1">
                    <a:lumMod val="85000"/>
                  </a:schemeClr>
                </a:solidFill>
              </a:defRPr>
            </a:lvl1pPr>
          </a:lstStyle>
          <a:p>
            <a:fld id="{AF252111-F98F-D540-BC70-9C3C96DA37E7}" type="slidenum">
              <a:rPr lang="en-US" smtClean="0"/>
              <a:pPr/>
              <a:t>‹#›</a:t>
            </a:fld>
            <a:endParaRPr lang="en-US" dirty="0"/>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9" name="Rectangle 8">
            <a:extLst>
              <a:ext uri="{FF2B5EF4-FFF2-40B4-BE49-F238E27FC236}">
                <a16:creationId xmlns:a16="http://schemas.microsoft.com/office/drawing/2014/main" id="{1E12FC50-BD6F-FA44-8CA5-51525FD839C6}"/>
              </a:ext>
            </a:extLst>
          </p:cNvPr>
          <p:cNvSpPr/>
          <p:nvPr userDrawn="1"/>
        </p:nvSpPr>
        <p:spPr>
          <a:xfrm>
            <a:off x="0" y="5830307"/>
            <a:ext cx="12192000" cy="9144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29104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UL_Head-subhead-Bullet ">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ED51CB-EDEA-A040-91E3-3C1FB57D3F90}"/>
              </a:ext>
            </a:extLst>
          </p:cNvPr>
          <p:cNvSpPr/>
          <p:nvPr userDrawn="1"/>
        </p:nvSpPr>
        <p:spPr>
          <a:xfrm>
            <a:off x="0" y="5830307"/>
            <a:ext cx="12192000" cy="9144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58779" y="1588168"/>
            <a:ext cx="10058400" cy="394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B1B1B1"/>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B1B1B1"/>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B1B1B1"/>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B1B1B1"/>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B1B1B1"/>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06969" y="495794"/>
            <a:ext cx="10698480" cy="458711"/>
          </a:xfrm>
        </p:spPr>
        <p:txBody>
          <a:bodyPr lIns="0" tIns="0" rIns="0" bIns="0" anchor="t" anchorCtr="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pPr/>
              <a:t>‹#›</a:t>
            </a:fld>
            <a:endParaRPr lang="en-US" dirty="0"/>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714542" y="1014663"/>
            <a:ext cx="10698480" cy="453190"/>
          </a:xfrm>
        </p:spPr>
        <p:txBody>
          <a:bodyPr lIns="0" tIns="0" rIns="0" bIns="0">
            <a:noAutofit/>
          </a:bodyPr>
          <a:lstStyle>
            <a:lvl1pPr marL="0" indent="0">
              <a:buNone/>
              <a:defRPr sz="2400">
                <a:solidFill>
                  <a:srgbClr val="B1B1B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38873424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UL_Head-sub-Bullet-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20368" y="2173705"/>
            <a:ext cx="5260117" cy="350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B1B1B1"/>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8F4FDA"/>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8F4FDA"/>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8F4FDA"/>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8F4FDA"/>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 name="Title 1"/>
          <p:cNvSpPr>
            <a:spLocks noGrp="1"/>
          </p:cNvSpPr>
          <p:nvPr>
            <p:ph type="title" hasCustomPrompt="1"/>
          </p:nvPr>
        </p:nvSpPr>
        <p:spPr>
          <a:xfrm>
            <a:off x="697832" y="495794"/>
            <a:ext cx="5590673" cy="635174"/>
          </a:xfrm>
        </p:spPr>
        <p:txBody>
          <a:bodyPr lIns="0" tIns="0" rIns="0" bIns="0" anchor="t" anchorCtr="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pPr/>
              <a:t>‹#›</a:t>
            </a:fld>
            <a:endParaRPr lang="en-US" dirty="0"/>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697832" y="1251285"/>
            <a:ext cx="5590673" cy="802104"/>
          </a:xfrm>
        </p:spPr>
        <p:txBody>
          <a:bodyPr lIns="0" tIns="0" rIns="0" bIns="0">
            <a:noAutofit/>
          </a:bodyPr>
          <a:lstStyle>
            <a:lvl1pPr marL="0" indent="0">
              <a:buNone/>
              <a:defRPr sz="2400">
                <a:solidFill>
                  <a:srgbClr val="B1B1B1"/>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sp>
        <p:nvSpPr>
          <p:cNvPr id="5" name="Picture Placeholder 4">
            <a:extLst>
              <a:ext uri="{FF2B5EF4-FFF2-40B4-BE49-F238E27FC236}">
                <a16:creationId xmlns:a16="http://schemas.microsoft.com/office/drawing/2014/main" id="{5E4B3CFD-8DE5-704B-9FE8-C68E2413793E}"/>
              </a:ext>
            </a:extLst>
          </p:cNvPr>
          <p:cNvSpPr>
            <a:spLocks noGrp="1"/>
          </p:cNvSpPr>
          <p:nvPr>
            <p:ph type="pic" sz="quarter" idx="14" hasCustomPrompt="1"/>
          </p:nvPr>
        </p:nvSpPr>
        <p:spPr>
          <a:xfrm>
            <a:off x="6705600" y="0"/>
            <a:ext cx="5486400" cy="5857660"/>
          </a:xfrm>
          <a:solidFill>
            <a:schemeClr val="bg1">
              <a:lumMod val="85000"/>
            </a:schemeClr>
          </a:solidFill>
        </p:spPr>
        <p:txBody>
          <a:bodyPr anchor="ctr" anchorCtr="0"/>
          <a:lstStyle>
            <a:lvl1pPr algn="ctr">
              <a:buNone/>
              <a:defRPr/>
            </a:lvl1pPr>
          </a:lstStyle>
          <a:p>
            <a:r>
              <a:rPr lang="en-US" dirty="0"/>
              <a:t>Photo - illustration</a:t>
            </a:r>
          </a:p>
        </p:txBody>
      </p:sp>
      <p:sp>
        <p:nvSpPr>
          <p:cNvPr id="13" name="Rectangle 12">
            <a:extLst>
              <a:ext uri="{FF2B5EF4-FFF2-40B4-BE49-F238E27FC236}">
                <a16:creationId xmlns:a16="http://schemas.microsoft.com/office/drawing/2014/main" id="{CB091DDF-3753-D144-A532-C1DB977771BA}"/>
              </a:ext>
            </a:extLst>
          </p:cNvPr>
          <p:cNvSpPr/>
          <p:nvPr userDrawn="1"/>
        </p:nvSpPr>
        <p:spPr>
          <a:xfrm>
            <a:off x="0" y="5830307"/>
            <a:ext cx="12192000" cy="9144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11783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VUL-View Finder Transition ">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7331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740219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3397624" y="1730189"/>
            <a:ext cx="4846320" cy="3017520"/>
          </a:xfrm>
        </p:spPr>
        <p:txBody>
          <a:bodyPr wrap="square" lIns="182880" tIns="0" rIns="0" bIns="0" anchor="ctr" anchorCtr="0">
            <a:normAutofit/>
          </a:bodyPr>
          <a:lstStyle>
            <a:lvl1pPr marL="0" indent="0" algn="ctr">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transition </a:t>
            </a:r>
            <a:r>
              <a:rPr lang="en-US" dirty="0" err="1"/>
              <a:t>pg</a:t>
            </a:r>
            <a:endParaRPr lang="en-US" dirty="0"/>
          </a:p>
        </p:txBody>
      </p:sp>
      <p:sp>
        <p:nvSpPr>
          <p:cNvPr id="11" name="Rectangle 10">
            <a:extLst>
              <a:ext uri="{FF2B5EF4-FFF2-40B4-BE49-F238E27FC236}">
                <a16:creationId xmlns:a16="http://schemas.microsoft.com/office/drawing/2014/main" id="{81EF10B3-298B-194F-9FD6-392C6690AAA5}"/>
              </a:ext>
            </a:extLst>
          </p:cNvPr>
          <p:cNvSpPr/>
          <p:nvPr userDrawn="1"/>
        </p:nvSpPr>
        <p:spPr>
          <a:xfrm>
            <a:off x="0" y="0"/>
            <a:ext cx="12192000" cy="18288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88699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VUL_Wide_View Finder Transition">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3595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977963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1672046" y="1730189"/>
            <a:ext cx="8934994" cy="3017520"/>
          </a:xfrm>
        </p:spPr>
        <p:txBody>
          <a:bodyPr wrap="square" lIns="182880" tIns="0" rIns="0" bIns="0" anchor="ctr" anchorCtr="0">
            <a:normAutofit/>
          </a:bodyPr>
          <a:lstStyle>
            <a:lvl1pPr marL="0" indent="0" algn="ctr">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longer </a:t>
            </a:r>
            <a:br>
              <a:rPr lang="en-US" dirty="0"/>
            </a:br>
            <a:r>
              <a:rPr lang="en-US" dirty="0"/>
              <a:t>master transition page</a:t>
            </a:r>
          </a:p>
        </p:txBody>
      </p:sp>
      <p:sp>
        <p:nvSpPr>
          <p:cNvPr id="11" name="Rectangle 10">
            <a:extLst>
              <a:ext uri="{FF2B5EF4-FFF2-40B4-BE49-F238E27FC236}">
                <a16:creationId xmlns:a16="http://schemas.microsoft.com/office/drawing/2014/main" id="{2BD34007-72FC-E846-93DB-48A69E03348C}"/>
              </a:ext>
            </a:extLst>
          </p:cNvPr>
          <p:cNvSpPr/>
          <p:nvPr userDrawn="1"/>
        </p:nvSpPr>
        <p:spPr>
          <a:xfrm>
            <a:off x="0" y="0"/>
            <a:ext cx="12192000" cy="18288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14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UL-Disclaimer-Solid transition-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6" name="Rectangle 5">
            <a:extLst>
              <a:ext uri="{FF2B5EF4-FFF2-40B4-BE49-F238E27FC236}">
                <a16:creationId xmlns:a16="http://schemas.microsoft.com/office/drawing/2014/main" id="{4C4729C3-8770-6043-99E6-B9CB056D55C4}"/>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75000"/>
                  </a:schemeClr>
                </a:solidFill>
                <a:latin typeface="Arial" charset="0"/>
                <a:ea typeface="Arial" charset="0"/>
                <a:cs typeface="Arial" charset="0"/>
              </a:rPr>
              <a:t>FOR FINANCIAL PROFESSIONAL USE ONLY </a:t>
            </a:r>
            <a:r>
              <a:rPr lang="mr-IN" altLang="en-US" sz="900" dirty="0">
                <a:solidFill>
                  <a:schemeClr val="bg1">
                    <a:lumMod val="75000"/>
                  </a:schemeClr>
                </a:solidFill>
                <a:latin typeface="Arial" charset="0"/>
                <a:ea typeface="Arial" charset="0"/>
                <a:cs typeface="Arial" charset="0"/>
              </a:rPr>
              <a:t>–</a:t>
            </a:r>
            <a:r>
              <a:rPr lang="en-US" altLang="en-US" sz="900" dirty="0">
                <a:solidFill>
                  <a:schemeClr val="bg1">
                    <a:lumMod val="75000"/>
                  </a:schemeClr>
                </a:solidFill>
                <a:latin typeface="Arial" charset="0"/>
                <a:ea typeface="Arial" charset="0"/>
                <a:cs typeface="Arial" charset="0"/>
              </a:rPr>
              <a:t> NOT FOR PUBLIC DISTRIBUTION.</a:t>
            </a:r>
          </a:p>
        </p:txBody>
      </p:sp>
      <p:sp>
        <p:nvSpPr>
          <p:cNvPr id="5" name="Rectangle 4">
            <a:extLst>
              <a:ext uri="{FF2B5EF4-FFF2-40B4-BE49-F238E27FC236}">
                <a16:creationId xmlns:a16="http://schemas.microsoft.com/office/drawing/2014/main" id="{74A53EE4-71B7-974B-AC99-42B5147D9A65}"/>
              </a:ext>
            </a:extLst>
          </p:cNvPr>
          <p:cNvSpPr/>
          <p:nvPr userDrawn="1"/>
        </p:nvSpPr>
        <p:spPr>
          <a:xfrm>
            <a:off x="0" y="0"/>
            <a:ext cx="12192000" cy="18288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19EE1878-4AF2-D949-AA10-A59422E09290}"/>
              </a:ext>
            </a:extLst>
          </p:cNvPr>
          <p:cNvSpPr>
            <a:spLocks noGrp="1"/>
          </p:cNvSpPr>
          <p:nvPr>
            <p:ph type="body" sz="quarter" idx="10" hasCustomPrompt="1"/>
          </p:nvPr>
        </p:nvSpPr>
        <p:spPr>
          <a:xfrm>
            <a:off x="466928" y="1157591"/>
            <a:ext cx="11245174" cy="4738384"/>
          </a:xfrm>
        </p:spPr>
        <p:txBody>
          <a:bodyPr lIns="0" tIns="0" rIns="0" bIns="0"/>
          <a:lstStyle>
            <a:lvl1pPr>
              <a:buFontTx/>
              <a:buNone/>
              <a:defRPr sz="1200">
                <a:solidFill>
                  <a:schemeClr val="bg1">
                    <a:lumMod val="85000"/>
                  </a:schemeClr>
                </a:solidFill>
              </a:defRPr>
            </a:lvl1pPr>
            <a:lvl2pPr>
              <a:buFontTx/>
              <a:buNone/>
              <a:defRPr/>
            </a:lvl2pPr>
            <a:lvl3pPr>
              <a:buFontTx/>
              <a:buNone/>
              <a:defRPr/>
            </a:lvl3pPr>
            <a:lvl4pPr>
              <a:buFontTx/>
              <a:buNone/>
              <a:defRPr/>
            </a:lvl4pPr>
            <a:lvl5pPr>
              <a:buFontTx/>
              <a:buNone/>
              <a:defRPr/>
            </a:lvl5pPr>
          </a:lstStyle>
          <a:p>
            <a:pPr lvl="0"/>
            <a:r>
              <a:rPr lang="en-US" dirty="0"/>
              <a:t>Click to edit Master disclaimer text styles</a:t>
            </a:r>
          </a:p>
        </p:txBody>
      </p:sp>
      <p:sp>
        <p:nvSpPr>
          <p:cNvPr id="11" name="Text Placeholder 10">
            <a:extLst>
              <a:ext uri="{FF2B5EF4-FFF2-40B4-BE49-F238E27FC236}">
                <a16:creationId xmlns:a16="http://schemas.microsoft.com/office/drawing/2014/main" id="{0FC85DC3-99A7-9D41-8A1F-6114DE164744}"/>
              </a:ext>
            </a:extLst>
          </p:cNvPr>
          <p:cNvSpPr>
            <a:spLocks noGrp="1"/>
          </p:cNvSpPr>
          <p:nvPr>
            <p:ph type="body" sz="quarter" idx="12" hasCustomPrompt="1"/>
          </p:nvPr>
        </p:nvSpPr>
        <p:spPr>
          <a:xfrm>
            <a:off x="466928" y="554206"/>
            <a:ext cx="11235446" cy="496888"/>
          </a:xfrm>
        </p:spPr>
        <p:txBody>
          <a:bodyPr lIns="0" tIns="0" rIns="0" bIns="0"/>
          <a:lstStyle>
            <a:lvl1pPr>
              <a:buNone/>
              <a:defRPr sz="24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Click to edit Master disclaimer styles</a:t>
            </a:r>
          </a:p>
        </p:txBody>
      </p:sp>
    </p:spTree>
    <p:extLst>
      <p:ext uri="{BB962C8B-B14F-4D97-AF65-F5344CB8AC3E}">
        <p14:creationId xmlns:p14="http://schemas.microsoft.com/office/powerpoint/2010/main" val="42577530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VUL_WSTFIY_ClosingTransition">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6" name="Rectangle 5">
            <a:extLst>
              <a:ext uri="{FF2B5EF4-FFF2-40B4-BE49-F238E27FC236}">
                <a16:creationId xmlns:a16="http://schemas.microsoft.com/office/drawing/2014/main" id="{4C4729C3-8770-6043-99E6-B9CB056D55C4}"/>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75000"/>
                  </a:schemeClr>
                </a:solidFill>
                <a:latin typeface="Arial" charset="0"/>
                <a:ea typeface="Arial" charset="0"/>
                <a:cs typeface="Arial" charset="0"/>
              </a:rPr>
              <a:t>FOR FINANCIAL PROFESSIONAL USE ONLY </a:t>
            </a:r>
            <a:r>
              <a:rPr lang="mr-IN" altLang="en-US" sz="900" dirty="0">
                <a:solidFill>
                  <a:schemeClr val="bg1">
                    <a:lumMod val="75000"/>
                  </a:schemeClr>
                </a:solidFill>
                <a:latin typeface="Arial" charset="0"/>
                <a:ea typeface="Arial" charset="0"/>
                <a:cs typeface="Arial" charset="0"/>
              </a:rPr>
              <a:t>–</a:t>
            </a:r>
            <a:r>
              <a:rPr lang="en-US" altLang="en-US" sz="900" dirty="0">
                <a:solidFill>
                  <a:schemeClr val="bg1">
                    <a:lumMod val="75000"/>
                  </a:schemeClr>
                </a:solidFill>
                <a:latin typeface="Arial" charset="0"/>
                <a:ea typeface="Arial" charset="0"/>
                <a:cs typeface="Arial" charset="0"/>
              </a:rPr>
              <a:t> NOT FOR PUBLIC DISTRIBUTION.</a:t>
            </a:r>
          </a:p>
        </p:txBody>
      </p:sp>
      <p:sp>
        <p:nvSpPr>
          <p:cNvPr id="5" name="Rectangle 4">
            <a:extLst>
              <a:ext uri="{FF2B5EF4-FFF2-40B4-BE49-F238E27FC236}">
                <a16:creationId xmlns:a16="http://schemas.microsoft.com/office/drawing/2014/main" id="{74A53EE4-71B7-974B-AC99-42B5147D9A65}"/>
              </a:ext>
            </a:extLst>
          </p:cNvPr>
          <p:cNvSpPr/>
          <p:nvPr userDrawn="1"/>
        </p:nvSpPr>
        <p:spPr>
          <a:xfrm>
            <a:off x="0" y="0"/>
            <a:ext cx="12192000" cy="18288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ood, drawing&#10;&#10;Description automatically generated">
            <a:extLst>
              <a:ext uri="{FF2B5EF4-FFF2-40B4-BE49-F238E27FC236}">
                <a16:creationId xmlns:a16="http://schemas.microsoft.com/office/drawing/2014/main" id="{E2EF0771-A123-2949-8BC1-02F20027BFEF}"/>
              </a:ext>
            </a:extLst>
          </p:cNvPr>
          <p:cNvPicPr>
            <a:picLocks noChangeAspect="1"/>
          </p:cNvPicPr>
          <p:nvPr userDrawn="1"/>
        </p:nvPicPr>
        <p:blipFill>
          <a:blip r:embed="rId2"/>
          <a:stretch>
            <a:fillRect/>
          </a:stretch>
        </p:blipFill>
        <p:spPr>
          <a:xfrm>
            <a:off x="1983344" y="2614410"/>
            <a:ext cx="8229600" cy="1190488"/>
          </a:xfrm>
          <a:prstGeom prst="rect">
            <a:avLst/>
          </a:prstGeom>
        </p:spPr>
      </p:pic>
    </p:spTree>
    <p:extLst>
      <p:ext uri="{BB962C8B-B14F-4D97-AF65-F5344CB8AC3E}">
        <p14:creationId xmlns:p14="http://schemas.microsoft.com/office/powerpoint/2010/main" val="41723577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General-multi color Title slide Product 2020">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D1E3AE-C4D8-344D-8913-8E4A4543490F}"/>
              </a:ext>
            </a:extLst>
          </p:cNvPr>
          <p:cNvSpPr/>
          <p:nvPr userDrawn="1"/>
        </p:nvSpPr>
        <p:spPr>
          <a:xfrm>
            <a:off x="0" y="0"/>
            <a:ext cx="12192000" cy="1371600"/>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9" descr="logo_white_0-02.eps"/>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gray">
          <a:xfrm>
            <a:off x="594785" y="6230940"/>
            <a:ext cx="8974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5588000" y="6400801"/>
            <a:ext cx="6096000"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7" tIns="60948" rIns="121897" bIns="6094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607367" eaLnBrk="1" fontAlgn="base" hangingPunct="1">
              <a:spcBef>
                <a:spcPct val="0"/>
              </a:spcBef>
              <a:spcAft>
                <a:spcPct val="0"/>
              </a:spcAft>
              <a:defRPr/>
            </a:pPr>
            <a:r>
              <a:rPr lang="en-US" altLang="en-US" sz="1200" dirty="0">
                <a:solidFill>
                  <a:srgbClr val="FFFFFF"/>
                </a:solidFill>
              </a:rPr>
              <a:t>FOR FINANCIAL PROFESSIONAL USE ONLY-NOT FOR PUBLIC DISTRIBUTION</a:t>
            </a:r>
          </a:p>
        </p:txBody>
      </p:sp>
      <p:sp>
        <p:nvSpPr>
          <p:cNvPr id="70658" name="Title Placeholder 22"/>
          <p:cNvSpPr>
            <a:spLocks noGrp="1"/>
          </p:cNvSpPr>
          <p:nvPr>
            <p:ph type="ctrTitle"/>
          </p:nvPr>
        </p:nvSpPr>
        <p:spPr bwMode="gray">
          <a:xfrm>
            <a:off x="838199" y="2611440"/>
            <a:ext cx="10515601" cy="1279525"/>
          </a:xfrm>
          <a:ln>
            <a:noFill/>
          </a:ln>
        </p:spPr>
        <p:txBody>
          <a:bodyPr wrap="square">
            <a:normAutofit/>
          </a:bodyPr>
          <a:lstStyle>
            <a:lvl1pPr>
              <a:defRPr sz="4500" b="0" i="0">
                <a:solidFill>
                  <a:srgbClr val="001871"/>
                </a:solidFill>
                <a:latin typeface="Arial" panose="020B0604020202020204" pitchFamily="34" charset="0"/>
                <a:cs typeface="Arial" panose="020B0604020202020204" pitchFamily="34" charset="0"/>
              </a:defRPr>
            </a:lvl1pPr>
          </a:lstStyle>
          <a:p>
            <a:endParaRPr lang="en-US" dirty="0"/>
          </a:p>
        </p:txBody>
      </p:sp>
      <p:sp>
        <p:nvSpPr>
          <p:cNvPr id="10" name="Rectangle 9"/>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grpSp>
        <p:nvGrpSpPr>
          <p:cNvPr id="2" name="Group 1">
            <a:extLst>
              <a:ext uri="{FF2B5EF4-FFF2-40B4-BE49-F238E27FC236}">
                <a16:creationId xmlns:a16="http://schemas.microsoft.com/office/drawing/2014/main" id="{A9936280-0CE8-4449-AA22-C2CDFB29D1F7}"/>
              </a:ext>
            </a:extLst>
          </p:cNvPr>
          <p:cNvGrpSpPr/>
          <p:nvPr userDrawn="1"/>
        </p:nvGrpSpPr>
        <p:grpSpPr>
          <a:xfrm>
            <a:off x="0" y="1363650"/>
            <a:ext cx="12192000" cy="228601"/>
            <a:chOff x="0" y="1371601"/>
            <a:chExt cx="12192000" cy="228601"/>
          </a:xfrm>
        </p:grpSpPr>
        <p:sp>
          <p:nvSpPr>
            <p:cNvPr id="9" name="Rectangle 8">
              <a:extLst>
                <a:ext uri="{FF2B5EF4-FFF2-40B4-BE49-F238E27FC236}">
                  <a16:creationId xmlns:a16="http://schemas.microsoft.com/office/drawing/2014/main" id="{334FFA1F-E1D2-9A41-A334-5B022D1B44D6}"/>
                </a:ext>
              </a:extLst>
            </p:cNvPr>
            <p:cNvSpPr/>
            <p:nvPr/>
          </p:nvSpPr>
          <p:spPr>
            <a:xfrm>
              <a:off x="0" y="1371601"/>
              <a:ext cx="1508130" cy="228600"/>
            </a:xfrm>
            <a:prstGeom prst="rect">
              <a:avLst/>
            </a:prstGeom>
            <a:solidFill>
              <a:srgbClr val="8F4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6DD3D5D-5D54-9448-A8D5-DD5B61705051}"/>
                </a:ext>
              </a:extLst>
            </p:cNvPr>
            <p:cNvSpPr/>
            <p:nvPr/>
          </p:nvSpPr>
          <p:spPr>
            <a:xfrm>
              <a:off x="1507484" y="1371601"/>
              <a:ext cx="1533888" cy="228600"/>
            </a:xfrm>
            <a:prstGeom prst="rect">
              <a:avLst/>
            </a:prstGeom>
            <a:solidFill>
              <a:srgbClr val="FFB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C308584-4621-5944-A3D7-7423489B7D8B}"/>
                </a:ext>
              </a:extLst>
            </p:cNvPr>
            <p:cNvSpPr/>
            <p:nvPr/>
          </p:nvSpPr>
          <p:spPr>
            <a:xfrm>
              <a:off x="3040727" y="1371601"/>
              <a:ext cx="1533888" cy="228600"/>
            </a:xfrm>
            <a:prstGeom prst="rect">
              <a:avLst/>
            </a:prstGeom>
            <a:solidFill>
              <a:srgbClr val="EC1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29F4E8E-D9E1-B447-8007-E22E598A8022}"/>
                </a:ext>
              </a:extLst>
            </p:cNvPr>
            <p:cNvSpPr/>
            <p:nvPr/>
          </p:nvSpPr>
          <p:spPr>
            <a:xfrm>
              <a:off x="4573969" y="1371601"/>
              <a:ext cx="1533888" cy="22860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FB50E05-B769-7849-8A13-5E3AD4E27189}"/>
                </a:ext>
              </a:extLst>
            </p:cNvPr>
            <p:cNvSpPr/>
            <p:nvPr/>
          </p:nvSpPr>
          <p:spPr>
            <a:xfrm>
              <a:off x="6097083" y="1371602"/>
              <a:ext cx="1533888" cy="22860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44EFAF0-9D46-2F41-B21C-526E04266CED}"/>
                </a:ext>
              </a:extLst>
            </p:cNvPr>
            <p:cNvSpPr/>
            <p:nvPr/>
          </p:nvSpPr>
          <p:spPr>
            <a:xfrm>
              <a:off x="7630325" y="1371602"/>
              <a:ext cx="1533888" cy="228600"/>
            </a:xfrm>
            <a:prstGeom prst="rect">
              <a:avLst/>
            </a:prstGeom>
            <a:solidFill>
              <a:srgbClr val="00B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C1C1B39-EB01-B84D-8255-56145A0875B1}"/>
                </a:ext>
              </a:extLst>
            </p:cNvPr>
            <p:cNvSpPr/>
            <p:nvPr/>
          </p:nvSpPr>
          <p:spPr>
            <a:xfrm>
              <a:off x="9163568" y="1371602"/>
              <a:ext cx="1533888" cy="22860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CEECE6F-592F-3C4B-A110-60F96D936A0B}"/>
                </a:ext>
              </a:extLst>
            </p:cNvPr>
            <p:cNvSpPr/>
            <p:nvPr/>
          </p:nvSpPr>
          <p:spPr>
            <a:xfrm>
              <a:off x="10696810" y="1371602"/>
              <a:ext cx="1495190" cy="22860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descr="AIG_r_w.png">
            <a:extLst>
              <a:ext uri="{FF2B5EF4-FFF2-40B4-BE49-F238E27FC236}">
                <a16:creationId xmlns:a16="http://schemas.microsoft.com/office/drawing/2014/main" id="{208AB7A8-886D-3D44-A593-AB7BA7291D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952457" y="559082"/>
            <a:ext cx="936171" cy="457200"/>
          </a:xfrm>
          <a:prstGeom prst="rect">
            <a:avLst/>
          </a:prstGeom>
        </p:spPr>
      </p:pic>
      <p:sp>
        <p:nvSpPr>
          <p:cNvPr id="43" name="Slide Number Placeholder 27">
            <a:extLst>
              <a:ext uri="{FF2B5EF4-FFF2-40B4-BE49-F238E27FC236}">
                <a16:creationId xmlns:a16="http://schemas.microsoft.com/office/drawing/2014/main" id="{4C4DCEAA-CC49-FC45-9DC3-0502BBCA4771}"/>
              </a:ext>
            </a:extLst>
          </p:cNvPr>
          <p:cNvSpPr>
            <a:spLocks noGrp="1"/>
          </p:cNvSpPr>
          <p:nvPr userDrawn="1">
            <p:ph type="sldNum" sz="quarter" idx="12"/>
          </p:nvPr>
        </p:nvSpPr>
        <p:spPr>
          <a:xfrm>
            <a:off x="6390752" y="6459615"/>
            <a:ext cx="5385917" cy="138499"/>
          </a:xfrm>
        </p:spPr>
        <p:txBody>
          <a:bodyPr/>
          <a:lstStyle>
            <a:lvl1pPr>
              <a:defRPr sz="900">
                <a:solidFill>
                  <a:schemeClr val="bg1">
                    <a:lumMod val="85000"/>
                  </a:schemeClr>
                </a:solidFill>
              </a:defRPr>
            </a:lvl1pPr>
          </a:lstStyle>
          <a:p>
            <a:r>
              <a:rPr lang="en-US" altLang="en-US" dirty="0">
                <a:latin typeface="Arial" charset="0"/>
                <a:ea typeface="Arial" charset="0"/>
                <a:cs typeface="Arial" charset="0"/>
              </a:rPr>
              <a:t>FOR FINANCIAL PROFESSIONAL USE ONLY </a:t>
            </a:r>
            <a:r>
              <a:rPr lang="mr-IN" altLang="en-US">
                <a:latin typeface="Arial" charset="0"/>
                <a:ea typeface="Arial" charset="0"/>
                <a:cs typeface="Arial" charset="0"/>
              </a:rPr>
              <a:t>–</a:t>
            </a:r>
            <a:r>
              <a:rPr lang="en-US" altLang="en-US" dirty="0">
                <a:latin typeface="Arial" charset="0"/>
                <a:ea typeface="Arial" charset="0"/>
                <a:cs typeface="Arial" charset="0"/>
              </a:rPr>
              <a:t> NOT FOR PUBLIC DISTRIBUTION.</a:t>
            </a:r>
          </a:p>
        </p:txBody>
      </p:sp>
      <p:pic>
        <p:nvPicPr>
          <p:cNvPr id="6" name="Picture 5">
            <a:extLst>
              <a:ext uri="{FF2B5EF4-FFF2-40B4-BE49-F238E27FC236}">
                <a16:creationId xmlns:a16="http://schemas.microsoft.com/office/drawing/2014/main" id="{2DE4C405-5874-8343-BCA1-C46D861E644F}"/>
              </a:ext>
            </a:extLst>
          </p:cNvPr>
          <p:cNvPicPr>
            <a:picLocks noChangeAspect="1"/>
          </p:cNvPicPr>
          <p:nvPr userDrawn="1"/>
        </p:nvPicPr>
        <p:blipFill>
          <a:blip r:embed="rId4"/>
          <a:stretch>
            <a:fillRect/>
          </a:stretch>
        </p:blipFill>
        <p:spPr>
          <a:xfrm>
            <a:off x="258693" y="495521"/>
            <a:ext cx="6108700" cy="635000"/>
          </a:xfrm>
          <a:prstGeom prst="rect">
            <a:avLst/>
          </a:prstGeom>
        </p:spPr>
      </p:pic>
    </p:spTree>
    <p:extLst>
      <p:ext uri="{BB962C8B-B14F-4D97-AF65-F5344CB8AC3E}">
        <p14:creationId xmlns:p14="http://schemas.microsoft.com/office/powerpoint/2010/main" val="4283781487"/>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IWL-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7331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740219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3397624" y="1730189"/>
            <a:ext cx="4846320" cy="3017520"/>
          </a:xfrm>
        </p:spPr>
        <p:txBody>
          <a:bodyPr wrap="square" lIns="182880" tIns="0" rIns="0" bIns="0" anchor="ctr" anchorCtr="0">
            <a:normAutofit/>
          </a:bodyPr>
          <a:lstStyle>
            <a:lvl1pPr marL="0" indent="0" algn="ctr">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transition </a:t>
            </a:r>
            <a:r>
              <a:rPr lang="en-US" dirty="0" err="1"/>
              <a:t>pg</a:t>
            </a:r>
            <a:endParaRPr lang="en-US" dirty="0"/>
          </a:p>
        </p:txBody>
      </p:sp>
      <p:sp>
        <p:nvSpPr>
          <p:cNvPr id="11" name="Rectangle 10">
            <a:extLst>
              <a:ext uri="{FF2B5EF4-FFF2-40B4-BE49-F238E27FC236}">
                <a16:creationId xmlns:a16="http://schemas.microsoft.com/office/drawing/2014/main" id="{81EF10B3-298B-194F-9FD6-392C6690AAA5}"/>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2238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eneral-Headline-Bullet Lis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1DE945C-F1C8-8747-A15B-4F22E8314AAF}"/>
              </a:ext>
            </a:extLst>
          </p:cNvPr>
          <p:cNvGrpSpPr/>
          <p:nvPr userDrawn="1"/>
        </p:nvGrpSpPr>
        <p:grpSpPr>
          <a:xfrm>
            <a:off x="0" y="5824332"/>
            <a:ext cx="12192000" cy="228601"/>
            <a:chOff x="0" y="1371601"/>
            <a:chExt cx="12192000" cy="228601"/>
          </a:xfrm>
        </p:grpSpPr>
        <p:sp>
          <p:nvSpPr>
            <p:cNvPr id="10" name="Rectangle 9">
              <a:extLst>
                <a:ext uri="{FF2B5EF4-FFF2-40B4-BE49-F238E27FC236}">
                  <a16:creationId xmlns:a16="http://schemas.microsoft.com/office/drawing/2014/main" id="{BC08E46E-6778-6943-969A-D0420946B9D8}"/>
                </a:ext>
              </a:extLst>
            </p:cNvPr>
            <p:cNvSpPr/>
            <p:nvPr/>
          </p:nvSpPr>
          <p:spPr>
            <a:xfrm>
              <a:off x="0" y="1371601"/>
              <a:ext cx="1508130" cy="228600"/>
            </a:xfrm>
            <a:prstGeom prst="rect">
              <a:avLst/>
            </a:prstGeom>
            <a:solidFill>
              <a:srgbClr val="8F4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B2AE9FB-876A-644A-A6CB-EA0DF90CE157}"/>
                </a:ext>
              </a:extLst>
            </p:cNvPr>
            <p:cNvSpPr/>
            <p:nvPr/>
          </p:nvSpPr>
          <p:spPr>
            <a:xfrm>
              <a:off x="1507484" y="1371601"/>
              <a:ext cx="1533888" cy="228600"/>
            </a:xfrm>
            <a:prstGeom prst="rect">
              <a:avLst/>
            </a:prstGeom>
            <a:solidFill>
              <a:srgbClr val="FFB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4306ABF-63F2-0847-91FF-C79966A813FE}"/>
                </a:ext>
              </a:extLst>
            </p:cNvPr>
            <p:cNvSpPr/>
            <p:nvPr/>
          </p:nvSpPr>
          <p:spPr>
            <a:xfrm>
              <a:off x="3040727" y="1371601"/>
              <a:ext cx="1533888" cy="228600"/>
            </a:xfrm>
            <a:prstGeom prst="rect">
              <a:avLst/>
            </a:prstGeom>
            <a:solidFill>
              <a:srgbClr val="EC1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9A1160D-C0B3-0441-A9F5-C054A09C60EB}"/>
                </a:ext>
              </a:extLst>
            </p:cNvPr>
            <p:cNvSpPr/>
            <p:nvPr/>
          </p:nvSpPr>
          <p:spPr>
            <a:xfrm>
              <a:off x="4573969" y="1371601"/>
              <a:ext cx="1533888" cy="22860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86ED07E-25DE-1644-9A6E-113FEF13A9BD}"/>
                </a:ext>
              </a:extLst>
            </p:cNvPr>
            <p:cNvSpPr/>
            <p:nvPr/>
          </p:nvSpPr>
          <p:spPr>
            <a:xfrm>
              <a:off x="6097083" y="1371602"/>
              <a:ext cx="1533888" cy="22860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31C2435-7263-F44C-9FAF-5A642B061AE0}"/>
                </a:ext>
              </a:extLst>
            </p:cNvPr>
            <p:cNvSpPr/>
            <p:nvPr/>
          </p:nvSpPr>
          <p:spPr>
            <a:xfrm>
              <a:off x="7630325" y="1371602"/>
              <a:ext cx="1533888" cy="228600"/>
            </a:xfrm>
            <a:prstGeom prst="rect">
              <a:avLst/>
            </a:prstGeom>
            <a:solidFill>
              <a:srgbClr val="00B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4F09F6D-DCAA-8241-9C59-0C3C56B29542}"/>
                </a:ext>
              </a:extLst>
            </p:cNvPr>
            <p:cNvSpPr/>
            <p:nvPr/>
          </p:nvSpPr>
          <p:spPr>
            <a:xfrm>
              <a:off x="9163568" y="1371602"/>
              <a:ext cx="1533888" cy="22860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3D2BE98-5008-EA47-B37D-4CA4D66DAC7F}"/>
                </a:ext>
              </a:extLst>
            </p:cNvPr>
            <p:cNvSpPr/>
            <p:nvPr/>
          </p:nvSpPr>
          <p:spPr>
            <a:xfrm>
              <a:off x="10696810" y="1371602"/>
              <a:ext cx="1495190" cy="22860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97280" y="1554480"/>
            <a:ext cx="10058400" cy="420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230188" indent="-230188">
              <a:spcAft>
                <a:spcPts val="1200"/>
              </a:spcAft>
              <a:buClr>
                <a:srgbClr val="FFBF3F"/>
              </a:buClr>
              <a:tabLst/>
              <a:defRPr sz="2400" b="0">
                <a:solidFill>
                  <a:schemeClr val="tx2">
                    <a:lumMod val="75000"/>
                  </a:schemeClr>
                </a:solidFill>
                <a:latin typeface="Arial" panose="020B0604020202020204" pitchFamily="34" charset="0"/>
                <a:cs typeface="Arial" panose="020B0604020202020204" pitchFamily="34" charset="0"/>
              </a:defRPr>
            </a:lvl1pPr>
            <a:lvl2pPr marL="622300" indent="-165100">
              <a:spcAft>
                <a:spcPts val="1200"/>
              </a:spcAft>
              <a:buClr>
                <a:srgbClr val="FFBF3F"/>
              </a:buClr>
              <a:tabLst/>
              <a:defRPr sz="2000" b="0">
                <a:solidFill>
                  <a:schemeClr val="tx2">
                    <a:lumMod val="75000"/>
                  </a:schemeClr>
                </a:solidFill>
                <a:latin typeface="Arial" panose="020B0604020202020204" pitchFamily="34" charset="0"/>
                <a:cs typeface="Arial" panose="020B0604020202020204" pitchFamily="34" charset="0"/>
              </a:defRPr>
            </a:lvl2pPr>
            <a:lvl3pPr marL="1079500" indent="-165100">
              <a:spcAft>
                <a:spcPts val="1200"/>
              </a:spcAft>
              <a:buClr>
                <a:srgbClr val="FFBF3F"/>
              </a:buClr>
              <a:tabLst/>
              <a:defRPr sz="2000" b="0">
                <a:solidFill>
                  <a:schemeClr val="tx2">
                    <a:lumMod val="75000"/>
                  </a:schemeClr>
                </a:solidFill>
                <a:latin typeface="Arial" panose="020B0604020202020204" pitchFamily="34" charset="0"/>
                <a:cs typeface="Arial" panose="020B0604020202020204" pitchFamily="34" charset="0"/>
              </a:defRPr>
            </a:lvl3pPr>
            <a:lvl4pPr marL="1536700" indent="-165100">
              <a:spcAft>
                <a:spcPts val="1200"/>
              </a:spcAft>
              <a:buClr>
                <a:srgbClr val="FFBF3F"/>
              </a:buClr>
              <a:tabLst/>
              <a:defRPr sz="2000" b="0">
                <a:solidFill>
                  <a:schemeClr val="tx2">
                    <a:lumMod val="75000"/>
                  </a:schemeClr>
                </a:solidFill>
                <a:latin typeface="Arial" panose="020B0604020202020204" pitchFamily="34" charset="0"/>
                <a:cs typeface="Arial" panose="020B0604020202020204" pitchFamily="34" charset="0"/>
              </a:defRPr>
            </a:lvl4pPr>
            <a:lvl5pPr marL="1993900" indent="-165100">
              <a:spcAft>
                <a:spcPts val="1200"/>
              </a:spcAft>
              <a:buClr>
                <a:srgbClr val="FFBF3F"/>
              </a:buClr>
              <a:tabLst/>
              <a:defRPr sz="2000" b="0">
                <a:solidFill>
                  <a:schemeClr val="tx2">
                    <a:lumMod val="7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089652"/>
            <a:ext cx="2743200" cy="365125"/>
          </a:xfrm>
          <a:prstGeom prst="rect">
            <a:avLst/>
          </a:prstGeom>
        </p:spPr>
        <p:txBody>
          <a:bodyPr lIns="0" tIns="0" rIns="0" bIns="0"/>
          <a:lstStyle>
            <a:lvl1pPr algn="r">
              <a:defRPr>
                <a:solidFill>
                  <a:schemeClr val="bg1">
                    <a:lumMod val="75000"/>
                  </a:schemeClr>
                </a:solidFill>
              </a:defRPr>
            </a:lvl1pPr>
          </a:lstStyle>
          <a:p>
            <a:fld id="{AF252111-F98F-D540-BC70-9C3C96DA37E7}" type="slidenum">
              <a:rPr lang="en-US" smtClean="0"/>
              <a:pPr/>
              <a:t>‹#›</a:t>
            </a:fld>
            <a:endParaRPr lang="en-US" dirty="0"/>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Tree>
    <p:extLst>
      <p:ext uri="{BB962C8B-B14F-4D97-AF65-F5344CB8AC3E}">
        <p14:creationId xmlns:p14="http://schemas.microsoft.com/office/powerpoint/2010/main" val="38082898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eneral-Headline only">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92731B7-E5C8-7C4B-BE07-3CA80FA3BE8D}"/>
              </a:ext>
            </a:extLst>
          </p:cNvPr>
          <p:cNvGrpSpPr/>
          <p:nvPr userDrawn="1"/>
        </p:nvGrpSpPr>
        <p:grpSpPr>
          <a:xfrm>
            <a:off x="0" y="5824332"/>
            <a:ext cx="12192000" cy="228601"/>
            <a:chOff x="0" y="1371601"/>
            <a:chExt cx="12192000" cy="228601"/>
          </a:xfrm>
        </p:grpSpPr>
        <p:sp>
          <p:nvSpPr>
            <p:cNvPr id="10" name="Rectangle 9">
              <a:extLst>
                <a:ext uri="{FF2B5EF4-FFF2-40B4-BE49-F238E27FC236}">
                  <a16:creationId xmlns:a16="http://schemas.microsoft.com/office/drawing/2014/main" id="{F2C80F95-135B-6E45-99B1-A930D338F13F}"/>
                </a:ext>
              </a:extLst>
            </p:cNvPr>
            <p:cNvSpPr/>
            <p:nvPr/>
          </p:nvSpPr>
          <p:spPr>
            <a:xfrm>
              <a:off x="0" y="1371601"/>
              <a:ext cx="1508130" cy="228600"/>
            </a:xfrm>
            <a:prstGeom prst="rect">
              <a:avLst/>
            </a:prstGeom>
            <a:solidFill>
              <a:srgbClr val="8F4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684EF9C-967A-E443-BDA6-C16CBF1E845F}"/>
                </a:ext>
              </a:extLst>
            </p:cNvPr>
            <p:cNvSpPr/>
            <p:nvPr/>
          </p:nvSpPr>
          <p:spPr>
            <a:xfrm>
              <a:off x="1507484" y="1371601"/>
              <a:ext cx="1533888" cy="228600"/>
            </a:xfrm>
            <a:prstGeom prst="rect">
              <a:avLst/>
            </a:prstGeom>
            <a:solidFill>
              <a:srgbClr val="FFB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22A5A44-5786-D745-83C6-9A40BBBAA875}"/>
                </a:ext>
              </a:extLst>
            </p:cNvPr>
            <p:cNvSpPr/>
            <p:nvPr/>
          </p:nvSpPr>
          <p:spPr>
            <a:xfrm>
              <a:off x="3040727" y="1371601"/>
              <a:ext cx="1533888" cy="228600"/>
            </a:xfrm>
            <a:prstGeom prst="rect">
              <a:avLst/>
            </a:prstGeom>
            <a:solidFill>
              <a:srgbClr val="EC1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36AF482-7CB8-2448-AE0E-3E404E322B07}"/>
                </a:ext>
              </a:extLst>
            </p:cNvPr>
            <p:cNvSpPr/>
            <p:nvPr/>
          </p:nvSpPr>
          <p:spPr>
            <a:xfrm>
              <a:off x="4573969" y="1371601"/>
              <a:ext cx="1533888" cy="22860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4D638FD-58E7-2E4F-82BC-66C40CF045C1}"/>
                </a:ext>
              </a:extLst>
            </p:cNvPr>
            <p:cNvSpPr/>
            <p:nvPr/>
          </p:nvSpPr>
          <p:spPr>
            <a:xfrm>
              <a:off x="6097083" y="1371602"/>
              <a:ext cx="1533888" cy="22860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D97C960-7766-9A4A-99FF-71BB11584568}"/>
                </a:ext>
              </a:extLst>
            </p:cNvPr>
            <p:cNvSpPr/>
            <p:nvPr/>
          </p:nvSpPr>
          <p:spPr>
            <a:xfrm>
              <a:off x="7630325" y="1371602"/>
              <a:ext cx="1533888" cy="228600"/>
            </a:xfrm>
            <a:prstGeom prst="rect">
              <a:avLst/>
            </a:prstGeom>
            <a:solidFill>
              <a:srgbClr val="00B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E4E5376-6AFB-414C-B40F-CF98089DEE5E}"/>
                </a:ext>
              </a:extLst>
            </p:cNvPr>
            <p:cNvSpPr/>
            <p:nvPr/>
          </p:nvSpPr>
          <p:spPr>
            <a:xfrm>
              <a:off x="9163568" y="1371602"/>
              <a:ext cx="1533888" cy="22860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CD366EE-4D4B-2341-A774-976B0A2BCAEB}"/>
                </a:ext>
              </a:extLst>
            </p:cNvPr>
            <p:cNvSpPr/>
            <p:nvPr/>
          </p:nvSpPr>
          <p:spPr>
            <a:xfrm>
              <a:off x="10696810" y="1371602"/>
              <a:ext cx="1495190" cy="22860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2" name="Title 1"/>
          <p:cNvSpPr>
            <a:spLocks noGrp="1"/>
          </p:cNvSpPr>
          <p:nvPr>
            <p:ph type="title" hasCustomPrompt="1"/>
          </p:nvPr>
        </p:nvSpPr>
        <p:spPr>
          <a:xfrm>
            <a:off x="640079" y="457200"/>
            <a:ext cx="10698480" cy="914400"/>
          </a:xfrm>
        </p:spPr>
        <p:txBody>
          <a:bodyPr lIns="0" tIns="0" rIns="0" bIns="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67800" y="6195270"/>
            <a:ext cx="2743200" cy="153888"/>
          </a:xfrm>
          <a:prstGeom prst="rect">
            <a:avLst/>
          </a:prstGeom>
        </p:spPr>
        <p:txBody>
          <a:bodyPr lIns="0" tIns="0" rIns="0" bIns="0"/>
          <a:lstStyle>
            <a:lvl1pPr algn="r">
              <a:defRPr>
                <a:solidFill>
                  <a:schemeClr val="bg1">
                    <a:lumMod val="85000"/>
                  </a:schemeClr>
                </a:solidFill>
              </a:defRPr>
            </a:lvl1pPr>
          </a:lstStyle>
          <a:p>
            <a:fld id="{AF252111-F98F-D540-BC70-9C3C96DA37E7}" type="slidenum">
              <a:rPr lang="en-US" smtClean="0"/>
              <a:pPr/>
              <a:t>‹#›</a:t>
            </a:fld>
            <a:endParaRPr lang="en-US" dirty="0"/>
          </a:p>
        </p:txBody>
      </p:sp>
      <p:sp>
        <p:nvSpPr>
          <p:cNvPr id="25" name="Rectangle 24">
            <a:extLst>
              <a:ext uri="{FF2B5EF4-FFF2-40B4-BE49-F238E27FC236}">
                <a16:creationId xmlns:a16="http://schemas.microsoft.com/office/drawing/2014/main" id="{50231672-B57B-014F-8E1F-719D10C7ED27}"/>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26" name="Picture 25" descr="AIG_r_w.png">
            <a:extLst>
              <a:ext uri="{FF2B5EF4-FFF2-40B4-BE49-F238E27FC236}">
                <a16:creationId xmlns:a16="http://schemas.microsoft.com/office/drawing/2014/main" id="{14BA4074-E168-824F-919A-46A855BDA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Tree>
    <p:extLst>
      <p:ext uri="{BB962C8B-B14F-4D97-AF65-F5344CB8AC3E}">
        <p14:creationId xmlns:p14="http://schemas.microsoft.com/office/powerpoint/2010/main" val="31866935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eneral_Head-subhead-Bulle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B056A49-DA8E-F840-A160-DFAEEB3F0A63}"/>
              </a:ext>
            </a:extLst>
          </p:cNvPr>
          <p:cNvGrpSpPr/>
          <p:nvPr userDrawn="1"/>
        </p:nvGrpSpPr>
        <p:grpSpPr>
          <a:xfrm>
            <a:off x="0" y="5824332"/>
            <a:ext cx="12192000" cy="228601"/>
            <a:chOff x="0" y="1371601"/>
            <a:chExt cx="12192000" cy="228601"/>
          </a:xfrm>
        </p:grpSpPr>
        <p:sp>
          <p:nvSpPr>
            <p:cNvPr id="14" name="Rectangle 13">
              <a:extLst>
                <a:ext uri="{FF2B5EF4-FFF2-40B4-BE49-F238E27FC236}">
                  <a16:creationId xmlns:a16="http://schemas.microsoft.com/office/drawing/2014/main" id="{1EC4ECA5-B4BF-A043-81CA-5ADBAFC65A91}"/>
                </a:ext>
              </a:extLst>
            </p:cNvPr>
            <p:cNvSpPr/>
            <p:nvPr/>
          </p:nvSpPr>
          <p:spPr>
            <a:xfrm>
              <a:off x="0" y="1371601"/>
              <a:ext cx="1508130" cy="228600"/>
            </a:xfrm>
            <a:prstGeom prst="rect">
              <a:avLst/>
            </a:prstGeom>
            <a:solidFill>
              <a:srgbClr val="8F4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BBE01DF-66F1-B842-8225-0C392EE5A426}"/>
                </a:ext>
              </a:extLst>
            </p:cNvPr>
            <p:cNvSpPr/>
            <p:nvPr/>
          </p:nvSpPr>
          <p:spPr>
            <a:xfrm>
              <a:off x="1507484" y="1371601"/>
              <a:ext cx="1533888" cy="228600"/>
            </a:xfrm>
            <a:prstGeom prst="rect">
              <a:avLst/>
            </a:prstGeom>
            <a:solidFill>
              <a:srgbClr val="FFB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4CD8708-4B5F-344C-8E58-C51FB320A322}"/>
                </a:ext>
              </a:extLst>
            </p:cNvPr>
            <p:cNvSpPr/>
            <p:nvPr/>
          </p:nvSpPr>
          <p:spPr>
            <a:xfrm>
              <a:off x="3040727" y="1371601"/>
              <a:ext cx="1533888" cy="228600"/>
            </a:xfrm>
            <a:prstGeom prst="rect">
              <a:avLst/>
            </a:prstGeom>
            <a:solidFill>
              <a:srgbClr val="EC1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F747F6E-91E1-D146-A756-CD014A303468}"/>
                </a:ext>
              </a:extLst>
            </p:cNvPr>
            <p:cNvSpPr/>
            <p:nvPr/>
          </p:nvSpPr>
          <p:spPr>
            <a:xfrm>
              <a:off x="4573969" y="1371601"/>
              <a:ext cx="1533888" cy="22860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585591-470D-8145-B994-19DEB276CF66}"/>
                </a:ext>
              </a:extLst>
            </p:cNvPr>
            <p:cNvSpPr/>
            <p:nvPr/>
          </p:nvSpPr>
          <p:spPr>
            <a:xfrm>
              <a:off x="6097083" y="1371602"/>
              <a:ext cx="1533888" cy="22860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08EA73F-ED60-C549-92BF-E78EBD6BBFA8}"/>
                </a:ext>
              </a:extLst>
            </p:cNvPr>
            <p:cNvSpPr/>
            <p:nvPr/>
          </p:nvSpPr>
          <p:spPr>
            <a:xfrm>
              <a:off x="7630325" y="1371602"/>
              <a:ext cx="1533888" cy="228600"/>
            </a:xfrm>
            <a:prstGeom prst="rect">
              <a:avLst/>
            </a:prstGeom>
            <a:solidFill>
              <a:srgbClr val="00B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EEFCE14-EE97-3F42-AB2F-5F9E5797AA2F}"/>
                </a:ext>
              </a:extLst>
            </p:cNvPr>
            <p:cNvSpPr/>
            <p:nvPr/>
          </p:nvSpPr>
          <p:spPr>
            <a:xfrm>
              <a:off x="9163568" y="1371602"/>
              <a:ext cx="1533888" cy="22860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7BB6EC3-4B3A-4340-953C-151A0DFE3775}"/>
                </a:ext>
              </a:extLst>
            </p:cNvPr>
            <p:cNvSpPr/>
            <p:nvPr/>
          </p:nvSpPr>
          <p:spPr>
            <a:xfrm>
              <a:off x="10696810" y="1371602"/>
              <a:ext cx="1495190" cy="22860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58779" y="1588168"/>
            <a:ext cx="10058400" cy="394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FFBF3F"/>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FFBF3F"/>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FFBF3F"/>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FFBF3F"/>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FFBF3F"/>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06969" y="495794"/>
            <a:ext cx="10698480" cy="458711"/>
          </a:xfrm>
        </p:spPr>
        <p:txBody>
          <a:bodyPr lIns="0" tIns="0" rIns="0" bIns="0" anchor="t" anchorCtr="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 style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pPr/>
              <a:t>‹#›</a:t>
            </a:fld>
            <a:endParaRPr lang="en-US" dirty="0"/>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714542" y="1014663"/>
            <a:ext cx="10698480" cy="453190"/>
          </a:xfrm>
        </p:spPr>
        <p:txBody>
          <a:bodyPr lIns="0" tIns="0" rIns="0" bIns="0">
            <a:noAutofit/>
          </a:bodyPr>
          <a:lstStyle>
            <a:lvl1pPr marL="0" indent="0">
              <a:buNone/>
              <a:defRPr sz="2400">
                <a:solidFill>
                  <a:srgbClr val="00A4E4"/>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42033738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eneral_Head-sub-Bullet-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E4B3CFD-8DE5-704B-9FE8-C68E2413793E}"/>
              </a:ext>
            </a:extLst>
          </p:cNvPr>
          <p:cNvSpPr>
            <a:spLocks noGrp="1"/>
          </p:cNvSpPr>
          <p:nvPr>
            <p:ph type="pic" sz="quarter" idx="14" hasCustomPrompt="1"/>
          </p:nvPr>
        </p:nvSpPr>
        <p:spPr>
          <a:xfrm>
            <a:off x="6705600" y="1"/>
            <a:ext cx="5486400" cy="5864086"/>
          </a:xfrm>
          <a:solidFill>
            <a:schemeClr val="bg1">
              <a:lumMod val="85000"/>
            </a:schemeClr>
          </a:solidFill>
        </p:spPr>
        <p:txBody>
          <a:bodyPr anchor="ctr" anchorCtr="0"/>
          <a:lstStyle>
            <a:lvl1pPr algn="ctr">
              <a:buNone/>
              <a:defRPr/>
            </a:lvl1pPr>
          </a:lstStyle>
          <a:p>
            <a:r>
              <a:rPr lang="en-US" dirty="0"/>
              <a:t>Photo - illustration</a:t>
            </a:r>
          </a:p>
        </p:txBody>
      </p:sp>
      <p:grpSp>
        <p:nvGrpSpPr>
          <p:cNvPr id="13" name="Group 12">
            <a:extLst>
              <a:ext uri="{FF2B5EF4-FFF2-40B4-BE49-F238E27FC236}">
                <a16:creationId xmlns:a16="http://schemas.microsoft.com/office/drawing/2014/main" id="{5221BC88-AA7F-1443-B782-0B0F6BDF4470}"/>
              </a:ext>
            </a:extLst>
          </p:cNvPr>
          <p:cNvGrpSpPr/>
          <p:nvPr userDrawn="1"/>
        </p:nvGrpSpPr>
        <p:grpSpPr>
          <a:xfrm>
            <a:off x="0" y="5824332"/>
            <a:ext cx="12192000" cy="228601"/>
            <a:chOff x="0" y="1371601"/>
            <a:chExt cx="12192000" cy="228601"/>
          </a:xfrm>
        </p:grpSpPr>
        <p:sp>
          <p:nvSpPr>
            <p:cNvPr id="14" name="Rectangle 13">
              <a:extLst>
                <a:ext uri="{FF2B5EF4-FFF2-40B4-BE49-F238E27FC236}">
                  <a16:creationId xmlns:a16="http://schemas.microsoft.com/office/drawing/2014/main" id="{E063BE64-F6AC-8246-A4BF-695C4615E2AE}"/>
                </a:ext>
              </a:extLst>
            </p:cNvPr>
            <p:cNvSpPr/>
            <p:nvPr/>
          </p:nvSpPr>
          <p:spPr>
            <a:xfrm>
              <a:off x="0" y="1371601"/>
              <a:ext cx="1508130" cy="228600"/>
            </a:xfrm>
            <a:prstGeom prst="rect">
              <a:avLst/>
            </a:prstGeom>
            <a:solidFill>
              <a:srgbClr val="8F4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7C5115-8F4E-EE48-83A8-402FEE8DFE8C}"/>
                </a:ext>
              </a:extLst>
            </p:cNvPr>
            <p:cNvSpPr/>
            <p:nvPr/>
          </p:nvSpPr>
          <p:spPr>
            <a:xfrm>
              <a:off x="1507484" y="1371601"/>
              <a:ext cx="1533888" cy="228600"/>
            </a:xfrm>
            <a:prstGeom prst="rect">
              <a:avLst/>
            </a:prstGeom>
            <a:solidFill>
              <a:srgbClr val="FFB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88DE5CF-FF92-8F48-9F38-A7A243F2B245}"/>
                </a:ext>
              </a:extLst>
            </p:cNvPr>
            <p:cNvSpPr/>
            <p:nvPr/>
          </p:nvSpPr>
          <p:spPr>
            <a:xfrm>
              <a:off x="3040727" y="1371601"/>
              <a:ext cx="1533888" cy="228600"/>
            </a:xfrm>
            <a:prstGeom prst="rect">
              <a:avLst/>
            </a:prstGeom>
            <a:solidFill>
              <a:srgbClr val="EC1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64A480F-2CA8-4947-A8D0-E96BA2309C0C}"/>
                </a:ext>
              </a:extLst>
            </p:cNvPr>
            <p:cNvSpPr/>
            <p:nvPr/>
          </p:nvSpPr>
          <p:spPr>
            <a:xfrm>
              <a:off x="4573969" y="1371601"/>
              <a:ext cx="1533888" cy="22860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883D324-ADEC-A449-8A4A-6C4E49E7B762}"/>
                </a:ext>
              </a:extLst>
            </p:cNvPr>
            <p:cNvSpPr/>
            <p:nvPr/>
          </p:nvSpPr>
          <p:spPr>
            <a:xfrm>
              <a:off x="6097083" y="1371602"/>
              <a:ext cx="1533888" cy="22860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CE0F7F9-FCC0-D547-883E-282F45126C10}"/>
                </a:ext>
              </a:extLst>
            </p:cNvPr>
            <p:cNvSpPr/>
            <p:nvPr/>
          </p:nvSpPr>
          <p:spPr>
            <a:xfrm>
              <a:off x="7630325" y="1371602"/>
              <a:ext cx="1533888" cy="228600"/>
            </a:xfrm>
            <a:prstGeom prst="rect">
              <a:avLst/>
            </a:prstGeom>
            <a:solidFill>
              <a:srgbClr val="00B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A02D67C-87F0-5A44-AD3A-D7D7B6D5931C}"/>
                </a:ext>
              </a:extLst>
            </p:cNvPr>
            <p:cNvSpPr/>
            <p:nvPr/>
          </p:nvSpPr>
          <p:spPr>
            <a:xfrm>
              <a:off x="9163568" y="1371602"/>
              <a:ext cx="1533888" cy="22860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5A62A15-7D7E-6449-B71F-78384317C5EA}"/>
                </a:ext>
              </a:extLst>
            </p:cNvPr>
            <p:cNvSpPr/>
            <p:nvPr/>
          </p:nvSpPr>
          <p:spPr>
            <a:xfrm>
              <a:off x="10696810" y="1371602"/>
              <a:ext cx="1495190" cy="22860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a:extLst>
              <a:ext uri="{FF2B5EF4-FFF2-40B4-BE49-F238E27FC236}">
                <a16:creationId xmlns:a16="http://schemas.microsoft.com/office/drawing/2014/main" id="{F595A350-03E8-B044-8F6D-F60B2A76C61C}"/>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11" name="Text Placeholder 23"/>
          <p:cNvSpPr>
            <a:spLocks noGrp="1"/>
          </p:cNvSpPr>
          <p:nvPr>
            <p:ph idx="1" hasCustomPrompt="1"/>
          </p:nvPr>
        </p:nvSpPr>
        <p:spPr bwMode="auto">
          <a:xfrm>
            <a:off x="1020368" y="2173705"/>
            <a:ext cx="5260117" cy="350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5100" indent="-165100">
              <a:buClr>
                <a:srgbClr val="FFBF3F"/>
              </a:buClr>
              <a:tabLst/>
              <a:defRPr sz="2100" b="0">
                <a:solidFill>
                  <a:schemeClr val="tx2"/>
                </a:solidFill>
                <a:latin typeface="Arial" panose="020B0604020202020204" pitchFamily="34" charset="0"/>
                <a:cs typeface="Arial" panose="020B0604020202020204" pitchFamily="34" charset="0"/>
              </a:defRPr>
            </a:lvl1pPr>
            <a:lvl2pPr marL="622300" indent="-165100">
              <a:buClr>
                <a:srgbClr val="8F4FDA"/>
              </a:buClr>
              <a:tabLst/>
              <a:defRPr sz="1900" b="0">
                <a:solidFill>
                  <a:schemeClr val="tx2"/>
                </a:solidFill>
                <a:latin typeface="Arial" panose="020B0604020202020204" pitchFamily="34" charset="0"/>
                <a:cs typeface="Arial" panose="020B0604020202020204" pitchFamily="34" charset="0"/>
              </a:defRPr>
            </a:lvl2pPr>
            <a:lvl3pPr marL="1079500" indent="-165100">
              <a:buClr>
                <a:srgbClr val="8F4FDA"/>
              </a:buClr>
              <a:tabLst/>
              <a:defRPr sz="1900" b="0">
                <a:solidFill>
                  <a:schemeClr val="tx2"/>
                </a:solidFill>
                <a:latin typeface="Arial" panose="020B0604020202020204" pitchFamily="34" charset="0"/>
                <a:cs typeface="Arial" panose="020B0604020202020204" pitchFamily="34" charset="0"/>
              </a:defRPr>
            </a:lvl3pPr>
            <a:lvl4pPr marL="1536700" indent="-165100">
              <a:buClr>
                <a:srgbClr val="8F4FDA"/>
              </a:buClr>
              <a:tabLst/>
              <a:defRPr sz="1900" b="0">
                <a:solidFill>
                  <a:schemeClr val="tx2"/>
                </a:solidFill>
                <a:latin typeface="Arial" panose="020B0604020202020204" pitchFamily="34" charset="0"/>
                <a:cs typeface="Arial" panose="020B0604020202020204" pitchFamily="34" charset="0"/>
              </a:defRPr>
            </a:lvl4pPr>
            <a:lvl5pPr marL="1993900" indent="-165100">
              <a:buClr>
                <a:srgbClr val="8F4FDA"/>
              </a:buClr>
              <a:tabLst/>
              <a:defRPr sz="1900" b="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 name="Title 1"/>
          <p:cNvSpPr>
            <a:spLocks noGrp="1"/>
          </p:cNvSpPr>
          <p:nvPr>
            <p:ph type="title" hasCustomPrompt="1"/>
          </p:nvPr>
        </p:nvSpPr>
        <p:spPr>
          <a:xfrm>
            <a:off x="697832" y="495794"/>
            <a:ext cx="5590673" cy="635174"/>
          </a:xfrm>
        </p:spPr>
        <p:txBody>
          <a:bodyPr lIns="0" tIns="0" rIns="0" bIns="0" anchor="t" anchorCtr="0">
            <a:noAutofit/>
          </a:bodyPr>
          <a:lstStyle>
            <a:lvl1pPr>
              <a:defRPr lang="en-US" sz="3200" b="0" kern="1200" dirty="0">
                <a:solidFill>
                  <a:srgbClr val="001871"/>
                </a:solidFill>
                <a:latin typeface="Arial" panose="020B0604020202020204" pitchFamily="34" charset="0"/>
                <a:ea typeface="+mj-ea"/>
                <a:cs typeface="Arial" panose="020B0604020202020204" pitchFamily="34" charset="0"/>
              </a:defRPr>
            </a:lvl1pPr>
          </a:lstStyle>
          <a:p>
            <a:pPr lvl="0" algn="l" defTabSz="542640" rtl="0" eaLnBrk="0" fontAlgn="base" hangingPunct="0">
              <a:spcBef>
                <a:spcPct val="0"/>
              </a:spcBef>
              <a:spcAft>
                <a:spcPct val="0"/>
              </a:spcAft>
            </a:pPr>
            <a:r>
              <a:rPr lang="en-US" dirty="0"/>
              <a:t>Click to edit master title</a:t>
            </a:r>
          </a:p>
        </p:txBody>
      </p:sp>
      <p:pic>
        <p:nvPicPr>
          <p:cNvPr id="10" name="Picture 9" descr="AIG_r_w.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12" name="Slide Number Placeholder 4">
            <a:extLst>
              <a:ext uri="{FF2B5EF4-FFF2-40B4-BE49-F238E27FC236}">
                <a16:creationId xmlns:a16="http://schemas.microsoft.com/office/drawing/2014/main" id="{093D9A8B-3A45-974D-92D9-0107D3A3EB72}"/>
              </a:ext>
            </a:extLst>
          </p:cNvPr>
          <p:cNvSpPr>
            <a:spLocks noGrp="1"/>
          </p:cNvSpPr>
          <p:nvPr>
            <p:ph type="sldNum" sz="quarter" idx="12"/>
          </p:nvPr>
        </p:nvSpPr>
        <p:spPr>
          <a:xfrm>
            <a:off x="9055100" y="6089652"/>
            <a:ext cx="2743200" cy="365125"/>
          </a:xfrm>
        </p:spPr>
        <p:txBody>
          <a:bodyPr/>
          <a:lstStyle>
            <a:lvl1pPr>
              <a:defRPr>
                <a:solidFill>
                  <a:schemeClr val="bg1">
                    <a:lumMod val="75000"/>
                  </a:schemeClr>
                </a:solidFill>
              </a:defRPr>
            </a:lvl1pPr>
          </a:lstStyle>
          <a:p>
            <a:fld id="{AF252111-F98F-D540-BC70-9C3C96DA37E7}" type="slidenum">
              <a:rPr lang="en-US" smtClean="0"/>
              <a:pPr/>
              <a:t>‹#›</a:t>
            </a:fld>
            <a:endParaRPr lang="en-US" dirty="0"/>
          </a:p>
        </p:txBody>
      </p:sp>
      <p:sp>
        <p:nvSpPr>
          <p:cNvPr id="4" name="Text Placeholder 3">
            <a:extLst>
              <a:ext uri="{FF2B5EF4-FFF2-40B4-BE49-F238E27FC236}">
                <a16:creationId xmlns:a16="http://schemas.microsoft.com/office/drawing/2014/main" id="{A6D409FA-0672-D944-90CB-3A92D5951DD6}"/>
              </a:ext>
            </a:extLst>
          </p:cNvPr>
          <p:cNvSpPr>
            <a:spLocks noGrp="1"/>
          </p:cNvSpPr>
          <p:nvPr>
            <p:ph type="body" sz="quarter" idx="13" hasCustomPrompt="1"/>
          </p:nvPr>
        </p:nvSpPr>
        <p:spPr>
          <a:xfrm>
            <a:off x="697832" y="1251285"/>
            <a:ext cx="5590673" cy="802104"/>
          </a:xfrm>
        </p:spPr>
        <p:txBody>
          <a:bodyPr lIns="0" tIns="0" rIns="0" bIns="0">
            <a:noAutofit/>
          </a:bodyPr>
          <a:lstStyle>
            <a:lvl1pPr marL="0" indent="0">
              <a:buNone/>
              <a:defRPr sz="2400">
                <a:solidFill>
                  <a:srgbClr val="00A4E4"/>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dirty="0"/>
              <a:t>Click to edit master text styles</a:t>
            </a:r>
          </a:p>
        </p:txBody>
      </p:sp>
      <p:sp>
        <p:nvSpPr>
          <p:cNvPr id="25" name="Rectangle 24">
            <a:extLst>
              <a:ext uri="{FF2B5EF4-FFF2-40B4-BE49-F238E27FC236}">
                <a16:creationId xmlns:a16="http://schemas.microsoft.com/office/drawing/2014/main" id="{0F2AC7FF-AEE0-5745-A06D-8E01D5EEC3CD}"/>
              </a:ext>
            </a:extLst>
          </p:cNvPr>
          <p:cNvSpPr>
            <a:spLocks noChangeArrowheads="1"/>
          </p:cNvSpPr>
          <p:nvPr/>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spTree>
    <p:extLst>
      <p:ext uri="{BB962C8B-B14F-4D97-AF65-F5344CB8AC3E}">
        <p14:creationId xmlns:p14="http://schemas.microsoft.com/office/powerpoint/2010/main" val="22541671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General-View Finder Transition">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7331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740219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3397624" y="1730189"/>
            <a:ext cx="4846320" cy="3017520"/>
          </a:xfrm>
        </p:spPr>
        <p:txBody>
          <a:bodyPr wrap="square" lIns="182880" tIns="0" rIns="0" bIns="0" anchor="ctr" anchorCtr="0">
            <a:normAutofit/>
          </a:bodyPr>
          <a:lstStyle>
            <a:lvl1pPr marL="0" indent="0" algn="ctr">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master transition </a:t>
            </a:r>
            <a:r>
              <a:rPr lang="en-US" dirty="0" err="1"/>
              <a:t>pg</a:t>
            </a:r>
            <a:endParaRPr lang="en-US" dirty="0"/>
          </a:p>
        </p:txBody>
      </p:sp>
      <p:grpSp>
        <p:nvGrpSpPr>
          <p:cNvPr id="12" name="Group 11">
            <a:extLst>
              <a:ext uri="{FF2B5EF4-FFF2-40B4-BE49-F238E27FC236}">
                <a16:creationId xmlns:a16="http://schemas.microsoft.com/office/drawing/2014/main" id="{DE664C5D-35B7-2646-993D-7B0513609E8B}"/>
              </a:ext>
            </a:extLst>
          </p:cNvPr>
          <p:cNvGrpSpPr/>
          <p:nvPr userDrawn="1"/>
        </p:nvGrpSpPr>
        <p:grpSpPr>
          <a:xfrm>
            <a:off x="0" y="-34788"/>
            <a:ext cx="12192000" cy="228600"/>
            <a:chOff x="0" y="-34788"/>
            <a:chExt cx="12192000" cy="228600"/>
          </a:xfrm>
        </p:grpSpPr>
        <p:sp>
          <p:nvSpPr>
            <p:cNvPr id="13" name="Rectangle 12">
              <a:extLst>
                <a:ext uri="{FF2B5EF4-FFF2-40B4-BE49-F238E27FC236}">
                  <a16:creationId xmlns:a16="http://schemas.microsoft.com/office/drawing/2014/main" id="{F254BA8E-FDD1-0B49-A237-F7E3303C451D}"/>
                </a:ext>
              </a:extLst>
            </p:cNvPr>
            <p:cNvSpPr/>
            <p:nvPr/>
          </p:nvSpPr>
          <p:spPr>
            <a:xfrm>
              <a:off x="0" y="-34788"/>
              <a:ext cx="1508130" cy="228600"/>
            </a:xfrm>
            <a:prstGeom prst="rect">
              <a:avLst/>
            </a:prstGeom>
            <a:solidFill>
              <a:srgbClr val="8F4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C98D9B2-8373-E44B-8D0E-6D187C6C9314}"/>
                </a:ext>
              </a:extLst>
            </p:cNvPr>
            <p:cNvSpPr/>
            <p:nvPr/>
          </p:nvSpPr>
          <p:spPr>
            <a:xfrm>
              <a:off x="1507484" y="-34788"/>
              <a:ext cx="1533888" cy="228600"/>
            </a:xfrm>
            <a:prstGeom prst="rect">
              <a:avLst/>
            </a:prstGeom>
            <a:solidFill>
              <a:srgbClr val="FFB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54132F2-FB4F-0941-9ED0-0D481D6BAC54}"/>
                </a:ext>
              </a:extLst>
            </p:cNvPr>
            <p:cNvSpPr/>
            <p:nvPr/>
          </p:nvSpPr>
          <p:spPr>
            <a:xfrm>
              <a:off x="3040727" y="-34788"/>
              <a:ext cx="1533888" cy="228600"/>
            </a:xfrm>
            <a:prstGeom prst="rect">
              <a:avLst/>
            </a:prstGeom>
            <a:solidFill>
              <a:srgbClr val="EC1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2EDECAB-DBE6-8940-AC34-1AA4D2CC9217}"/>
                </a:ext>
              </a:extLst>
            </p:cNvPr>
            <p:cNvSpPr/>
            <p:nvPr/>
          </p:nvSpPr>
          <p:spPr>
            <a:xfrm>
              <a:off x="4573969" y="-34788"/>
              <a:ext cx="1533888" cy="22860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0C824FA-9FDC-9B4A-88D5-A37D2AF8680A}"/>
                </a:ext>
              </a:extLst>
            </p:cNvPr>
            <p:cNvSpPr/>
            <p:nvPr/>
          </p:nvSpPr>
          <p:spPr>
            <a:xfrm>
              <a:off x="6097083" y="-34788"/>
              <a:ext cx="1533888" cy="22860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8CB5F26-071B-144D-8141-D92BBA2CCA63}"/>
                </a:ext>
              </a:extLst>
            </p:cNvPr>
            <p:cNvSpPr/>
            <p:nvPr/>
          </p:nvSpPr>
          <p:spPr>
            <a:xfrm>
              <a:off x="7630325" y="-34788"/>
              <a:ext cx="1533888" cy="228600"/>
            </a:xfrm>
            <a:prstGeom prst="rect">
              <a:avLst/>
            </a:prstGeom>
            <a:solidFill>
              <a:srgbClr val="00B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5FBDB38-DC6E-F34C-9450-1BBB87862FE9}"/>
                </a:ext>
              </a:extLst>
            </p:cNvPr>
            <p:cNvSpPr/>
            <p:nvPr/>
          </p:nvSpPr>
          <p:spPr>
            <a:xfrm>
              <a:off x="9163568" y="-34788"/>
              <a:ext cx="1533888" cy="22860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41B92F8-5721-8245-A603-CEEF0E270D7E}"/>
                </a:ext>
              </a:extLst>
            </p:cNvPr>
            <p:cNvSpPr/>
            <p:nvPr/>
          </p:nvSpPr>
          <p:spPr>
            <a:xfrm>
              <a:off x="10696810" y="-34788"/>
              <a:ext cx="1495190" cy="22860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170650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General_Wide_View Finder Transition">
    <p:bg>
      <p:bgPr>
        <a:solidFill>
          <a:srgbClr val="00187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15203CE-AF51-C94B-80D3-F530B23EDA52}"/>
              </a:ext>
            </a:extLst>
          </p:cNvPr>
          <p:cNvGrpSpPr/>
          <p:nvPr userDrawn="1"/>
        </p:nvGrpSpPr>
        <p:grpSpPr>
          <a:xfrm>
            <a:off x="0" y="-34788"/>
            <a:ext cx="12192000" cy="228600"/>
            <a:chOff x="0" y="-34788"/>
            <a:chExt cx="12192000" cy="228600"/>
          </a:xfrm>
        </p:grpSpPr>
        <p:sp>
          <p:nvSpPr>
            <p:cNvPr id="13" name="Rectangle 12">
              <a:extLst>
                <a:ext uri="{FF2B5EF4-FFF2-40B4-BE49-F238E27FC236}">
                  <a16:creationId xmlns:a16="http://schemas.microsoft.com/office/drawing/2014/main" id="{B68D2516-229B-244D-B94E-1A378FB7EF5F}"/>
                </a:ext>
              </a:extLst>
            </p:cNvPr>
            <p:cNvSpPr/>
            <p:nvPr/>
          </p:nvSpPr>
          <p:spPr>
            <a:xfrm>
              <a:off x="0" y="-34788"/>
              <a:ext cx="1508130" cy="228600"/>
            </a:xfrm>
            <a:prstGeom prst="rect">
              <a:avLst/>
            </a:prstGeom>
            <a:solidFill>
              <a:srgbClr val="8F4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30D2087-0DCF-CC44-B7EA-D7F791D4197C}"/>
                </a:ext>
              </a:extLst>
            </p:cNvPr>
            <p:cNvSpPr/>
            <p:nvPr/>
          </p:nvSpPr>
          <p:spPr>
            <a:xfrm>
              <a:off x="1507484" y="-34788"/>
              <a:ext cx="1533888" cy="228600"/>
            </a:xfrm>
            <a:prstGeom prst="rect">
              <a:avLst/>
            </a:prstGeom>
            <a:solidFill>
              <a:srgbClr val="FFB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134EBEA-3021-984C-B443-98CA50424893}"/>
                </a:ext>
              </a:extLst>
            </p:cNvPr>
            <p:cNvSpPr/>
            <p:nvPr/>
          </p:nvSpPr>
          <p:spPr>
            <a:xfrm>
              <a:off x="3040727" y="-34788"/>
              <a:ext cx="1533888" cy="228600"/>
            </a:xfrm>
            <a:prstGeom prst="rect">
              <a:avLst/>
            </a:prstGeom>
            <a:solidFill>
              <a:srgbClr val="EC1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EC387D2-A8DD-684F-863C-5D4A493D16AA}"/>
                </a:ext>
              </a:extLst>
            </p:cNvPr>
            <p:cNvSpPr/>
            <p:nvPr/>
          </p:nvSpPr>
          <p:spPr>
            <a:xfrm>
              <a:off x="4573969" y="-34788"/>
              <a:ext cx="1533888" cy="22860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9C42EC2-9627-5842-8412-9AF6ADAED2E7}"/>
                </a:ext>
              </a:extLst>
            </p:cNvPr>
            <p:cNvSpPr/>
            <p:nvPr/>
          </p:nvSpPr>
          <p:spPr>
            <a:xfrm>
              <a:off x="6097083" y="-34788"/>
              <a:ext cx="1533888" cy="22860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68C9C15-07B6-4946-9D94-3DFA55A00E7C}"/>
                </a:ext>
              </a:extLst>
            </p:cNvPr>
            <p:cNvSpPr/>
            <p:nvPr/>
          </p:nvSpPr>
          <p:spPr>
            <a:xfrm>
              <a:off x="7630325" y="-34788"/>
              <a:ext cx="1533888" cy="228600"/>
            </a:xfrm>
            <a:prstGeom prst="rect">
              <a:avLst/>
            </a:prstGeom>
            <a:solidFill>
              <a:srgbClr val="00B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36EDF26-708D-CB48-9E00-919DDFB80950}"/>
                </a:ext>
              </a:extLst>
            </p:cNvPr>
            <p:cNvSpPr/>
            <p:nvPr/>
          </p:nvSpPr>
          <p:spPr>
            <a:xfrm>
              <a:off x="9163568" y="-34788"/>
              <a:ext cx="1533888" cy="22860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F617564-5861-2D46-A5A0-9B47DA298ED1}"/>
                </a:ext>
              </a:extLst>
            </p:cNvPr>
            <p:cNvSpPr/>
            <p:nvPr/>
          </p:nvSpPr>
          <p:spPr>
            <a:xfrm>
              <a:off x="10696810" y="-34788"/>
              <a:ext cx="1495190" cy="22860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3595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977963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userDrawn="1">
            <p:ph sz="quarter" idx="10" hasCustomPrompt="1"/>
          </p:nvPr>
        </p:nvSpPr>
        <p:spPr>
          <a:xfrm>
            <a:off x="1672046" y="1730189"/>
            <a:ext cx="8934994" cy="3017520"/>
          </a:xfrm>
        </p:spPr>
        <p:txBody>
          <a:bodyPr wrap="square" lIns="182880" tIns="0" rIns="0" bIns="0" anchor="ctr" anchorCtr="0">
            <a:normAutofit/>
          </a:bodyPr>
          <a:lstStyle>
            <a:lvl1pPr marL="0" indent="0" algn="ctr">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longer </a:t>
            </a:r>
            <a:br>
              <a:rPr lang="en-US" dirty="0"/>
            </a:br>
            <a:r>
              <a:rPr lang="en-US" dirty="0"/>
              <a:t>master transition page</a:t>
            </a:r>
          </a:p>
        </p:txBody>
      </p:sp>
    </p:spTree>
    <p:extLst>
      <p:ext uri="{BB962C8B-B14F-4D97-AF65-F5344CB8AC3E}">
        <p14:creationId xmlns:p14="http://schemas.microsoft.com/office/powerpoint/2010/main" val="33310165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General-Disclaimer-Solid">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6" name="Rectangle 5">
            <a:extLst>
              <a:ext uri="{FF2B5EF4-FFF2-40B4-BE49-F238E27FC236}">
                <a16:creationId xmlns:a16="http://schemas.microsoft.com/office/drawing/2014/main" id="{4C4729C3-8770-6043-99E6-B9CB056D55C4}"/>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75000"/>
                  </a:schemeClr>
                </a:solidFill>
                <a:latin typeface="Arial" charset="0"/>
                <a:ea typeface="Arial" charset="0"/>
                <a:cs typeface="Arial" charset="0"/>
              </a:rPr>
              <a:t>FOR FINANCIAL PROFESSIONAL USE ONLY </a:t>
            </a:r>
            <a:r>
              <a:rPr lang="mr-IN" altLang="en-US" sz="900" dirty="0">
                <a:solidFill>
                  <a:schemeClr val="bg1">
                    <a:lumMod val="75000"/>
                  </a:schemeClr>
                </a:solidFill>
                <a:latin typeface="Arial" charset="0"/>
                <a:ea typeface="Arial" charset="0"/>
                <a:cs typeface="Arial" charset="0"/>
              </a:rPr>
              <a:t>–</a:t>
            </a:r>
            <a:r>
              <a:rPr lang="en-US" altLang="en-US" sz="900" dirty="0">
                <a:solidFill>
                  <a:schemeClr val="bg1">
                    <a:lumMod val="75000"/>
                  </a:schemeClr>
                </a:solidFill>
                <a:latin typeface="Arial" charset="0"/>
                <a:ea typeface="Arial" charset="0"/>
                <a:cs typeface="Arial" charset="0"/>
              </a:rPr>
              <a:t> NOT FOR PUBLIC DISTRIBUTION.</a:t>
            </a:r>
          </a:p>
        </p:txBody>
      </p:sp>
      <p:sp>
        <p:nvSpPr>
          <p:cNvPr id="7" name="Text Placeholder 6">
            <a:extLst>
              <a:ext uri="{FF2B5EF4-FFF2-40B4-BE49-F238E27FC236}">
                <a16:creationId xmlns:a16="http://schemas.microsoft.com/office/drawing/2014/main" id="{19EE1878-4AF2-D949-AA10-A59422E09290}"/>
              </a:ext>
            </a:extLst>
          </p:cNvPr>
          <p:cNvSpPr>
            <a:spLocks noGrp="1"/>
          </p:cNvSpPr>
          <p:nvPr>
            <p:ph type="body" sz="quarter" idx="10" hasCustomPrompt="1"/>
          </p:nvPr>
        </p:nvSpPr>
        <p:spPr>
          <a:xfrm>
            <a:off x="466928" y="1157591"/>
            <a:ext cx="11245174" cy="4738384"/>
          </a:xfrm>
        </p:spPr>
        <p:txBody>
          <a:bodyPr lIns="0" tIns="0" rIns="0" bIns="0"/>
          <a:lstStyle>
            <a:lvl1pPr>
              <a:buFontTx/>
              <a:buNone/>
              <a:defRPr sz="1200">
                <a:solidFill>
                  <a:schemeClr val="bg1">
                    <a:lumMod val="85000"/>
                  </a:schemeClr>
                </a:solidFill>
              </a:defRPr>
            </a:lvl1pPr>
            <a:lvl2pPr>
              <a:buFontTx/>
              <a:buNone/>
              <a:defRPr/>
            </a:lvl2pPr>
            <a:lvl3pPr>
              <a:buFontTx/>
              <a:buNone/>
              <a:defRPr/>
            </a:lvl3pPr>
            <a:lvl4pPr>
              <a:buFontTx/>
              <a:buNone/>
              <a:defRPr/>
            </a:lvl4pPr>
            <a:lvl5pPr>
              <a:buFontTx/>
              <a:buNone/>
              <a:defRPr/>
            </a:lvl5pPr>
          </a:lstStyle>
          <a:p>
            <a:pPr lvl="0"/>
            <a:r>
              <a:rPr lang="en-US" dirty="0"/>
              <a:t>Click to edit Master disclaimer text styles</a:t>
            </a:r>
          </a:p>
        </p:txBody>
      </p:sp>
      <p:sp>
        <p:nvSpPr>
          <p:cNvPr id="11" name="Text Placeholder 10">
            <a:extLst>
              <a:ext uri="{FF2B5EF4-FFF2-40B4-BE49-F238E27FC236}">
                <a16:creationId xmlns:a16="http://schemas.microsoft.com/office/drawing/2014/main" id="{0FC85DC3-99A7-9D41-8A1F-6114DE164744}"/>
              </a:ext>
            </a:extLst>
          </p:cNvPr>
          <p:cNvSpPr>
            <a:spLocks noGrp="1"/>
          </p:cNvSpPr>
          <p:nvPr>
            <p:ph type="body" sz="quarter" idx="12" hasCustomPrompt="1"/>
          </p:nvPr>
        </p:nvSpPr>
        <p:spPr>
          <a:xfrm>
            <a:off x="466928" y="554206"/>
            <a:ext cx="11235446" cy="496888"/>
          </a:xfrm>
        </p:spPr>
        <p:txBody>
          <a:bodyPr lIns="0" tIns="0" rIns="0" bIns="0"/>
          <a:lstStyle>
            <a:lvl1pPr>
              <a:buNone/>
              <a:defRPr sz="24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Click to edit Master disclaimer styles</a:t>
            </a:r>
          </a:p>
        </p:txBody>
      </p:sp>
      <p:grpSp>
        <p:nvGrpSpPr>
          <p:cNvPr id="8" name="Group 7">
            <a:extLst>
              <a:ext uri="{FF2B5EF4-FFF2-40B4-BE49-F238E27FC236}">
                <a16:creationId xmlns:a16="http://schemas.microsoft.com/office/drawing/2014/main" id="{6DE7A5E5-E6DA-AA47-B775-34A72FC30440}"/>
              </a:ext>
            </a:extLst>
          </p:cNvPr>
          <p:cNvGrpSpPr/>
          <p:nvPr userDrawn="1"/>
        </p:nvGrpSpPr>
        <p:grpSpPr>
          <a:xfrm>
            <a:off x="0" y="-34788"/>
            <a:ext cx="12192000" cy="228600"/>
            <a:chOff x="0" y="-34788"/>
            <a:chExt cx="12192000" cy="228600"/>
          </a:xfrm>
        </p:grpSpPr>
        <p:sp>
          <p:nvSpPr>
            <p:cNvPr id="9" name="Rectangle 8">
              <a:extLst>
                <a:ext uri="{FF2B5EF4-FFF2-40B4-BE49-F238E27FC236}">
                  <a16:creationId xmlns:a16="http://schemas.microsoft.com/office/drawing/2014/main" id="{A7E8C981-8803-6F43-BCAA-F2E7027B7E02}"/>
                </a:ext>
              </a:extLst>
            </p:cNvPr>
            <p:cNvSpPr/>
            <p:nvPr/>
          </p:nvSpPr>
          <p:spPr>
            <a:xfrm>
              <a:off x="0" y="-34788"/>
              <a:ext cx="1508130" cy="228600"/>
            </a:xfrm>
            <a:prstGeom prst="rect">
              <a:avLst/>
            </a:prstGeom>
            <a:solidFill>
              <a:srgbClr val="8F4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DC24AC5-7231-D34A-8FE1-82026ACA4CBD}"/>
                </a:ext>
              </a:extLst>
            </p:cNvPr>
            <p:cNvSpPr/>
            <p:nvPr/>
          </p:nvSpPr>
          <p:spPr>
            <a:xfrm>
              <a:off x="1507484" y="-34788"/>
              <a:ext cx="1533888" cy="228600"/>
            </a:xfrm>
            <a:prstGeom prst="rect">
              <a:avLst/>
            </a:prstGeom>
            <a:solidFill>
              <a:srgbClr val="FFB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B5931E1-7F55-374B-90C5-62518E165F9C}"/>
                </a:ext>
              </a:extLst>
            </p:cNvPr>
            <p:cNvSpPr/>
            <p:nvPr/>
          </p:nvSpPr>
          <p:spPr>
            <a:xfrm>
              <a:off x="3040727" y="-34788"/>
              <a:ext cx="1533888" cy="228600"/>
            </a:xfrm>
            <a:prstGeom prst="rect">
              <a:avLst/>
            </a:prstGeom>
            <a:solidFill>
              <a:srgbClr val="EC1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0AEA0F2-1DE8-E844-8CE9-968FA78723B0}"/>
                </a:ext>
              </a:extLst>
            </p:cNvPr>
            <p:cNvSpPr/>
            <p:nvPr/>
          </p:nvSpPr>
          <p:spPr>
            <a:xfrm>
              <a:off x="4573969" y="-34788"/>
              <a:ext cx="1533888" cy="22860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D0B78ED-CAA5-7942-B691-D79FFC150F8D}"/>
                </a:ext>
              </a:extLst>
            </p:cNvPr>
            <p:cNvSpPr/>
            <p:nvPr/>
          </p:nvSpPr>
          <p:spPr>
            <a:xfrm>
              <a:off x="6097083" y="-34788"/>
              <a:ext cx="1533888" cy="22860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1CD439F-5CA3-6148-ADCE-D4357530DD40}"/>
                </a:ext>
              </a:extLst>
            </p:cNvPr>
            <p:cNvSpPr/>
            <p:nvPr/>
          </p:nvSpPr>
          <p:spPr>
            <a:xfrm>
              <a:off x="7630325" y="-34788"/>
              <a:ext cx="1533888" cy="228600"/>
            </a:xfrm>
            <a:prstGeom prst="rect">
              <a:avLst/>
            </a:prstGeom>
            <a:solidFill>
              <a:srgbClr val="00B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606C232-1753-534B-8460-87F328B0A9E7}"/>
                </a:ext>
              </a:extLst>
            </p:cNvPr>
            <p:cNvSpPr/>
            <p:nvPr/>
          </p:nvSpPr>
          <p:spPr>
            <a:xfrm>
              <a:off x="9163568" y="-34788"/>
              <a:ext cx="1533888" cy="22860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9AF4A4A-05CF-CB4E-BB90-77EDACC9EC77}"/>
                </a:ext>
              </a:extLst>
            </p:cNvPr>
            <p:cNvSpPr/>
            <p:nvPr/>
          </p:nvSpPr>
          <p:spPr>
            <a:xfrm>
              <a:off x="10696810" y="-34788"/>
              <a:ext cx="1495190" cy="22860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656156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General_WSTFIY_Closing-Transition">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6" name="Rectangle 5">
            <a:extLst>
              <a:ext uri="{FF2B5EF4-FFF2-40B4-BE49-F238E27FC236}">
                <a16:creationId xmlns:a16="http://schemas.microsoft.com/office/drawing/2014/main" id="{4C4729C3-8770-6043-99E6-B9CB056D55C4}"/>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75000"/>
                  </a:schemeClr>
                </a:solidFill>
                <a:latin typeface="Arial" charset="0"/>
                <a:ea typeface="Arial" charset="0"/>
                <a:cs typeface="Arial" charset="0"/>
              </a:rPr>
              <a:t>FOR FINANCIAL PROFESSIONAL USE ONLY </a:t>
            </a:r>
            <a:r>
              <a:rPr lang="mr-IN" altLang="en-US" sz="900" dirty="0">
                <a:solidFill>
                  <a:schemeClr val="bg1">
                    <a:lumMod val="75000"/>
                  </a:schemeClr>
                </a:solidFill>
                <a:latin typeface="Arial" charset="0"/>
                <a:ea typeface="Arial" charset="0"/>
                <a:cs typeface="Arial" charset="0"/>
              </a:rPr>
              <a:t>–</a:t>
            </a:r>
            <a:r>
              <a:rPr lang="en-US" altLang="en-US" sz="900" dirty="0">
                <a:solidFill>
                  <a:schemeClr val="bg1">
                    <a:lumMod val="75000"/>
                  </a:schemeClr>
                </a:solidFill>
                <a:latin typeface="Arial" charset="0"/>
                <a:ea typeface="Arial" charset="0"/>
                <a:cs typeface="Arial" charset="0"/>
              </a:rPr>
              <a:t> NOT FOR PUBLIC DISTRIBUTION.</a:t>
            </a:r>
          </a:p>
        </p:txBody>
      </p:sp>
      <p:pic>
        <p:nvPicPr>
          <p:cNvPr id="8" name="Picture 7" descr="A picture containing food, drawing&#10;&#10;Description automatically generated">
            <a:extLst>
              <a:ext uri="{FF2B5EF4-FFF2-40B4-BE49-F238E27FC236}">
                <a16:creationId xmlns:a16="http://schemas.microsoft.com/office/drawing/2014/main" id="{E2EF0771-A123-2949-8BC1-02F20027BFEF}"/>
              </a:ext>
            </a:extLst>
          </p:cNvPr>
          <p:cNvPicPr>
            <a:picLocks noChangeAspect="1"/>
          </p:cNvPicPr>
          <p:nvPr userDrawn="1"/>
        </p:nvPicPr>
        <p:blipFill>
          <a:blip r:embed="rId2"/>
          <a:stretch>
            <a:fillRect/>
          </a:stretch>
        </p:blipFill>
        <p:spPr>
          <a:xfrm>
            <a:off x="1983344" y="2614410"/>
            <a:ext cx="8229600" cy="1190488"/>
          </a:xfrm>
          <a:prstGeom prst="rect">
            <a:avLst/>
          </a:prstGeom>
        </p:spPr>
      </p:pic>
      <p:grpSp>
        <p:nvGrpSpPr>
          <p:cNvPr id="7" name="Group 6">
            <a:extLst>
              <a:ext uri="{FF2B5EF4-FFF2-40B4-BE49-F238E27FC236}">
                <a16:creationId xmlns:a16="http://schemas.microsoft.com/office/drawing/2014/main" id="{A6199D90-FD3E-D64A-824B-C39E5A02711E}"/>
              </a:ext>
            </a:extLst>
          </p:cNvPr>
          <p:cNvGrpSpPr/>
          <p:nvPr userDrawn="1"/>
        </p:nvGrpSpPr>
        <p:grpSpPr>
          <a:xfrm>
            <a:off x="0" y="-34788"/>
            <a:ext cx="12192000" cy="228600"/>
            <a:chOff x="0" y="-34788"/>
            <a:chExt cx="12192000" cy="228600"/>
          </a:xfrm>
        </p:grpSpPr>
        <p:sp>
          <p:nvSpPr>
            <p:cNvPr id="9" name="Rectangle 8">
              <a:extLst>
                <a:ext uri="{FF2B5EF4-FFF2-40B4-BE49-F238E27FC236}">
                  <a16:creationId xmlns:a16="http://schemas.microsoft.com/office/drawing/2014/main" id="{5E1B5660-B0A0-A541-BCB8-7EE6557D6E79}"/>
                </a:ext>
              </a:extLst>
            </p:cNvPr>
            <p:cNvSpPr/>
            <p:nvPr/>
          </p:nvSpPr>
          <p:spPr>
            <a:xfrm>
              <a:off x="0" y="-34788"/>
              <a:ext cx="1508130" cy="228600"/>
            </a:xfrm>
            <a:prstGeom prst="rect">
              <a:avLst/>
            </a:prstGeom>
            <a:solidFill>
              <a:srgbClr val="8F4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C5DE3A9-D8BC-A849-B346-AB530B1EAD94}"/>
                </a:ext>
              </a:extLst>
            </p:cNvPr>
            <p:cNvSpPr/>
            <p:nvPr/>
          </p:nvSpPr>
          <p:spPr>
            <a:xfrm>
              <a:off x="1507484" y="-34788"/>
              <a:ext cx="1533888" cy="228600"/>
            </a:xfrm>
            <a:prstGeom prst="rect">
              <a:avLst/>
            </a:prstGeom>
            <a:solidFill>
              <a:srgbClr val="FFB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6D1C734-2218-1649-B1A0-56FDBE41C7E7}"/>
                </a:ext>
              </a:extLst>
            </p:cNvPr>
            <p:cNvSpPr/>
            <p:nvPr/>
          </p:nvSpPr>
          <p:spPr>
            <a:xfrm>
              <a:off x="3040727" y="-34788"/>
              <a:ext cx="1533888" cy="228600"/>
            </a:xfrm>
            <a:prstGeom prst="rect">
              <a:avLst/>
            </a:prstGeom>
            <a:solidFill>
              <a:srgbClr val="EC1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8612B35-D542-C542-9983-C905CC818855}"/>
                </a:ext>
              </a:extLst>
            </p:cNvPr>
            <p:cNvSpPr/>
            <p:nvPr/>
          </p:nvSpPr>
          <p:spPr>
            <a:xfrm>
              <a:off x="4573969" y="-34788"/>
              <a:ext cx="1533888" cy="228600"/>
            </a:xfrm>
            <a:prstGeom prst="rect">
              <a:avLst/>
            </a:prstGeom>
            <a:solidFill>
              <a:srgbClr val="03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EE8591E-11B5-DA4C-9283-0B1FE59C1CA3}"/>
                </a:ext>
              </a:extLst>
            </p:cNvPr>
            <p:cNvSpPr/>
            <p:nvPr/>
          </p:nvSpPr>
          <p:spPr>
            <a:xfrm>
              <a:off x="6097083" y="-34788"/>
              <a:ext cx="1533888" cy="228600"/>
            </a:xfrm>
            <a:prstGeom prst="rect">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4E0C407-B984-0949-93EC-3389003AEED1}"/>
                </a:ext>
              </a:extLst>
            </p:cNvPr>
            <p:cNvSpPr/>
            <p:nvPr/>
          </p:nvSpPr>
          <p:spPr>
            <a:xfrm>
              <a:off x="7630325" y="-34788"/>
              <a:ext cx="1533888" cy="228600"/>
            </a:xfrm>
            <a:prstGeom prst="rect">
              <a:avLst/>
            </a:prstGeom>
            <a:solidFill>
              <a:srgbClr val="00B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E30CA56-F2CF-5940-95DE-2E97A2D48CD8}"/>
                </a:ext>
              </a:extLst>
            </p:cNvPr>
            <p:cNvSpPr/>
            <p:nvPr/>
          </p:nvSpPr>
          <p:spPr>
            <a:xfrm>
              <a:off x="9163568" y="-34788"/>
              <a:ext cx="1533888" cy="228600"/>
            </a:xfrm>
            <a:prstGeom prst="rect">
              <a:avLst/>
            </a:prstGeom>
            <a:solidFill>
              <a:srgbClr val="145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C252195-96AA-2B47-8AE6-C5B4AA98ADAC}"/>
                </a:ext>
              </a:extLst>
            </p:cNvPr>
            <p:cNvSpPr/>
            <p:nvPr/>
          </p:nvSpPr>
          <p:spPr>
            <a:xfrm>
              <a:off x="10696810" y="-34788"/>
              <a:ext cx="1495190" cy="228600"/>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3471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GIWL_Wide_View Finder Transition - 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5" name="Rectangle 4">
            <a:extLst>
              <a:ext uri="{FF2B5EF4-FFF2-40B4-BE49-F238E27FC236}">
                <a16:creationId xmlns:a16="http://schemas.microsoft.com/office/drawing/2014/main" id="{FB4DB54E-C5D8-AF4F-87EB-CD7A4B6B8423}"/>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85000"/>
                  </a:schemeClr>
                </a:solidFill>
                <a:latin typeface="Arial" charset="0"/>
                <a:ea typeface="Arial" charset="0"/>
                <a:cs typeface="Arial" charset="0"/>
              </a:rPr>
              <a:t>FOR FINANCIAL PROFESSIONAL USE ONLY </a:t>
            </a:r>
            <a:r>
              <a:rPr lang="mr-IN" altLang="en-US" sz="900" dirty="0">
                <a:solidFill>
                  <a:schemeClr val="bg1">
                    <a:lumMod val="85000"/>
                  </a:schemeClr>
                </a:solidFill>
                <a:latin typeface="Arial" charset="0"/>
                <a:ea typeface="Arial" charset="0"/>
                <a:cs typeface="Arial" charset="0"/>
              </a:rPr>
              <a:t>–</a:t>
            </a:r>
            <a:r>
              <a:rPr lang="en-US" altLang="en-US" sz="900" dirty="0">
                <a:solidFill>
                  <a:schemeClr val="bg1">
                    <a:lumMod val="85000"/>
                  </a:schemeClr>
                </a:solidFill>
                <a:latin typeface="Arial" charset="0"/>
                <a:ea typeface="Arial" charset="0"/>
                <a:cs typeface="Arial" charset="0"/>
              </a:rPr>
              <a:t> NOT FOR PUBLIC DISTRIBUTION.</a:t>
            </a:r>
          </a:p>
        </p:txBody>
      </p:sp>
      <p:pic>
        <p:nvPicPr>
          <p:cNvPr id="8" name="Picture 7" descr="A picture containing food&#10;&#10;Description automatically generated">
            <a:extLst>
              <a:ext uri="{FF2B5EF4-FFF2-40B4-BE49-F238E27FC236}">
                <a16:creationId xmlns:a16="http://schemas.microsoft.com/office/drawing/2014/main" id="{EB00D8DA-8FBE-6A4A-A887-3CE0839A7C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35956" y="1507519"/>
            <a:ext cx="1056701" cy="1056701"/>
          </a:xfrm>
          <a:prstGeom prst="rect">
            <a:avLst/>
          </a:prstGeom>
        </p:spPr>
      </p:pic>
      <p:pic>
        <p:nvPicPr>
          <p:cNvPr id="9" name="Picture 8" descr="A picture containing food&#10;&#10;Description automatically generated">
            <a:extLst>
              <a:ext uri="{FF2B5EF4-FFF2-40B4-BE49-F238E27FC236}">
                <a16:creationId xmlns:a16="http://schemas.microsoft.com/office/drawing/2014/main" id="{8977DFBA-503B-D443-9046-AA58066799A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0800000">
            <a:off x="9779633" y="3905711"/>
            <a:ext cx="1056701" cy="1056701"/>
          </a:xfrm>
          <a:prstGeom prst="rect">
            <a:avLst/>
          </a:prstGeom>
        </p:spPr>
      </p:pic>
      <p:sp>
        <p:nvSpPr>
          <p:cNvPr id="10" name="Content Placeholder 9">
            <a:extLst>
              <a:ext uri="{FF2B5EF4-FFF2-40B4-BE49-F238E27FC236}">
                <a16:creationId xmlns:a16="http://schemas.microsoft.com/office/drawing/2014/main" id="{16930273-0AB5-A747-A9AE-3960EF2FA8F8}"/>
              </a:ext>
            </a:extLst>
          </p:cNvPr>
          <p:cNvSpPr>
            <a:spLocks noGrp="1"/>
          </p:cNvSpPr>
          <p:nvPr>
            <p:ph sz="quarter" idx="10" hasCustomPrompt="1"/>
          </p:nvPr>
        </p:nvSpPr>
        <p:spPr>
          <a:xfrm>
            <a:off x="1672046" y="1730189"/>
            <a:ext cx="8934994" cy="3017520"/>
          </a:xfrm>
        </p:spPr>
        <p:txBody>
          <a:bodyPr wrap="square" lIns="182880" tIns="0" rIns="0" bIns="0" anchor="ctr" anchorCtr="0">
            <a:normAutofit/>
          </a:bodyPr>
          <a:lstStyle>
            <a:lvl1pPr marL="0" indent="0" algn="ctr">
              <a:buNone/>
              <a:defRPr sz="5400">
                <a:solidFill>
                  <a:schemeClr val="bg1"/>
                </a:solidFill>
              </a:defRPr>
            </a:lvl1pPr>
            <a:lvl2pPr marL="457177" indent="0">
              <a:buNone/>
              <a:defRPr>
                <a:solidFill>
                  <a:schemeClr val="bg1"/>
                </a:solidFill>
              </a:defRPr>
            </a:lvl2pPr>
            <a:lvl3pPr marL="914353" indent="0">
              <a:buNone/>
              <a:defRPr>
                <a:solidFill>
                  <a:schemeClr val="bg1"/>
                </a:solidFill>
              </a:defRPr>
            </a:lvl3pPr>
            <a:lvl4pPr marL="1371531" indent="0">
              <a:buNone/>
              <a:defRPr>
                <a:solidFill>
                  <a:schemeClr val="bg1"/>
                </a:solidFill>
              </a:defRPr>
            </a:lvl4pPr>
            <a:lvl5pPr marL="1828709" indent="0">
              <a:buNone/>
              <a:defRPr>
                <a:solidFill>
                  <a:schemeClr val="bg1"/>
                </a:solidFill>
              </a:defRPr>
            </a:lvl5pPr>
          </a:lstStyle>
          <a:p>
            <a:pPr lvl="0"/>
            <a:r>
              <a:rPr lang="en-US" dirty="0"/>
              <a:t>Click to edit longer </a:t>
            </a:r>
            <a:br>
              <a:rPr lang="en-US" dirty="0"/>
            </a:br>
            <a:r>
              <a:rPr lang="en-US" dirty="0"/>
              <a:t>master transition page</a:t>
            </a:r>
          </a:p>
        </p:txBody>
      </p:sp>
      <p:sp>
        <p:nvSpPr>
          <p:cNvPr id="11" name="Rectangle 10">
            <a:extLst>
              <a:ext uri="{FF2B5EF4-FFF2-40B4-BE49-F238E27FC236}">
                <a16:creationId xmlns:a16="http://schemas.microsoft.com/office/drawing/2014/main" id="{2BD34007-72FC-E846-93DB-48A69E03348C}"/>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245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IWL-Disclaimer-Solid transition-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pic>
        <p:nvPicPr>
          <p:cNvPr id="4" name="Picture 3" descr="AIG_r_w.png">
            <a:extLst>
              <a:ext uri="{FF2B5EF4-FFF2-40B4-BE49-F238E27FC236}">
                <a16:creationId xmlns:a16="http://schemas.microsoft.com/office/drawing/2014/main" id="{FACE9C85-51EF-4648-A0F4-9D6CF5406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2557" y="6170503"/>
            <a:ext cx="936171" cy="457200"/>
          </a:xfrm>
          <a:prstGeom prst="rect">
            <a:avLst/>
          </a:prstGeom>
        </p:spPr>
      </p:pic>
      <p:sp>
        <p:nvSpPr>
          <p:cNvPr id="6" name="Rectangle 5">
            <a:extLst>
              <a:ext uri="{FF2B5EF4-FFF2-40B4-BE49-F238E27FC236}">
                <a16:creationId xmlns:a16="http://schemas.microsoft.com/office/drawing/2014/main" id="{4C4729C3-8770-6043-99E6-B9CB056D55C4}"/>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75000"/>
                  </a:schemeClr>
                </a:solidFill>
                <a:latin typeface="Arial" charset="0"/>
                <a:ea typeface="Arial" charset="0"/>
                <a:cs typeface="Arial" charset="0"/>
              </a:rPr>
              <a:t>FOR FINANCIAL PROFESSIONAL USE ONLY </a:t>
            </a:r>
            <a:r>
              <a:rPr lang="mr-IN" altLang="en-US" sz="900" dirty="0">
                <a:solidFill>
                  <a:schemeClr val="bg1">
                    <a:lumMod val="75000"/>
                  </a:schemeClr>
                </a:solidFill>
                <a:latin typeface="Arial" charset="0"/>
                <a:ea typeface="Arial" charset="0"/>
                <a:cs typeface="Arial" charset="0"/>
              </a:rPr>
              <a:t>–</a:t>
            </a:r>
            <a:r>
              <a:rPr lang="en-US" altLang="en-US" sz="900" dirty="0">
                <a:solidFill>
                  <a:schemeClr val="bg1">
                    <a:lumMod val="75000"/>
                  </a:schemeClr>
                </a:solidFill>
                <a:latin typeface="Arial" charset="0"/>
                <a:ea typeface="Arial" charset="0"/>
                <a:cs typeface="Arial" charset="0"/>
              </a:rPr>
              <a:t> NOT FOR PUBLIC DISTRIBUTION.</a:t>
            </a:r>
          </a:p>
        </p:txBody>
      </p:sp>
      <p:sp>
        <p:nvSpPr>
          <p:cNvPr id="5" name="Rectangle 4">
            <a:extLst>
              <a:ext uri="{FF2B5EF4-FFF2-40B4-BE49-F238E27FC236}">
                <a16:creationId xmlns:a16="http://schemas.microsoft.com/office/drawing/2014/main" id="{74A53EE4-71B7-974B-AC99-42B5147D9A65}"/>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19EE1878-4AF2-D949-AA10-A59422E09290}"/>
              </a:ext>
            </a:extLst>
          </p:cNvPr>
          <p:cNvSpPr>
            <a:spLocks noGrp="1"/>
          </p:cNvSpPr>
          <p:nvPr>
            <p:ph type="body" sz="quarter" idx="10" hasCustomPrompt="1"/>
          </p:nvPr>
        </p:nvSpPr>
        <p:spPr>
          <a:xfrm>
            <a:off x="466928" y="1157591"/>
            <a:ext cx="11245174" cy="4738384"/>
          </a:xfrm>
        </p:spPr>
        <p:txBody>
          <a:bodyPr lIns="0" tIns="0" rIns="0" bIns="0"/>
          <a:lstStyle>
            <a:lvl1pPr>
              <a:buFontTx/>
              <a:buNone/>
              <a:defRPr sz="1200">
                <a:solidFill>
                  <a:schemeClr val="bg1">
                    <a:lumMod val="85000"/>
                  </a:schemeClr>
                </a:solidFill>
              </a:defRPr>
            </a:lvl1pPr>
            <a:lvl2pPr>
              <a:buFontTx/>
              <a:buNone/>
              <a:defRPr/>
            </a:lvl2pPr>
            <a:lvl3pPr>
              <a:buFontTx/>
              <a:buNone/>
              <a:defRPr/>
            </a:lvl3pPr>
            <a:lvl4pPr>
              <a:buFontTx/>
              <a:buNone/>
              <a:defRPr/>
            </a:lvl4pPr>
            <a:lvl5pPr>
              <a:buFontTx/>
              <a:buNone/>
              <a:defRPr/>
            </a:lvl5pPr>
          </a:lstStyle>
          <a:p>
            <a:pPr lvl="0"/>
            <a:r>
              <a:rPr lang="en-US" dirty="0"/>
              <a:t>Click to edit Master disclaimer text styles</a:t>
            </a:r>
          </a:p>
        </p:txBody>
      </p:sp>
      <p:sp>
        <p:nvSpPr>
          <p:cNvPr id="11" name="Text Placeholder 10">
            <a:extLst>
              <a:ext uri="{FF2B5EF4-FFF2-40B4-BE49-F238E27FC236}">
                <a16:creationId xmlns:a16="http://schemas.microsoft.com/office/drawing/2014/main" id="{0FC85DC3-99A7-9D41-8A1F-6114DE164744}"/>
              </a:ext>
            </a:extLst>
          </p:cNvPr>
          <p:cNvSpPr>
            <a:spLocks noGrp="1"/>
          </p:cNvSpPr>
          <p:nvPr>
            <p:ph type="body" sz="quarter" idx="12" hasCustomPrompt="1"/>
          </p:nvPr>
        </p:nvSpPr>
        <p:spPr>
          <a:xfrm>
            <a:off x="466928" y="554206"/>
            <a:ext cx="11235446" cy="496888"/>
          </a:xfrm>
        </p:spPr>
        <p:txBody>
          <a:bodyPr lIns="0" tIns="0" rIns="0" bIns="0"/>
          <a:lstStyle>
            <a:lvl1pPr>
              <a:buNone/>
              <a:defRPr sz="24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Click to edit Master disclaimer styles</a:t>
            </a:r>
          </a:p>
        </p:txBody>
      </p:sp>
    </p:spTree>
    <p:extLst>
      <p:ext uri="{BB962C8B-B14F-4D97-AF65-F5344CB8AC3E}">
        <p14:creationId xmlns:p14="http://schemas.microsoft.com/office/powerpoint/2010/main" val="572084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IWL_WSTFIY_Closing-Transition-2020">
    <p:bg>
      <p:bgPr>
        <a:solidFill>
          <a:srgbClr val="00187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FC4B95-822A-804F-9BB5-FE1C3045DFBE}"/>
              </a:ext>
            </a:extLst>
          </p:cNvPr>
          <p:cNvSpPr/>
          <p:nvPr userDrawn="1"/>
        </p:nvSpPr>
        <p:spPr>
          <a:xfrm>
            <a:off x="0" y="5904145"/>
            <a:ext cx="12193588" cy="953855"/>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dirty="0"/>
          </a:p>
        </p:txBody>
      </p:sp>
      <p:sp>
        <p:nvSpPr>
          <p:cNvPr id="6" name="Rectangle 5">
            <a:extLst>
              <a:ext uri="{FF2B5EF4-FFF2-40B4-BE49-F238E27FC236}">
                <a16:creationId xmlns:a16="http://schemas.microsoft.com/office/drawing/2014/main" id="{4C4729C3-8770-6043-99E6-B9CB056D55C4}"/>
              </a:ext>
            </a:extLst>
          </p:cNvPr>
          <p:cNvSpPr>
            <a:spLocks noChangeArrowheads="1"/>
          </p:cNvSpPr>
          <p:nvPr userDrawn="1"/>
        </p:nvSpPr>
        <p:spPr bwMode="auto">
          <a:xfrm>
            <a:off x="1759993" y="6451601"/>
            <a:ext cx="10089107" cy="16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fontAlgn="base" hangingPunct="1">
              <a:spcBef>
                <a:spcPct val="0"/>
              </a:spcBef>
              <a:spcAft>
                <a:spcPct val="0"/>
              </a:spcAft>
              <a:buClrTx/>
              <a:buFontTx/>
              <a:buNone/>
            </a:pPr>
            <a:r>
              <a:rPr lang="en-US" altLang="en-US" sz="900" dirty="0">
                <a:solidFill>
                  <a:schemeClr val="bg1">
                    <a:lumMod val="75000"/>
                  </a:schemeClr>
                </a:solidFill>
                <a:latin typeface="Arial" charset="0"/>
                <a:ea typeface="Arial" charset="0"/>
                <a:cs typeface="Arial" charset="0"/>
              </a:rPr>
              <a:t>FOR FINANCIAL PROFESSIONAL USE ONLY </a:t>
            </a:r>
            <a:r>
              <a:rPr lang="mr-IN" altLang="en-US" sz="900" dirty="0">
                <a:solidFill>
                  <a:schemeClr val="bg1">
                    <a:lumMod val="75000"/>
                  </a:schemeClr>
                </a:solidFill>
                <a:latin typeface="Arial" charset="0"/>
                <a:ea typeface="Arial" charset="0"/>
                <a:cs typeface="Arial" charset="0"/>
              </a:rPr>
              <a:t>–</a:t>
            </a:r>
            <a:r>
              <a:rPr lang="en-US" altLang="en-US" sz="900" dirty="0">
                <a:solidFill>
                  <a:schemeClr val="bg1">
                    <a:lumMod val="75000"/>
                  </a:schemeClr>
                </a:solidFill>
                <a:latin typeface="Arial" charset="0"/>
                <a:ea typeface="Arial" charset="0"/>
                <a:cs typeface="Arial" charset="0"/>
              </a:rPr>
              <a:t> NOT FOR PUBLIC DISTRIBUTION.</a:t>
            </a:r>
          </a:p>
        </p:txBody>
      </p:sp>
      <p:sp>
        <p:nvSpPr>
          <p:cNvPr id="5" name="Rectangle 4">
            <a:extLst>
              <a:ext uri="{FF2B5EF4-FFF2-40B4-BE49-F238E27FC236}">
                <a16:creationId xmlns:a16="http://schemas.microsoft.com/office/drawing/2014/main" id="{74A53EE4-71B7-974B-AC99-42B5147D9A65}"/>
              </a:ext>
            </a:extLst>
          </p:cNvPr>
          <p:cNvSpPr/>
          <p:nvPr userDrawn="1"/>
        </p:nvSpPr>
        <p:spPr>
          <a:xfrm>
            <a:off x="0" y="0"/>
            <a:ext cx="12192000" cy="182880"/>
          </a:xfrm>
          <a:prstGeom prst="rect">
            <a:avLst/>
          </a:prstGeom>
          <a:solidFill>
            <a:srgbClr val="8F4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ood, drawing&#10;&#10;Description automatically generated">
            <a:extLst>
              <a:ext uri="{FF2B5EF4-FFF2-40B4-BE49-F238E27FC236}">
                <a16:creationId xmlns:a16="http://schemas.microsoft.com/office/drawing/2014/main" id="{E2EF0771-A123-2949-8BC1-02F20027BFEF}"/>
              </a:ext>
            </a:extLst>
          </p:cNvPr>
          <p:cNvPicPr>
            <a:picLocks noChangeAspect="1"/>
          </p:cNvPicPr>
          <p:nvPr userDrawn="1"/>
        </p:nvPicPr>
        <p:blipFill>
          <a:blip r:embed="rId2"/>
          <a:stretch>
            <a:fillRect/>
          </a:stretch>
        </p:blipFill>
        <p:spPr>
          <a:xfrm>
            <a:off x="1983344" y="2614410"/>
            <a:ext cx="8229600" cy="1190488"/>
          </a:xfrm>
          <a:prstGeom prst="rect">
            <a:avLst/>
          </a:prstGeom>
        </p:spPr>
      </p:pic>
    </p:spTree>
    <p:extLst>
      <p:ext uri="{BB962C8B-B14F-4D97-AF65-F5344CB8AC3E}">
        <p14:creationId xmlns:p14="http://schemas.microsoft.com/office/powerpoint/2010/main" val="1626687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theme" Target="../theme/theme5.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10" Type="http://schemas.openxmlformats.org/officeDocument/2006/relationships/theme" Target="../theme/theme6.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10" Type="http://schemas.openxmlformats.org/officeDocument/2006/relationships/theme" Target="../theme/theme7.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en-US" dirty="0"/>
              <a:t>Click to edit GIWL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61970"/>
            <a:ext cx="2743200" cy="153888"/>
          </a:xfrm>
          <a:prstGeom prst="rect">
            <a:avLst/>
          </a:prstGeom>
        </p:spPr>
        <p:txBody>
          <a:bodyPr vert="horz" lIns="0" tIns="0" rIns="0" bIns="0" rtlCol="0" anchor="ctr">
            <a:spAutoFit/>
          </a:bodyP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fld id="{A237B446-C1BA-6442-A14F-AEF633C16BB8}" type="datetimeFigureOut">
              <a:rPr lang="en-US" smtClean="0"/>
              <a:pPr/>
              <a:t>10/31/2022</a:t>
            </a:fld>
            <a:endParaRPr lang="en-US" dirty="0"/>
          </a:p>
        </p:txBody>
      </p:sp>
      <p:sp>
        <p:nvSpPr>
          <p:cNvPr id="6" name="Slide Number Placeholder 5"/>
          <p:cNvSpPr>
            <a:spLocks noGrp="1"/>
          </p:cNvSpPr>
          <p:nvPr>
            <p:ph type="sldNum" sz="quarter" idx="4"/>
          </p:nvPr>
        </p:nvSpPr>
        <p:spPr>
          <a:xfrm>
            <a:off x="8610600" y="6461970"/>
            <a:ext cx="2743200" cy="153888"/>
          </a:xfrm>
          <a:prstGeom prst="rect">
            <a:avLst/>
          </a:prstGeom>
        </p:spPr>
        <p:txBody>
          <a:bodyPr vert="horz" lIns="0" tIns="0" rIns="0" bIns="0" rtlCol="0" anchor="ctr">
            <a:spAutoFit/>
          </a:bodyPr>
          <a:lstStyle>
            <a:lvl1pPr algn="r">
              <a:defRPr sz="1000" b="0" i="0">
                <a:solidFill>
                  <a:schemeClr val="tx1">
                    <a:tint val="75000"/>
                  </a:schemeClr>
                </a:solidFill>
                <a:latin typeface="Arial" panose="020B0604020202020204" pitchFamily="34" charset="0"/>
                <a:cs typeface="Arial" panose="020B0604020202020204" pitchFamily="34" charset="0"/>
              </a:defRPr>
            </a:lvl1pPr>
          </a:lstStyle>
          <a:p>
            <a:fld id="{AF252111-F98F-D540-BC70-9C3C96DA37E7}" type="slidenum">
              <a:rPr lang="en-US" smtClean="0"/>
              <a:pPr/>
              <a:t>‹#›</a:t>
            </a:fld>
            <a:endParaRPr lang="en-US" dirty="0"/>
          </a:p>
        </p:txBody>
      </p:sp>
      <p:sp>
        <p:nvSpPr>
          <p:cNvPr id="7" name="Footer Placeholder 6">
            <a:extLst>
              <a:ext uri="{FF2B5EF4-FFF2-40B4-BE49-F238E27FC236}">
                <a16:creationId xmlns:a16="http://schemas.microsoft.com/office/drawing/2014/main" id="{89F43200-BF34-5C4D-9FB9-0A94E0BCC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252387841"/>
      </p:ext>
    </p:extLst>
  </p:cSld>
  <p:clrMap bg1="lt1" tx1="dk1" bg2="lt2" tx2="dk2" accent1="accent1" accent2="accent2" accent3="accent3" accent4="accent4" accent5="accent5" accent6="accent6" hlink="hlink" folHlink="folHlink"/>
  <p:sldLayoutIdLst>
    <p:sldLayoutId id="2147483864" r:id="rId1"/>
    <p:sldLayoutId id="2147483856" r:id="rId2"/>
    <p:sldLayoutId id="2147483862" r:id="rId3"/>
    <p:sldLayoutId id="2147483868" r:id="rId4"/>
    <p:sldLayoutId id="2147483869" r:id="rId5"/>
    <p:sldLayoutId id="2147483857" r:id="rId6"/>
    <p:sldLayoutId id="2147483867" r:id="rId7"/>
    <p:sldLayoutId id="2147483860" r:id="rId8"/>
    <p:sldLayoutId id="2147483870" r:id="rId9"/>
    <p:sldLayoutId id="2147483934" r:id="rId10"/>
    <p:sldLayoutId id="2147483939" r:id="rId11"/>
    <p:sldLayoutId id="2147483940" r:id="rId12"/>
    <p:sldLayoutId id="2147483941" r:id="rId13"/>
  </p:sldLayoutIdLst>
  <p:txStyles>
    <p:titleStyle>
      <a:lvl1pPr algn="l" defTabSz="914354" rtl="0" eaLnBrk="1" latinLnBrk="0" hangingPunct="1">
        <a:lnSpc>
          <a:spcPct val="90000"/>
        </a:lnSpc>
        <a:spcBef>
          <a:spcPct val="0"/>
        </a:spcBef>
        <a:buNone/>
        <a:defRPr sz="4400" b="0" i="0" kern="1200">
          <a:solidFill>
            <a:srgbClr val="001770"/>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Clr>
          <a:srgbClr val="8F4FDA"/>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8F4FDA"/>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8F4FDA"/>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69CE30-F268-634A-8318-B3403D5040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MAX Training Master title</a:t>
            </a:r>
          </a:p>
        </p:txBody>
      </p:sp>
      <p:sp>
        <p:nvSpPr>
          <p:cNvPr id="3" name="Text Placeholder 2">
            <a:extLst>
              <a:ext uri="{FF2B5EF4-FFF2-40B4-BE49-F238E27FC236}">
                <a16:creationId xmlns:a16="http://schemas.microsoft.com/office/drawing/2014/main" id="{4186D6E0-D840-6E46-82BA-ED62DEDA40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F2E907D-174A-9643-962B-F16432D7A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354A9-1CD6-B946-B0A4-F2302DB704EE}" type="datetimeFigureOut">
              <a:rPr lang="en-US" smtClean="0"/>
              <a:t>10/31/2022</a:t>
            </a:fld>
            <a:endParaRPr lang="en-US"/>
          </a:p>
        </p:txBody>
      </p:sp>
      <p:sp>
        <p:nvSpPr>
          <p:cNvPr id="5" name="Footer Placeholder 4">
            <a:extLst>
              <a:ext uri="{FF2B5EF4-FFF2-40B4-BE49-F238E27FC236}">
                <a16:creationId xmlns:a16="http://schemas.microsoft.com/office/drawing/2014/main" id="{2FAD453D-C42A-8F49-8EA8-67E4CB49F4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B704B4-8682-FB44-93C1-B9F1737575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798AA-FC3F-3B43-8F00-DDADB7FE577B}" type="slidenum">
              <a:rPr lang="en-US" smtClean="0"/>
              <a:t>‹#›</a:t>
            </a:fld>
            <a:endParaRPr lang="en-US"/>
          </a:p>
        </p:txBody>
      </p:sp>
    </p:spTree>
    <p:extLst>
      <p:ext uri="{BB962C8B-B14F-4D97-AF65-F5344CB8AC3E}">
        <p14:creationId xmlns:p14="http://schemas.microsoft.com/office/powerpoint/2010/main" val="3105240214"/>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1452DF"/>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452DF"/>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452DF"/>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1452D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1452DF"/>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en-US" dirty="0"/>
              <a:t>Click to edit Value+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61970"/>
            <a:ext cx="2743200" cy="153888"/>
          </a:xfrm>
          <a:prstGeom prst="rect">
            <a:avLst/>
          </a:prstGeom>
        </p:spPr>
        <p:txBody>
          <a:bodyPr vert="horz" lIns="0" tIns="0" rIns="0" bIns="0" rtlCol="0" anchor="ctr">
            <a:spAutoFit/>
          </a:bodyP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fld id="{A237B446-C1BA-6442-A14F-AEF633C16BB8}" type="datetimeFigureOut">
              <a:rPr lang="en-US" smtClean="0"/>
              <a:pPr/>
              <a:t>10/31/2022</a:t>
            </a:fld>
            <a:endParaRPr lang="en-US" dirty="0"/>
          </a:p>
        </p:txBody>
      </p:sp>
      <p:sp>
        <p:nvSpPr>
          <p:cNvPr id="6" name="Slide Number Placeholder 5"/>
          <p:cNvSpPr>
            <a:spLocks noGrp="1"/>
          </p:cNvSpPr>
          <p:nvPr>
            <p:ph type="sldNum" sz="quarter" idx="4"/>
          </p:nvPr>
        </p:nvSpPr>
        <p:spPr>
          <a:xfrm>
            <a:off x="8610600" y="6461970"/>
            <a:ext cx="2743200" cy="153888"/>
          </a:xfrm>
          <a:prstGeom prst="rect">
            <a:avLst/>
          </a:prstGeom>
        </p:spPr>
        <p:txBody>
          <a:bodyPr vert="horz" lIns="0" tIns="0" rIns="0" bIns="0" rtlCol="0" anchor="ctr">
            <a:spAutoFit/>
          </a:bodyPr>
          <a:lstStyle>
            <a:lvl1pPr algn="r">
              <a:defRPr sz="1000" b="0" i="0">
                <a:solidFill>
                  <a:schemeClr val="tx1">
                    <a:tint val="75000"/>
                  </a:schemeClr>
                </a:solidFill>
                <a:latin typeface="Arial" panose="020B0604020202020204" pitchFamily="34" charset="0"/>
                <a:cs typeface="Arial" panose="020B0604020202020204" pitchFamily="34" charset="0"/>
              </a:defRPr>
            </a:lvl1pPr>
          </a:lstStyle>
          <a:p>
            <a:fld id="{AF252111-F98F-D540-BC70-9C3C96DA37E7}" type="slidenum">
              <a:rPr lang="en-US" smtClean="0"/>
              <a:pPr/>
              <a:t>‹#›</a:t>
            </a:fld>
            <a:endParaRPr lang="en-US" dirty="0"/>
          </a:p>
        </p:txBody>
      </p:sp>
      <p:sp>
        <p:nvSpPr>
          <p:cNvPr id="7" name="Footer Placeholder 6">
            <a:extLst>
              <a:ext uri="{FF2B5EF4-FFF2-40B4-BE49-F238E27FC236}">
                <a16:creationId xmlns:a16="http://schemas.microsoft.com/office/drawing/2014/main" id="{89F43200-BF34-5C4D-9FB9-0A94E0BCC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24746407"/>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Lst>
  <p:txStyles>
    <p:titleStyle>
      <a:lvl1pPr algn="l" defTabSz="914354" rtl="0" eaLnBrk="1" latinLnBrk="0" hangingPunct="1">
        <a:lnSpc>
          <a:spcPct val="90000"/>
        </a:lnSpc>
        <a:spcBef>
          <a:spcPct val="0"/>
        </a:spcBef>
        <a:buNone/>
        <a:defRPr sz="4400" b="0" i="0" kern="1200">
          <a:solidFill>
            <a:srgbClr val="001770"/>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Clr>
          <a:srgbClr val="03BFB4"/>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03BFB4"/>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03BFB4"/>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03BFB4"/>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03BFB4"/>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en-US" dirty="0"/>
              <a:t>Click to edit Term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61970"/>
            <a:ext cx="2743200" cy="153888"/>
          </a:xfrm>
          <a:prstGeom prst="rect">
            <a:avLst/>
          </a:prstGeom>
        </p:spPr>
        <p:txBody>
          <a:bodyPr vert="horz" lIns="0" tIns="0" rIns="0" bIns="0" rtlCol="0" anchor="ctr">
            <a:spAutoFit/>
          </a:bodyP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fld id="{A237B446-C1BA-6442-A14F-AEF633C16BB8}" type="datetimeFigureOut">
              <a:rPr lang="en-US" smtClean="0"/>
              <a:pPr/>
              <a:t>10/31/2022</a:t>
            </a:fld>
            <a:endParaRPr lang="en-US" dirty="0"/>
          </a:p>
        </p:txBody>
      </p:sp>
      <p:sp>
        <p:nvSpPr>
          <p:cNvPr id="6" name="Slide Number Placeholder 5"/>
          <p:cNvSpPr>
            <a:spLocks noGrp="1"/>
          </p:cNvSpPr>
          <p:nvPr>
            <p:ph type="sldNum" sz="quarter" idx="4"/>
          </p:nvPr>
        </p:nvSpPr>
        <p:spPr>
          <a:xfrm>
            <a:off x="8610600" y="6461970"/>
            <a:ext cx="2743200" cy="153888"/>
          </a:xfrm>
          <a:prstGeom prst="rect">
            <a:avLst/>
          </a:prstGeom>
        </p:spPr>
        <p:txBody>
          <a:bodyPr vert="horz" lIns="0" tIns="0" rIns="0" bIns="0" rtlCol="0" anchor="ctr">
            <a:spAutoFit/>
          </a:bodyPr>
          <a:lstStyle>
            <a:lvl1pPr algn="r">
              <a:defRPr sz="1000" b="0" i="0">
                <a:solidFill>
                  <a:schemeClr val="tx1">
                    <a:tint val="75000"/>
                  </a:schemeClr>
                </a:solidFill>
                <a:latin typeface="Arial" panose="020B0604020202020204" pitchFamily="34" charset="0"/>
                <a:cs typeface="Arial" panose="020B0604020202020204" pitchFamily="34" charset="0"/>
              </a:defRPr>
            </a:lvl1pPr>
          </a:lstStyle>
          <a:p>
            <a:fld id="{AF252111-F98F-D540-BC70-9C3C96DA37E7}" type="slidenum">
              <a:rPr lang="en-US" smtClean="0"/>
              <a:pPr/>
              <a:t>‹#›</a:t>
            </a:fld>
            <a:endParaRPr lang="en-US" dirty="0"/>
          </a:p>
        </p:txBody>
      </p:sp>
      <p:sp>
        <p:nvSpPr>
          <p:cNvPr id="7" name="Footer Placeholder 6">
            <a:extLst>
              <a:ext uri="{FF2B5EF4-FFF2-40B4-BE49-F238E27FC236}">
                <a16:creationId xmlns:a16="http://schemas.microsoft.com/office/drawing/2014/main" id="{89F43200-BF34-5C4D-9FB9-0A94E0BCC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16873487"/>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Lst>
  <p:txStyles>
    <p:titleStyle>
      <a:lvl1pPr algn="l" defTabSz="914354" rtl="0" eaLnBrk="1" latinLnBrk="0" hangingPunct="1">
        <a:lnSpc>
          <a:spcPct val="90000"/>
        </a:lnSpc>
        <a:spcBef>
          <a:spcPct val="0"/>
        </a:spcBef>
        <a:buNone/>
        <a:defRPr sz="4400" b="0" i="0" kern="1200">
          <a:solidFill>
            <a:srgbClr val="001770"/>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Clr>
          <a:srgbClr val="00A4E4"/>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00A4E4"/>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00A4E4"/>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00A4E4"/>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00A4E4"/>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en-US" dirty="0"/>
              <a:t>Click to edit GUL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61970"/>
            <a:ext cx="2743200" cy="153888"/>
          </a:xfrm>
          <a:prstGeom prst="rect">
            <a:avLst/>
          </a:prstGeom>
        </p:spPr>
        <p:txBody>
          <a:bodyPr vert="horz" lIns="0" tIns="0" rIns="0" bIns="0" rtlCol="0" anchor="ctr">
            <a:spAutoFit/>
          </a:bodyP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fld id="{A237B446-C1BA-6442-A14F-AEF633C16BB8}" type="datetimeFigureOut">
              <a:rPr lang="en-US" smtClean="0"/>
              <a:pPr/>
              <a:t>10/31/2022</a:t>
            </a:fld>
            <a:endParaRPr lang="en-US" dirty="0"/>
          </a:p>
        </p:txBody>
      </p:sp>
      <p:sp>
        <p:nvSpPr>
          <p:cNvPr id="6" name="Slide Number Placeholder 5"/>
          <p:cNvSpPr>
            <a:spLocks noGrp="1"/>
          </p:cNvSpPr>
          <p:nvPr>
            <p:ph type="sldNum" sz="quarter" idx="4"/>
          </p:nvPr>
        </p:nvSpPr>
        <p:spPr>
          <a:xfrm>
            <a:off x="8610600" y="6461970"/>
            <a:ext cx="2743200" cy="153888"/>
          </a:xfrm>
          <a:prstGeom prst="rect">
            <a:avLst/>
          </a:prstGeom>
        </p:spPr>
        <p:txBody>
          <a:bodyPr vert="horz" lIns="0" tIns="0" rIns="0" bIns="0" rtlCol="0" anchor="ctr">
            <a:spAutoFit/>
          </a:bodyPr>
          <a:lstStyle>
            <a:lvl1pPr algn="r">
              <a:defRPr sz="1000" b="0" i="0">
                <a:solidFill>
                  <a:schemeClr val="tx1">
                    <a:tint val="75000"/>
                  </a:schemeClr>
                </a:solidFill>
                <a:latin typeface="Arial" panose="020B0604020202020204" pitchFamily="34" charset="0"/>
                <a:cs typeface="Arial" panose="020B0604020202020204" pitchFamily="34" charset="0"/>
              </a:defRPr>
            </a:lvl1pPr>
          </a:lstStyle>
          <a:p>
            <a:fld id="{AF252111-F98F-D540-BC70-9C3C96DA37E7}" type="slidenum">
              <a:rPr lang="en-US" smtClean="0"/>
              <a:pPr/>
              <a:t>‹#›</a:t>
            </a:fld>
            <a:endParaRPr lang="en-US" dirty="0"/>
          </a:p>
        </p:txBody>
      </p:sp>
      <p:sp>
        <p:nvSpPr>
          <p:cNvPr id="7" name="Footer Placeholder 6">
            <a:extLst>
              <a:ext uri="{FF2B5EF4-FFF2-40B4-BE49-F238E27FC236}">
                <a16:creationId xmlns:a16="http://schemas.microsoft.com/office/drawing/2014/main" id="{89F43200-BF34-5C4D-9FB9-0A94E0BCC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740637696"/>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Lst>
  <p:txStyles>
    <p:titleStyle>
      <a:lvl1pPr algn="l" defTabSz="914354" rtl="0" eaLnBrk="1" latinLnBrk="0" hangingPunct="1">
        <a:lnSpc>
          <a:spcPct val="90000"/>
        </a:lnSpc>
        <a:spcBef>
          <a:spcPct val="0"/>
        </a:spcBef>
        <a:buNone/>
        <a:defRPr sz="4400" b="0" i="0" kern="1200">
          <a:solidFill>
            <a:srgbClr val="001770"/>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Clr>
          <a:srgbClr val="FF8200"/>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FF8200"/>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FF8200"/>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FF8200"/>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FF8200"/>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en-US" dirty="0"/>
              <a:t>Click to edit VUL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61970"/>
            <a:ext cx="2743200" cy="153888"/>
          </a:xfrm>
          <a:prstGeom prst="rect">
            <a:avLst/>
          </a:prstGeom>
        </p:spPr>
        <p:txBody>
          <a:bodyPr vert="horz" lIns="0" tIns="0" rIns="0" bIns="0" rtlCol="0" anchor="ctr">
            <a:spAutoFit/>
          </a:bodyP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fld id="{A237B446-C1BA-6442-A14F-AEF633C16BB8}" type="datetimeFigureOut">
              <a:rPr lang="en-US" smtClean="0"/>
              <a:pPr/>
              <a:t>10/31/2022</a:t>
            </a:fld>
            <a:endParaRPr lang="en-US" dirty="0"/>
          </a:p>
        </p:txBody>
      </p:sp>
      <p:sp>
        <p:nvSpPr>
          <p:cNvPr id="6" name="Slide Number Placeholder 5"/>
          <p:cNvSpPr>
            <a:spLocks noGrp="1"/>
          </p:cNvSpPr>
          <p:nvPr>
            <p:ph type="sldNum" sz="quarter" idx="4"/>
          </p:nvPr>
        </p:nvSpPr>
        <p:spPr>
          <a:xfrm>
            <a:off x="8610600" y="6461970"/>
            <a:ext cx="2743200" cy="153888"/>
          </a:xfrm>
          <a:prstGeom prst="rect">
            <a:avLst/>
          </a:prstGeom>
        </p:spPr>
        <p:txBody>
          <a:bodyPr vert="horz" lIns="0" tIns="0" rIns="0" bIns="0" rtlCol="0" anchor="ctr">
            <a:spAutoFit/>
          </a:bodyPr>
          <a:lstStyle>
            <a:lvl1pPr algn="r">
              <a:defRPr sz="1000" b="0" i="0">
                <a:solidFill>
                  <a:schemeClr val="tx1">
                    <a:tint val="75000"/>
                  </a:schemeClr>
                </a:solidFill>
                <a:latin typeface="Arial" panose="020B0604020202020204" pitchFamily="34" charset="0"/>
                <a:cs typeface="Arial" panose="020B0604020202020204" pitchFamily="34" charset="0"/>
              </a:defRPr>
            </a:lvl1pPr>
          </a:lstStyle>
          <a:p>
            <a:fld id="{AF252111-F98F-D540-BC70-9C3C96DA37E7}" type="slidenum">
              <a:rPr lang="en-US" smtClean="0"/>
              <a:pPr/>
              <a:t>‹#›</a:t>
            </a:fld>
            <a:endParaRPr lang="en-US" dirty="0"/>
          </a:p>
        </p:txBody>
      </p:sp>
      <p:sp>
        <p:nvSpPr>
          <p:cNvPr id="7" name="Footer Placeholder 6">
            <a:extLst>
              <a:ext uri="{FF2B5EF4-FFF2-40B4-BE49-F238E27FC236}">
                <a16:creationId xmlns:a16="http://schemas.microsoft.com/office/drawing/2014/main" id="{89F43200-BF34-5C4D-9FB9-0A94E0BCC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126504497"/>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Lst>
  <p:txStyles>
    <p:titleStyle>
      <a:lvl1pPr algn="l" defTabSz="914354" rtl="0" eaLnBrk="1" latinLnBrk="0" hangingPunct="1">
        <a:lnSpc>
          <a:spcPct val="90000"/>
        </a:lnSpc>
        <a:spcBef>
          <a:spcPct val="0"/>
        </a:spcBef>
        <a:buNone/>
        <a:defRPr sz="4400" b="0" i="0" kern="1200">
          <a:solidFill>
            <a:srgbClr val="001770"/>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Clr>
          <a:srgbClr val="B1B1B1"/>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B1B1B1"/>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B1B1B1"/>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B1B1B1"/>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B1B1B1"/>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en-US" dirty="0"/>
              <a:t>Click to edit General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61970"/>
            <a:ext cx="2743200" cy="153888"/>
          </a:xfrm>
          <a:prstGeom prst="rect">
            <a:avLst/>
          </a:prstGeom>
        </p:spPr>
        <p:txBody>
          <a:bodyPr vert="horz" lIns="0" tIns="0" rIns="0" bIns="0" rtlCol="0" anchor="ctr">
            <a:spAutoFit/>
          </a:bodyPr>
          <a:lstStyle>
            <a:lvl1pPr algn="l">
              <a:defRPr sz="1000" b="0" i="0">
                <a:solidFill>
                  <a:schemeClr val="tx1">
                    <a:tint val="75000"/>
                  </a:schemeClr>
                </a:solidFill>
                <a:latin typeface="Arial" panose="020B0604020202020204" pitchFamily="34" charset="0"/>
                <a:cs typeface="Arial" panose="020B0604020202020204" pitchFamily="34" charset="0"/>
              </a:defRPr>
            </a:lvl1pPr>
          </a:lstStyle>
          <a:p>
            <a:fld id="{A237B446-C1BA-6442-A14F-AEF633C16BB8}" type="datetimeFigureOut">
              <a:rPr lang="en-US" smtClean="0"/>
              <a:pPr/>
              <a:t>10/31/2022</a:t>
            </a:fld>
            <a:endParaRPr lang="en-US" dirty="0"/>
          </a:p>
        </p:txBody>
      </p:sp>
      <p:sp>
        <p:nvSpPr>
          <p:cNvPr id="6" name="Slide Number Placeholder 5"/>
          <p:cNvSpPr>
            <a:spLocks noGrp="1"/>
          </p:cNvSpPr>
          <p:nvPr>
            <p:ph type="sldNum" sz="quarter" idx="4"/>
          </p:nvPr>
        </p:nvSpPr>
        <p:spPr>
          <a:xfrm>
            <a:off x="8610600" y="6461970"/>
            <a:ext cx="2743200" cy="153888"/>
          </a:xfrm>
          <a:prstGeom prst="rect">
            <a:avLst/>
          </a:prstGeom>
        </p:spPr>
        <p:txBody>
          <a:bodyPr vert="horz" lIns="0" tIns="0" rIns="0" bIns="0" rtlCol="0" anchor="ctr">
            <a:spAutoFit/>
          </a:bodyPr>
          <a:lstStyle>
            <a:lvl1pPr algn="r">
              <a:defRPr sz="1000" b="0" i="0">
                <a:solidFill>
                  <a:schemeClr val="tx1">
                    <a:tint val="75000"/>
                  </a:schemeClr>
                </a:solidFill>
                <a:latin typeface="Arial" panose="020B0604020202020204" pitchFamily="34" charset="0"/>
                <a:cs typeface="Arial" panose="020B0604020202020204" pitchFamily="34" charset="0"/>
              </a:defRPr>
            </a:lvl1pPr>
          </a:lstStyle>
          <a:p>
            <a:fld id="{AF252111-F98F-D540-BC70-9C3C96DA37E7}" type="slidenum">
              <a:rPr lang="en-US" smtClean="0"/>
              <a:pPr/>
              <a:t>‹#›</a:t>
            </a:fld>
            <a:endParaRPr lang="en-US" dirty="0"/>
          </a:p>
        </p:txBody>
      </p:sp>
      <p:sp>
        <p:nvSpPr>
          <p:cNvPr id="7" name="Footer Placeholder 6">
            <a:extLst>
              <a:ext uri="{FF2B5EF4-FFF2-40B4-BE49-F238E27FC236}">
                <a16:creationId xmlns:a16="http://schemas.microsoft.com/office/drawing/2014/main" id="{89F43200-BF34-5C4D-9FB9-0A94E0BCC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131120835"/>
      </p:ext>
    </p:extLst>
  </p:cSld>
  <p:clrMap bg1="lt1" tx1="dk1" bg2="lt2" tx2="dk2" accent1="accent1" accent2="accent2" accent3="accent3" accent4="accent4" accent5="accent5" accent6="accent6" hlink="hlink" folHlink="folHlink"/>
  <p:sldLayoutIdLst>
    <p:sldLayoutId id="2147483902"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Lst>
  <p:txStyles>
    <p:titleStyle>
      <a:lvl1pPr algn="l" defTabSz="914354" rtl="0" eaLnBrk="1" latinLnBrk="0" hangingPunct="1">
        <a:lnSpc>
          <a:spcPct val="90000"/>
        </a:lnSpc>
        <a:spcBef>
          <a:spcPct val="0"/>
        </a:spcBef>
        <a:buNone/>
        <a:defRPr sz="4400" b="0" i="0" kern="1200">
          <a:solidFill>
            <a:srgbClr val="001770"/>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Clr>
          <a:srgbClr val="FFBF3F"/>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FFBF3F"/>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FFBF3F"/>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FFBF3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FFBF3F"/>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Insight on Improving Life Insurance Sales</a:t>
            </a:r>
            <a:br>
              <a:rPr lang="en-US" dirty="0"/>
            </a:br>
            <a:r>
              <a:rPr lang="en-US" sz="2700" kern="0" dirty="0">
                <a:solidFill>
                  <a:schemeClr val="tx1">
                    <a:lumMod val="50000"/>
                    <a:lumOff val="50000"/>
                  </a:schemeClr>
                </a:solidFill>
                <a:latin typeface="Arial"/>
                <a:cs typeface="Arial"/>
              </a:rPr>
              <a:t>Protection and flexibility your clients never knew they always wanted</a:t>
            </a:r>
            <a:endParaRPr lang="en-US" sz="2700" dirty="0">
              <a:solidFill>
                <a:schemeClr val="tx2">
                  <a:lumMod val="75000"/>
                </a:schemeClr>
              </a:solidFill>
            </a:endParaRPr>
          </a:p>
        </p:txBody>
      </p:sp>
      <p:sp>
        <p:nvSpPr>
          <p:cNvPr id="5" name="TextBox 4">
            <a:extLst>
              <a:ext uri="{FF2B5EF4-FFF2-40B4-BE49-F238E27FC236}">
                <a16:creationId xmlns:a16="http://schemas.microsoft.com/office/drawing/2014/main" id="{D31BCA90-A93F-45AE-8DC4-7108071AE880}"/>
              </a:ext>
            </a:extLst>
          </p:cNvPr>
          <p:cNvSpPr txBox="1"/>
          <p:nvPr/>
        </p:nvSpPr>
        <p:spPr>
          <a:xfrm>
            <a:off x="3663043" y="6507204"/>
            <a:ext cx="4865914"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FOR FINANCIAL PROFESSIONAL USE ONLY – NOT FOR PUBLIC DISTRIBUTION</a:t>
            </a:r>
          </a:p>
        </p:txBody>
      </p:sp>
      <p:sp>
        <p:nvSpPr>
          <p:cNvPr id="7" name="Rectangle 6">
            <a:extLst>
              <a:ext uri="{FF2B5EF4-FFF2-40B4-BE49-F238E27FC236}">
                <a16:creationId xmlns:a16="http://schemas.microsoft.com/office/drawing/2014/main" id="{071094A8-3519-4E81-8DB0-62A14980DB02}"/>
              </a:ext>
            </a:extLst>
          </p:cNvPr>
          <p:cNvSpPr>
            <a:spLocks noChangeArrowheads="1"/>
          </p:cNvSpPr>
          <p:nvPr/>
        </p:nvSpPr>
        <p:spPr bwMode="auto">
          <a:xfrm>
            <a:off x="285285" y="5823636"/>
            <a:ext cx="56769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Arial" panose="020B0604020202020204" pitchFamily="34" charset="0"/>
                <a:cs typeface="Arial" panose="020B0604020202020204" pitchFamily="34" charset="0"/>
              </a:rPr>
              <a:t>Policies issued by American General Life Insurance Company (AGL), Houston, TX, and </a:t>
            </a:r>
            <a:br>
              <a:rPr lang="en-US" sz="1000" dirty="0">
                <a:solidFill>
                  <a:schemeClr val="bg1">
                    <a:lumMod val="75000"/>
                  </a:schemeClr>
                </a:solidFill>
                <a:latin typeface="Arial" panose="020B0604020202020204" pitchFamily="34" charset="0"/>
                <a:cs typeface="Arial" panose="020B0604020202020204" pitchFamily="34" charset="0"/>
              </a:rPr>
            </a:br>
            <a:r>
              <a:rPr lang="en-US" sz="1000" dirty="0">
                <a:solidFill>
                  <a:schemeClr val="bg1">
                    <a:lumMod val="75000"/>
                  </a:schemeClr>
                </a:solidFill>
                <a:latin typeface="Arial" panose="020B0604020202020204" pitchFamily="34" charset="0"/>
                <a:cs typeface="Arial" panose="020B0604020202020204" pitchFamily="34" charset="0"/>
              </a:rPr>
              <a:t>The United States Life Insurance Company in the City of New York (US Life), </a:t>
            </a:r>
            <a:br>
              <a:rPr lang="en-US" sz="1000" dirty="0">
                <a:solidFill>
                  <a:schemeClr val="bg1">
                    <a:lumMod val="75000"/>
                  </a:schemeClr>
                </a:solidFill>
                <a:latin typeface="Arial" panose="020B0604020202020204" pitchFamily="34" charset="0"/>
                <a:cs typeface="Arial" panose="020B0604020202020204" pitchFamily="34" charset="0"/>
              </a:rPr>
            </a:br>
            <a:r>
              <a:rPr lang="en-US" sz="1000" dirty="0">
                <a:solidFill>
                  <a:schemeClr val="bg1">
                    <a:lumMod val="75000"/>
                  </a:schemeClr>
                </a:solidFill>
                <a:latin typeface="Arial" panose="020B0604020202020204" pitchFamily="34" charset="0"/>
                <a:cs typeface="Arial" panose="020B0604020202020204" pitchFamily="34" charset="0"/>
              </a:rPr>
              <a:t>members of American International Group, Inc. (AIG)</a:t>
            </a:r>
          </a:p>
        </p:txBody>
      </p:sp>
    </p:spTree>
    <p:extLst>
      <p:ext uri="{BB962C8B-B14F-4D97-AF65-F5344CB8AC3E}">
        <p14:creationId xmlns:p14="http://schemas.microsoft.com/office/powerpoint/2010/main" val="1590629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normAutofit/>
          </a:bodyPr>
          <a:lstStyle/>
          <a:p>
            <a:r>
              <a:rPr lang="en-US" sz="4800" dirty="0"/>
              <a:t>The right permanent life insurance can help</a:t>
            </a:r>
          </a:p>
        </p:txBody>
      </p:sp>
    </p:spTree>
    <p:extLst>
      <p:ext uri="{BB962C8B-B14F-4D97-AF65-F5344CB8AC3E}">
        <p14:creationId xmlns:p14="http://schemas.microsoft.com/office/powerpoint/2010/main" val="2297204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75B4-063C-CC46-9BD5-ED2C55AEA5AF}"/>
              </a:ext>
            </a:extLst>
          </p:cNvPr>
          <p:cNvSpPr>
            <a:spLocks noGrp="1"/>
          </p:cNvSpPr>
          <p:nvPr>
            <p:ph type="title"/>
          </p:nvPr>
        </p:nvSpPr>
        <p:spPr/>
        <p:txBody>
          <a:bodyPr/>
          <a:lstStyle/>
          <a:p>
            <a:r>
              <a:rPr lang="en-US" dirty="0"/>
              <a:t>Prepare for all 3 with flexible, low-cost life insurance </a:t>
            </a:r>
          </a:p>
        </p:txBody>
      </p:sp>
      <p:sp>
        <p:nvSpPr>
          <p:cNvPr id="9" name="Content Placeholder 1">
            <a:extLst>
              <a:ext uri="{FF2B5EF4-FFF2-40B4-BE49-F238E27FC236}">
                <a16:creationId xmlns:a16="http://schemas.microsoft.com/office/drawing/2014/main" id="{CBAB56E6-45F1-43FE-BBA6-520DA678CFCE}"/>
              </a:ext>
            </a:extLst>
          </p:cNvPr>
          <p:cNvSpPr txBox="1">
            <a:spLocks/>
          </p:cNvSpPr>
          <p:nvPr/>
        </p:nvSpPr>
        <p:spPr>
          <a:xfrm>
            <a:off x="640078" y="1518412"/>
            <a:ext cx="10698479" cy="4200861"/>
          </a:xfrm>
          <a:prstGeom prst="rect">
            <a:avLst/>
          </a:prstGeom>
        </p:spPr>
        <p:txBody>
          <a:bodyPr/>
          <a:lstStyle>
            <a:lvl1pPr marL="228589" indent="-228589" algn="l" defTabSz="914354" rtl="0" eaLnBrk="1" latinLnBrk="0" hangingPunct="1">
              <a:lnSpc>
                <a:spcPct val="90000"/>
              </a:lnSpc>
              <a:spcBef>
                <a:spcPts val="1000"/>
              </a:spcBef>
              <a:buClr>
                <a:srgbClr val="8F4FDA"/>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8F4FDA"/>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8F4FDA"/>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457200" indent="-457200">
              <a:buFont typeface="+mj-lt"/>
              <a:buAutoNum type="arabicPeriod"/>
            </a:pPr>
            <a:r>
              <a:rPr lang="en-US" sz="2400" b="1" dirty="0"/>
              <a:t>Live too long: protect your legacy</a:t>
            </a:r>
          </a:p>
          <a:p>
            <a:pPr lvl="1"/>
            <a:r>
              <a:rPr lang="en-US" sz="2400" dirty="0"/>
              <a:t>Protect policy from adverse market performance with strong cash value</a:t>
            </a:r>
          </a:p>
          <a:p>
            <a:pPr lvl="1"/>
            <a:r>
              <a:rPr lang="en-US" sz="2400" dirty="0">
                <a:solidFill>
                  <a:schemeClr val="tx1"/>
                </a:solidFill>
              </a:rPr>
              <a:t>Customize policy to fit various needs for longer lifetimes with flexible premium payment structures </a:t>
            </a:r>
          </a:p>
          <a:p>
            <a:pPr lvl="1"/>
            <a:r>
              <a:rPr lang="en-US" dirty="0">
                <a:solidFill>
                  <a:schemeClr val="tx1"/>
                </a:solidFill>
              </a:rPr>
              <a:t>Ensure legacy for loved ones </a:t>
            </a:r>
          </a:p>
          <a:p>
            <a:pPr marL="457200" indent="-457200">
              <a:buFont typeface="+mj-lt"/>
              <a:buAutoNum type="arabicPeriod"/>
            </a:pPr>
            <a:endParaRPr lang="en-US" sz="2400" b="1" dirty="0"/>
          </a:p>
          <a:p>
            <a:pPr lvl="1"/>
            <a:endParaRPr lang="en-US" sz="2000" dirty="0"/>
          </a:p>
          <a:p>
            <a:pPr marL="342900" marR="0" lvl="0" indent="-342900">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Times New Roman" panose="02020603050405020304" pitchFamily="18" charset="0"/>
            </a:endParaRPr>
          </a:p>
          <a:p>
            <a:pPr marL="0" indent="0">
              <a:buNone/>
            </a:pPr>
            <a:endParaRPr lang="en-US" sz="2400" dirty="0"/>
          </a:p>
        </p:txBody>
      </p:sp>
    </p:spTree>
    <p:extLst>
      <p:ext uri="{BB962C8B-B14F-4D97-AF65-F5344CB8AC3E}">
        <p14:creationId xmlns:p14="http://schemas.microsoft.com/office/powerpoint/2010/main" val="4245064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75B4-063C-CC46-9BD5-ED2C55AEA5AF}"/>
              </a:ext>
            </a:extLst>
          </p:cNvPr>
          <p:cNvSpPr>
            <a:spLocks noGrp="1"/>
          </p:cNvSpPr>
          <p:nvPr>
            <p:ph type="title"/>
          </p:nvPr>
        </p:nvSpPr>
        <p:spPr/>
        <p:txBody>
          <a:bodyPr/>
          <a:lstStyle/>
          <a:p>
            <a:r>
              <a:rPr lang="en-US" dirty="0"/>
              <a:t>Prepare for all 3 with flexible, low-cost life insurance </a:t>
            </a:r>
          </a:p>
        </p:txBody>
      </p:sp>
      <p:sp>
        <p:nvSpPr>
          <p:cNvPr id="9" name="Content Placeholder 1">
            <a:extLst>
              <a:ext uri="{FF2B5EF4-FFF2-40B4-BE49-F238E27FC236}">
                <a16:creationId xmlns:a16="http://schemas.microsoft.com/office/drawing/2014/main" id="{CBAB56E6-45F1-43FE-BBA6-520DA678CFCE}"/>
              </a:ext>
            </a:extLst>
          </p:cNvPr>
          <p:cNvSpPr txBox="1">
            <a:spLocks/>
          </p:cNvSpPr>
          <p:nvPr/>
        </p:nvSpPr>
        <p:spPr>
          <a:xfrm>
            <a:off x="640078" y="1518412"/>
            <a:ext cx="10698479" cy="4200861"/>
          </a:xfrm>
          <a:prstGeom prst="rect">
            <a:avLst/>
          </a:prstGeom>
        </p:spPr>
        <p:txBody>
          <a:bodyPr/>
          <a:lstStyle>
            <a:lvl1pPr marL="228589" indent="-228589" algn="l" defTabSz="914354" rtl="0" eaLnBrk="1" latinLnBrk="0" hangingPunct="1">
              <a:lnSpc>
                <a:spcPct val="90000"/>
              </a:lnSpc>
              <a:spcBef>
                <a:spcPts val="1000"/>
              </a:spcBef>
              <a:buClr>
                <a:srgbClr val="8F4FDA"/>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8F4FDA"/>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8F4FDA"/>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457200" indent="-457200">
              <a:buFont typeface="+mj-lt"/>
              <a:buAutoNum type="arabicPeriod" startAt="2"/>
            </a:pPr>
            <a:r>
              <a:rPr lang="en-US" sz="2400" b="1" dirty="0"/>
              <a:t>Die too soon: protect loved ones from financial burden</a:t>
            </a:r>
          </a:p>
          <a:p>
            <a:pPr lvl="1"/>
            <a:r>
              <a:rPr lang="en-US" sz="2000" dirty="0"/>
              <a:t>Guaranteed death benefit </a:t>
            </a:r>
            <a:r>
              <a:rPr lang="en-US" sz="2000" u="sng" dirty="0"/>
              <a:t>beyond life expectancy</a:t>
            </a:r>
          </a:p>
          <a:p>
            <a:pPr lvl="1"/>
            <a:r>
              <a:rPr lang="en-US" sz="2000" dirty="0">
                <a:effectLst/>
                <a:ea typeface="Times New Roman" panose="02020603050405020304" pitchFamily="18" charset="0"/>
              </a:rPr>
              <a:t>Flexibility when needs change - reimburse premiums paid if needs changed, and no longer need death benefit or chronic illness protection with Return of Premium option</a:t>
            </a:r>
            <a:endParaRPr lang="en-US" sz="2000" dirty="0">
              <a:effectLst/>
              <a:ea typeface="Calibri" panose="020F0502020204030204" pitchFamily="34" charset="0"/>
            </a:endParaRPr>
          </a:p>
          <a:p>
            <a:pPr lvl="1"/>
            <a:endParaRPr lang="en-US" dirty="0">
              <a:solidFill>
                <a:srgbClr val="FF0000"/>
              </a:solidFill>
            </a:endParaRPr>
          </a:p>
          <a:p>
            <a:pPr lvl="1"/>
            <a:endParaRPr lang="en-US" dirty="0">
              <a:solidFill>
                <a:srgbClr val="FF0000"/>
              </a:solidFill>
            </a:endParaRPr>
          </a:p>
          <a:p>
            <a:pPr lvl="1"/>
            <a:endParaRPr lang="en-US" sz="1800" dirty="0">
              <a:solidFill>
                <a:srgbClr val="FF0000"/>
              </a:solidFill>
            </a:endParaRPr>
          </a:p>
          <a:p>
            <a:pPr marL="0" indent="0">
              <a:buNone/>
            </a:pPr>
            <a:endParaRPr lang="en-US" sz="2400" dirty="0"/>
          </a:p>
        </p:txBody>
      </p:sp>
    </p:spTree>
    <p:extLst>
      <p:ext uri="{BB962C8B-B14F-4D97-AF65-F5344CB8AC3E}">
        <p14:creationId xmlns:p14="http://schemas.microsoft.com/office/powerpoint/2010/main" val="1084524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75B4-063C-CC46-9BD5-ED2C55AEA5AF}"/>
              </a:ext>
            </a:extLst>
          </p:cNvPr>
          <p:cNvSpPr>
            <a:spLocks noGrp="1"/>
          </p:cNvSpPr>
          <p:nvPr>
            <p:ph type="title"/>
          </p:nvPr>
        </p:nvSpPr>
        <p:spPr/>
        <p:txBody>
          <a:bodyPr/>
          <a:lstStyle/>
          <a:p>
            <a:r>
              <a:rPr lang="en-US" dirty="0"/>
              <a:t>Prepare for all 3 with flexible, low-cost life insurance </a:t>
            </a:r>
          </a:p>
        </p:txBody>
      </p:sp>
      <p:sp>
        <p:nvSpPr>
          <p:cNvPr id="9" name="Content Placeholder 1">
            <a:extLst>
              <a:ext uri="{FF2B5EF4-FFF2-40B4-BE49-F238E27FC236}">
                <a16:creationId xmlns:a16="http://schemas.microsoft.com/office/drawing/2014/main" id="{CBAB56E6-45F1-43FE-BBA6-520DA678CFCE}"/>
              </a:ext>
            </a:extLst>
          </p:cNvPr>
          <p:cNvSpPr txBox="1">
            <a:spLocks/>
          </p:cNvSpPr>
          <p:nvPr/>
        </p:nvSpPr>
        <p:spPr>
          <a:xfrm>
            <a:off x="640078" y="1518412"/>
            <a:ext cx="10698479" cy="3042437"/>
          </a:xfrm>
          <a:prstGeom prst="rect">
            <a:avLst/>
          </a:prstGeom>
        </p:spPr>
        <p:txBody>
          <a:bodyPr/>
          <a:lstStyle>
            <a:lvl1pPr marL="228589" indent="-228589" algn="l" defTabSz="914354" rtl="0" eaLnBrk="1" latinLnBrk="0" hangingPunct="1">
              <a:lnSpc>
                <a:spcPct val="90000"/>
              </a:lnSpc>
              <a:spcBef>
                <a:spcPts val="1000"/>
              </a:spcBef>
              <a:buClr>
                <a:srgbClr val="8F4FDA"/>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8F4FDA"/>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8F4FDA"/>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457200" indent="-457200">
              <a:buFont typeface="+mj-lt"/>
              <a:buAutoNum type="arabicPeriod" startAt="3"/>
            </a:pPr>
            <a:r>
              <a:rPr lang="en-US" sz="2400" b="1" dirty="0"/>
              <a:t>Get sick along the way:</a:t>
            </a:r>
            <a:r>
              <a:rPr lang="en-US" sz="2400" dirty="0"/>
              <a:t> </a:t>
            </a:r>
            <a:r>
              <a:rPr lang="en-US" sz="2400" b="1" dirty="0">
                <a:effectLst/>
                <a:ea typeface="Times New Roman" panose="02020603050405020304" pitchFamily="18" charset="0"/>
              </a:rPr>
              <a:t>Protect yourself from unforeseen illness expenses</a:t>
            </a:r>
            <a:endParaRPr lang="en-US" sz="2400" b="1" dirty="0">
              <a:effectLst/>
              <a:ea typeface="Calibri" panose="020F0502020204030204" pitchFamily="34" charset="0"/>
            </a:endParaRPr>
          </a:p>
          <a:p>
            <a:pPr lvl="1"/>
            <a:r>
              <a:rPr lang="en-US" dirty="0"/>
              <a:t>Access funds for qualifying chronic illness with </a:t>
            </a:r>
            <a:r>
              <a:rPr lang="en-US" dirty="0">
                <a:effectLst/>
                <a:ea typeface="Times New Roman" panose="02020603050405020304" pitchFamily="18" charset="0"/>
              </a:rPr>
              <a:t>Accelerated </a:t>
            </a:r>
            <a:r>
              <a:rPr lang="en-US" dirty="0">
                <a:ea typeface="Times New Roman" panose="02020603050405020304" pitchFamily="18" charset="0"/>
              </a:rPr>
              <a:t>A</a:t>
            </a:r>
            <a:r>
              <a:rPr lang="en-US" dirty="0">
                <a:effectLst/>
                <a:ea typeface="Times New Roman" panose="02020603050405020304" pitchFamily="18" charset="0"/>
              </a:rPr>
              <a:t>ccess </a:t>
            </a:r>
            <a:r>
              <a:rPr lang="en-US" dirty="0">
                <a:ea typeface="Times New Roman" panose="02020603050405020304" pitchFamily="18" charset="0"/>
              </a:rPr>
              <a:t>S</a:t>
            </a:r>
            <a:r>
              <a:rPr lang="en-US" dirty="0">
                <a:effectLst/>
                <a:ea typeface="Times New Roman" panose="02020603050405020304" pitchFamily="18" charset="0"/>
              </a:rPr>
              <a:t>olution</a:t>
            </a:r>
            <a:endParaRPr lang="en-US" dirty="0"/>
          </a:p>
          <a:p>
            <a:pPr lvl="2"/>
            <a:r>
              <a:rPr lang="en-US" dirty="0"/>
              <a:t>No receipts needed with Chronic illness rider (indemnity benefit)</a:t>
            </a:r>
            <a:endParaRPr lang="en-US" dirty="0">
              <a:effectLst/>
              <a:ea typeface="Times New Roman" panose="02020603050405020304" pitchFamily="18" charset="0"/>
            </a:endParaRPr>
          </a:p>
          <a:p>
            <a:pPr lvl="2"/>
            <a:r>
              <a:rPr lang="en-US" dirty="0">
                <a:ea typeface="Times New Roman" panose="02020603050405020304" pitchFamily="18" charset="0"/>
              </a:rPr>
              <a:t>Full waiver of monthly deductions while on claim</a:t>
            </a:r>
          </a:p>
          <a:p>
            <a:pPr lvl="2"/>
            <a:r>
              <a:rPr lang="en-US" dirty="0">
                <a:ea typeface="Times New Roman" panose="02020603050405020304" pitchFamily="18" charset="0"/>
              </a:rPr>
              <a:t>Flexible benefit based monthly benefit options</a:t>
            </a:r>
          </a:p>
          <a:p>
            <a:pPr lvl="2"/>
            <a:r>
              <a:rPr lang="en-US" dirty="0">
                <a:ea typeface="Times New Roman" panose="02020603050405020304" pitchFamily="18" charset="0"/>
              </a:rPr>
              <a:t>No long-term care or health certification required to sell*</a:t>
            </a:r>
          </a:p>
          <a:p>
            <a:pPr lvl="1"/>
            <a:endParaRPr lang="en-US" sz="1800" dirty="0"/>
          </a:p>
          <a:p>
            <a:pPr marL="0" indent="0">
              <a:buNone/>
            </a:pPr>
            <a:endParaRPr lang="en-US" sz="2400" dirty="0"/>
          </a:p>
        </p:txBody>
      </p:sp>
      <p:sp>
        <p:nvSpPr>
          <p:cNvPr id="3" name="TextBox 2">
            <a:extLst>
              <a:ext uri="{FF2B5EF4-FFF2-40B4-BE49-F238E27FC236}">
                <a16:creationId xmlns:a16="http://schemas.microsoft.com/office/drawing/2014/main" id="{A302C656-BCD6-4548-B1A3-BFA86C41EF9C}"/>
              </a:ext>
            </a:extLst>
          </p:cNvPr>
          <p:cNvSpPr txBox="1"/>
          <p:nvPr/>
        </p:nvSpPr>
        <p:spPr>
          <a:xfrm>
            <a:off x="1305805" y="6139190"/>
            <a:ext cx="9367024" cy="261610"/>
          </a:xfrm>
          <a:prstGeom prst="rect">
            <a:avLst/>
          </a:prstGeom>
          <a:noFill/>
        </p:spPr>
        <p:txBody>
          <a:bodyPr wrap="square" rtlCol="0">
            <a:spAutoFit/>
          </a:bodyPr>
          <a:lstStyle/>
          <a:p>
            <a:r>
              <a:rPr lang="en-US" sz="1100" dirty="0">
                <a:solidFill>
                  <a:schemeClr val="bg1"/>
                </a:solidFill>
              </a:rPr>
              <a:t>*Some states may have state-specific requirements</a:t>
            </a:r>
          </a:p>
        </p:txBody>
      </p:sp>
    </p:spTree>
    <p:extLst>
      <p:ext uri="{BB962C8B-B14F-4D97-AF65-F5344CB8AC3E}">
        <p14:creationId xmlns:p14="http://schemas.microsoft.com/office/powerpoint/2010/main" val="3268102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75B4-063C-CC46-9BD5-ED2C55AEA5AF}"/>
              </a:ext>
            </a:extLst>
          </p:cNvPr>
          <p:cNvSpPr>
            <a:spLocks noGrp="1"/>
          </p:cNvSpPr>
          <p:nvPr>
            <p:ph type="title"/>
          </p:nvPr>
        </p:nvSpPr>
        <p:spPr/>
        <p:txBody>
          <a:bodyPr/>
          <a:lstStyle/>
          <a:p>
            <a:r>
              <a:rPr lang="en-US" b="1" i="1" dirty="0">
                <a:solidFill>
                  <a:srgbClr val="03BFB4"/>
                </a:solidFill>
              </a:rPr>
              <a:t>New</a:t>
            </a:r>
            <a:r>
              <a:rPr lang="en-US" dirty="0"/>
              <a:t> Value+ Protector III offers Optionality with . . . </a:t>
            </a:r>
          </a:p>
        </p:txBody>
      </p:sp>
      <p:sp>
        <p:nvSpPr>
          <p:cNvPr id="9" name="Content Placeholder 1">
            <a:extLst>
              <a:ext uri="{FF2B5EF4-FFF2-40B4-BE49-F238E27FC236}">
                <a16:creationId xmlns:a16="http://schemas.microsoft.com/office/drawing/2014/main" id="{CBAB56E6-45F1-43FE-BBA6-520DA678CFCE}"/>
              </a:ext>
            </a:extLst>
          </p:cNvPr>
          <p:cNvSpPr txBox="1">
            <a:spLocks/>
          </p:cNvSpPr>
          <p:nvPr/>
        </p:nvSpPr>
        <p:spPr>
          <a:xfrm>
            <a:off x="640078" y="1518412"/>
            <a:ext cx="10698479" cy="4200861"/>
          </a:xfrm>
          <a:prstGeom prst="rect">
            <a:avLst/>
          </a:prstGeom>
        </p:spPr>
        <p:txBody>
          <a:bodyPr/>
          <a:lstStyle>
            <a:lvl1pPr marL="228589" indent="-228589" algn="l" defTabSz="914354" rtl="0" eaLnBrk="1" latinLnBrk="0" hangingPunct="1">
              <a:lnSpc>
                <a:spcPct val="90000"/>
              </a:lnSpc>
              <a:spcBef>
                <a:spcPts val="1000"/>
              </a:spcBef>
              <a:buClr>
                <a:srgbClr val="8F4FDA"/>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8F4FDA"/>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8F4FDA"/>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r>
              <a:rPr lang="en-US" sz="2000" dirty="0"/>
              <a:t>Low-cost premiums fits into client’s budget - Value+ Protector III premium </a:t>
            </a:r>
            <a:r>
              <a:rPr lang="en-US" sz="2000" b="1" u="sng" dirty="0"/>
              <a:t>lower</a:t>
            </a:r>
            <a:r>
              <a:rPr lang="en-US" sz="2000" dirty="0"/>
              <a:t> than prior version</a:t>
            </a:r>
          </a:p>
          <a:p>
            <a:r>
              <a:rPr lang="en-US" sz="2000" dirty="0"/>
              <a:t>Improved target premiums in key cells</a:t>
            </a:r>
          </a:p>
          <a:p>
            <a:pPr lvl="1"/>
            <a:r>
              <a:rPr lang="en-US" sz="1800" dirty="0"/>
              <a:t>Preferred classes ages 45-65</a:t>
            </a:r>
          </a:p>
          <a:p>
            <a:pPr lvl="1"/>
            <a:r>
              <a:rPr lang="en-US" sz="1800" dirty="0"/>
              <a:t>Average increase of 5%</a:t>
            </a:r>
          </a:p>
          <a:p>
            <a:r>
              <a:rPr lang="en-US" sz="1800" b="1" i="1" dirty="0">
                <a:solidFill>
                  <a:srgbClr val="03BFB4"/>
                </a:solidFill>
              </a:rPr>
              <a:t>NEW</a:t>
            </a:r>
            <a:r>
              <a:rPr lang="en-US" sz="1800" dirty="0"/>
              <a:t> Enhanced Surrender Value Rider (ROP)</a:t>
            </a:r>
          </a:p>
          <a:p>
            <a:pPr lvl="1"/>
            <a:r>
              <a:rPr lang="en-US" sz="1800" dirty="0"/>
              <a:t>Automatically included, no additional cost</a:t>
            </a:r>
          </a:p>
          <a:p>
            <a:pPr lvl="1"/>
            <a:r>
              <a:rPr lang="en-US" sz="1800" dirty="0"/>
              <a:t>100% ROP at end of policy year 25</a:t>
            </a:r>
            <a:r>
              <a:rPr lang="en-US" sz="1800" baseline="30000" dirty="0"/>
              <a:t>1</a:t>
            </a:r>
          </a:p>
          <a:p>
            <a:pPr lvl="1"/>
            <a:r>
              <a:rPr lang="en-US" sz="1800" dirty="0"/>
              <a:t>50% ROP at end of policy year 20</a:t>
            </a:r>
          </a:p>
          <a:p>
            <a:pPr lvl="1"/>
            <a:r>
              <a:rPr lang="en-US" sz="1800" dirty="0"/>
              <a:t>Up to 40% of death benefit </a:t>
            </a:r>
          </a:p>
          <a:p>
            <a:pPr lvl="1"/>
            <a:r>
              <a:rPr lang="en-US" sz="1800" dirty="0"/>
              <a:t>Enactment requires full surrender. Enhanced Surrender Value is paid in lieu of policy's cash surrender value</a:t>
            </a:r>
          </a:p>
          <a:p>
            <a:r>
              <a:rPr lang="en-US" sz="1800" b="1" i="1" dirty="0">
                <a:solidFill>
                  <a:srgbClr val="03BFB4"/>
                </a:solidFill>
              </a:rPr>
              <a:t>NEW</a:t>
            </a:r>
            <a:r>
              <a:rPr lang="en-US" sz="1800" dirty="0"/>
              <a:t> Franklin Quality Dividend Index</a:t>
            </a:r>
          </a:p>
          <a:p>
            <a:endParaRPr lang="en-US" sz="1800" dirty="0"/>
          </a:p>
          <a:p>
            <a:endParaRPr lang="en-US" sz="2000" dirty="0"/>
          </a:p>
          <a:p>
            <a:pPr marL="0" indent="0">
              <a:buNone/>
            </a:pPr>
            <a:endParaRPr lang="en-US" sz="2000" dirty="0"/>
          </a:p>
        </p:txBody>
      </p:sp>
      <p:sp>
        <p:nvSpPr>
          <p:cNvPr id="4" name="Text Placeholder 3">
            <a:extLst>
              <a:ext uri="{FF2B5EF4-FFF2-40B4-BE49-F238E27FC236}">
                <a16:creationId xmlns:a16="http://schemas.microsoft.com/office/drawing/2014/main" id="{C47FB702-BC48-41C0-8871-8FA22A641742}"/>
              </a:ext>
            </a:extLst>
          </p:cNvPr>
          <p:cNvSpPr txBox="1">
            <a:spLocks/>
          </p:cNvSpPr>
          <p:nvPr/>
        </p:nvSpPr>
        <p:spPr>
          <a:xfrm>
            <a:off x="1296264" y="5855646"/>
            <a:ext cx="10895736" cy="492125"/>
          </a:xfrm>
          <a:prstGeom prst="rect">
            <a:avLst/>
          </a:prstGeom>
        </p:spPr>
        <p:txBody>
          <a:bodyPr vert="horz" lIns="0" tIns="0" rIns="0" bIns="0" rtlCol="0" anchor="b" anchorCtr="0">
            <a:normAutofit/>
          </a:bodyPr>
          <a:lstStyle>
            <a:lvl1pPr marL="0" indent="0" algn="l" defTabSz="914400" rtl="0" eaLnBrk="1" latinLnBrk="0" hangingPunct="1">
              <a:lnSpc>
                <a:spcPct val="100000"/>
              </a:lnSpc>
              <a:spcBef>
                <a:spcPts val="0"/>
              </a:spcBef>
              <a:buFontTx/>
              <a:buNone/>
              <a:defRPr lang="en-US" sz="800" kern="1200" baseline="0" dirty="0">
                <a:solidFill>
                  <a:schemeClr val="tx1">
                    <a:tint val="75000"/>
                  </a:schemeClr>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aseline="30000" dirty="0">
                <a:solidFill>
                  <a:schemeClr val="bg1"/>
                </a:solidFill>
              </a:rPr>
              <a:t>1</a:t>
            </a:r>
            <a:r>
              <a:rPr lang="en-US" sz="1200" dirty="0">
                <a:solidFill>
                  <a:schemeClr val="bg1"/>
                </a:solidFill>
              </a:rPr>
              <a:t>Surrender age 40 and younger: 75% ROP, capped at 30% of face amount</a:t>
            </a:r>
          </a:p>
        </p:txBody>
      </p:sp>
    </p:spTree>
    <p:extLst>
      <p:ext uri="{BB962C8B-B14F-4D97-AF65-F5344CB8AC3E}">
        <p14:creationId xmlns:p14="http://schemas.microsoft.com/office/powerpoint/2010/main" val="1337727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75B4-063C-CC46-9BD5-ED2C55AEA5AF}"/>
              </a:ext>
            </a:extLst>
          </p:cNvPr>
          <p:cNvSpPr>
            <a:spLocks noGrp="1"/>
          </p:cNvSpPr>
          <p:nvPr>
            <p:ph type="title"/>
          </p:nvPr>
        </p:nvSpPr>
        <p:spPr/>
        <p:txBody>
          <a:bodyPr/>
          <a:lstStyle/>
          <a:p>
            <a:r>
              <a:rPr lang="en-US" dirty="0"/>
              <a:t>Value+ Protector III – Full Pay</a:t>
            </a:r>
          </a:p>
        </p:txBody>
      </p:sp>
      <p:sp>
        <p:nvSpPr>
          <p:cNvPr id="8" name="Text Placeholder 3">
            <a:extLst>
              <a:ext uri="{FF2B5EF4-FFF2-40B4-BE49-F238E27FC236}">
                <a16:creationId xmlns:a16="http://schemas.microsoft.com/office/drawing/2014/main" id="{2699B864-F471-4E1A-9B4A-87D348B14B01}"/>
              </a:ext>
            </a:extLst>
          </p:cNvPr>
          <p:cNvSpPr txBox="1">
            <a:spLocks/>
          </p:cNvSpPr>
          <p:nvPr/>
        </p:nvSpPr>
        <p:spPr>
          <a:xfrm>
            <a:off x="1296264" y="5705002"/>
            <a:ext cx="10895736" cy="492125"/>
          </a:xfrm>
          <a:prstGeom prst="rect">
            <a:avLst/>
          </a:prstGeom>
        </p:spPr>
        <p:txBody>
          <a:bodyPr vert="horz" lIns="0" tIns="0" rIns="0" bIns="0" rtlCol="0" anchor="b" anchorCtr="0">
            <a:normAutofit/>
          </a:bodyPr>
          <a:lstStyle>
            <a:lvl1pPr marL="0" indent="0" algn="l" defTabSz="914400" rtl="0" eaLnBrk="1" latinLnBrk="0" hangingPunct="1">
              <a:lnSpc>
                <a:spcPct val="100000"/>
              </a:lnSpc>
              <a:spcBef>
                <a:spcPts val="0"/>
              </a:spcBef>
              <a:buFontTx/>
              <a:buNone/>
              <a:defRPr lang="en-US" sz="800" kern="1200" baseline="0" dirty="0">
                <a:solidFill>
                  <a:schemeClr val="tx1">
                    <a:tint val="75000"/>
                  </a:schemeClr>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bg1"/>
                </a:solidFill>
              </a:rPr>
              <a:t>Carriers mentioned in the presentation are peer group competitors of AGL. Every attempt has been made to verify the accuracy of competitor information.</a:t>
            </a:r>
          </a:p>
        </p:txBody>
      </p:sp>
      <p:graphicFrame>
        <p:nvGraphicFramePr>
          <p:cNvPr id="9" name="Table 8">
            <a:extLst>
              <a:ext uri="{FF2B5EF4-FFF2-40B4-BE49-F238E27FC236}">
                <a16:creationId xmlns:a16="http://schemas.microsoft.com/office/drawing/2014/main" id="{E7463B6C-05F2-4A81-90F0-200ECD5A2639}"/>
              </a:ext>
            </a:extLst>
          </p:cNvPr>
          <p:cNvGraphicFramePr>
            <a:graphicFrameLocks noGrp="1"/>
          </p:cNvGraphicFramePr>
          <p:nvPr>
            <p:extLst>
              <p:ext uri="{D42A27DB-BD31-4B8C-83A1-F6EECF244321}">
                <p14:modId xmlns:p14="http://schemas.microsoft.com/office/powerpoint/2010/main" val="1958096924"/>
              </p:ext>
            </p:extLst>
          </p:nvPr>
        </p:nvGraphicFramePr>
        <p:xfrm>
          <a:off x="853441" y="1165860"/>
          <a:ext cx="9213421" cy="3982058"/>
        </p:xfrm>
        <a:graphic>
          <a:graphicData uri="http://schemas.openxmlformats.org/drawingml/2006/table">
            <a:tbl>
              <a:tblPr firstRow="1" firstCol="1" bandRow="1">
                <a:tableStyleId>{5C22544A-7EE6-4342-B048-85BDC9FD1C3A}</a:tableStyleId>
              </a:tblPr>
              <a:tblGrid>
                <a:gridCol w="1415481">
                  <a:extLst>
                    <a:ext uri="{9D8B030D-6E8A-4147-A177-3AD203B41FA5}">
                      <a16:colId xmlns:a16="http://schemas.microsoft.com/office/drawing/2014/main" val="3698902289"/>
                    </a:ext>
                  </a:extLst>
                </a:gridCol>
                <a:gridCol w="3362029">
                  <a:extLst>
                    <a:ext uri="{9D8B030D-6E8A-4147-A177-3AD203B41FA5}">
                      <a16:colId xmlns:a16="http://schemas.microsoft.com/office/drawing/2014/main" val="1255923681"/>
                    </a:ext>
                  </a:extLst>
                </a:gridCol>
                <a:gridCol w="1089441">
                  <a:extLst>
                    <a:ext uri="{9D8B030D-6E8A-4147-A177-3AD203B41FA5}">
                      <a16:colId xmlns:a16="http://schemas.microsoft.com/office/drawing/2014/main" val="3815774945"/>
                    </a:ext>
                  </a:extLst>
                </a:gridCol>
                <a:gridCol w="707739">
                  <a:extLst>
                    <a:ext uri="{9D8B030D-6E8A-4147-A177-3AD203B41FA5}">
                      <a16:colId xmlns:a16="http://schemas.microsoft.com/office/drawing/2014/main" val="3973054442"/>
                    </a:ext>
                  </a:extLst>
                </a:gridCol>
                <a:gridCol w="707739">
                  <a:extLst>
                    <a:ext uri="{9D8B030D-6E8A-4147-A177-3AD203B41FA5}">
                      <a16:colId xmlns:a16="http://schemas.microsoft.com/office/drawing/2014/main" val="3514727483"/>
                    </a:ext>
                  </a:extLst>
                </a:gridCol>
                <a:gridCol w="707739">
                  <a:extLst>
                    <a:ext uri="{9D8B030D-6E8A-4147-A177-3AD203B41FA5}">
                      <a16:colId xmlns:a16="http://schemas.microsoft.com/office/drawing/2014/main" val="3845465452"/>
                    </a:ext>
                  </a:extLst>
                </a:gridCol>
                <a:gridCol w="707739">
                  <a:extLst>
                    <a:ext uri="{9D8B030D-6E8A-4147-A177-3AD203B41FA5}">
                      <a16:colId xmlns:a16="http://schemas.microsoft.com/office/drawing/2014/main" val="2030354175"/>
                    </a:ext>
                  </a:extLst>
                </a:gridCol>
                <a:gridCol w="515514">
                  <a:extLst>
                    <a:ext uri="{9D8B030D-6E8A-4147-A177-3AD203B41FA5}">
                      <a16:colId xmlns:a16="http://schemas.microsoft.com/office/drawing/2014/main" val="2433951492"/>
                    </a:ext>
                  </a:extLst>
                </a:gridCol>
              </a:tblGrid>
              <a:tr h="337072">
                <a:tc>
                  <a:txBody>
                    <a:bodyPr/>
                    <a:lstStyle/>
                    <a:p>
                      <a:pPr algn="l" fontAlgn="b"/>
                      <a:r>
                        <a:rPr lang="en-US" sz="1400" b="1" u="none" strike="noStrike" dirty="0">
                          <a:solidFill>
                            <a:schemeClr val="bg1"/>
                          </a:solidFill>
                          <a:effectLst/>
                          <a:latin typeface="+mn-lt"/>
                        </a:rPr>
                        <a:t>Company</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l" fontAlgn="b"/>
                      <a:r>
                        <a:rPr lang="en-US" sz="1400" b="1" u="none" strike="noStrike" dirty="0">
                          <a:solidFill>
                            <a:schemeClr val="bg1"/>
                          </a:solidFill>
                          <a:effectLst/>
                          <a:latin typeface="+mn-lt"/>
                        </a:rPr>
                        <a:t>Product</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u="none" strike="noStrike" dirty="0">
                          <a:solidFill>
                            <a:schemeClr val="bg1"/>
                          </a:solidFill>
                          <a:effectLst/>
                          <a:latin typeface="+mn-lt"/>
                        </a:rPr>
                        <a:t>Premium</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u="none" strike="noStrike" dirty="0">
                          <a:solidFill>
                            <a:schemeClr val="bg1"/>
                          </a:solidFill>
                          <a:effectLst/>
                          <a:latin typeface="+mn-lt"/>
                        </a:rPr>
                        <a:t>Guar to Age</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u="none" strike="noStrike" dirty="0">
                          <a:solidFill>
                            <a:schemeClr val="bg1"/>
                          </a:solidFill>
                          <a:effectLst/>
                          <a:latin typeface="+mn-lt"/>
                        </a:rPr>
                        <a:t>CSV YR20</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i="0" u="none" strike="noStrike" dirty="0">
                          <a:solidFill>
                            <a:schemeClr val="bg1"/>
                          </a:solidFill>
                          <a:effectLst/>
                          <a:latin typeface="+mn-lt"/>
                        </a:rPr>
                        <a:t>Carry to Age</a:t>
                      </a:r>
                    </a:p>
                  </a:txBody>
                  <a:tcPr marL="6856" marR="6856" marT="6856" marB="0" anchor="ctr">
                    <a:solidFill>
                      <a:srgbClr val="001871"/>
                    </a:solidFill>
                  </a:tcPr>
                </a:tc>
                <a:tc>
                  <a:txBody>
                    <a:bodyPr/>
                    <a:lstStyle/>
                    <a:p>
                      <a:pPr algn="ctr" fontAlgn="b"/>
                      <a:r>
                        <a:rPr lang="en-US" sz="1400" b="1" u="none" strike="noStrike" dirty="0">
                          <a:solidFill>
                            <a:schemeClr val="bg1"/>
                          </a:solidFill>
                          <a:effectLst/>
                          <a:latin typeface="+mn-lt"/>
                        </a:rPr>
                        <a:t>Target</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i="0" u="none" strike="noStrike" dirty="0">
                          <a:solidFill>
                            <a:schemeClr val="bg1"/>
                          </a:solidFill>
                          <a:effectLst/>
                          <a:latin typeface="+mn-lt"/>
                        </a:rPr>
                        <a:t>ROP</a:t>
                      </a:r>
                    </a:p>
                  </a:txBody>
                  <a:tcPr marL="6856" marR="6856" marT="6856" marB="0" anchor="ctr">
                    <a:solidFill>
                      <a:srgbClr val="001871"/>
                    </a:solidFill>
                  </a:tcPr>
                </a:tc>
                <a:extLst>
                  <a:ext uri="{0D108BD9-81ED-4DB2-BD59-A6C34878D82A}">
                    <a16:rowId xmlns:a16="http://schemas.microsoft.com/office/drawing/2014/main" val="754177593"/>
                  </a:ext>
                </a:extLst>
              </a:tr>
              <a:tr h="429692">
                <a:tc>
                  <a:txBody>
                    <a:bodyPr/>
                    <a:lstStyle/>
                    <a:p>
                      <a:pPr algn="l" fontAlgn="b"/>
                      <a:r>
                        <a:rPr lang="en-US" sz="1400" b="1" i="0" u="none" strike="noStrike" dirty="0">
                          <a:solidFill>
                            <a:schemeClr val="bg1"/>
                          </a:solidFill>
                          <a:effectLst/>
                          <a:latin typeface="+mn-lt"/>
                        </a:rPr>
                        <a:t>American General</a:t>
                      </a:r>
                    </a:p>
                  </a:txBody>
                  <a:tcPr marL="6350" marR="6350" marT="6350" marB="0" anchor="ctr">
                    <a:solidFill>
                      <a:srgbClr val="03BFB4"/>
                    </a:solidFill>
                  </a:tcPr>
                </a:tc>
                <a:tc>
                  <a:txBody>
                    <a:bodyPr/>
                    <a:lstStyle/>
                    <a:p>
                      <a:pPr algn="l" fontAlgn="b"/>
                      <a:r>
                        <a:rPr lang="en-US" sz="1400" b="1" i="0" u="none" strike="noStrike" dirty="0">
                          <a:solidFill>
                            <a:schemeClr val="tx1"/>
                          </a:solidFill>
                          <a:effectLst/>
                          <a:latin typeface="+mn-lt"/>
                        </a:rPr>
                        <a:t>Value+ Protector III IUL (MLSB)</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$7,733</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88</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$176,973</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121</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$11,352</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Yes</a:t>
                      </a:r>
                    </a:p>
                  </a:txBody>
                  <a:tcPr marL="6350" marR="6350" marT="6350" marB="0" anchor="ctr">
                    <a:solidFill>
                      <a:srgbClr val="03BFB4"/>
                    </a:solidFill>
                  </a:tcPr>
                </a:tc>
                <a:extLst>
                  <a:ext uri="{0D108BD9-81ED-4DB2-BD59-A6C34878D82A}">
                    <a16:rowId xmlns:a16="http://schemas.microsoft.com/office/drawing/2014/main" val="3348200329"/>
                  </a:ext>
                </a:extLst>
              </a:tr>
              <a:tr h="351390">
                <a:tc>
                  <a:txBody>
                    <a:bodyPr/>
                    <a:lstStyle/>
                    <a:p>
                      <a:pPr algn="l" fontAlgn="b"/>
                      <a:r>
                        <a:rPr lang="en-US" sz="1400" b="0" i="0" u="none" strike="noStrike" dirty="0">
                          <a:solidFill>
                            <a:schemeClr val="bg1"/>
                          </a:solidFill>
                          <a:effectLst/>
                          <a:latin typeface="+mn-lt"/>
                        </a:rPr>
                        <a:t>John Hancock</a:t>
                      </a:r>
                    </a:p>
                  </a:txBody>
                  <a:tcPr marL="6350" marR="6350" marT="6350" marB="0" anchor="ctr">
                    <a:solidFill>
                      <a:srgbClr val="001871"/>
                    </a:solidFill>
                  </a:tcPr>
                </a:tc>
                <a:tc>
                  <a:txBody>
                    <a:bodyPr/>
                    <a:lstStyle/>
                    <a:p>
                      <a:pPr algn="l" fontAlgn="b"/>
                      <a:r>
                        <a:rPr lang="en-US" sz="1400" b="0" i="0" u="none" strike="noStrike" dirty="0">
                          <a:effectLst/>
                          <a:latin typeface="+mn-lt"/>
                        </a:rPr>
                        <a:t>Protection IUL 22 (Barclays Global MA Bonus Rate)</a:t>
                      </a:r>
                    </a:p>
                  </a:txBody>
                  <a:tcPr marL="6350" marR="6350" marT="6350" marB="0" anchor="ctr">
                    <a:solidFill>
                      <a:srgbClr val="E7E7EB"/>
                    </a:solidFill>
                  </a:tcPr>
                </a:tc>
                <a:tc>
                  <a:txBody>
                    <a:bodyPr/>
                    <a:lstStyle/>
                    <a:p>
                      <a:pPr algn="ctr" fontAlgn="b"/>
                      <a:r>
                        <a:rPr lang="en-US" sz="1400" b="0" i="0" u="none" strike="noStrike" dirty="0">
                          <a:effectLst/>
                          <a:latin typeface="+mn-lt"/>
                        </a:rPr>
                        <a:t>$7,754</a:t>
                      </a:r>
                    </a:p>
                  </a:txBody>
                  <a:tcPr marL="6350" marR="6350" marT="6350" marB="0" anchor="ctr">
                    <a:solidFill>
                      <a:srgbClr val="E7E7EB"/>
                    </a:solidFill>
                  </a:tcPr>
                </a:tc>
                <a:tc>
                  <a:txBody>
                    <a:bodyPr/>
                    <a:lstStyle/>
                    <a:p>
                      <a:pPr algn="ctr" fontAlgn="b"/>
                      <a:r>
                        <a:rPr lang="en-US" sz="1400" b="0" i="0" u="none" strike="noStrike" dirty="0">
                          <a:effectLst/>
                          <a:latin typeface="+mn-lt"/>
                        </a:rPr>
                        <a:t>79</a:t>
                      </a:r>
                    </a:p>
                  </a:txBody>
                  <a:tcPr marL="6350" marR="6350" marT="6350" marB="0" anchor="ctr">
                    <a:solidFill>
                      <a:srgbClr val="E7E7EB"/>
                    </a:solidFill>
                  </a:tcPr>
                </a:tc>
                <a:tc>
                  <a:txBody>
                    <a:bodyPr/>
                    <a:lstStyle/>
                    <a:p>
                      <a:pPr algn="ctr" fontAlgn="b"/>
                      <a:r>
                        <a:rPr lang="en-US" sz="1400" b="0" i="0" u="none" strike="noStrike" dirty="0">
                          <a:effectLst/>
                          <a:latin typeface="+mn-lt"/>
                        </a:rPr>
                        <a:t>$131,075</a:t>
                      </a:r>
                    </a:p>
                  </a:txBody>
                  <a:tcPr marL="6350" marR="6350" marT="6350" marB="0" anchor="ctr">
                    <a:solidFill>
                      <a:srgbClr val="E7E7EB"/>
                    </a:solidFill>
                  </a:tcPr>
                </a:tc>
                <a:tc>
                  <a:txBody>
                    <a:bodyPr/>
                    <a:lstStyle/>
                    <a:p>
                      <a:pPr algn="ctr" fontAlgn="b"/>
                      <a:r>
                        <a:rPr lang="en-US" sz="1400" b="0" i="0" u="none" strike="noStrike" dirty="0">
                          <a:effectLst/>
                          <a:latin typeface="+mn-lt"/>
                        </a:rPr>
                        <a:t>121</a:t>
                      </a:r>
                    </a:p>
                  </a:txBody>
                  <a:tcPr marL="6350" marR="6350" marT="6350" marB="0" anchor="ctr">
                    <a:solidFill>
                      <a:srgbClr val="E7E7EB"/>
                    </a:solidFill>
                  </a:tcPr>
                </a:tc>
                <a:tc>
                  <a:txBody>
                    <a:bodyPr/>
                    <a:lstStyle/>
                    <a:p>
                      <a:pPr algn="ctr" fontAlgn="b"/>
                      <a:r>
                        <a:rPr lang="en-US" sz="1400" b="0" i="0" u="none" strike="noStrike" dirty="0">
                          <a:effectLst/>
                          <a:latin typeface="+mn-lt"/>
                        </a:rPr>
                        <a:t>$10,700</a:t>
                      </a:r>
                    </a:p>
                  </a:txBody>
                  <a:tcPr marL="6350" marR="6350" marT="6350" marB="0" anchor="ctr">
                    <a:solidFill>
                      <a:srgbClr val="E7E7EB"/>
                    </a:solidFill>
                  </a:tcPr>
                </a:tc>
                <a:tc>
                  <a:txBody>
                    <a:bodyPr/>
                    <a:lstStyle/>
                    <a:p>
                      <a:pPr algn="ctr" fontAlgn="b"/>
                      <a:endParaRPr lang="en-US" sz="1400" b="0" i="0" u="none" strike="noStrike" dirty="0">
                        <a:effectLst/>
                        <a:latin typeface="+mn-lt"/>
                      </a:endParaRPr>
                    </a:p>
                  </a:txBody>
                  <a:tcPr marL="6350" marR="6350" marT="6350" marB="0" anchor="ctr">
                    <a:solidFill>
                      <a:srgbClr val="E7E7EB"/>
                    </a:solidFill>
                  </a:tcPr>
                </a:tc>
                <a:extLst>
                  <a:ext uri="{0D108BD9-81ED-4DB2-BD59-A6C34878D82A}">
                    <a16:rowId xmlns:a16="http://schemas.microsoft.com/office/drawing/2014/main" val="373081707"/>
                  </a:ext>
                </a:extLst>
              </a:tr>
              <a:tr h="351390">
                <a:tc>
                  <a:txBody>
                    <a:bodyPr/>
                    <a:lstStyle/>
                    <a:p>
                      <a:pPr algn="l" fontAlgn="b"/>
                      <a:r>
                        <a:rPr lang="en-US" sz="1400" b="0" i="0" u="none" strike="noStrike">
                          <a:solidFill>
                            <a:schemeClr val="bg1"/>
                          </a:solidFill>
                          <a:effectLst/>
                          <a:latin typeface="+mn-lt"/>
                        </a:rPr>
                        <a:t>Protective</a:t>
                      </a:r>
                    </a:p>
                  </a:txBody>
                  <a:tcPr marL="0" marR="0" marT="0" marB="0" anchor="b">
                    <a:solidFill>
                      <a:srgbClr val="001871"/>
                    </a:solidFill>
                  </a:tcPr>
                </a:tc>
                <a:tc>
                  <a:txBody>
                    <a:bodyPr/>
                    <a:lstStyle/>
                    <a:p>
                      <a:pPr algn="l" fontAlgn="b"/>
                      <a:r>
                        <a:rPr lang="en-US" sz="1400" b="0" i="0" u="none" strike="noStrike">
                          <a:solidFill>
                            <a:srgbClr val="000000"/>
                          </a:solidFill>
                          <a:effectLst/>
                          <a:latin typeface="+mn-lt"/>
                        </a:rPr>
                        <a:t>Indexed Choice UL 7-21</a:t>
                      </a:r>
                    </a:p>
                  </a:txBody>
                  <a:tcPr marL="0" marR="0" marT="0" marB="0" anchor="b">
                    <a:solidFill>
                      <a:srgbClr val="E7E7EB"/>
                    </a:solidFill>
                  </a:tcPr>
                </a:tc>
                <a:tc>
                  <a:txBody>
                    <a:bodyPr/>
                    <a:lstStyle/>
                    <a:p>
                      <a:pPr algn="ctr" fontAlgn="b"/>
                      <a:r>
                        <a:rPr lang="en-US" sz="1400" b="0" i="0" u="none" strike="noStrike" dirty="0">
                          <a:solidFill>
                            <a:srgbClr val="000000"/>
                          </a:solidFill>
                          <a:effectLst/>
                          <a:latin typeface="+mn-lt"/>
                        </a:rPr>
                        <a:t>$8,225</a:t>
                      </a:r>
                    </a:p>
                  </a:txBody>
                  <a:tcPr marL="9525" marR="9525" marT="9525" marB="0" anchor="ctr">
                    <a:solidFill>
                      <a:srgbClr val="E7E7EB"/>
                    </a:solidFill>
                  </a:tcPr>
                </a:tc>
                <a:tc>
                  <a:txBody>
                    <a:bodyPr/>
                    <a:lstStyle/>
                    <a:p>
                      <a:pPr algn="ctr" fontAlgn="b"/>
                      <a:r>
                        <a:rPr lang="en-US" sz="1400" b="0" i="0" u="none" strike="noStrike" dirty="0">
                          <a:effectLst/>
                          <a:latin typeface="+mn-lt"/>
                        </a:rPr>
                        <a:t>89</a:t>
                      </a:r>
                    </a:p>
                  </a:txBody>
                  <a:tcPr marL="6350" marR="6350" marT="6350" marB="0" anchor="ctr">
                    <a:solidFill>
                      <a:srgbClr val="E7E7EB"/>
                    </a:solidFill>
                  </a:tcPr>
                </a:tc>
                <a:tc>
                  <a:txBody>
                    <a:bodyPr/>
                    <a:lstStyle/>
                    <a:p>
                      <a:pPr algn="ctr" fontAlgn="b"/>
                      <a:r>
                        <a:rPr lang="en-US" sz="1400" b="0" i="0" u="none" strike="noStrike" dirty="0">
                          <a:solidFill>
                            <a:srgbClr val="000000"/>
                          </a:solidFill>
                          <a:effectLst/>
                          <a:latin typeface="+mn-lt"/>
                        </a:rPr>
                        <a:t>$200,080</a:t>
                      </a:r>
                    </a:p>
                  </a:txBody>
                  <a:tcPr marL="9525" marR="9525" marT="9525" marB="0" anchor="ctr">
                    <a:solidFill>
                      <a:srgbClr val="E7E7EB"/>
                    </a:solidFill>
                  </a:tcPr>
                </a:tc>
                <a:tc>
                  <a:txBody>
                    <a:bodyPr/>
                    <a:lstStyle/>
                    <a:p>
                      <a:pPr algn="ctr" fontAlgn="b"/>
                      <a:r>
                        <a:rPr lang="en-US" sz="1400" b="0" i="0" u="none" strike="noStrike" dirty="0">
                          <a:solidFill>
                            <a:srgbClr val="000000"/>
                          </a:solidFill>
                          <a:effectLst/>
                          <a:latin typeface="+mn-lt"/>
                        </a:rPr>
                        <a:t>121</a:t>
                      </a:r>
                    </a:p>
                  </a:txBody>
                  <a:tcPr marL="9525" marR="9525" marT="9525" marB="0" anchor="ctr">
                    <a:solidFill>
                      <a:srgbClr val="E7E7EB"/>
                    </a:solidFill>
                  </a:tcPr>
                </a:tc>
                <a:tc>
                  <a:txBody>
                    <a:bodyPr/>
                    <a:lstStyle/>
                    <a:p>
                      <a:pPr algn="ctr" fontAlgn="b"/>
                      <a:r>
                        <a:rPr lang="en-US" sz="1400" b="0" i="0" u="none" strike="noStrike" dirty="0">
                          <a:solidFill>
                            <a:srgbClr val="000000"/>
                          </a:solidFill>
                          <a:effectLst/>
                          <a:latin typeface="+mn-lt"/>
                        </a:rPr>
                        <a:t>$10,010</a:t>
                      </a:r>
                    </a:p>
                  </a:txBody>
                  <a:tcPr marL="9525" marR="9525" marT="9525" marB="0" anchor="ctr">
                    <a:solidFill>
                      <a:srgbClr val="E7E7EB"/>
                    </a:solidFill>
                  </a:tcPr>
                </a:tc>
                <a:tc>
                  <a:txBody>
                    <a:bodyPr/>
                    <a:lstStyle/>
                    <a:p>
                      <a:pPr algn="ctr" fontAlgn="b"/>
                      <a:endParaRPr lang="en-US" sz="1400" b="0" i="0" u="none" strike="noStrike" dirty="0">
                        <a:effectLst/>
                        <a:latin typeface="+mn-lt"/>
                      </a:endParaRPr>
                    </a:p>
                  </a:txBody>
                  <a:tcPr marL="6350" marR="6350" marT="6350" marB="0" anchor="ctr">
                    <a:solidFill>
                      <a:srgbClr val="E7E7EB"/>
                    </a:solidFill>
                  </a:tcPr>
                </a:tc>
                <a:extLst>
                  <a:ext uri="{0D108BD9-81ED-4DB2-BD59-A6C34878D82A}">
                    <a16:rowId xmlns:a16="http://schemas.microsoft.com/office/drawing/2014/main" val="1061470928"/>
                  </a:ext>
                </a:extLst>
              </a:tr>
              <a:tr h="351390">
                <a:tc>
                  <a:txBody>
                    <a:bodyPr/>
                    <a:lstStyle/>
                    <a:p>
                      <a:pPr algn="l" fontAlgn="b"/>
                      <a:r>
                        <a:rPr lang="en-US" sz="1400" b="0" i="0" u="none" strike="noStrike">
                          <a:solidFill>
                            <a:schemeClr val="bg1"/>
                          </a:solidFill>
                          <a:effectLst/>
                          <a:latin typeface="+mn-lt"/>
                        </a:rPr>
                        <a:t>Mutual of Omaha</a:t>
                      </a:r>
                    </a:p>
                  </a:txBody>
                  <a:tcPr marL="0" marR="0" marT="0" marB="0" anchor="b">
                    <a:solidFill>
                      <a:srgbClr val="001871"/>
                    </a:solidFill>
                  </a:tcPr>
                </a:tc>
                <a:tc>
                  <a:txBody>
                    <a:bodyPr/>
                    <a:lstStyle/>
                    <a:p>
                      <a:pPr algn="l" fontAlgn="b"/>
                      <a:r>
                        <a:rPr lang="en-US" sz="1400" b="0" i="0" u="none" strike="noStrike">
                          <a:solidFill>
                            <a:srgbClr val="000000"/>
                          </a:solidFill>
                          <a:effectLst/>
                          <a:latin typeface="+mn-lt"/>
                        </a:rPr>
                        <a:t>Life Protection Advantage IUL</a:t>
                      </a:r>
                    </a:p>
                  </a:txBody>
                  <a:tcPr marL="0" marR="0" marT="0" marB="0" anchor="b">
                    <a:solidFill>
                      <a:srgbClr val="E7E7EB"/>
                    </a:solidFill>
                  </a:tcPr>
                </a:tc>
                <a:tc>
                  <a:txBody>
                    <a:bodyPr/>
                    <a:lstStyle/>
                    <a:p>
                      <a:pPr algn="ctr" fontAlgn="b"/>
                      <a:r>
                        <a:rPr lang="en-US" sz="1400" b="0" i="0" u="none" strike="noStrike">
                          <a:solidFill>
                            <a:srgbClr val="000000"/>
                          </a:solidFill>
                          <a:effectLst/>
                          <a:latin typeface="+mn-lt"/>
                        </a:rPr>
                        <a:t>$8,252</a:t>
                      </a:r>
                    </a:p>
                  </a:txBody>
                  <a:tcPr marL="9525" marR="9525" marT="9525" marB="0" anchor="ctr">
                    <a:solidFill>
                      <a:srgbClr val="E7E7EB"/>
                    </a:solidFill>
                  </a:tcPr>
                </a:tc>
                <a:tc>
                  <a:txBody>
                    <a:bodyPr/>
                    <a:lstStyle/>
                    <a:p>
                      <a:pPr algn="ctr" fontAlgn="b"/>
                      <a:r>
                        <a:rPr lang="en-US" sz="1400" b="0" i="0" u="none" strike="noStrike" dirty="0">
                          <a:effectLst/>
                          <a:latin typeface="+mn-lt"/>
                        </a:rPr>
                        <a:t>90</a:t>
                      </a:r>
                    </a:p>
                  </a:txBody>
                  <a:tcPr marL="6350" marR="6350" marT="6350" marB="0" anchor="ctr">
                    <a:solidFill>
                      <a:srgbClr val="E7E7EB"/>
                    </a:solidFill>
                  </a:tcPr>
                </a:tc>
                <a:tc>
                  <a:txBody>
                    <a:bodyPr/>
                    <a:lstStyle/>
                    <a:p>
                      <a:pPr algn="ctr" fontAlgn="b"/>
                      <a:r>
                        <a:rPr lang="en-US" sz="1400" b="0" i="0" u="none" strike="noStrike">
                          <a:solidFill>
                            <a:srgbClr val="000000"/>
                          </a:solidFill>
                          <a:effectLst/>
                          <a:latin typeface="+mn-lt"/>
                        </a:rPr>
                        <a:t>$193,775</a:t>
                      </a:r>
                    </a:p>
                  </a:txBody>
                  <a:tcPr marL="9525" marR="9525" marT="9525" marB="0" anchor="ctr">
                    <a:solidFill>
                      <a:srgbClr val="E7E7EB"/>
                    </a:solidFill>
                  </a:tcPr>
                </a:tc>
                <a:tc>
                  <a:txBody>
                    <a:bodyPr/>
                    <a:lstStyle/>
                    <a:p>
                      <a:pPr algn="ctr" fontAlgn="b"/>
                      <a:r>
                        <a:rPr lang="en-US" sz="1400" b="0" i="0" u="none" strike="noStrike">
                          <a:solidFill>
                            <a:srgbClr val="000000"/>
                          </a:solidFill>
                          <a:effectLst/>
                          <a:latin typeface="+mn-lt"/>
                        </a:rPr>
                        <a:t>120</a:t>
                      </a:r>
                    </a:p>
                  </a:txBody>
                  <a:tcPr marL="9525" marR="9525" marT="9525" marB="0" anchor="ctr">
                    <a:solidFill>
                      <a:srgbClr val="E7E7EB"/>
                    </a:solidFill>
                  </a:tcPr>
                </a:tc>
                <a:tc>
                  <a:txBody>
                    <a:bodyPr/>
                    <a:lstStyle/>
                    <a:p>
                      <a:pPr algn="ctr" fontAlgn="b"/>
                      <a:r>
                        <a:rPr lang="en-US" sz="1400" b="0" i="0" u="none" strike="noStrike">
                          <a:solidFill>
                            <a:srgbClr val="000000"/>
                          </a:solidFill>
                          <a:effectLst/>
                          <a:latin typeface="+mn-lt"/>
                        </a:rPr>
                        <a:t>$9,180</a:t>
                      </a:r>
                    </a:p>
                  </a:txBody>
                  <a:tcPr marL="9525" marR="9525" marT="9525" marB="0" anchor="ctr">
                    <a:solidFill>
                      <a:srgbClr val="E7E7EB"/>
                    </a:solidFill>
                  </a:tcPr>
                </a:tc>
                <a:tc>
                  <a:txBody>
                    <a:bodyPr/>
                    <a:lstStyle/>
                    <a:p>
                      <a:pPr algn="ctr" fontAlgn="b"/>
                      <a:r>
                        <a:rPr lang="en-US" sz="1400" b="0" i="0" u="none" strike="noStrike" dirty="0">
                          <a:effectLst/>
                          <a:latin typeface="+mn-lt"/>
                        </a:rPr>
                        <a:t>Yes</a:t>
                      </a:r>
                    </a:p>
                  </a:txBody>
                  <a:tcPr marL="6350" marR="6350" marT="6350" marB="0" anchor="ctr">
                    <a:solidFill>
                      <a:srgbClr val="E7E7EB"/>
                    </a:solidFill>
                  </a:tcPr>
                </a:tc>
                <a:extLst>
                  <a:ext uri="{0D108BD9-81ED-4DB2-BD59-A6C34878D82A}">
                    <a16:rowId xmlns:a16="http://schemas.microsoft.com/office/drawing/2014/main" val="479921172"/>
                  </a:ext>
                </a:extLst>
              </a:tr>
              <a:tr h="351390">
                <a:tc>
                  <a:txBody>
                    <a:bodyPr/>
                    <a:lstStyle/>
                    <a:p>
                      <a:pPr algn="l" fontAlgn="b"/>
                      <a:r>
                        <a:rPr lang="en-US" sz="1400" b="0" i="0" u="none" strike="noStrike">
                          <a:solidFill>
                            <a:schemeClr val="bg1"/>
                          </a:solidFill>
                          <a:effectLst/>
                          <a:latin typeface="+mn-lt"/>
                        </a:rPr>
                        <a:t>Lincoln Financial</a:t>
                      </a:r>
                    </a:p>
                  </a:txBody>
                  <a:tcPr marL="0" marR="0" marT="0" marB="0" anchor="b">
                    <a:solidFill>
                      <a:srgbClr val="001871"/>
                    </a:solidFill>
                  </a:tcPr>
                </a:tc>
                <a:tc>
                  <a:txBody>
                    <a:bodyPr/>
                    <a:lstStyle/>
                    <a:p>
                      <a:pPr algn="l" fontAlgn="b"/>
                      <a:r>
                        <a:rPr lang="en-US" sz="1400" b="0" i="0" u="none" strike="noStrike">
                          <a:solidFill>
                            <a:srgbClr val="000000"/>
                          </a:solidFill>
                          <a:effectLst/>
                          <a:latin typeface="+mn-lt"/>
                        </a:rPr>
                        <a:t>WealthPreserve 2 IUL (2020) (Fidelity AIM Dividend)</a:t>
                      </a:r>
                    </a:p>
                  </a:txBody>
                  <a:tcPr marL="0" marR="0" marT="0" marB="0" anchor="b">
                    <a:solidFill>
                      <a:srgbClr val="E7E7EB"/>
                    </a:solidFill>
                  </a:tcPr>
                </a:tc>
                <a:tc>
                  <a:txBody>
                    <a:bodyPr/>
                    <a:lstStyle/>
                    <a:p>
                      <a:pPr algn="ctr" fontAlgn="b"/>
                      <a:r>
                        <a:rPr lang="en-US" sz="1400" b="0" i="0" u="none" strike="noStrike">
                          <a:solidFill>
                            <a:srgbClr val="000000"/>
                          </a:solidFill>
                          <a:effectLst/>
                          <a:latin typeface="+mn-lt"/>
                        </a:rPr>
                        <a:t>$8,517</a:t>
                      </a:r>
                    </a:p>
                  </a:txBody>
                  <a:tcPr marL="9525" marR="9525" marT="9525" marB="0" anchor="ctr">
                    <a:solidFill>
                      <a:srgbClr val="E7E7EB"/>
                    </a:solidFill>
                  </a:tcPr>
                </a:tc>
                <a:tc>
                  <a:txBody>
                    <a:bodyPr/>
                    <a:lstStyle/>
                    <a:p>
                      <a:pPr algn="ctr" fontAlgn="b"/>
                      <a:r>
                        <a:rPr lang="en-US" sz="1400" b="0" i="0" u="none" strike="noStrike" dirty="0">
                          <a:effectLst/>
                          <a:latin typeface="+mn-lt"/>
                        </a:rPr>
                        <a:t>90</a:t>
                      </a:r>
                    </a:p>
                  </a:txBody>
                  <a:tcPr marL="6350" marR="6350" marT="6350" marB="0" anchor="ctr">
                    <a:solidFill>
                      <a:srgbClr val="E7E7EB"/>
                    </a:solidFill>
                  </a:tcPr>
                </a:tc>
                <a:tc>
                  <a:txBody>
                    <a:bodyPr/>
                    <a:lstStyle/>
                    <a:p>
                      <a:pPr algn="ctr" fontAlgn="b"/>
                      <a:r>
                        <a:rPr lang="en-US" sz="1400" b="0" i="0" u="none" strike="noStrike">
                          <a:solidFill>
                            <a:srgbClr val="000000"/>
                          </a:solidFill>
                          <a:effectLst/>
                          <a:latin typeface="+mn-lt"/>
                        </a:rPr>
                        <a:t>$203,281</a:t>
                      </a:r>
                    </a:p>
                  </a:txBody>
                  <a:tcPr marL="9525" marR="9525" marT="9525" marB="0" anchor="ctr">
                    <a:solidFill>
                      <a:srgbClr val="E7E7EB"/>
                    </a:solidFill>
                  </a:tcPr>
                </a:tc>
                <a:tc>
                  <a:txBody>
                    <a:bodyPr/>
                    <a:lstStyle/>
                    <a:p>
                      <a:pPr algn="ctr" fontAlgn="b"/>
                      <a:r>
                        <a:rPr lang="en-US" sz="1400" b="0" i="0" u="none" strike="noStrike">
                          <a:solidFill>
                            <a:srgbClr val="000000"/>
                          </a:solidFill>
                          <a:effectLst/>
                          <a:latin typeface="+mn-lt"/>
                        </a:rPr>
                        <a:t>126</a:t>
                      </a:r>
                    </a:p>
                  </a:txBody>
                  <a:tcPr marL="9525" marR="9525" marT="9525" marB="0" anchor="ctr">
                    <a:solidFill>
                      <a:srgbClr val="E7E7EB"/>
                    </a:solidFill>
                  </a:tcPr>
                </a:tc>
                <a:tc>
                  <a:txBody>
                    <a:bodyPr/>
                    <a:lstStyle/>
                    <a:p>
                      <a:pPr algn="ctr" fontAlgn="b"/>
                      <a:r>
                        <a:rPr lang="en-US" sz="1400" b="0" i="0" u="none" strike="noStrike">
                          <a:solidFill>
                            <a:srgbClr val="000000"/>
                          </a:solidFill>
                          <a:effectLst/>
                          <a:latin typeface="+mn-lt"/>
                        </a:rPr>
                        <a:t>$11,240</a:t>
                      </a:r>
                    </a:p>
                  </a:txBody>
                  <a:tcPr marL="9525" marR="9525" marT="9525" marB="0" anchor="ctr">
                    <a:solidFill>
                      <a:srgbClr val="E7E7EB"/>
                    </a:solidFill>
                  </a:tcPr>
                </a:tc>
                <a:tc>
                  <a:txBody>
                    <a:bodyPr/>
                    <a:lstStyle/>
                    <a:p>
                      <a:pPr algn="ctr" fontAlgn="b"/>
                      <a:endParaRPr lang="en-US" sz="1400" b="0" i="0" u="none" strike="noStrike" dirty="0">
                        <a:effectLst/>
                        <a:latin typeface="+mn-lt"/>
                      </a:endParaRPr>
                    </a:p>
                  </a:txBody>
                  <a:tcPr marL="6350" marR="6350" marT="6350" marB="0" anchor="ctr">
                    <a:solidFill>
                      <a:srgbClr val="E7E7EB"/>
                    </a:solidFill>
                  </a:tcPr>
                </a:tc>
                <a:extLst>
                  <a:ext uri="{0D108BD9-81ED-4DB2-BD59-A6C34878D82A}">
                    <a16:rowId xmlns:a16="http://schemas.microsoft.com/office/drawing/2014/main" val="1425430314"/>
                  </a:ext>
                </a:extLst>
              </a:tr>
              <a:tr h="351390">
                <a:tc>
                  <a:txBody>
                    <a:bodyPr/>
                    <a:lstStyle/>
                    <a:p>
                      <a:pPr algn="l" fontAlgn="b"/>
                      <a:r>
                        <a:rPr lang="en-US" sz="1400" b="0" i="0" u="none" strike="noStrike">
                          <a:solidFill>
                            <a:schemeClr val="bg1"/>
                          </a:solidFill>
                          <a:effectLst/>
                          <a:latin typeface="+mn-lt"/>
                        </a:rPr>
                        <a:t>Nationwide</a:t>
                      </a:r>
                    </a:p>
                  </a:txBody>
                  <a:tcPr marL="0" marR="0" marT="0" marB="0" anchor="b">
                    <a:solidFill>
                      <a:srgbClr val="001871"/>
                    </a:solidFill>
                  </a:tcPr>
                </a:tc>
                <a:tc>
                  <a:txBody>
                    <a:bodyPr/>
                    <a:lstStyle/>
                    <a:p>
                      <a:pPr algn="l" fontAlgn="b"/>
                      <a:r>
                        <a:rPr lang="en-US" sz="1400" b="0" i="0" u="none" strike="noStrike">
                          <a:solidFill>
                            <a:srgbClr val="000000"/>
                          </a:solidFill>
                          <a:effectLst/>
                          <a:latin typeface="+mn-lt"/>
                        </a:rPr>
                        <a:t>Indexed UL Protector II 2020</a:t>
                      </a:r>
                    </a:p>
                  </a:txBody>
                  <a:tcPr marL="0" marR="0" marT="0" marB="0" anchor="b">
                    <a:solidFill>
                      <a:srgbClr val="E7E7EB"/>
                    </a:solidFill>
                  </a:tcPr>
                </a:tc>
                <a:tc>
                  <a:txBody>
                    <a:bodyPr/>
                    <a:lstStyle/>
                    <a:p>
                      <a:pPr algn="ctr" fontAlgn="b"/>
                      <a:r>
                        <a:rPr lang="en-US" sz="1400" b="0" i="0" u="none" strike="noStrike">
                          <a:solidFill>
                            <a:srgbClr val="000000"/>
                          </a:solidFill>
                          <a:effectLst/>
                          <a:latin typeface="+mn-lt"/>
                        </a:rPr>
                        <a:t>$8,655</a:t>
                      </a:r>
                    </a:p>
                  </a:txBody>
                  <a:tcPr marL="9525" marR="9525" marT="9525" marB="0" anchor="ctr">
                    <a:solidFill>
                      <a:srgbClr val="E7E7EB"/>
                    </a:solidFill>
                  </a:tcPr>
                </a:tc>
                <a:tc>
                  <a:txBody>
                    <a:bodyPr/>
                    <a:lstStyle/>
                    <a:p>
                      <a:pPr algn="ctr" fontAlgn="b"/>
                      <a:r>
                        <a:rPr lang="en-US" sz="1400" b="0" i="0" u="none" strike="noStrike" dirty="0">
                          <a:effectLst/>
                          <a:latin typeface="+mn-lt"/>
                        </a:rPr>
                        <a:t>70</a:t>
                      </a:r>
                    </a:p>
                  </a:txBody>
                  <a:tcPr marL="6350" marR="6350" marT="6350" marB="0" anchor="ctr">
                    <a:solidFill>
                      <a:srgbClr val="E7E7EB"/>
                    </a:solidFill>
                  </a:tcPr>
                </a:tc>
                <a:tc>
                  <a:txBody>
                    <a:bodyPr/>
                    <a:lstStyle/>
                    <a:p>
                      <a:pPr algn="ctr" fontAlgn="b"/>
                      <a:r>
                        <a:rPr lang="en-US" sz="1400" b="0" i="0" u="none" strike="noStrike">
                          <a:solidFill>
                            <a:srgbClr val="000000"/>
                          </a:solidFill>
                          <a:effectLst/>
                          <a:latin typeface="+mn-lt"/>
                        </a:rPr>
                        <a:t>$203,874</a:t>
                      </a:r>
                    </a:p>
                  </a:txBody>
                  <a:tcPr marL="9525" marR="9525" marT="9525" marB="0" anchor="ctr">
                    <a:solidFill>
                      <a:srgbClr val="E7E7EB"/>
                    </a:solidFill>
                  </a:tcPr>
                </a:tc>
                <a:tc>
                  <a:txBody>
                    <a:bodyPr/>
                    <a:lstStyle/>
                    <a:p>
                      <a:pPr algn="ctr" fontAlgn="b"/>
                      <a:r>
                        <a:rPr lang="en-US" sz="1400" b="0" i="0" u="none" strike="noStrike">
                          <a:solidFill>
                            <a:srgbClr val="000000"/>
                          </a:solidFill>
                          <a:effectLst/>
                          <a:latin typeface="+mn-lt"/>
                        </a:rPr>
                        <a:t>120</a:t>
                      </a:r>
                    </a:p>
                  </a:txBody>
                  <a:tcPr marL="9525" marR="9525" marT="9525" marB="0" anchor="ctr">
                    <a:solidFill>
                      <a:srgbClr val="E7E7EB"/>
                    </a:solidFill>
                  </a:tcPr>
                </a:tc>
                <a:tc>
                  <a:txBody>
                    <a:bodyPr/>
                    <a:lstStyle/>
                    <a:p>
                      <a:pPr algn="ctr" fontAlgn="b"/>
                      <a:r>
                        <a:rPr lang="en-US" sz="1400" b="0" i="0" u="none" strike="noStrike">
                          <a:solidFill>
                            <a:srgbClr val="000000"/>
                          </a:solidFill>
                          <a:effectLst/>
                          <a:latin typeface="+mn-lt"/>
                        </a:rPr>
                        <a:t>$9,910</a:t>
                      </a:r>
                    </a:p>
                  </a:txBody>
                  <a:tcPr marL="9525" marR="9525" marT="9525" marB="0" anchor="ctr">
                    <a:solidFill>
                      <a:srgbClr val="E7E7EB"/>
                    </a:solidFill>
                  </a:tcPr>
                </a:tc>
                <a:tc>
                  <a:txBody>
                    <a:bodyPr/>
                    <a:lstStyle/>
                    <a:p>
                      <a:pPr algn="ctr" fontAlgn="b"/>
                      <a:endParaRPr lang="en-US" sz="1400" b="0" i="0" u="none" strike="noStrike" dirty="0">
                        <a:effectLst/>
                        <a:latin typeface="+mn-lt"/>
                      </a:endParaRPr>
                    </a:p>
                  </a:txBody>
                  <a:tcPr marL="6350" marR="6350" marT="6350" marB="0" anchor="ctr">
                    <a:solidFill>
                      <a:srgbClr val="E7E7EB"/>
                    </a:solidFill>
                  </a:tcPr>
                </a:tc>
                <a:extLst>
                  <a:ext uri="{0D108BD9-81ED-4DB2-BD59-A6C34878D82A}">
                    <a16:rowId xmlns:a16="http://schemas.microsoft.com/office/drawing/2014/main" val="2106776277"/>
                  </a:ext>
                </a:extLst>
              </a:tr>
              <a:tr h="351390">
                <a:tc>
                  <a:txBody>
                    <a:bodyPr/>
                    <a:lstStyle/>
                    <a:p>
                      <a:pPr algn="l" fontAlgn="b"/>
                      <a:r>
                        <a:rPr lang="en-US" sz="1400" b="0" i="0" u="none" strike="noStrike">
                          <a:solidFill>
                            <a:schemeClr val="bg1"/>
                          </a:solidFill>
                          <a:effectLst/>
                          <a:latin typeface="+mn-lt"/>
                        </a:rPr>
                        <a:t>Symetra</a:t>
                      </a:r>
                    </a:p>
                  </a:txBody>
                  <a:tcPr marL="0" marR="0" marT="0" marB="0" anchor="b">
                    <a:solidFill>
                      <a:srgbClr val="001871"/>
                    </a:solidFill>
                  </a:tcPr>
                </a:tc>
                <a:tc>
                  <a:txBody>
                    <a:bodyPr/>
                    <a:lstStyle/>
                    <a:p>
                      <a:pPr algn="l" fontAlgn="b"/>
                      <a:r>
                        <a:rPr lang="en-US" sz="1400" b="0" i="0" u="none" strike="noStrike">
                          <a:solidFill>
                            <a:srgbClr val="000000"/>
                          </a:solidFill>
                          <a:effectLst/>
                          <a:latin typeface="+mn-lt"/>
                        </a:rPr>
                        <a:t>Symetra Protector IUL 3.0</a:t>
                      </a:r>
                    </a:p>
                  </a:txBody>
                  <a:tcPr marL="0" marR="0" marT="0" marB="0" anchor="b">
                    <a:solidFill>
                      <a:srgbClr val="E7E7EB"/>
                    </a:solidFill>
                  </a:tcPr>
                </a:tc>
                <a:tc>
                  <a:txBody>
                    <a:bodyPr/>
                    <a:lstStyle/>
                    <a:p>
                      <a:pPr algn="ctr" fontAlgn="b"/>
                      <a:r>
                        <a:rPr lang="en-US" sz="1400" b="0" i="0" u="none" strike="noStrike">
                          <a:solidFill>
                            <a:srgbClr val="000000"/>
                          </a:solidFill>
                          <a:effectLst/>
                          <a:latin typeface="+mn-lt"/>
                        </a:rPr>
                        <a:t>$8,813</a:t>
                      </a:r>
                    </a:p>
                  </a:txBody>
                  <a:tcPr marL="9525" marR="9525" marT="9525" marB="0" anchor="ctr">
                    <a:solidFill>
                      <a:srgbClr val="E7E7EB"/>
                    </a:solidFill>
                  </a:tcPr>
                </a:tc>
                <a:tc>
                  <a:txBody>
                    <a:bodyPr/>
                    <a:lstStyle/>
                    <a:p>
                      <a:pPr algn="ctr" fontAlgn="b"/>
                      <a:r>
                        <a:rPr lang="en-US" sz="1400" b="0" i="0" u="none" strike="noStrike" dirty="0">
                          <a:effectLst/>
                          <a:latin typeface="+mn-lt"/>
                        </a:rPr>
                        <a:t>91</a:t>
                      </a:r>
                    </a:p>
                  </a:txBody>
                  <a:tcPr marL="6350" marR="6350" marT="6350" marB="0" anchor="ctr">
                    <a:solidFill>
                      <a:srgbClr val="E7E7EB"/>
                    </a:solidFill>
                  </a:tcPr>
                </a:tc>
                <a:tc>
                  <a:txBody>
                    <a:bodyPr/>
                    <a:lstStyle/>
                    <a:p>
                      <a:pPr algn="ctr" fontAlgn="b"/>
                      <a:r>
                        <a:rPr lang="en-US" sz="1400" b="0" i="0" u="none" strike="noStrike">
                          <a:solidFill>
                            <a:srgbClr val="000000"/>
                          </a:solidFill>
                          <a:effectLst/>
                          <a:latin typeface="+mn-lt"/>
                        </a:rPr>
                        <a:t>$216,505</a:t>
                      </a:r>
                    </a:p>
                  </a:txBody>
                  <a:tcPr marL="9525" marR="9525" marT="9525" marB="0" anchor="ctr">
                    <a:solidFill>
                      <a:srgbClr val="E7E7EB"/>
                    </a:solidFill>
                  </a:tcPr>
                </a:tc>
                <a:tc>
                  <a:txBody>
                    <a:bodyPr/>
                    <a:lstStyle/>
                    <a:p>
                      <a:pPr algn="ctr" fontAlgn="b"/>
                      <a:r>
                        <a:rPr lang="en-US" sz="1400" b="0" i="0" u="none" strike="noStrike">
                          <a:solidFill>
                            <a:srgbClr val="000000"/>
                          </a:solidFill>
                          <a:effectLst/>
                          <a:latin typeface="+mn-lt"/>
                        </a:rPr>
                        <a:t>120</a:t>
                      </a:r>
                    </a:p>
                  </a:txBody>
                  <a:tcPr marL="9525" marR="9525" marT="9525" marB="0" anchor="ctr">
                    <a:solidFill>
                      <a:srgbClr val="E7E7EB"/>
                    </a:solidFill>
                  </a:tcPr>
                </a:tc>
                <a:tc>
                  <a:txBody>
                    <a:bodyPr/>
                    <a:lstStyle/>
                    <a:p>
                      <a:pPr algn="ctr" fontAlgn="b"/>
                      <a:r>
                        <a:rPr lang="en-US" sz="1400" b="0" i="0" u="none" strike="noStrike">
                          <a:solidFill>
                            <a:srgbClr val="000000"/>
                          </a:solidFill>
                          <a:effectLst/>
                          <a:latin typeface="+mn-lt"/>
                        </a:rPr>
                        <a:t>$11,534</a:t>
                      </a:r>
                    </a:p>
                  </a:txBody>
                  <a:tcPr marL="9525" marR="9525" marT="9525" marB="0" anchor="ctr">
                    <a:solidFill>
                      <a:srgbClr val="E7E7EB"/>
                    </a:solidFill>
                  </a:tcPr>
                </a:tc>
                <a:tc>
                  <a:txBody>
                    <a:bodyPr/>
                    <a:lstStyle/>
                    <a:p>
                      <a:pPr algn="ctr" fontAlgn="b"/>
                      <a:endParaRPr lang="en-US" sz="1400" b="0" i="0" u="none" strike="noStrike" dirty="0">
                        <a:effectLst/>
                        <a:latin typeface="+mn-lt"/>
                      </a:endParaRPr>
                    </a:p>
                  </a:txBody>
                  <a:tcPr marL="6350" marR="6350" marT="6350" marB="0" anchor="ctr">
                    <a:solidFill>
                      <a:srgbClr val="E7E7EB"/>
                    </a:solidFill>
                  </a:tcPr>
                </a:tc>
                <a:extLst>
                  <a:ext uri="{0D108BD9-81ED-4DB2-BD59-A6C34878D82A}">
                    <a16:rowId xmlns:a16="http://schemas.microsoft.com/office/drawing/2014/main" val="4096370196"/>
                  </a:ext>
                </a:extLst>
              </a:tr>
              <a:tr h="351390">
                <a:tc>
                  <a:txBody>
                    <a:bodyPr/>
                    <a:lstStyle/>
                    <a:p>
                      <a:pPr algn="l" fontAlgn="b"/>
                      <a:r>
                        <a:rPr lang="en-US" sz="1400" b="0" i="0" u="none" strike="noStrike">
                          <a:solidFill>
                            <a:schemeClr val="bg1"/>
                          </a:solidFill>
                          <a:effectLst/>
                          <a:latin typeface="+mn-lt"/>
                        </a:rPr>
                        <a:t>North American</a:t>
                      </a:r>
                    </a:p>
                  </a:txBody>
                  <a:tcPr marL="0" marR="0" marT="0" marB="0" anchor="b">
                    <a:solidFill>
                      <a:srgbClr val="001871"/>
                    </a:solidFill>
                  </a:tcPr>
                </a:tc>
                <a:tc>
                  <a:txBody>
                    <a:bodyPr/>
                    <a:lstStyle/>
                    <a:p>
                      <a:pPr algn="l" fontAlgn="b"/>
                      <a:r>
                        <a:rPr lang="en-US" sz="1400" b="0" i="0" u="none" strike="noStrike">
                          <a:solidFill>
                            <a:srgbClr val="000000"/>
                          </a:solidFill>
                          <a:effectLst/>
                          <a:latin typeface="+mn-lt"/>
                        </a:rPr>
                        <a:t>Protection Builder IUL (Fidelity Multifactor Yield Index 5% ER)</a:t>
                      </a:r>
                    </a:p>
                  </a:txBody>
                  <a:tcPr marL="0" marR="0" marT="0" marB="0" anchor="b">
                    <a:solidFill>
                      <a:srgbClr val="E7E7EB"/>
                    </a:solidFill>
                  </a:tcPr>
                </a:tc>
                <a:tc>
                  <a:txBody>
                    <a:bodyPr/>
                    <a:lstStyle/>
                    <a:p>
                      <a:pPr algn="ctr" fontAlgn="b"/>
                      <a:r>
                        <a:rPr lang="en-US" sz="1400" b="0" i="0" u="none" strike="noStrike">
                          <a:solidFill>
                            <a:srgbClr val="000000"/>
                          </a:solidFill>
                          <a:effectLst/>
                          <a:latin typeface="+mn-lt"/>
                        </a:rPr>
                        <a:t>$9,043</a:t>
                      </a:r>
                    </a:p>
                  </a:txBody>
                  <a:tcPr marL="9525" marR="9525" marT="9525" marB="0" anchor="ctr">
                    <a:solidFill>
                      <a:srgbClr val="E7E7EB"/>
                    </a:solidFill>
                  </a:tcPr>
                </a:tc>
                <a:tc>
                  <a:txBody>
                    <a:bodyPr/>
                    <a:lstStyle/>
                    <a:p>
                      <a:pPr algn="ctr" fontAlgn="b"/>
                      <a:r>
                        <a:rPr lang="en-US" sz="1400" b="0" i="0" u="none" strike="noStrike" dirty="0">
                          <a:effectLst/>
                          <a:latin typeface="+mn-lt"/>
                        </a:rPr>
                        <a:t>76</a:t>
                      </a:r>
                    </a:p>
                  </a:txBody>
                  <a:tcPr marL="6350" marR="6350" marT="6350" marB="0" anchor="ctr">
                    <a:solidFill>
                      <a:srgbClr val="E7E7EB"/>
                    </a:solidFill>
                  </a:tcPr>
                </a:tc>
                <a:tc>
                  <a:txBody>
                    <a:bodyPr/>
                    <a:lstStyle/>
                    <a:p>
                      <a:pPr algn="ctr" fontAlgn="b"/>
                      <a:r>
                        <a:rPr lang="en-US" sz="1400" b="0" i="0" u="none" strike="noStrike">
                          <a:solidFill>
                            <a:srgbClr val="000000"/>
                          </a:solidFill>
                          <a:effectLst/>
                          <a:latin typeface="+mn-lt"/>
                        </a:rPr>
                        <a:t>$208,735</a:t>
                      </a:r>
                    </a:p>
                  </a:txBody>
                  <a:tcPr marL="9525" marR="9525" marT="9525" marB="0" anchor="ctr">
                    <a:solidFill>
                      <a:srgbClr val="E7E7EB"/>
                    </a:solidFill>
                  </a:tcPr>
                </a:tc>
                <a:tc>
                  <a:txBody>
                    <a:bodyPr/>
                    <a:lstStyle/>
                    <a:p>
                      <a:pPr algn="ctr" fontAlgn="b"/>
                      <a:r>
                        <a:rPr lang="en-US" sz="1400" b="0" i="0" u="none" strike="noStrike">
                          <a:solidFill>
                            <a:srgbClr val="000000"/>
                          </a:solidFill>
                          <a:effectLst/>
                          <a:latin typeface="+mn-lt"/>
                        </a:rPr>
                        <a:t>112</a:t>
                      </a:r>
                    </a:p>
                  </a:txBody>
                  <a:tcPr marL="9525" marR="9525" marT="9525" marB="0" anchor="ctr">
                    <a:solidFill>
                      <a:srgbClr val="E7E7EB"/>
                    </a:solidFill>
                  </a:tcPr>
                </a:tc>
                <a:tc>
                  <a:txBody>
                    <a:bodyPr/>
                    <a:lstStyle/>
                    <a:p>
                      <a:pPr algn="ctr" fontAlgn="b"/>
                      <a:r>
                        <a:rPr lang="en-US" sz="1400" b="0" i="0" u="none" strike="noStrike">
                          <a:solidFill>
                            <a:srgbClr val="000000"/>
                          </a:solidFill>
                          <a:effectLst/>
                          <a:latin typeface="+mn-lt"/>
                        </a:rPr>
                        <a:t>$10,740</a:t>
                      </a:r>
                    </a:p>
                  </a:txBody>
                  <a:tcPr marL="9525" marR="9525" marT="9525" marB="0" anchor="ctr">
                    <a:solidFill>
                      <a:srgbClr val="E7E7EB"/>
                    </a:solidFill>
                  </a:tcPr>
                </a:tc>
                <a:tc>
                  <a:txBody>
                    <a:bodyPr/>
                    <a:lstStyle/>
                    <a:p>
                      <a:pPr algn="ctr" fontAlgn="b"/>
                      <a:r>
                        <a:rPr lang="en-US" sz="1400" b="0" i="0" u="none" strike="noStrike" dirty="0">
                          <a:effectLst/>
                          <a:latin typeface="+mn-lt"/>
                        </a:rPr>
                        <a:t>Yes</a:t>
                      </a:r>
                    </a:p>
                  </a:txBody>
                  <a:tcPr marL="6350" marR="6350" marT="6350" marB="0" anchor="ctr">
                    <a:solidFill>
                      <a:srgbClr val="E7E7EB"/>
                    </a:solidFill>
                  </a:tcPr>
                </a:tc>
                <a:extLst>
                  <a:ext uri="{0D108BD9-81ED-4DB2-BD59-A6C34878D82A}">
                    <a16:rowId xmlns:a16="http://schemas.microsoft.com/office/drawing/2014/main" val="2750389364"/>
                  </a:ext>
                </a:extLst>
              </a:tr>
              <a:tr h="351390">
                <a:tc>
                  <a:txBody>
                    <a:bodyPr/>
                    <a:lstStyle/>
                    <a:p>
                      <a:pPr algn="l" fontAlgn="b"/>
                      <a:r>
                        <a:rPr lang="en-US" sz="1400" b="0" i="0" u="none" strike="noStrike" dirty="0">
                          <a:solidFill>
                            <a:schemeClr val="bg1"/>
                          </a:solidFill>
                          <a:effectLst/>
                          <a:latin typeface="+mn-lt"/>
                        </a:rPr>
                        <a:t>Prudential</a:t>
                      </a:r>
                    </a:p>
                  </a:txBody>
                  <a:tcPr marL="0" marR="0" marT="0" marB="0" anchor="b">
                    <a:solidFill>
                      <a:srgbClr val="001871"/>
                    </a:solidFill>
                  </a:tcPr>
                </a:tc>
                <a:tc>
                  <a:txBody>
                    <a:bodyPr/>
                    <a:lstStyle/>
                    <a:p>
                      <a:pPr algn="l" fontAlgn="b"/>
                      <a:r>
                        <a:rPr lang="en-US" sz="1400" b="0" i="0" u="none" strike="noStrike" dirty="0" err="1">
                          <a:solidFill>
                            <a:srgbClr val="000000"/>
                          </a:solidFill>
                          <a:effectLst/>
                          <a:latin typeface="+mn-lt"/>
                        </a:rPr>
                        <a:t>PruLife</a:t>
                      </a:r>
                      <a:r>
                        <a:rPr lang="en-US" sz="1400" b="0" i="0" u="none" strike="noStrike" dirty="0">
                          <a:solidFill>
                            <a:srgbClr val="000000"/>
                          </a:solidFill>
                          <a:effectLst/>
                          <a:latin typeface="+mn-lt"/>
                        </a:rPr>
                        <a:t> Founders Plus UL (2021) (Goldman Sachs)</a:t>
                      </a:r>
                    </a:p>
                  </a:txBody>
                  <a:tcPr marL="0" marR="0" marT="0" marB="0" anchor="b">
                    <a:solidFill>
                      <a:srgbClr val="E7E7EB"/>
                    </a:solidFill>
                  </a:tcPr>
                </a:tc>
                <a:tc>
                  <a:txBody>
                    <a:bodyPr/>
                    <a:lstStyle/>
                    <a:p>
                      <a:pPr algn="ctr" fontAlgn="b"/>
                      <a:r>
                        <a:rPr lang="en-US" sz="1400" b="0" i="0" u="none" strike="noStrike" dirty="0">
                          <a:solidFill>
                            <a:srgbClr val="000000"/>
                          </a:solidFill>
                          <a:effectLst/>
                          <a:latin typeface="+mn-lt"/>
                        </a:rPr>
                        <a:t>$9,148</a:t>
                      </a:r>
                    </a:p>
                  </a:txBody>
                  <a:tcPr marL="9525" marR="9525" marT="9525" marB="0" anchor="ctr">
                    <a:solidFill>
                      <a:srgbClr val="E7E7EB"/>
                    </a:solidFill>
                  </a:tcPr>
                </a:tc>
                <a:tc>
                  <a:txBody>
                    <a:bodyPr/>
                    <a:lstStyle/>
                    <a:p>
                      <a:pPr algn="ctr" fontAlgn="b"/>
                      <a:r>
                        <a:rPr lang="en-US" sz="1400" b="0" i="0" u="none" strike="noStrike" dirty="0">
                          <a:effectLst/>
                          <a:latin typeface="+mn-lt"/>
                        </a:rPr>
                        <a:t>90</a:t>
                      </a:r>
                    </a:p>
                  </a:txBody>
                  <a:tcPr marL="6350" marR="6350" marT="6350" marB="0" anchor="ctr">
                    <a:solidFill>
                      <a:srgbClr val="E7E7EB"/>
                    </a:solidFill>
                  </a:tcPr>
                </a:tc>
                <a:tc>
                  <a:txBody>
                    <a:bodyPr/>
                    <a:lstStyle/>
                    <a:p>
                      <a:pPr algn="ctr" fontAlgn="b"/>
                      <a:r>
                        <a:rPr lang="en-US" sz="1400" b="0" i="0" u="none" strike="noStrike" dirty="0">
                          <a:solidFill>
                            <a:srgbClr val="000000"/>
                          </a:solidFill>
                          <a:effectLst/>
                          <a:latin typeface="+mn-lt"/>
                        </a:rPr>
                        <a:t>$189,745</a:t>
                      </a:r>
                    </a:p>
                  </a:txBody>
                  <a:tcPr marL="9525" marR="9525" marT="9525" marB="0" anchor="ctr">
                    <a:solidFill>
                      <a:srgbClr val="E7E7EB"/>
                    </a:solidFill>
                  </a:tcPr>
                </a:tc>
                <a:tc>
                  <a:txBody>
                    <a:bodyPr/>
                    <a:lstStyle/>
                    <a:p>
                      <a:pPr algn="ctr" fontAlgn="b"/>
                      <a:r>
                        <a:rPr lang="en-US" sz="1400" b="0" i="0" u="none" strike="noStrike" dirty="0">
                          <a:solidFill>
                            <a:srgbClr val="000000"/>
                          </a:solidFill>
                          <a:effectLst/>
                          <a:latin typeface="+mn-lt"/>
                        </a:rPr>
                        <a:t>121</a:t>
                      </a:r>
                    </a:p>
                  </a:txBody>
                  <a:tcPr marL="9525" marR="9525" marT="9525" marB="0" anchor="ctr">
                    <a:solidFill>
                      <a:srgbClr val="E7E7EB"/>
                    </a:solidFill>
                  </a:tcPr>
                </a:tc>
                <a:tc>
                  <a:txBody>
                    <a:bodyPr/>
                    <a:lstStyle/>
                    <a:p>
                      <a:pPr algn="ctr" fontAlgn="b"/>
                      <a:r>
                        <a:rPr lang="en-US" sz="1400" b="0" i="0" u="none" strike="noStrike" dirty="0">
                          <a:solidFill>
                            <a:srgbClr val="000000"/>
                          </a:solidFill>
                          <a:effectLst/>
                          <a:latin typeface="+mn-lt"/>
                        </a:rPr>
                        <a:t>$11,740</a:t>
                      </a:r>
                    </a:p>
                  </a:txBody>
                  <a:tcPr marL="9525" marR="9525" marT="9525" marB="0" anchor="ctr">
                    <a:solidFill>
                      <a:srgbClr val="E7E7EB"/>
                    </a:solidFill>
                  </a:tcPr>
                </a:tc>
                <a:tc>
                  <a:txBody>
                    <a:bodyPr/>
                    <a:lstStyle/>
                    <a:p>
                      <a:pPr algn="ctr" fontAlgn="b"/>
                      <a:endParaRPr lang="en-US" sz="1400" b="0" i="0" u="none" strike="noStrike" dirty="0">
                        <a:effectLst/>
                        <a:latin typeface="+mn-lt"/>
                      </a:endParaRPr>
                    </a:p>
                  </a:txBody>
                  <a:tcPr marL="6350" marR="6350" marT="6350" marB="0" anchor="ctr">
                    <a:solidFill>
                      <a:srgbClr val="E7E7EB"/>
                    </a:solidFill>
                  </a:tcPr>
                </a:tc>
                <a:extLst>
                  <a:ext uri="{0D108BD9-81ED-4DB2-BD59-A6C34878D82A}">
                    <a16:rowId xmlns:a16="http://schemas.microsoft.com/office/drawing/2014/main" val="1571877434"/>
                  </a:ext>
                </a:extLst>
              </a:tr>
            </a:tbl>
          </a:graphicData>
        </a:graphic>
      </p:graphicFrame>
      <p:sp>
        <p:nvSpPr>
          <p:cNvPr id="10" name="Text Placeholder 9">
            <a:extLst>
              <a:ext uri="{FF2B5EF4-FFF2-40B4-BE49-F238E27FC236}">
                <a16:creationId xmlns:a16="http://schemas.microsoft.com/office/drawing/2014/main" id="{EA2C188C-5F8E-4931-9111-7053DBEF8AE2}"/>
              </a:ext>
            </a:extLst>
          </p:cNvPr>
          <p:cNvSpPr txBox="1">
            <a:spLocks/>
          </p:cNvSpPr>
          <p:nvPr/>
        </p:nvSpPr>
        <p:spPr>
          <a:xfrm>
            <a:off x="706226" y="5599457"/>
            <a:ext cx="11275713" cy="502920"/>
          </a:xfrm>
          <a:prstGeom prst="rect">
            <a:avLst/>
          </a:prstGeom>
        </p:spPr>
        <p:txBody>
          <a:bodyPr/>
          <a:lstStyle>
            <a:lvl1pPr marL="228589" indent="-228589" algn="l" defTabSz="914354" rtl="0" eaLnBrk="1" latinLnBrk="0" hangingPunct="1">
              <a:lnSpc>
                <a:spcPct val="90000"/>
              </a:lnSpc>
              <a:spcBef>
                <a:spcPts val="1000"/>
              </a:spcBef>
              <a:buClr>
                <a:srgbClr val="8F4FDA"/>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8F4FDA"/>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8F4FDA"/>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0" indent="0">
              <a:buNone/>
            </a:pPr>
            <a:r>
              <a:rPr lang="en-US" sz="1200" dirty="0"/>
              <a:t>50/M/PPNT, $1M DB, Full pay at Max% Rate. Rates as of 6/13/2022.</a:t>
            </a:r>
          </a:p>
        </p:txBody>
      </p:sp>
    </p:spTree>
    <p:extLst>
      <p:ext uri="{BB962C8B-B14F-4D97-AF65-F5344CB8AC3E}">
        <p14:creationId xmlns:p14="http://schemas.microsoft.com/office/powerpoint/2010/main" val="552074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75B4-063C-CC46-9BD5-ED2C55AEA5AF}"/>
              </a:ext>
            </a:extLst>
          </p:cNvPr>
          <p:cNvSpPr>
            <a:spLocks noGrp="1"/>
          </p:cNvSpPr>
          <p:nvPr>
            <p:ph type="title"/>
          </p:nvPr>
        </p:nvSpPr>
        <p:spPr/>
        <p:txBody>
          <a:bodyPr/>
          <a:lstStyle/>
          <a:p>
            <a:r>
              <a:rPr lang="en-US" dirty="0"/>
              <a:t>Value+ Protector III – Ten Pay</a:t>
            </a:r>
          </a:p>
        </p:txBody>
      </p:sp>
      <p:sp>
        <p:nvSpPr>
          <p:cNvPr id="8" name="Text Placeholder 3">
            <a:extLst>
              <a:ext uri="{FF2B5EF4-FFF2-40B4-BE49-F238E27FC236}">
                <a16:creationId xmlns:a16="http://schemas.microsoft.com/office/drawing/2014/main" id="{2699B864-F471-4E1A-9B4A-87D348B14B01}"/>
              </a:ext>
            </a:extLst>
          </p:cNvPr>
          <p:cNvSpPr txBox="1">
            <a:spLocks/>
          </p:cNvSpPr>
          <p:nvPr/>
        </p:nvSpPr>
        <p:spPr>
          <a:xfrm>
            <a:off x="1296264" y="5705002"/>
            <a:ext cx="10895736" cy="492125"/>
          </a:xfrm>
          <a:prstGeom prst="rect">
            <a:avLst/>
          </a:prstGeom>
        </p:spPr>
        <p:txBody>
          <a:bodyPr vert="horz" lIns="0" tIns="0" rIns="0" bIns="0" rtlCol="0" anchor="b" anchorCtr="0">
            <a:normAutofit/>
          </a:bodyPr>
          <a:lstStyle>
            <a:lvl1pPr marL="0" indent="0" algn="l" defTabSz="914400" rtl="0" eaLnBrk="1" latinLnBrk="0" hangingPunct="1">
              <a:lnSpc>
                <a:spcPct val="100000"/>
              </a:lnSpc>
              <a:spcBef>
                <a:spcPts val="0"/>
              </a:spcBef>
              <a:buFontTx/>
              <a:buNone/>
              <a:defRPr lang="en-US" sz="800" kern="1200" baseline="0" dirty="0">
                <a:solidFill>
                  <a:schemeClr val="tx1">
                    <a:tint val="75000"/>
                  </a:schemeClr>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bg1"/>
                </a:solidFill>
              </a:rPr>
              <a:t>Carriers mentioned in the presentation are peer group competitors of AGL. Every attempt has been made to verify the accuracy of competitor information.</a:t>
            </a:r>
          </a:p>
        </p:txBody>
      </p:sp>
      <p:sp>
        <p:nvSpPr>
          <p:cNvPr id="10" name="Text Placeholder 9">
            <a:extLst>
              <a:ext uri="{FF2B5EF4-FFF2-40B4-BE49-F238E27FC236}">
                <a16:creationId xmlns:a16="http://schemas.microsoft.com/office/drawing/2014/main" id="{EA2C188C-5F8E-4931-9111-7053DBEF8AE2}"/>
              </a:ext>
            </a:extLst>
          </p:cNvPr>
          <p:cNvSpPr txBox="1">
            <a:spLocks/>
          </p:cNvSpPr>
          <p:nvPr/>
        </p:nvSpPr>
        <p:spPr>
          <a:xfrm>
            <a:off x="1036495" y="5519351"/>
            <a:ext cx="11275713" cy="502920"/>
          </a:xfrm>
          <a:prstGeom prst="rect">
            <a:avLst/>
          </a:prstGeom>
        </p:spPr>
        <p:txBody>
          <a:bodyPr/>
          <a:lstStyle>
            <a:lvl1pPr marL="228589" indent="-228589" algn="l" defTabSz="914354" rtl="0" eaLnBrk="1" latinLnBrk="0" hangingPunct="1">
              <a:lnSpc>
                <a:spcPct val="90000"/>
              </a:lnSpc>
              <a:spcBef>
                <a:spcPts val="1000"/>
              </a:spcBef>
              <a:buClr>
                <a:srgbClr val="8F4FDA"/>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8F4FDA"/>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8F4FDA"/>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0" indent="0">
              <a:buNone/>
            </a:pPr>
            <a:r>
              <a:rPr lang="en-US" sz="1200" dirty="0"/>
              <a:t>50/M/PPNT, $1M DB, Ten pay at Max% Rate. Rates as of 6/13/2022.</a:t>
            </a:r>
          </a:p>
        </p:txBody>
      </p:sp>
      <p:graphicFrame>
        <p:nvGraphicFramePr>
          <p:cNvPr id="11" name="Table 10">
            <a:extLst>
              <a:ext uri="{FF2B5EF4-FFF2-40B4-BE49-F238E27FC236}">
                <a16:creationId xmlns:a16="http://schemas.microsoft.com/office/drawing/2014/main" id="{3EF0A291-59B5-41BD-B8F9-06484395B737}"/>
              </a:ext>
            </a:extLst>
          </p:cNvPr>
          <p:cNvGraphicFramePr>
            <a:graphicFrameLocks noGrp="1"/>
          </p:cNvGraphicFramePr>
          <p:nvPr>
            <p:extLst>
              <p:ext uri="{D42A27DB-BD31-4B8C-83A1-F6EECF244321}">
                <p14:modId xmlns:p14="http://schemas.microsoft.com/office/powerpoint/2010/main" val="51922108"/>
              </p:ext>
            </p:extLst>
          </p:nvPr>
        </p:nvGraphicFramePr>
        <p:xfrm>
          <a:off x="1036495" y="1338649"/>
          <a:ext cx="10130858" cy="4150167"/>
        </p:xfrm>
        <a:graphic>
          <a:graphicData uri="http://schemas.openxmlformats.org/drawingml/2006/table">
            <a:tbl>
              <a:tblPr firstRow="1" firstCol="1" bandRow="1">
                <a:tableStyleId>{5C22544A-7EE6-4342-B048-85BDC9FD1C3A}</a:tableStyleId>
              </a:tblPr>
              <a:tblGrid>
                <a:gridCol w="1406096">
                  <a:extLst>
                    <a:ext uri="{9D8B030D-6E8A-4147-A177-3AD203B41FA5}">
                      <a16:colId xmlns:a16="http://schemas.microsoft.com/office/drawing/2014/main" val="3698902289"/>
                    </a:ext>
                  </a:extLst>
                </a:gridCol>
                <a:gridCol w="3339738">
                  <a:extLst>
                    <a:ext uri="{9D8B030D-6E8A-4147-A177-3AD203B41FA5}">
                      <a16:colId xmlns:a16="http://schemas.microsoft.com/office/drawing/2014/main" val="1255923681"/>
                    </a:ext>
                  </a:extLst>
                </a:gridCol>
                <a:gridCol w="978522">
                  <a:extLst>
                    <a:ext uri="{9D8B030D-6E8A-4147-A177-3AD203B41FA5}">
                      <a16:colId xmlns:a16="http://schemas.microsoft.com/office/drawing/2014/main" val="1263593010"/>
                    </a:ext>
                  </a:extLst>
                </a:gridCol>
                <a:gridCol w="1082219">
                  <a:extLst>
                    <a:ext uri="{9D8B030D-6E8A-4147-A177-3AD203B41FA5}">
                      <a16:colId xmlns:a16="http://schemas.microsoft.com/office/drawing/2014/main" val="3815774945"/>
                    </a:ext>
                  </a:extLst>
                </a:gridCol>
                <a:gridCol w="703047">
                  <a:extLst>
                    <a:ext uri="{9D8B030D-6E8A-4147-A177-3AD203B41FA5}">
                      <a16:colId xmlns:a16="http://schemas.microsoft.com/office/drawing/2014/main" val="3973054442"/>
                    </a:ext>
                  </a:extLst>
                </a:gridCol>
                <a:gridCol w="703047">
                  <a:extLst>
                    <a:ext uri="{9D8B030D-6E8A-4147-A177-3AD203B41FA5}">
                      <a16:colId xmlns:a16="http://schemas.microsoft.com/office/drawing/2014/main" val="3514727483"/>
                    </a:ext>
                  </a:extLst>
                </a:gridCol>
                <a:gridCol w="703047">
                  <a:extLst>
                    <a:ext uri="{9D8B030D-6E8A-4147-A177-3AD203B41FA5}">
                      <a16:colId xmlns:a16="http://schemas.microsoft.com/office/drawing/2014/main" val="3845465452"/>
                    </a:ext>
                  </a:extLst>
                </a:gridCol>
                <a:gridCol w="703047">
                  <a:extLst>
                    <a:ext uri="{9D8B030D-6E8A-4147-A177-3AD203B41FA5}">
                      <a16:colId xmlns:a16="http://schemas.microsoft.com/office/drawing/2014/main" val="2030354175"/>
                    </a:ext>
                  </a:extLst>
                </a:gridCol>
                <a:gridCol w="512095">
                  <a:extLst>
                    <a:ext uri="{9D8B030D-6E8A-4147-A177-3AD203B41FA5}">
                      <a16:colId xmlns:a16="http://schemas.microsoft.com/office/drawing/2014/main" val="2433951492"/>
                    </a:ext>
                  </a:extLst>
                </a:gridCol>
              </a:tblGrid>
              <a:tr h="315389">
                <a:tc>
                  <a:txBody>
                    <a:bodyPr/>
                    <a:lstStyle/>
                    <a:p>
                      <a:pPr algn="l" fontAlgn="b"/>
                      <a:r>
                        <a:rPr lang="en-US" sz="1400" b="1" u="none" strike="noStrike" dirty="0">
                          <a:solidFill>
                            <a:schemeClr val="bg1"/>
                          </a:solidFill>
                          <a:effectLst/>
                          <a:latin typeface="+mn-lt"/>
                        </a:rPr>
                        <a:t>Company</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l" fontAlgn="b"/>
                      <a:r>
                        <a:rPr lang="en-US" sz="1400" b="1" u="none" strike="noStrike" dirty="0">
                          <a:solidFill>
                            <a:schemeClr val="bg1"/>
                          </a:solidFill>
                          <a:effectLst/>
                          <a:latin typeface="+mn-lt"/>
                        </a:rPr>
                        <a:t>Product</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i="0" u="none" strike="noStrike" dirty="0">
                          <a:solidFill>
                            <a:schemeClr val="bg1"/>
                          </a:solidFill>
                          <a:effectLst/>
                          <a:latin typeface="+mn-lt"/>
                        </a:rPr>
                        <a:t>Illustrative Rate</a:t>
                      </a:r>
                    </a:p>
                  </a:txBody>
                  <a:tcPr marL="6856" marR="6856" marT="6856" marB="0" anchor="ctr">
                    <a:solidFill>
                      <a:srgbClr val="001871"/>
                    </a:solidFill>
                  </a:tcPr>
                </a:tc>
                <a:tc>
                  <a:txBody>
                    <a:bodyPr/>
                    <a:lstStyle/>
                    <a:p>
                      <a:pPr algn="ctr" fontAlgn="b"/>
                      <a:r>
                        <a:rPr lang="en-US" sz="1400" b="1" u="none" strike="noStrike" dirty="0">
                          <a:solidFill>
                            <a:schemeClr val="bg1"/>
                          </a:solidFill>
                          <a:effectLst/>
                          <a:latin typeface="+mn-lt"/>
                        </a:rPr>
                        <a:t>Premium</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u="none" strike="noStrike" dirty="0">
                          <a:solidFill>
                            <a:schemeClr val="bg1"/>
                          </a:solidFill>
                          <a:effectLst/>
                          <a:latin typeface="+mn-lt"/>
                        </a:rPr>
                        <a:t>Guar to Age</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u="none" strike="noStrike" dirty="0">
                          <a:solidFill>
                            <a:schemeClr val="bg1"/>
                          </a:solidFill>
                          <a:effectLst/>
                          <a:latin typeface="+mn-lt"/>
                        </a:rPr>
                        <a:t>CSV YR20</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i="0" u="none" strike="noStrike" dirty="0">
                          <a:solidFill>
                            <a:schemeClr val="bg1"/>
                          </a:solidFill>
                          <a:effectLst/>
                          <a:latin typeface="+mn-lt"/>
                        </a:rPr>
                        <a:t>Carry to Age</a:t>
                      </a:r>
                    </a:p>
                  </a:txBody>
                  <a:tcPr marL="6856" marR="6856" marT="6856" marB="0" anchor="ctr">
                    <a:solidFill>
                      <a:srgbClr val="001871"/>
                    </a:solidFill>
                  </a:tcPr>
                </a:tc>
                <a:tc>
                  <a:txBody>
                    <a:bodyPr/>
                    <a:lstStyle/>
                    <a:p>
                      <a:pPr algn="ctr" fontAlgn="b"/>
                      <a:r>
                        <a:rPr lang="en-US" sz="1400" b="1" u="none" strike="noStrike" dirty="0">
                          <a:solidFill>
                            <a:schemeClr val="bg1"/>
                          </a:solidFill>
                          <a:effectLst/>
                          <a:latin typeface="+mn-lt"/>
                        </a:rPr>
                        <a:t>Target</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i="0" u="none" strike="noStrike" dirty="0">
                          <a:solidFill>
                            <a:schemeClr val="bg1"/>
                          </a:solidFill>
                          <a:effectLst/>
                          <a:latin typeface="+mn-lt"/>
                        </a:rPr>
                        <a:t>ROP</a:t>
                      </a:r>
                    </a:p>
                  </a:txBody>
                  <a:tcPr marL="6856" marR="6856" marT="6856" marB="0" anchor="ctr">
                    <a:solidFill>
                      <a:srgbClr val="001871"/>
                    </a:solidFill>
                  </a:tcPr>
                </a:tc>
                <a:extLst>
                  <a:ext uri="{0D108BD9-81ED-4DB2-BD59-A6C34878D82A}">
                    <a16:rowId xmlns:a16="http://schemas.microsoft.com/office/drawing/2014/main" val="754177593"/>
                  </a:ext>
                </a:extLst>
              </a:tr>
              <a:tr h="329131">
                <a:tc>
                  <a:txBody>
                    <a:bodyPr/>
                    <a:lstStyle/>
                    <a:p>
                      <a:pPr algn="l" fontAlgn="b"/>
                      <a:r>
                        <a:rPr lang="en-US" sz="1400" b="0" i="0" u="none" strike="noStrike" dirty="0">
                          <a:effectLst/>
                          <a:latin typeface="+mn-lt"/>
                        </a:rPr>
                        <a:t>John Hancock</a:t>
                      </a:r>
                    </a:p>
                  </a:txBody>
                  <a:tcPr marL="6350" marR="6350" marT="6350" marB="0" anchor="ctr">
                    <a:solidFill>
                      <a:srgbClr val="001871"/>
                    </a:solidFill>
                  </a:tcPr>
                </a:tc>
                <a:tc>
                  <a:txBody>
                    <a:bodyPr/>
                    <a:lstStyle/>
                    <a:p>
                      <a:pPr algn="l" fontAlgn="b"/>
                      <a:r>
                        <a:rPr lang="en-US" sz="1400" b="0" i="0" u="none" strike="noStrike" dirty="0">
                          <a:effectLst/>
                          <a:latin typeface="+mn-lt"/>
                        </a:rPr>
                        <a:t>Protection IUL 22 (Barclays Global MA Bonus Rate)</a:t>
                      </a:r>
                    </a:p>
                  </a:txBody>
                  <a:tcPr marL="6350" marR="6350" marT="6350" marB="0" anchor="ctr">
                    <a:solidFill>
                      <a:srgbClr val="E7E7EB"/>
                    </a:solidFill>
                  </a:tcPr>
                </a:tc>
                <a:tc>
                  <a:txBody>
                    <a:bodyPr/>
                    <a:lstStyle/>
                    <a:p>
                      <a:pPr algn="ctr" fontAlgn="b"/>
                      <a:r>
                        <a:rPr lang="en-US" sz="1400" b="0" i="0" u="none" strike="noStrike" dirty="0">
                          <a:effectLst/>
                          <a:latin typeface="+mn-lt"/>
                        </a:rPr>
                        <a:t>6.34%</a:t>
                      </a:r>
                    </a:p>
                  </a:txBody>
                  <a:tcPr marL="6350" marR="6350" marT="6350" marB="0" anchor="ctr">
                    <a:solidFill>
                      <a:srgbClr val="E7E7EB"/>
                    </a:solidFill>
                  </a:tcPr>
                </a:tc>
                <a:tc>
                  <a:txBody>
                    <a:bodyPr/>
                    <a:lstStyle/>
                    <a:p>
                      <a:pPr algn="ctr" fontAlgn="b"/>
                      <a:r>
                        <a:rPr lang="en-US" sz="1400" b="0" i="0" u="none" strike="noStrike" dirty="0">
                          <a:effectLst/>
                          <a:latin typeface="+mn-lt"/>
                        </a:rPr>
                        <a:t>$14,489</a:t>
                      </a:r>
                    </a:p>
                  </a:txBody>
                  <a:tcPr marL="6350" marR="6350" marT="6350" marB="0" anchor="ctr">
                    <a:solidFill>
                      <a:srgbClr val="E7E7EB"/>
                    </a:solidFill>
                  </a:tcPr>
                </a:tc>
                <a:tc>
                  <a:txBody>
                    <a:bodyPr/>
                    <a:lstStyle/>
                    <a:p>
                      <a:pPr algn="ctr" fontAlgn="b"/>
                      <a:r>
                        <a:rPr lang="en-US" sz="1400" b="0" i="0" u="none" strike="noStrike" dirty="0">
                          <a:effectLst/>
                          <a:latin typeface="+mn-lt"/>
                        </a:rPr>
                        <a:t>75</a:t>
                      </a:r>
                    </a:p>
                  </a:txBody>
                  <a:tcPr marL="6350" marR="6350" marT="6350" marB="0" anchor="ctr">
                    <a:solidFill>
                      <a:srgbClr val="E7E7EB"/>
                    </a:solidFill>
                  </a:tcPr>
                </a:tc>
                <a:tc>
                  <a:txBody>
                    <a:bodyPr/>
                    <a:lstStyle/>
                    <a:p>
                      <a:pPr algn="ctr" fontAlgn="b"/>
                      <a:r>
                        <a:rPr lang="en-US" sz="1400" b="0" i="0" u="none" strike="noStrike" dirty="0">
                          <a:effectLst/>
                          <a:latin typeface="+mn-lt"/>
                        </a:rPr>
                        <a:t>$185,697</a:t>
                      </a:r>
                    </a:p>
                  </a:txBody>
                  <a:tcPr marL="6350" marR="6350" marT="6350" marB="0" anchor="ctr">
                    <a:solidFill>
                      <a:srgbClr val="E7E7EB"/>
                    </a:solidFill>
                  </a:tcPr>
                </a:tc>
                <a:tc>
                  <a:txBody>
                    <a:bodyPr/>
                    <a:lstStyle/>
                    <a:p>
                      <a:pPr algn="ctr" fontAlgn="b"/>
                      <a:r>
                        <a:rPr lang="en-US" sz="1400" b="0" i="0" u="none" strike="noStrike" dirty="0">
                          <a:effectLst/>
                          <a:latin typeface="+mn-lt"/>
                        </a:rPr>
                        <a:t>121</a:t>
                      </a:r>
                    </a:p>
                  </a:txBody>
                  <a:tcPr marL="6350" marR="6350" marT="6350" marB="0" anchor="ctr">
                    <a:solidFill>
                      <a:srgbClr val="E7E7EB"/>
                    </a:solidFill>
                  </a:tcPr>
                </a:tc>
                <a:tc>
                  <a:txBody>
                    <a:bodyPr/>
                    <a:lstStyle/>
                    <a:p>
                      <a:pPr algn="ctr" fontAlgn="b"/>
                      <a:r>
                        <a:rPr lang="en-US" sz="1400" b="0" i="0" u="none" strike="noStrike" dirty="0">
                          <a:effectLst/>
                          <a:latin typeface="+mn-lt"/>
                        </a:rPr>
                        <a:t>$10,700</a:t>
                      </a:r>
                    </a:p>
                  </a:txBody>
                  <a:tcPr marL="6350" marR="6350" marT="6350" marB="0" anchor="ctr">
                    <a:solidFill>
                      <a:srgbClr val="E7E7EB"/>
                    </a:solidFill>
                  </a:tcPr>
                </a:tc>
                <a:tc>
                  <a:txBody>
                    <a:bodyPr/>
                    <a:lstStyle/>
                    <a:p>
                      <a:pPr algn="ctr" fontAlgn="b"/>
                      <a:endParaRPr lang="en-US" sz="1400" b="0" i="0" u="none" strike="noStrike" dirty="0">
                        <a:effectLst/>
                        <a:latin typeface="+mn-lt"/>
                      </a:endParaRPr>
                    </a:p>
                  </a:txBody>
                  <a:tcPr marL="6350" marR="6350" marT="6350" marB="0" anchor="ctr">
                    <a:solidFill>
                      <a:srgbClr val="E7E7EB"/>
                    </a:solidFill>
                  </a:tcPr>
                </a:tc>
                <a:extLst>
                  <a:ext uri="{0D108BD9-81ED-4DB2-BD59-A6C34878D82A}">
                    <a16:rowId xmlns:a16="http://schemas.microsoft.com/office/drawing/2014/main" val="3485486173"/>
                  </a:ext>
                </a:extLst>
              </a:tr>
              <a:tr h="329131">
                <a:tc>
                  <a:txBody>
                    <a:bodyPr/>
                    <a:lstStyle/>
                    <a:p>
                      <a:pPr algn="l" fontAlgn="b"/>
                      <a:r>
                        <a:rPr lang="en-US" sz="1400" b="1" i="0" u="none" strike="noStrike" dirty="0">
                          <a:solidFill>
                            <a:schemeClr val="bg1"/>
                          </a:solidFill>
                          <a:effectLst/>
                          <a:latin typeface="+mn-lt"/>
                        </a:rPr>
                        <a:t>American General</a:t>
                      </a:r>
                    </a:p>
                  </a:txBody>
                  <a:tcPr marL="6350" marR="6350" marT="6350" marB="0" anchor="ctr">
                    <a:solidFill>
                      <a:srgbClr val="03BFB4"/>
                    </a:solidFill>
                  </a:tcPr>
                </a:tc>
                <a:tc>
                  <a:txBody>
                    <a:bodyPr/>
                    <a:lstStyle/>
                    <a:p>
                      <a:pPr algn="l" fontAlgn="b"/>
                      <a:r>
                        <a:rPr lang="en-US" sz="1400" b="1" i="0" u="none" strike="noStrike" dirty="0">
                          <a:solidFill>
                            <a:schemeClr val="tx1"/>
                          </a:solidFill>
                          <a:effectLst/>
                          <a:latin typeface="+mn-lt"/>
                        </a:rPr>
                        <a:t>Value+ Protector III IUL (MLSB)</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5.99%</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$15,475</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82</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$262,292</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121</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$11,352</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Yes</a:t>
                      </a:r>
                    </a:p>
                  </a:txBody>
                  <a:tcPr marL="6350" marR="6350" marT="6350" marB="0" anchor="ctr">
                    <a:solidFill>
                      <a:srgbClr val="03BFB4"/>
                    </a:solidFill>
                  </a:tcPr>
                </a:tc>
                <a:extLst>
                  <a:ext uri="{0D108BD9-81ED-4DB2-BD59-A6C34878D82A}">
                    <a16:rowId xmlns:a16="http://schemas.microsoft.com/office/drawing/2014/main" val="1190393729"/>
                  </a:ext>
                </a:extLst>
              </a:tr>
              <a:tr h="329131">
                <a:tc>
                  <a:txBody>
                    <a:bodyPr/>
                    <a:lstStyle/>
                    <a:p>
                      <a:pPr algn="l" fontAlgn="b"/>
                      <a:r>
                        <a:rPr lang="en-US" sz="1400" b="0" i="0" u="none" strike="noStrike" dirty="0">
                          <a:effectLst/>
                          <a:latin typeface="+mn-lt"/>
                        </a:rPr>
                        <a:t>North American</a:t>
                      </a:r>
                    </a:p>
                  </a:txBody>
                  <a:tcPr marL="9525" marR="9525" marT="9525" marB="0" anchor="b">
                    <a:solidFill>
                      <a:srgbClr val="001871"/>
                    </a:solidFill>
                  </a:tcPr>
                </a:tc>
                <a:tc>
                  <a:txBody>
                    <a:bodyPr/>
                    <a:lstStyle/>
                    <a:p>
                      <a:pPr algn="l" fontAlgn="b"/>
                      <a:r>
                        <a:rPr lang="en-US" sz="1400" b="0" i="0" u="none" strike="noStrike">
                          <a:effectLst/>
                          <a:latin typeface="+mn-lt"/>
                        </a:rPr>
                        <a:t>Protection Builder IUL (Fidelity Multifactor Yield Index 5% ER)</a:t>
                      </a:r>
                    </a:p>
                  </a:txBody>
                  <a:tcPr marL="9525" marR="9525" marT="9525" marB="0" anchor="b">
                    <a:solidFill>
                      <a:srgbClr val="E7E7EB"/>
                    </a:solidFill>
                  </a:tcPr>
                </a:tc>
                <a:tc>
                  <a:txBody>
                    <a:bodyPr/>
                    <a:lstStyle/>
                    <a:p>
                      <a:pPr algn="ctr" fontAlgn="b"/>
                      <a:r>
                        <a:rPr lang="en-US" sz="1400" b="0" i="0" u="none" strike="noStrike" dirty="0">
                          <a:effectLst/>
                          <a:latin typeface="+mn-lt"/>
                        </a:rPr>
                        <a:t>6.16%</a:t>
                      </a:r>
                    </a:p>
                  </a:txBody>
                  <a:tcPr marL="6350" marR="6350" marT="6350" marB="0" anchor="ctr">
                    <a:solidFill>
                      <a:srgbClr val="E7E7EB"/>
                    </a:solidFill>
                  </a:tcPr>
                </a:tc>
                <a:tc>
                  <a:txBody>
                    <a:bodyPr/>
                    <a:lstStyle/>
                    <a:p>
                      <a:pPr algn="ctr" fontAlgn="b"/>
                      <a:r>
                        <a:rPr lang="en-US" sz="1400" b="0" i="0" u="none" strike="noStrike" dirty="0">
                          <a:effectLst/>
                          <a:latin typeface="+mn-lt"/>
                        </a:rPr>
                        <a:t>$17,758</a:t>
                      </a:r>
                    </a:p>
                  </a:txBody>
                  <a:tcPr marL="9525" marR="9525" marT="9525" marB="0" anchor="ctr">
                    <a:solidFill>
                      <a:srgbClr val="E7E7EB"/>
                    </a:solidFill>
                  </a:tcPr>
                </a:tc>
                <a:tc>
                  <a:txBody>
                    <a:bodyPr/>
                    <a:lstStyle/>
                    <a:p>
                      <a:pPr algn="ctr" fontAlgn="b"/>
                      <a:r>
                        <a:rPr lang="en-US" sz="1400" b="0" i="0" u="none" strike="noStrike" dirty="0">
                          <a:effectLst/>
                          <a:latin typeface="+mn-lt"/>
                        </a:rPr>
                        <a:t>74</a:t>
                      </a:r>
                    </a:p>
                  </a:txBody>
                  <a:tcPr marL="6350" marR="6350" marT="6350" marB="0" anchor="ctr">
                    <a:solidFill>
                      <a:srgbClr val="E7E7EB"/>
                    </a:solidFill>
                  </a:tcPr>
                </a:tc>
                <a:tc>
                  <a:txBody>
                    <a:bodyPr/>
                    <a:lstStyle/>
                    <a:p>
                      <a:pPr algn="ctr" fontAlgn="b"/>
                      <a:r>
                        <a:rPr lang="en-US" sz="1400" b="0" i="0" u="none" strike="noStrike" dirty="0">
                          <a:effectLst/>
                          <a:latin typeface="+mn-lt"/>
                        </a:rPr>
                        <a:t>$308,459</a:t>
                      </a:r>
                    </a:p>
                  </a:txBody>
                  <a:tcPr marL="9525" marR="9525" marT="9525" marB="0" anchor="ctr">
                    <a:solidFill>
                      <a:srgbClr val="E7E7EB"/>
                    </a:solidFill>
                  </a:tcPr>
                </a:tc>
                <a:tc>
                  <a:txBody>
                    <a:bodyPr/>
                    <a:lstStyle/>
                    <a:p>
                      <a:pPr algn="ctr" fontAlgn="b"/>
                      <a:r>
                        <a:rPr lang="en-US" sz="1400" b="0" i="0" u="none" strike="noStrike" dirty="0">
                          <a:effectLst/>
                          <a:latin typeface="+mn-lt"/>
                        </a:rPr>
                        <a:t>121</a:t>
                      </a:r>
                    </a:p>
                  </a:txBody>
                  <a:tcPr marL="6350" marR="6350" marT="6350" marB="0" anchor="ctr">
                    <a:solidFill>
                      <a:srgbClr val="E7E7EB"/>
                    </a:solidFill>
                  </a:tcPr>
                </a:tc>
                <a:tc>
                  <a:txBody>
                    <a:bodyPr/>
                    <a:lstStyle/>
                    <a:p>
                      <a:pPr algn="ctr" fontAlgn="b"/>
                      <a:r>
                        <a:rPr lang="en-US" sz="1400" b="0" i="0" u="none" strike="noStrike" dirty="0">
                          <a:effectLst/>
                          <a:latin typeface="+mn-lt"/>
                        </a:rPr>
                        <a:t>$10,740</a:t>
                      </a:r>
                    </a:p>
                  </a:txBody>
                  <a:tcPr marL="9525" marR="9525" marT="9525" marB="0" anchor="ctr">
                    <a:solidFill>
                      <a:srgbClr val="E7E7EB"/>
                    </a:solidFill>
                  </a:tcPr>
                </a:tc>
                <a:tc>
                  <a:txBody>
                    <a:bodyPr/>
                    <a:lstStyle/>
                    <a:p>
                      <a:pPr algn="ctr" fontAlgn="b"/>
                      <a:r>
                        <a:rPr lang="en-US" sz="1400" b="0" i="0" u="none" strike="noStrike" dirty="0">
                          <a:effectLst/>
                          <a:latin typeface="+mn-lt"/>
                        </a:rPr>
                        <a:t>Yes</a:t>
                      </a:r>
                    </a:p>
                  </a:txBody>
                  <a:tcPr marL="6350" marR="6350" marT="6350" marB="0" anchor="ctr">
                    <a:solidFill>
                      <a:srgbClr val="E7E7EB"/>
                    </a:solidFill>
                  </a:tcPr>
                </a:tc>
                <a:extLst>
                  <a:ext uri="{0D108BD9-81ED-4DB2-BD59-A6C34878D82A}">
                    <a16:rowId xmlns:a16="http://schemas.microsoft.com/office/drawing/2014/main" val="33168280"/>
                  </a:ext>
                </a:extLst>
              </a:tr>
              <a:tr h="329131">
                <a:tc>
                  <a:txBody>
                    <a:bodyPr/>
                    <a:lstStyle/>
                    <a:p>
                      <a:pPr algn="l" fontAlgn="b"/>
                      <a:r>
                        <a:rPr lang="en-US" sz="1400" b="0" i="0" u="none" strike="noStrike">
                          <a:effectLst/>
                          <a:latin typeface="+mn-lt"/>
                        </a:rPr>
                        <a:t>Lincoln Financial</a:t>
                      </a:r>
                    </a:p>
                  </a:txBody>
                  <a:tcPr marL="9525" marR="9525" marT="9525" marB="0" anchor="b">
                    <a:solidFill>
                      <a:srgbClr val="001871"/>
                    </a:solidFill>
                  </a:tcPr>
                </a:tc>
                <a:tc>
                  <a:txBody>
                    <a:bodyPr/>
                    <a:lstStyle/>
                    <a:p>
                      <a:pPr algn="l" fontAlgn="b"/>
                      <a:r>
                        <a:rPr lang="en-US" sz="1400" b="0" i="0" u="none" strike="noStrike" dirty="0" err="1">
                          <a:effectLst/>
                          <a:latin typeface="+mn-lt"/>
                        </a:rPr>
                        <a:t>WealthPreserve</a:t>
                      </a:r>
                      <a:r>
                        <a:rPr lang="en-US" sz="1400" b="0" i="0" u="none" strike="noStrike" dirty="0">
                          <a:effectLst/>
                          <a:latin typeface="+mn-lt"/>
                        </a:rPr>
                        <a:t> 2 IUL (2020) (Fidelity AIM Dividend Indexed Account)</a:t>
                      </a:r>
                    </a:p>
                  </a:txBody>
                  <a:tcPr marL="9525" marR="9525" marT="9525" marB="0" anchor="b">
                    <a:solidFill>
                      <a:srgbClr val="E7E7EB"/>
                    </a:solidFill>
                  </a:tcPr>
                </a:tc>
                <a:tc>
                  <a:txBody>
                    <a:bodyPr/>
                    <a:lstStyle/>
                    <a:p>
                      <a:pPr algn="ctr" fontAlgn="b"/>
                      <a:r>
                        <a:rPr lang="en-US" sz="1400" b="0" i="0" u="none" strike="noStrike" dirty="0">
                          <a:effectLst/>
                          <a:latin typeface="+mn-lt"/>
                        </a:rPr>
                        <a:t>5.74%</a:t>
                      </a:r>
                    </a:p>
                  </a:txBody>
                  <a:tcPr marL="6350" marR="6350" marT="6350" marB="0" anchor="ctr">
                    <a:solidFill>
                      <a:srgbClr val="E7E7EB"/>
                    </a:solidFill>
                  </a:tcPr>
                </a:tc>
                <a:tc>
                  <a:txBody>
                    <a:bodyPr/>
                    <a:lstStyle/>
                    <a:p>
                      <a:pPr algn="ctr" fontAlgn="b"/>
                      <a:r>
                        <a:rPr lang="en-US" sz="1400" b="0" i="0" u="none" strike="noStrike" dirty="0">
                          <a:effectLst/>
                          <a:latin typeface="+mn-lt"/>
                        </a:rPr>
                        <a:t>$17,764</a:t>
                      </a:r>
                    </a:p>
                  </a:txBody>
                  <a:tcPr marL="9525" marR="9525" marT="9525" marB="0" anchor="ctr">
                    <a:solidFill>
                      <a:srgbClr val="E7E7EB"/>
                    </a:solidFill>
                  </a:tcPr>
                </a:tc>
                <a:tc>
                  <a:txBody>
                    <a:bodyPr/>
                    <a:lstStyle/>
                    <a:p>
                      <a:pPr algn="ctr" fontAlgn="b"/>
                      <a:r>
                        <a:rPr lang="en-US" sz="1400" b="0" i="0" u="none" strike="noStrike" dirty="0">
                          <a:effectLst/>
                          <a:latin typeface="+mn-lt"/>
                        </a:rPr>
                        <a:t>71</a:t>
                      </a:r>
                    </a:p>
                  </a:txBody>
                  <a:tcPr marL="6350" marR="6350" marT="6350" marB="0" anchor="ctr">
                    <a:solidFill>
                      <a:srgbClr val="E7E7EB"/>
                    </a:solidFill>
                  </a:tcPr>
                </a:tc>
                <a:tc>
                  <a:txBody>
                    <a:bodyPr/>
                    <a:lstStyle/>
                    <a:p>
                      <a:pPr algn="ctr" fontAlgn="b"/>
                      <a:r>
                        <a:rPr lang="en-US" sz="1400" b="0" i="0" u="none" strike="noStrike" dirty="0">
                          <a:effectLst/>
                          <a:latin typeface="+mn-lt"/>
                        </a:rPr>
                        <a:t>$293,151</a:t>
                      </a:r>
                    </a:p>
                  </a:txBody>
                  <a:tcPr marL="9525" marR="9525" marT="9525" marB="0" anchor="ctr">
                    <a:solidFill>
                      <a:srgbClr val="E7E7EB"/>
                    </a:solidFill>
                  </a:tcPr>
                </a:tc>
                <a:tc>
                  <a:txBody>
                    <a:bodyPr/>
                    <a:lstStyle/>
                    <a:p>
                      <a:pPr algn="ctr" fontAlgn="b"/>
                      <a:r>
                        <a:rPr lang="en-US" sz="1400" b="0" i="0" u="none" strike="noStrike" dirty="0">
                          <a:effectLst/>
                          <a:latin typeface="+mn-lt"/>
                        </a:rPr>
                        <a:t>121</a:t>
                      </a:r>
                    </a:p>
                  </a:txBody>
                  <a:tcPr marL="6350" marR="6350" marT="6350" marB="0" anchor="ctr">
                    <a:solidFill>
                      <a:srgbClr val="E7E7EB"/>
                    </a:solidFill>
                  </a:tcPr>
                </a:tc>
                <a:tc>
                  <a:txBody>
                    <a:bodyPr/>
                    <a:lstStyle/>
                    <a:p>
                      <a:pPr algn="ctr" fontAlgn="b"/>
                      <a:r>
                        <a:rPr lang="en-US" sz="1400" b="0" i="0" u="none" strike="noStrike" dirty="0">
                          <a:effectLst/>
                          <a:latin typeface="+mn-lt"/>
                        </a:rPr>
                        <a:t>$11,240</a:t>
                      </a:r>
                    </a:p>
                  </a:txBody>
                  <a:tcPr marL="9525" marR="9525" marT="9525" marB="0" anchor="ctr">
                    <a:solidFill>
                      <a:srgbClr val="E7E7EB"/>
                    </a:solidFill>
                  </a:tcPr>
                </a:tc>
                <a:tc>
                  <a:txBody>
                    <a:bodyPr/>
                    <a:lstStyle/>
                    <a:p>
                      <a:pPr algn="ctr" fontAlgn="b"/>
                      <a:endParaRPr lang="en-US" sz="1400" b="0" i="0" u="none" strike="noStrike" dirty="0">
                        <a:effectLst/>
                        <a:latin typeface="+mn-lt"/>
                      </a:endParaRPr>
                    </a:p>
                  </a:txBody>
                  <a:tcPr marL="6350" marR="6350" marT="6350" marB="0" anchor="ctr">
                    <a:solidFill>
                      <a:srgbClr val="E7E7EB"/>
                    </a:solidFill>
                  </a:tcPr>
                </a:tc>
                <a:extLst>
                  <a:ext uri="{0D108BD9-81ED-4DB2-BD59-A6C34878D82A}">
                    <a16:rowId xmlns:a16="http://schemas.microsoft.com/office/drawing/2014/main" val="1359541286"/>
                  </a:ext>
                </a:extLst>
              </a:tr>
              <a:tr h="329131">
                <a:tc>
                  <a:txBody>
                    <a:bodyPr/>
                    <a:lstStyle/>
                    <a:p>
                      <a:pPr algn="l" fontAlgn="b"/>
                      <a:r>
                        <a:rPr lang="en-US" sz="1400" b="0" i="0" u="none" strike="noStrike">
                          <a:effectLst/>
                          <a:latin typeface="+mn-lt"/>
                        </a:rPr>
                        <a:t>Mutual of Omaha</a:t>
                      </a:r>
                    </a:p>
                  </a:txBody>
                  <a:tcPr marL="9525" marR="9525" marT="9525" marB="0" anchor="b">
                    <a:solidFill>
                      <a:srgbClr val="001871"/>
                    </a:solidFill>
                  </a:tcPr>
                </a:tc>
                <a:tc>
                  <a:txBody>
                    <a:bodyPr/>
                    <a:lstStyle/>
                    <a:p>
                      <a:pPr algn="l" fontAlgn="b"/>
                      <a:r>
                        <a:rPr lang="en-US" sz="1400" b="0" i="0" u="none" strike="noStrike">
                          <a:effectLst/>
                          <a:latin typeface="+mn-lt"/>
                        </a:rPr>
                        <a:t>Life Protection Advantage IUL</a:t>
                      </a:r>
                    </a:p>
                  </a:txBody>
                  <a:tcPr marL="9525" marR="9525" marT="9525" marB="0" anchor="b">
                    <a:solidFill>
                      <a:srgbClr val="E7E7EB"/>
                    </a:solidFill>
                  </a:tcPr>
                </a:tc>
                <a:tc>
                  <a:txBody>
                    <a:bodyPr/>
                    <a:lstStyle/>
                    <a:p>
                      <a:pPr algn="ctr" fontAlgn="b"/>
                      <a:r>
                        <a:rPr lang="en-US" sz="1400" b="0" i="0" u="none" strike="noStrike" dirty="0">
                          <a:effectLst/>
                          <a:latin typeface="+mn-lt"/>
                        </a:rPr>
                        <a:t>5.48%</a:t>
                      </a:r>
                    </a:p>
                  </a:txBody>
                  <a:tcPr marL="6350" marR="6350" marT="6350" marB="0" anchor="ctr">
                    <a:solidFill>
                      <a:srgbClr val="E7E7EB"/>
                    </a:solidFill>
                  </a:tcPr>
                </a:tc>
                <a:tc>
                  <a:txBody>
                    <a:bodyPr/>
                    <a:lstStyle/>
                    <a:p>
                      <a:pPr algn="ctr" fontAlgn="b"/>
                      <a:r>
                        <a:rPr lang="en-US" sz="1400" b="0" i="0" u="none" strike="noStrike" dirty="0">
                          <a:effectLst/>
                          <a:latin typeface="+mn-lt"/>
                        </a:rPr>
                        <a:t>$18,060</a:t>
                      </a:r>
                    </a:p>
                  </a:txBody>
                  <a:tcPr marL="9525" marR="9525" marT="9525" marB="0" anchor="ctr">
                    <a:solidFill>
                      <a:srgbClr val="E7E7EB"/>
                    </a:solidFill>
                  </a:tcPr>
                </a:tc>
                <a:tc>
                  <a:txBody>
                    <a:bodyPr/>
                    <a:lstStyle/>
                    <a:p>
                      <a:pPr algn="ctr" fontAlgn="b"/>
                      <a:r>
                        <a:rPr lang="en-US" sz="1400" b="0" i="0" u="none" strike="noStrike" dirty="0">
                          <a:effectLst/>
                          <a:latin typeface="+mn-lt"/>
                        </a:rPr>
                        <a:t>77</a:t>
                      </a:r>
                    </a:p>
                  </a:txBody>
                  <a:tcPr marL="6350" marR="6350" marT="6350" marB="0" anchor="ctr">
                    <a:solidFill>
                      <a:srgbClr val="E7E7EB"/>
                    </a:solidFill>
                  </a:tcPr>
                </a:tc>
                <a:tc>
                  <a:txBody>
                    <a:bodyPr/>
                    <a:lstStyle/>
                    <a:p>
                      <a:pPr algn="ctr" fontAlgn="b"/>
                      <a:r>
                        <a:rPr lang="en-US" sz="1400" b="0" i="0" u="none" strike="noStrike" dirty="0">
                          <a:effectLst/>
                          <a:latin typeface="+mn-lt"/>
                        </a:rPr>
                        <a:t>$302,373</a:t>
                      </a:r>
                    </a:p>
                  </a:txBody>
                  <a:tcPr marL="9525" marR="9525" marT="9525" marB="0" anchor="ctr">
                    <a:solidFill>
                      <a:srgbClr val="E7E7EB"/>
                    </a:solidFill>
                  </a:tcPr>
                </a:tc>
                <a:tc>
                  <a:txBody>
                    <a:bodyPr/>
                    <a:lstStyle/>
                    <a:p>
                      <a:pPr algn="ctr" fontAlgn="b"/>
                      <a:r>
                        <a:rPr lang="en-US" sz="1400" b="0" i="0" u="none" strike="noStrike" dirty="0">
                          <a:effectLst/>
                          <a:latin typeface="+mn-lt"/>
                        </a:rPr>
                        <a:t>121</a:t>
                      </a:r>
                    </a:p>
                  </a:txBody>
                  <a:tcPr marL="6350" marR="6350" marT="6350" marB="0" anchor="ctr">
                    <a:solidFill>
                      <a:srgbClr val="E7E7EB"/>
                    </a:solidFill>
                  </a:tcPr>
                </a:tc>
                <a:tc>
                  <a:txBody>
                    <a:bodyPr/>
                    <a:lstStyle/>
                    <a:p>
                      <a:pPr algn="ctr" fontAlgn="b"/>
                      <a:r>
                        <a:rPr lang="en-US" sz="1400" b="0" i="0" u="none" strike="noStrike" dirty="0">
                          <a:effectLst/>
                          <a:latin typeface="+mn-lt"/>
                        </a:rPr>
                        <a:t>$9,180</a:t>
                      </a:r>
                    </a:p>
                  </a:txBody>
                  <a:tcPr marL="9525" marR="9525" marT="9525" marB="0" anchor="ctr">
                    <a:solidFill>
                      <a:srgbClr val="E7E7EB"/>
                    </a:solidFill>
                  </a:tcPr>
                </a:tc>
                <a:tc>
                  <a:txBody>
                    <a:bodyPr/>
                    <a:lstStyle/>
                    <a:p>
                      <a:pPr algn="ctr" fontAlgn="b"/>
                      <a:r>
                        <a:rPr lang="en-US" sz="1400" b="0" i="0" u="none" strike="noStrike" dirty="0">
                          <a:effectLst/>
                          <a:latin typeface="+mn-lt"/>
                        </a:rPr>
                        <a:t>Yes</a:t>
                      </a:r>
                    </a:p>
                  </a:txBody>
                  <a:tcPr marL="6350" marR="6350" marT="6350" marB="0" anchor="ctr">
                    <a:solidFill>
                      <a:srgbClr val="E7E7EB"/>
                    </a:solidFill>
                  </a:tcPr>
                </a:tc>
                <a:extLst>
                  <a:ext uri="{0D108BD9-81ED-4DB2-BD59-A6C34878D82A}">
                    <a16:rowId xmlns:a16="http://schemas.microsoft.com/office/drawing/2014/main" val="2482689790"/>
                  </a:ext>
                </a:extLst>
              </a:tr>
              <a:tr h="329131">
                <a:tc>
                  <a:txBody>
                    <a:bodyPr/>
                    <a:lstStyle/>
                    <a:p>
                      <a:pPr algn="l" fontAlgn="b"/>
                      <a:r>
                        <a:rPr lang="en-US" sz="1400" b="0" i="0" u="none" strike="noStrike">
                          <a:effectLst/>
                          <a:latin typeface="+mn-lt"/>
                        </a:rPr>
                        <a:t>Symetra</a:t>
                      </a:r>
                    </a:p>
                  </a:txBody>
                  <a:tcPr marL="9525" marR="9525" marT="9525" marB="0" anchor="b">
                    <a:solidFill>
                      <a:srgbClr val="001871"/>
                    </a:solidFill>
                  </a:tcPr>
                </a:tc>
                <a:tc>
                  <a:txBody>
                    <a:bodyPr/>
                    <a:lstStyle/>
                    <a:p>
                      <a:pPr algn="l" fontAlgn="b"/>
                      <a:r>
                        <a:rPr lang="en-US" sz="1400" b="0" i="0" u="none" strike="noStrike">
                          <a:effectLst/>
                          <a:latin typeface="+mn-lt"/>
                        </a:rPr>
                        <a:t>Symetra Protector IUL 3.0</a:t>
                      </a:r>
                    </a:p>
                  </a:txBody>
                  <a:tcPr marL="9525" marR="9525" marT="9525" marB="0" anchor="b">
                    <a:solidFill>
                      <a:srgbClr val="E7E7EB"/>
                    </a:solidFill>
                  </a:tcPr>
                </a:tc>
                <a:tc>
                  <a:txBody>
                    <a:bodyPr/>
                    <a:lstStyle/>
                    <a:p>
                      <a:pPr algn="ctr" fontAlgn="b"/>
                      <a:r>
                        <a:rPr lang="en-US" sz="1400" b="0" i="0" u="none" strike="noStrike" dirty="0">
                          <a:effectLst/>
                          <a:latin typeface="+mn-lt"/>
                        </a:rPr>
                        <a:t>5.61%</a:t>
                      </a:r>
                    </a:p>
                  </a:txBody>
                  <a:tcPr marL="6350" marR="6350" marT="6350" marB="0" anchor="ctr">
                    <a:solidFill>
                      <a:srgbClr val="E7E7EB"/>
                    </a:solidFill>
                  </a:tcPr>
                </a:tc>
                <a:tc>
                  <a:txBody>
                    <a:bodyPr/>
                    <a:lstStyle/>
                    <a:p>
                      <a:pPr algn="ctr" fontAlgn="b"/>
                      <a:r>
                        <a:rPr lang="en-US" sz="1400" b="0" i="0" u="none" strike="noStrike" dirty="0">
                          <a:effectLst/>
                          <a:latin typeface="+mn-lt"/>
                        </a:rPr>
                        <a:t>$18,563</a:t>
                      </a:r>
                    </a:p>
                  </a:txBody>
                  <a:tcPr marL="9525" marR="9525" marT="9525" marB="0" anchor="ctr">
                    <a:solidFill>
                      <a:srgbClr val="E7E7EB"/>
                    </a:solidFill>
                  </a:tcPr>
                </a:tc>
                <a:tc>
                  <a:txBody>
                    <a:bodyPr/>
                    <a:lstStyle/>
                    <a:p>
                      <a:pPr algn="ctr" fontAlgn="b"/>
                      <a:r>
                        <a:rPr lang="en-US" sz="1400" b="0" i="0" u="none" strike="noStrike" dirty="0">
                          <a:effectLst/>
                          <a:latin typeface="+mn-lt"/>
                        </a:rPr>
                        <a:t>88</a:t>
                      </a:r>
                    </a:p>
                  </a:txBody>
                  <a:tcPr marL="6350" marR="6350" marT="6350" marB="0" anchor="ctr">
                    <a:solidFill>
                      <a:srgbClr val="E7E7EB"/>
                    </a:solidFill>
                  </a:tcPr>
                </a:tc>
                <a:tc>
                  <a:txBody>
                    <a:bodyPr/>
                    <a:lstStyle/>
                    <a:p>
                      <a:pPr algn="ctr" fontAlgn="b"/>
                      <a:r>
                        <a:rPr lang="en-US" sz="1400" b="0" i="0" u="none" strike="noStrike" dirty="0">
                          <a:effectLst/>
                          <a:latin typeface="+mn-lt"/>
                        </a:rPr>
                        <a:t>$320,985</a:t>
                      </a:r>
                    </a:p>
                  </a:txBody>
                  <a:tcPr marL="9525" marR="9525" marT="9525" marB="0" anchor="ctr">
                    <a:solidFill>
                      <a:srgbClr val="E7E7EB"/>
                    </a:solidFill>
                  </a:tcPr>
                </a:tc>
                <a:tc>
                  <a:txBody>
                    <a:bodyPr/>
                    <a:lstStyle/>
                    <a:p>
                      <a:pPr algn="ctr" fontAlgn="b"/>
                      <a:r>
                        <a:rPr lang="en-US" sz="1400" b="0" i="0" u="none" strike="noStrike" dirty="0">
                          <a:effectLst/>
                          <a:latin typeface="+mn-lt"/>
                        </a:rPr>
                        <a:t>121</a:t>
                      </a:r>
                    </a:p>
                  </a:txBody>
                  <a:tcPr marL="6350" marR="6350" marT="6350" marB="0" anchor="ctr">
                    <a:solidFill>
                      <a:srgbClr val="E7E7EB"/>
                    </a:solidFill>
                  </a:tcPr>
                </a:tc>
                <a:tc>
                  <a:txBody>
                    <a:bodyPr/>
                    <a:lstStyle/>
                    <a:p>
                      <a:pPr algn="ctr" fontAlgn="b"/>
                      <a:r>
                        <a:rPr lang="en-US" sz="1400" b="0" i="0" u="none" strike="noStrike" dirty="0">
                          <a:effectLst/>
                          <a:latin typeface="+mn-lt"/>
                        </a:rPr>
                        <a:t>$11,534</a:t>
                      </a:r>
                    </a:p>
                  </a:txBody>
                  <a:tcPr marL="9525" marR="9525" marT="9525" marB="0" anchor="ctr">
                    <a:solidFill>
                      <a:srgbClr val="E7E7EB"/>
                    </a:solidFill>
                  </a:tcPr>
                </a:tc>
                <a:tc>
                  <a:txBody>
                    <a:bodyPr/>
                    <a:lstStyle/>
                    <a:p>
                      <a:pPr algn="ctr" fontAlgn="b"/>
                      <a:endParaRPr lang="en-US" sz="1400" b="0" i="0" u="none" strike="noStrike" dirty="0">
                        <a:effectLst/>
                        <a:latin typeface="+mn-lt"/>
                      </a:endParaRPr>
                    </a:p>
                  </a:txBody>
                  <a:tcPr marL="6350" marR="6350" marT="6350" marB="0" anchor="ctr">
                    <a:solidFill>
                      <a:srgbClr val="E7E7EB"/>
                    </a:solidFill>
                  </a:tcPr>
                </a:tc>
                <a:extLst>
                  <a:ext uri="{0D108BD9-81ED-4DB2-BD59-A6C34878D82A}">
                    <a16:rowId xmlns:a16="http://schemas.microsoft.com/office/drawing/2014/main" val="2508894542"/>
                  </a:ext>
                </a:extLst>
              </a:tr>
              <a:tr h="329131">
                <a:tc>
                  <a:txBody>
                    <a:bodyPr/>
                    <a:lstStyle/>
                    <a:p>
                      <a:pPr algn="l" fontAlgn="b"/>
                      <a:r>
                        <a:rPr lang="en-US" sz="1400" b="0" i="0" u="none" strike="noStrike">
                          <a:effectLst/>
                          <a:latin typeface="+mn-lt"/>
                        </a:rPr>
                        <a:t>John Hancock</a:t>
                      </a:r>
                    </a:p>
                  </a:txBody>
                  <a:tcPr marL="9525" marR="9525" marT="9525" marB="0" anchor="b">
                    <a:solidFill>
                      <a:srgbClr val="001871"/>
                    </a:solidFill>
                  </a:tcPr>
                </a:tc>
                <a:tc>
                  <a:txBody>
                    <a:bodyPr/>
                    <a:lstStyle/>
                    <a:p>
                      <a:pPr algn="l" fontAlgn="b"/>
                      <a:r>
                        <a:rPr lang="en-US" sz="1400" b="0" i="0" u="none" strike="noStrike">
                          <a:effectLst/>
                          <a:latin typeface="+mn-lt"/>
                        </a:rPr>
                        <a:t>Protection IUL 22</a:t>
                      </a:r>
                    </a:p>
                  </a:txBody>
                  <a:tcPr marL="9525" marR="9525" marT="9525" marB="0" anchor="b">
                    <a:solidFill>
                      <a:srgbClr val="E7E7EB"/>
                    </a:solidFill>
                  </a:tcPr>
                </a:tc>
                <a:tc>
                  <a:txBody>
                    <a:bodyPr/>
                    <a:lstStyle/>
                    <a:p>
                      <a:pPr algn="ctr" fontAlgn="b"/>
                      <a:r>
                        <a:rPr lang="en-US" sz="1400" b="0" i="0" u="none" strike="noStrike" dirty="0">
                          <a:effectLst/>
                          <a:latin typeface="+mn-lt"/>
                        </a:rPr>
                        <a:t>5.48%</a:t>
                      </a:r>
                    </a:p>
                  </a:txBody>
                  <a:tcPr marL="6350" marR="6350" marT="6350" marB="0" anchor="ctr">
                    <a:solidFill>
                      <a:srgbClr val="E7E7EB"/>
                    </a:solidFill>
                  </a:tcPr>
                </a:tc>
                <a:tc>
                  <a:txBody>
                    <a:bodyPr/>
                    <a:lstStyle/>
                    <a:p>
                      <a:pPr algn="ctr" fontAlgn="b"/>
                      <a:r>
                        <a:rPr lang="en-US" sz="1400" b="0" i="0" u="none" strike="noStrike" dirty="0">
                          <a:effectLst/>
                          <a:latin typeface="+mn-lt"/>
                        </a:rPr>
                        <a:t>$18,775</a:t>
                      </a:r>
                    </a:p>
                  </a:txBody>
                  <a:tcPr marL="9525" marR="9525" marT="9525" marB="0" anchor="ctr">
                    <a:solidFill>
                      <a:srgbClr val="E7E7EB"/>
                    </a:solidFill>
                  </a:tcPr>
                </a:tc>
                <a:tc>
                  <a:txBody>
                    <a:bodyPr/>
                    <a:lstStyle/>
                    <a:p>
                      <a:pPr algn="ctr" fontAlgn="b"/>
                      <a:r>
                        <a:rPr lang="en-US" sz="1400" b="0" i="0" u="none" strike="noStrike" dirty="0">
                          <a:effectLst/>
                          <a:latin typeface="+mn-lt"/>
                        </a:rPr>
                        <a:t>78</a:t>
                      </a:r>
                    </a:p>
                  </a:txBody>
                  <a:tcPr marL="6350" marR="6350" marT="6350" marB="0" anchor="ctr">
                    <a:solidFill>
                      <a:srgbClr val="E7E7EB"/>
                    </a:solidFill>
                  </a:tcPr>
                </a:tc>
                <a:tc>
                  <a:txBody>
                    <a:bodyPr/>
                    <a:lstStyle/>
                    <a:p>
                      <a:pPr algn="ctr" fontAlgn="b"/>
                      <a:r>
                        <a:rPr lang="en-US" sz="1400" b="0" i="0" u="none" strike="noStrike" dirty="0">
                          <a:effectLst/>
                          <a:latin typeface="+mn-lt"/>
                        </a:rPr>
                        <a:t>$220,435</a:t>
                      </a:r>
                    </a:p>
                  </a:txBody>
                  <a:tcPr marL="9525" marR="9525" marT="9525" marB="0" anchor="ctr">
                    <a:solidFill>
                      <a:srgbClr val="E7E7EB"/>
                    </a:solidFill>
                  </a:tcPr>
                </a:tc>
                <a:tc>
                  <a:txBody>
                    <a:bodyPr/>
                    <a:lstStyle/>
                    <a:p>
                      <a:pPr algn="ctr" fontAlgn="b"/>
                      <a:r>
                        <a:rPr lang="en-US" sz="1400" b="0" i="0" u="none" strike="noStrike" dirty="0">
                          <a:effectLst/>
                          <a:latin typeface="+mn-lt"/>
                        </a:rPr>
                        <a:t>121</a:t>
                      </a:r>
                    </a:p>
                  </a:txBody>
                  <a:tcPr marL="6350" marR="6350" marT="6350" marB="0" anchor="ctr">
                    <a:solidFill>
                      <a:srgbClr val="E7E7EB"/>
                    </a:solidFill>
                  </a:tcPr>
                </a:tc>
                <a:tc>
                  <a:txBody>
                    <a:bodyPr/>
                    <a:lstStyle/>
                    <a:p>
                      <a:pPr algn="ctr" fontAlgn="b"/>
                      <a:r>
                        <a:rPr lang="en-US" sz="1400" b="0" i="0" u="none" strike="noStrike" dirty="0">
                          <a:effectLst/>
                          <a:latin typeface="+mn-lt"/>
                        </a:rPr>
                        <a:t>$10,700</a:t>
                      </a:r>
                    </a:p>
                  </a:txBody>
                  <a:tcPr marL="9525" marR="9525" marT="9525" marB="0" anchor="ctr">
                    <a:solidFill>
                      <a:srgbClr val="E7E7EB"/>
                    </a:solidFill>
                  </a:tcPr>
                </a:tc>
                <a:tc>
                  <a:txBody>
                    <a:bodyPr/>
                    <a:lstStyle/>
                    <a:p>
                      <a:pPr algn="ctr" fontAlgn="b"/>
                      <a:endParaRPr lang="en-US" sz="1400" b="0" i="0" u="none" strike="noStrike" dirty="0">
                        <a:effectLst/>
                        <a:latin typeface="+mn-lt"/>
                      </a:endParaRPr>
                    </a:p>
                  </a:txBody>
                  <a:tcPr marL="6350" marR="6350" marT="6350" marB="0" anchor="ctr">
                    <a:solidFill>
                      <a:srgbClr val="E7E7EB"/>
                    </a:solidFill>
                  </a:tcPr>
                </a:tc>
                <a:extLst>
                  <a:ext uri="{0D108BD9-81ED-4DB2-BD59-A6C34878D82A}">
                    <a16:rowId xmlns:a16="http://schemas.microsoft.com/office/drawing/2014/main" val="536790000"/>
                  </a:ext>
                </a:extLst>
              </a:tr>
              <a:tr h="329131">
                <a:tc>
                  <a:txBody>
                    <a:bodyPr/>
                    <a:lstStyle/>
                    <a:p>
                      <a:pPr algn="l" fontAlgn="b"/>
                      <a:r>
                        <a:rPr lang="en-US" sz="1400" b="0" i="0" u="none" strike="noStrike">
                          <a:effectLst/>
                          <a:latin typeface="+mn-lt"/>
                        </a:rPr>
                        <a:t>Protective</a:t>
                      </a:r>
                    </a:p>
                  </a:txBody>
                  <a:tcPr marL="9525" marR="9525" marT="9525" marB="0" anchor="b">
                    <a:solidFill>
                      <a:srgbClr val="001871"/>
                    </a:solidFill>
                  </a:tcPr>
                </a:tc>
                <a:tc>
                  <a:txBody>
                    <a:bodyPr/>
                    <a:lstStyle/>
                    <a:p>
                      <a:pPr algn="l" fontAlgn="b"/>
                      <a:r>
                        <a:rPr lang="en-US" sz="1400" b="0" i="0" u="none" strike="noStrike">
                          <a:effectLst/>
                          <a:latin typeface="+mn-lt"/>
                        </a:rPr>
                        <a:t>Indexed Choice UL 7-21</a:t>
                      </a:r>
                    </a:p>
                  </a:txBody>
                  <a:tcPr marL="9525" marR="9525" marT="9525" marB="0" anchor="b">
                    <a:solidFill>
                      <a:srgbClr val="E7E7EB"/>
                    </a:solidFill>
                  </a:tcPr>
                </a:tc>
                <a:tc>
                  <a:txBody>
                    <a:bodyPr/>
                    <a:lstStyle/>
                    <a:p>
                      <a:pPr algn="ctr" fontAlgn="b"/>
                      <a:r>
                        <a:rPr lang="en-US" sz="1400" b="0" i="0" u="none" strike="noStrike" dirty="0">
                          <a:effectLst/>
                          <a:latin typeface="+mn-lt"/>
                        </a:rPr>
                        <a:t>5.21%</a:t>
                      </a:r>
                    </a:p>
                  </a:txBody>
                  <a:tcPr marL="6350" marR="6350" marT="6350" marB="0" anchor="ctr">
                    <a:solidFill>
                      <a:srgbClr val="E7E7EB"/>
                    </a:solidFill>
                  </a:tcPr>
                </a:tc>
                <a:tc>
                  <a:txBody>
                    <a:bodyPr/>
                    <a:lstStyle/>
                    <a:p>
                      <a:pPr algn="ctr" fontAlgn="b"/>
                      <a:r>
                        <a:rPr lang="en-US" sz="1400" b="0" i="0" u="none" strike="noStrike" dirty="0">
                          <a:effectLst/>
                          <a:latin typeface="+mn-lt"/>
                        </a:rPr>
                        <a:t>$18,788</a:t>
                      </a:r>
                    </a:p>
                  </a:txBody>
                  <a:tcPr marL="9525" marR="9525" marT="9525" marB="0" anchor="ctr">
                    <a:solidFill>
                      <a:srgbClr val="E7E7EB"/>
                    </a:solidFill>
                  </a:tcPr>
                </a:tc>
                <a:tc>
                  <a:txBody>
                    <a:bodyPr/>
                    <a:lstStyle/>
                    <a:p>
                      <a:pPr algn="ctr" fontAlgn="b"/>
                      <a:r>
                        <a:rPr lang="en-US" sz="1400" b="0" i="0" u="none" strike="noStrike" dirty="0">
                          <a:effectLst/>
                          <a:latin typeface="+mn-lt"/>
                        </a:rPr>
                        <a:t>83</a:t>
                      </a:r>
                    </a:p>
                  </a:txBody>
                  <a:tcPr marL="6350" marR="6350" marT="6350" marB="0" anchor="ctr">
                    <a:solidFill>
                      <a:srgbClr val="E7E7EB"/>
                    </a:solidFill>
                  </a:tcPr>
                </a:tc>
                <a:tc>
                  <a:txBody>
                    <a:bodyPr/>
                    <a:lstStyle/>
                    <a:p>
                      <a:pPr algn="ctr" fontAlgn="b"/>
                      <a:r>
                        <a:rPr lang="en-US" sz="1400" b="0" i="0" u="none" strike="noStrike" dirty="0">
                          <a:effectLst/>
                          <a:latin typeface="+mn-lt"/>
                        </a:rPr>
                        <a:t>$311,570</a:t>
                      </a:r>
                    </a:p>
                  </a:txBody>
                  <a:tcPr marL="9525" marR="9525" marT="9525" marB="0" anchor="ctr">
                    <a:solidFill>
                      <a:srgbClr val="E7E7EB"/>
                    </a:solidFill>
                  </a:tcPr>
                </a:tc>
                <a:tc>
                  <a:txBody>
                    <a:bodyPr/>
                    <a:lstStyle/>
                    <a:p>
                      <a:pPr algn="ctr" fontAlgn="b"/>
                      <a:r>
                        <a:rPr lang="en-US" sz="1400" b="0" i="0" u="none" strike="noStrike" dirty="0">
                          <a:effectLst/>
                          <a:latin typeface="+mn-lt"/>
                        </a:rPr>
                        <a:t>121</a:t>
                      </a:r>
                    </a:p>
                  </a:txBody>
                  <a:tcPr marL="6350" marR="6350" marT="6350" marB="0" anchor="ctr">
                    <a:solidFill>
                      <a:srgbClr val="E7E7EB"/>
                    </a:solidFill>
                  </a:tcPr>
                </a:tc>
                <a:tc>
                  <a:txBody>
                    <a:bodyPr/>
                    <a:lstStyle/>
                    <a:p>
                      <a:pPr algn="ctr" fontAlgn="b"/>
                      <a:r>
                        <a:rPr lang="en-US" sz="1400" b="0" i="0" u="none" strike="noStrike" dirty="0">
                          <a:effectLst/>
                          <a:latin typeface="+mn-lt"/>
                        </a:rPr>
                        <a:t>$10,010</a:t>
                      </a:r>
                    </a:p>
                  </a:txBody>
                  <a:tcPr marL="9525" marR="9525" marT="9525" marB="0" anchor="ctr">
                    <a:solidFill>
                      <a:srgbClr val="E7E7EB"/>
                    </a:solidFill>
                  </a:tcPr>
                </a:tc>
                <a:tc>
                  <a:txBody>
                    <a:bodyPr/>
                    <a:lstStyle/>
                    <a:p>
                      <a:pPr algn="ctr" fontAlgn="b"/>
                      <a:endParaRPr lang="en-US" sz="1400" b="0" i="0" u="none" strike="noStrike" dirty="0">
                        <a:effectLst/>
                        <a:latin typeface="+mn-lt"/>
                      </a:endParaRPr>
                    </a:p>
                  </a:txBody>
                  <a:tcPr marL="6350" marR="6350" marT="6350" marB="0" anchor="ctr">
                    <a:solidFill>
                      <a:srgbClr val="E7E7EB"/>
                    </a:solidFill>
                  </a:tcPr>
                </a:tc>
                <a:extLst>
                  <a:ext uri="{0D108BD9-81ED-4DB2-BD59-A6C34878D82A}">
                    <a16:rowId xmlns:a16="http://schemas.microsoft.com/office/drawing/2014/main" val="1692907825"/>
                  </a:ext>
                </a:extLst>
              </a:tr>
              <a:tr h="329131">
                <a:tc>
                  <a:txBody>
                    <a:bodyPr/>
                    <a:lstStyle/>
                    <a:p>
                      <a:pPr algn="l" fontAlgn="b"/>
                      <a:r>
                        <a:rPr lang="en-US" sz="1400" b="0" i="0" u="none" strike="noStrike">
                          <a:effectLst/>
                          <a:latin typeface="+mn-lt"/>
                        </a:rPr>
                        <a:t>Nationwide</a:t>
                      </a:r>
                    </a:p>
                  </a:txBody>
                  <a:tcPr marL="9525" marR="9525" marT="9525" marB="0" anchor="b">
                    <a:solidFill>
                      <a:srgbClr val="001871"/>
                    </a:solidFill>
                  </a:tcPr>
                </a:tc>
                <a:tc>
                  <a:txBody>
                    <a:bodyPr/>
                    <a:lstStyle/>
                    <a:p>
                      <a:pPr algn="l" fontAlgn="b"/>
                      <a:r>
                        <a:rPr lang="en-US" sz="1400" b="0" i="0" u="none" strike="noStrike">
                          <a:effectLst/>
                          <a:latin typeface="+mn-lt"/>
                        </a:rPr>
                        <a:t>Indexed UL Protector II 2020</a:t>
                      </a:r>
                    </a:p>
                  </a:txBody>
                  <a:tcPr marL="9525" marR="9525" marT="9525" marB="0" anchor="b">
                    <a:solidFill>
                      <a:srgbClr val="E7E7EB"/>
                    </a:solidFill>
                  </a:tcPr>
                </a:tc>
                <a:tc>
                  <a:txBody>
                    <a:bodyPr/>
                    <a:lstStyle/>
                    <a:p>
                      <a:pPr algn="ctr" fontAlgn="b"/>
                      <a:r>
                        <a:rPr lang="en-US" sz="1400" b="0" i="0" u="none" strike="noStrike" dirty="0">
                          <a:effectLst/>
                          <a:latin typeface="+mn-lt"/>
                        </a:rPr>
                        <a:t>5.74%</a:t>
                      </a:r>
                    </a:p>
                  </a:txBody>
                  <a:tcPr marL="6350" marR="6350" marT="6350" marB="0" anchor="ctr">
                    <a:solidFill>
                      <a:srgbClr val="E7E7EB"/>
                    </a:solidFill>
                  </a:tcPr>
                </a:tc>
                <a:tc>
                  <a:txBody>
                    <a:bodyPr/>
                    <a:lstStyle/>
                    <a:p>
                      <a:pPr algn="ctr" fontAlgn="b"/>
                      <a:r>
                        <a:rPr lang="en-US" sz="1400" b="0" i="0" u="none" strike="noStrike" dirty="0">
                          <a:effectLst/>
                          <a:latin typeface="+mn-lt"/>
                        </a:rPr>
                        <a:t>$19,274</a:t>
                      </a:r>
                    </a:p>
                  </a:txBody>
                  <a:tcPr marL="9525" marR="9525" marT="9525" marB="0" anchor="ctr">
                    <a:solidFill>
                      <a:srgbClr val="E7E7EB"/>
                    </a:solidFill>
                  </a:tcPr>
                </a:tc>
                <a:tc>
                  <a:txBody>
                    <a:bodyPr/>
                    <a:lstStyle/>
                    <a:p>
                      <a:pPr algn="ctr" fontAlgn="b"/>
                      <a:r>
                        <a:rPr lang="en-US" sz="1400" b="0" i="0" u="none" strike="noStrike" dirty="0">
                          <a:effectLst/>
                          <a:latin typeface="+mn-lt"/>
                        </a:rPr>
                        <a:t>70</a:t>
                      </a:r>
                    </a:p>
                  </a:txBody>
                  <a:tcPr marL="6350" marR="6350" marT="6350" marB="0" anchor="ctr">
                    <a:solidFill>
                      <a:srgbClr val="E7E7EB"/>
                    </a:solidFill>
                  </a:tcPr>
                </a:tc>
                <a:tc>
                  <a:txBody>
                    <a:bodyPr/>
                    <a:lstStyle/>
                    <a:p>
                      <a:pPr algn="ctr" fontAlgn="b"/>
                      <a:r>
                        <a:rPr lang="en-US" sz="1400" b="0" i="0" u="none" strike="noStrike" dirty="0">
                          <a:effectLst/>
                          <a:latin typeface="+mn-lt"/>
                        </a:rPr>
                        <a:t>$336,702</a:t>
                      </a:r>
                    </a:p>
                  </a:txBody>
                  <a:tcPr marL="9525" marR="9525" marT="9525" marB="0" anchor="ctr">
                    <a:solidFill>
                      <a:srgbClr val="E7E7EB"/>
                    </a:solidFill>
                  </a:tcPr>
                </a:tc>
                <a:tc>
                  <a:txBody>
                    <a:bodyPr/>
                    <a:lstStyle/>
                    <a:p>
                      <a:pPr algn="ctr" fontAlgn="b"/>
                      <a:r>
                        <a:rPr lang="en-US" sz="1400" b="0" i="0" u="none" strike="noStrike" dirty="0">
                          <a:effectLst/>
                          <a:latin typeface="+mn-lt"/>
                        </a:rPr>
                        <a:t>121</a:t>
                      </a:r>
                    </a:p>
                  </a:txBody>
                  <a:tcPr marL="6350" marR="6350" marT="6350" marB="0" anchor="ctr">
                    <a:solidFill>
                      <a:srgbClr val="E7E7EB"/>
                    </a:solidFill>
                  </a:tcPr>
                </a:tc>
                <a:tc>
                  <a:txBody>
                    <a:bodyPr/>
                    <a:lstStyle/>
                    <a:p>
                      <a:pPr algn="ctr" fontAlgn="b"/>
                      <a:r>
                        <a:rPr lang="en-US" sz="1400" b="0" i="0" u="none" strike="noStrike" dirty="0">
                          <a:effectLst/>
                          <a:latin typeface="+mn-lt"/>
                        </a:rPr>
                        <a:t>$9,910</a:t>
                      </a:r>
                    </a:p>
                  </a:txBody>
                  <a:tcPr marL="9525" marR="9525" marT="9525" marB="0" anchor="ctr">
                    <a:solidFill>
                      <a:srgbClr val="E7E7EB"/>
                    </a:solidFill>
                  </a:tcPr>
                </a:tc>
                <a:tc>
                  <a:txBody>
                    <a:bodyPr/>
                    <a:lstStyle/>
                    <a:p>
                      <a:pPr algn="ctr" fontAlgn="b"/>
                      <a:endParaRPr lang="en-US" sz="1400" b="0" i="0" u="none" strike="noStrike" dirty="0">
                        <a:effectLst/>
                        <a:latin typeface="+mn-lt"/>
                      </a:endParaRPr>
                    </a:p>
                  </a:txBody>
                  <a:tcPr marL="6350" marR="6350" marT="6350" marB="0" anchor="ctr">
                    <a:solidFill>
                      <a:srgbClr val="E7E7EB"/>
                    </a:solidFill>
                  </a:tcPr>
                </a:tc>
                <a:extLst>
                  <a:ext uri="{0D108BD9-81ED-4DB2-BD59-A6C34878D82A}">
                    <a16:rowId xmlns:a16="http://schemas.microsoft.com/office/drawing/2014/main" val="994710299"/>
                  </a:ext>
                </a:extLst>
              </a:tr>
              <a:tr h="329131">
                <a:tc>
                  <a:txBody>
                    <a:bodyPr/>
                    <a:lstStyle/>
                    <a:p>
                      <a:pPr algn="l" fontAlgn="b"/>
                      <a:r>
                        <a:rPr lang="en-US" sz="1400" b="0" i="0" u="none" strike="noStrike">
                          <a:effectLst/>
                          <a:latin typeface="+mn-lt"/>
                        </a:rPr>
                        <a:t>Prudential</a:t>
                      </a:r>
                    </a:p>
                  </a:txBody>
                  <a:tcPr marL="9525" marR="9525" marT="9525" marB="0" anchor="b">
                    <a:solidFill>
                      <a:srgbClr val="001871"/>
                    </a:solidFill>
                  </a:tcPr>
                </a:tc>
                <a:tc>
                  <a:txBody>
                    <a:bodyPr/>
                    <a:lstStyle/>
                    <a:p>
                      <a:pPr algn="l" fontAlgn="b"/>
                      <a:r>
                        <a:rPr lang="en-US" sz="1400" b="0" i="0" u="none" strike="noStrike" dirty="0" err="1">
                          <a:effectLst/>
                          <a:latin typeface="+mn-lt"/>
                        </a:rPr>
                        <a:t>PruLife</a:t>
                      </a:r>
                      <a:r>
                        <a:rPr lang="en-US" sz="1400" b="0" i="0" u="none" strike="noStrike" dirty="0">
                          <a:effectLst/>
                          <a:latin typeface="+mn-lt"/>
                        </a:rPr>
                        <a:t> Founders Plus UL (2021) (Goldman Sachs Voyager Indexed Account)</a:t>
                      </a:r>
                    </a:p>
                  </a:txBody>
                  <a:tcPr marL="9525" marR="9525" marT="9525" marB="0" anchor="b">
                    <a:solidFill>
                      <a:srgbClr val="E7E7EB"/>
                    </a:solidFill>
                  </a:tcPr>
                </a:tc>
                <a:tc>
                  <a:txBody>
                    <a:bodyPr/>
                    <a:lstStyle/>
                    <a:p>
                      <a:pPr algn="ctr" fontAlgn="b"/>
                      <a:r>
                        <a:rPr lang="en-US" sz="1400" b="0" i="0" u="none" strike="noStrike" dirty="0">
                          <a:effectLst/>
                          <a:latin typeface="+mn-lt"/>
                        </a:rPr>
                        <a:t>4.94%</a:t>
                      </a:r>
                    </a:p>
                  </a:txBody>
                  <a:tcPr marL="6350" marR="6350" marT="6350" marB="0" anchor="ctr">
                    <a:solidFill>
                      <a:srgbClr val="E7E7EB"/>
                    </a:solidFill>
                  </a:tcPr>
                </a:tc>
                <a:tc>
                  <a:txBody>
                    <a:bodyPr/>
                    <a:lstStyle/>
                    <a:p>
                      <a:pPr algn="ctr" fontAlgn="b"/>
                      <a:r>
                        <a:rPr lang="en-US" sz="1400" b="0" i="0" u="none" strike="noStrike" dirty="0">
                          <a:effectLst/>
                          <a:latin typeface="+mn-lt"/>
                        </a:rPr>
                        <a:t>$20,632</a:t>
                      </a:r>
                    </a:p>
                  </a:txBody>
                  <a:tcPr marL="9525" marR="9525" marT="9525" marB="0" anchor="ctr">
                    <a:solidFill>
                      <a:srgbClr val="E7E7EB"/>
                    </a:solidFill>
                  </a:tcPr>
                </a:tc>
                <a:tc>
                  <a:txBody>
                    <a:bodyPr/>
                    <a:lstStyle/>
                    <a:p>
                      <a:pPr algn="ctr" fontAlgn="b"/>
                      <a:r>
                        <a:rPr lang="en-US" sz="1400" b="0" i="0" u="none" strike="noStrike" dirty="0">
                          <a:effectLst/>
                          <a:latin typeface="+mn-lt"/>
                        </a:rPr>
                        <a:t>90</a:t>
                      </a:r>
                    </a:p>
                  </a:txBody>
                  <a:tcPr marL="6350" marR="6350" marT="6350" marB="0" anchor="ctr">
                    <a:solidFill>
                      <a:srgbClr val="E7E7EB"/>
                    </a:solidFill>
                  </a:tcPr>
                </a:tc>
                <a:tc>
                  <a:txBody>
                    <a:bodyPr/>
                    <a:lstStyle/>
                    <a:p>
                      <a:pPr algn="ctr" fontAlgn="b"/>
                      <a:r>
                        <a:rPr lang="en-US" sz="1400" b="0" i="0" u="none" strike="noStrike" dirty="0">
                          <a:effectLst/>
                          <a:latin typeface="+mn-lt"/>
                        </a:rPr>
                        <a:t>$305,634</a:t>
                      </a:r>
                    </a:p>
                  </a:txBody>
                  <a:tcPr marL="9525" marR="9525" marT="9525" marB="0" anchor="ctr">
                    <a:solidFill>
                      <a:srgbClr val="E7E7EB"/>
                    </a:solidFill>
                  </a:tcPr>
                </a:tc>
                <a:tc>
                  <a:txBody>
                    <a:bodyPr/>
                    <a:lstStyle/>
                    <a:p>
                      <a:pPr algn="ctr" fontAlgn="b"/>
                      <a:r>
                        <a:rPr lang="en-US" sz="1400" b="0" i="0" u="none" strike="noStrike" dirty="0">
                          <a:effectLst/>
                          <a:latin typeface="+mn-lt"/>
                        </a:rPr>
                        <a:t>121</a:t>
                      </a:r>
                    </a:p>
                  </a:txBody>
                  <a:tcPr marL="6350" marR="6350" marT="6350" marB="0" anchor="ctr">
                    <a:solidFill>
                      <a:srgbClr val="E7E7EB"/>
                    </a:solidFill>
                  </a:tcPr>
                </a:tc>
                <a:tc>
                  <a:txBody>
                    <a:bodyPr/>
                    <a:lstStyle/>
                    <a:p>
                      <a:pPr algn="ctr" fontAlgn="b"/>
                      <a:r>
                        <a:rPr lang="en-US" sz="1400" b="0" i="0" u="none" strike="noStrike" dirty="0">
                          <a:effectLst/>
                          <a:latin typeface="+mn-lt"/>
                        </a:rPr>
                        <a:t>$11,740</a:t>
                      </a:r>
                    </a:p>
                  </a:txBody>
                  <a:tcPr marL="9525" marR="9525" marT="9525" marB="0" anchor="ctr">
                    <a:solidFill>
                      <a:srgbClr val="E7E7EB"/>
                    </a:solidFill>
                  </a:tcPr>
                </a:tc>
                <a:tc>
                  <a:txBody>
                    <a:bodyPr/>
                    <a:lstStyle/>
                    <a:p>
                      <a:pPr algn="ctr" fontAlgn="b"/>
                      <a:endParaRPr lang="en-US" sz="1400" b="0" i="0" u="none" strike="noStrike" dirty="0">
                        <a:effectLst/>
                        <a:latin typeface="+mn-lt"/>
                      </a:endParaRPr>
                    </a:p>
                  </a:txBody>
                  <a:tcPr marL="6350" marR="6350" marT="6350" marB="0" anchor="ctr">
                    <a:solidFill>
                      <a:srgbClr val="E7E7EB"/>
                    </a:solidFill>
                  </a:tcPr>
                </a:tc>
                <a:extLst>
                  <a:ext uri="{0D108BD9-81ED-4DB2-BD59-A6C34878D82A}">
                    <a16:rowId xmlns:a16="http://schemas.microsoft.com/office/drawing/2014/main" val="3355154418"/>
                  </a:ext>
                </a:extLst>
              </a:tr>
            </a:tbl>
          </a:graphicData>
        </a:graphic>
      </p:graphicFrame>
    </p:spTree>
    <p:extLst>
      <p:ext uri="{BB962C8B-B14F-4D97-AF65-F5344CB8AC3E}">
        <p14:creationId xmlns:p14="http://schemas.microsoft.com/office/powerpoint/2010/main" val="328193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75B4-063C-CC46-9BD5-ED2C55AEA5AF}"/>
              </a:ext>
            </a:extLst>
          </p:cNvPr>
          <p:cNvSpPr>
            <a:spLocks noGrp="1"/>
          </p:cNvSpPr>
          <p:nvPr>
            <p:ph type="title"/>
          </p:nvPr>
        </p:nvSpPr>
        <p:spPr/>
        <p:txBody>
          <a:bodyPr/>
          <a:lstStyle/>
          <a:p>
            <a:r>
              <a:rPr lang="en-US" dirty="0"/>
              <a:t>What happens if index performance is lower?</a:t>
            </a:r>
          </a:p>
        </p:txBody>
      </p:sp>
      <p:sp>
        <p:nvSpPr>
          <p:cNvPr id="8" name="Text Placeholder 3">
            <a:extLst>
              <a:ext uri="{FF2B5EF4-FFF2-40B4-BE49-F238E27FC236}">
                <a16:creationId xmlns:a16="http://schemas.microsoft.com/office/drawing/2014/main" id="{2699B864-F471-4E1A-9B4A-87D348B14B01}"/>
              </a:ext>
            </a:extLst>
          </p:cNvPr>
          <p:cNvSpPr txBox="1">
            <a:spLocks/>
          </p:cNvSpPr>
          <p:nvPr/>
        </p:nvSpPr>
        <p:spPr>
          <a:xfrm>
            <a:off x="1296264" y="5705002"/>
            <a:ext cx="10895736" cy="492125"/>
          </a:xfrm>
          <a:prstGeom prst="rect">
            <a:avLst/>
          </a:prstGeom>
        </p:spPr>
        <p:txBody>
          <a:bodyPr vert="horz" lIns="0" tIns="0" rIns="0" bIns="0" rtlCol="0" anchor="b" anchorCtr="0">
            <a:normAutofit/>
          </a:bodyPr>
          <a:lstStyle>
            <a:lvl1pPr marL="0" indent="0" algn="l" defTabSz="914400" rtl="0" eaLnBrk="1" latinLnBrk="0" hangingPunct="1">
              <a:lnSpc>
                <a:spcPct val="100000"/>
              </a:lnSpc>
              <a:spcBef>
                <a:spcPts val="0"/>
              </a:spcBef>
              <a:buFontTx/>
              <a:buNone/>
              <a:defRPr lang="en-US" sz="800" kern="1200" baseline="0" dirty="0">
                <a:solidFill>
                  <a:schemeClr val="tx1">
                    <a:tint val="75000"/>
                  </a:schemeClr>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bg1"/>
                </a:solidFill>
              </a:rPr>
              <a:t>Carriers mentioned in the presentation are peer group competitors of AGL. Every attempt has been made to verify the accuracy of competitor information.</a:t>
            </a:r>
          </a:p>
        </p:txBody>
      </p:sp>
      <p:sp>
        <p:nvSpPr>
          <p:cNvPr id="10" name="Content Placeholder 1">
            <a:extLst>
              <a:ext uri="{FF2B5EF4-FFF2-40B4-BE49-F238E27FC236}">
                <a16:creationId xmlns:a16="http://schemas.microsoft.com/office/drawing/2014/main" id="{FEF99F8F-083B-4061-AFBE-B15DFFF61CF5}"/>
              </a:ext>
            </a:extLst>
          </p:cNvPr>
          <p:cNvSpPr txBox="1">
            <a:spLocks/>
          </p:cNvSpPr>
          <p:nvPr/>
        </p:nvSpPr>
        <p:spPr>
          <a:xfrm>
            <a:off x="640079" y="1730283"/>
            <a:ext cx="10058400" cy="4200861"/>
          </a:xfrm>
          <a:prstGeom prst="rect">
            <a:avLst/>
          </a:prstGeom>
        </p:spPr>
        <p:txBody>
          <a:bodyPr/>
          <a:lstStyle>
            <a:lvl1pPr marL="228589" indent="-228589" algn="l" defTabSz="914354" rtl="0" eaLnBrk="1" latinLnBrk="0" hangingPunct="1">
              <a:lnSpc>
                <a:spcPct val="90000"/>
              </a:lnSpc>
              <a:spcBef>
                <a:spcPts val="1000"/>
              </a:spcBef>
              <a:buClr>
                <a:srgbClr val="8F4FDA"/>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8F4FDA"/>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8F4FDA"/>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r>
              <a:rPr lang="en-US" sz="2000" dirty="0"/>
              <a:t>Index performance varies each year</a:t>
            </a:r>
          </a:p>
          <a:p>
            <a:endParaRPr lang="en-US" sz="2000" dirty="0"/>
          </a:p>
          <a:p>
            <a:r>
              <a:rPr lang="en-US" sz="2000" dirty="0"/>
              <a:t>Important to set expectation with client that actual index performance may vary from illustrated performance</a:t>
            </a:r>
          </a:p>
          <a:p>
            <a:endParaRPr lang="en-US" sz="2000" dirty="0"/>
          </a:p>
          <a:p>
            <a:r>
              <a:rPr lang="en-US" sz="2000" dirty="0"/>
              <a:t>Need to ensure product can sustain itself when stress testing</a:t>
            </a:r>
          </a:p>
        </p:txBody>
      </p:sp>
      <p:sp>
        <p:nvSpPr>
          <p:cNvPr id="11" name="TextBox 10">
            <a:extLst>
              <a:ext uri="{FF2B5EF4-FFF2-40B4-BE49-F238E27FC236}">
                <a16:creationId xmlns:a16="http://schemas.microsoft.com/office/drawing/2014/main" id="{0ED95234-191F-4062-AA7A-684A2F6A778C}"/>
              </a:ext>
            </a:extLst>
          </p:cNvPr>
          <p:cNvSpPr txBox="1"/>
          <p:nvPr/>
        </p:nvSpPr>
        <p:spPr>
          <a:xfrm>
            <a:off x="2390820" y="4732061"/>
            <a:ext cx="6556918" cy="707886"/>
          </a:xfrm>
          <a:prstGeom prst="rect">
            <a:avLst/>
          </a:prstGeom>
          <a:noFill/>
        </p:spPr>
        <p:txBody>
          <a:bodyPr wrap="square">
            <a:spAutoFit/>
          </a:bodyPr>
          <a:lstStyle/>
          <a:p>
            <a:pPr marL="0" indent="0" algn="ctr">
              <a:buNone/>
            </a:pPr>
            <a:r>
              <a:rPr lang="en-US" sz="2000" b="1" i="1" dirty="0">
                <a:solidFill>
                  <a:srgbClr val="03BFB4"/>
                </a:solidFill>
              </a:rPr>
              <a:t>How does it look if index performs 1% lower than max rate every policy year?</a:t>
            </a:r>
          </a:p>
        </p:txBody>
      </p:sp>
    </p:spTree>
    <p:extLst>
      <p:ext uri="{BB962C8B-B14F-4D97-AF65-F5344CB8AC3E}">
        <p14:creationId xmlns:p14="http://schemas.microsoft.com/office/powerpoint/2010/main" val="3176850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75B4-063C-CC46-9BD5-ED2C55AEA5AF}"/>
              </a:ext>
            </a:extLst>
          </p:cNvPr>
          <p:cNvSpPr>
            <a:spLocks noGrp="1"/>
          </p:cNvSpPr>
          <p:nvPr>
            <p:ph type="title"/>
          </p:nvPr>
        </p:nvSpPr>
        <p:spPr/>
        <p:txBody>
          <a:bodyPr/>
          <a:lstStyle/>
          <a:p>
            <a:r>
              <a:rPr lang="en-US" dirty="0"/>
              <a:t>Value+ Protector III – Full Pay</a:t>
            </a:r>
          </a:p>
        </p:txBody>
      </p:sp>
      <p:sp>
        <p:nvSpPr>
          <p:cNvPr id="8" name="Text Placeholder 3">
            <a:extLst>
              <a:ext uri="{FF2B5EF4-FFF2-40B4-BE49-F238E27FC236}">
                <a16:creationId xmlns:a16="http://schemas.microsoft.com/office/drawing/2014/main" id="{2699B864-F471-4E1A-9B4A-87D348B14B01}"/>
              </a:ext>
            </a:extLst>
          </p:cNvPr>
          <p:cNvSpPr txBox="1">
            <a:spLocks/>
          </p:cNvSpPr>
          <p:nvPr/>
        </p:nvSpPr>
        <p:spPr>
          <a:xfrm>
            <a:off x="1296264" y="5705002"/>
            <a:ext cx="10895736" cy="492125"/>
          </a:xfrm>
          <a:prstGeom prst="rect">
            <a:avLst/>
          </a:prstGeom>
        </p:spPr>
        <p:txBody>
          <a:bodyPr vert="horz" lIns="0" tIns="0" rIns="0" bIns="0" rtlCol="0" anchor="b" anchorCtr="0">
            <a:normAutofit/>
          </a:bodyPr>
          <a:lstStyle>
            <a:lvl1pPr marL="0" indent="0" algn="l" defTabSz="914400" rtl="0" eaLnBrk="1" latinLnBrk="0" hangingPunct="1">
              <a:lnSpc>
                <a:spcPct val="100000"/>
              </a:lnSpc>
              <a:spcBef>
                <a:spcPts val="0"/>
              </a:spcBef>
              <a:buFontTx/>
              <a:buNone/>
              <a:defRPr lang="en-US" sz="800" kern="1200" baseline="0" dirty="0">
                <a:solidFill>
                  <a:schemeClr val="tx1">
                    <a:tint val="75000"/>
                  </a:schemeClr>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bg1"/>
                </a:solidFill>
              </a:rPr>
              <a:t>Carriers mentioned in the presentation are peer group competitors of AGL. Every attempt has been made to verify the accuracy of competitor information.</a:t>
            </a:r>
          </a:p>
        </p:txBody>
      </p:sp>
      <p:sp>
        <p:nvSpPr>
          <p:cNvPr id="10" name="Text Placeholder 9">
            <a:extLst>
              <a:ext uri="{FF2B5EF4-FFF2-40B4-BE49-F238E27FC236}">
                <a16:creationId xmlns:a16="http://schemas.microsoft.com/office/drawing/2014/main" id="{EA2C188C-5F8E-4931-9111-7053DBEF8AE2}"/>
              </a:ext>
            </a:extLst>
          </p:cNvPr>
          <p:cNvSpPr txBox="1">
            <a:spLocks/>
          </p:cNvSpPr>
          <p:nvPr/>
        </p:nvSpPr>
        <p:spPr>
          <a:xfrm>
            <a:off x="634369" y="5475663"/>
            <a:ext cx="11275713" cy="502920"/>
          </a:xfrm>
          <a:prstGeom prst="rect">
            <a:avLst/>
          </a:prstGeom>
        </p:spPr>
        <p:txBody>
          <a:bodyPr/>
          <a:lstStyle>
            <a:lvl1pPr marL="228589" indent="-228589" algn="l" defTabSz="914354" rtl="0" eaLnBrk="1" latinLnBrk="0" hangingPunct="1">
              <a:lnSpc>
                <a:spcPct val="90000"/>
              </a:lnSpc>
              <a:spcBef>
                <a:spcPts val="1000"/>
              </a:spcBef>
              <a:buClr>
                <a:srgbClr val="8F4FDA"/>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8F4FDA"/>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8F4FDA"/>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0" indent="0">
              <a:buNone/>
            </a:pPr>
            <a:r>
              <a:rPr lang="en-US" sz="1200" dirty="0"/>
              <a:t>50/M/PPNT, $1M DB, Full pay at Max% Rate minus 1%. Rates as of 6/13/2022.</a:t>
            </a:r>
          </a:p>
        </p:txBody>
      </p:sp>
      <p:sp>
        <p:nvSpPr>
          <p:cNvPr id="11" name="TextBox 10">
            <a:extLst>
              <a:ext uri="{FF2B5EF4-FFF2-40B4-BE49-F238E27FC236}">
                <a16:creationId xmlns:a16="http://schemas.microsoft.com/office/drawing/2014/main" id="{44CF126A-258A-4DC0-8241-C6ED57B516D6}"/>
              </a:ext>
            </a:extLst>
          </p:cNvPr>
          <p:cNvSpPr txBox="1"/>
          <p:nvPr/>
        </p:nvSpPr>
        <p:spPr>
          <a:xfrm>
            <a:off x="634369" y="1147863"/>
            <a:ext cx="10126557" cy="707886"/>
          </a:xfrm>
          <a:prstGeom prst="rect">
            <a:avLst/>
          </a:prstGeom>
          <a:noFill/>
        </p:spPr>
        <p:txBody>
          <a:bodyPr wrap="square">
            <a:spAutoFit/>
          </a:bodyPr>
          <a:lstStyle/>
          <a:p>
            <a:pPr marL="0" indent="0">
              <a:buNone/>
            </a:pPr>
            <a:r>
              <a:rPr lang="en-US" sz="2000" b="1" i="1" dirty="0">
                <a:solidFill>
                  <a:srgbClr val="03BFB4"/>
                </a:solidFill>
              </a:rPr>
              <a:t>Assumes same premium from prior example – using illustration rate 1% lower than each carrier's max rate</a:t>
            </a:r>
          </a:p>
        </p:txBody>
      </p:sp>
      <p:graphicFrame>
        <p:nvGraphicFramePr>
          <p:cNvPr id="12" name="Table 11">
            <a:extLst>
              <a:ext uri="{FF2B5EF4-FFF2-40B4-BE49-F238E27FC236}">
                <a16:creationId xmlns:a16="http://schemas.microsoft.com/office/drawing/2014/main" id="{615E1565-7FA0-4DF2-A6C5-D583734D62F2}"/>
              </a:ext>
            </a:extLst>
          </p:cNvPr>
          <p:cNvGraphicFramePr>
            <a:graphicFrameLocks noGrp="1"/>
          </p:cNvGraphicFramePr>
          <p:nvPr>
            <p:extLst>
              <p:ext uri="{D42A27DB-BD31-4B8C-83A1-F6EECF244321}">
                <p14:modId xmlns:p14="http://schemas.microsoft.com/office/powerpoint/2010/main" val="4143559553"/>
              </p:ext>
            </p:extLst>
          </p:nvPr>
        </p:nvGraphicFramePr>
        <p:xfrm>
          <a:off x="634369" y="1795838"/>
          <a:ext cx="10126557" cy="3243636"/>
        </p:xfrm>
        <a:graphic>
          <a:graphicData uri="http://schemas.openxmlformats.org/drawingml/2006/table">
            <a:tbl>
              <a:tblPr firstRow="1" firstCol="1" bandRow="1">
                <a:tableStyleId>{5C22544A-7EE6-4342-B048-85BDC9FD1C3A}</a:tableStyleId>
              </a:tblPr>
              <a:tblGrid>
                <a:gridCol w="1523972">
                  <a:extLst>
                    <a:ext uri="{9D8B030D-6E8A-4147-A177-3AD203B41FA5}">
                      <a16:colId xmlns:a16="http://schemas.microsoft.com/office/drawing/2014/main" val="3698902289"/>
                    </a:ext>
                  </a:extLst>
                </a:gridCol>
                <a:gridCol w="3619716">
                  <a:extLst>
                    <a:ext uri="{9D8B030D-6E8A-4147-A177-3AD203B41FA5}">
                      <a16:colId xmlns:a16="http://schemas.microsoft.com/office/drawing/2014/main" val="1255923681"/>
                    </a:ext>
                  </a:extLst>
                </a:gridCol>
                <a:gridCol w="1172944">
                  <a:extLst>
                    <a:ext uri="{9D8B030D-6E8A-4147-A177-3AD203B41FA5}">
                      <a16:colId xmlns:a16="http://schemas.microsoft.com/office/drawing/2014/main" val="3815774945"/>
                    </a:ext>
                  </a:extLst>
                </a:gridCol>
                <a:gridCol w="761985">
                  <a:extLst>
                    <a:ext uri="{9D8B030D-6E8A-4147-A177-3AD203B41FA5}">
                      <a16:colId xmlns:a16="http://schemas.microsoft.com/office/drawing/2014/main" val="3973054442"/>
                    </a:ext>
                  </a:extLst>
                </a:gridCol>
                <a:gridCol w="761985">
                  <a:extLst>
                    <a:ext uri="{9D8B030D-6E8A-4147-A177-3AD203B41FA5}">
                      <a16:colId xmlns:a16="http://schemas.microsoft.com/office/drawing/2014/main" val="3514727483"/>
                    </a:ext>
                  </a:extLst>
                </a:gridCol>
                <a:gridCol w="761985">
                  <a:extLst>
                    <a:ext uri="{9D8B030D-6E8A-4147-A177-3AD203B41FA5}">
                      <a16:colId xmlns:a16="http://schemas.microsoft.com/office/drawing/2014/main" val="3845465452"/>
                    </a:ext>
                  </a:extLst>
                </a:gridCol>
                <a:gridCol w="761985">
                  <a:extLst>
                    <a:ext uri="{9D8B030D-6E8A-4147-A177-3AD203B41FA5}">
                      <a16:colId xmlns:a16="http://schemas.microsoft.com/office/drawing/2014/main" val="2030354175"/>
                    </a:ext>
                  </a:extLst>
                </a:gridCol>
                <a:gridCol w="761985">
                  <a:extLst>
                    <a:ext uri="{9D8B030D-6E8A-4147-A177-3AD203B41FA5}">
                      <a16:colId xmlns:a16="http://schemas.microsoft.com/office/drawing/2014/main" val="2552759667"/>
                    </a:ext>
                  </a:extLst>
                </a:gridCol>
              </a:tblGrid>
              <a:tr h="481165">
                <a:tc>
                  <a:txBody>
                    <a:bodyPr/>
                    <a:lstStyle/>
                    <a:p>
                      <a:pPr algn="l" fontAlgn="b"/>
                      <a:r>
                        <a:rPr lang="en-US" sz="1400" b="1" u="none" strike="noStrike" dirty="0">
                          <a:solidFill>
                            <a:schemeClr val="bg1"/>
                          </a:solidFill>
                          <a:effectLst/>
                          <a:latin typeface="+mn-lt"/>
                        </a:rPr>
                        <a:t>Company</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l" fontAlgn="b"/>
                      <a:r>
                        <a:rPr lang="en-US" sz="1400" b="1" u="none" strike="noStrike" dirty="0">
                          <a:solidFill>
                            <a:schemeClr val="bg1"/>
                          </a:solidFill>
                          <a:effectLst/>
                          <a:latin typeface="+mn-lt"/>
                        </a:rPr>
                        <a:t>Product</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u="none" strike="noStrike" dirty="0">
                          <a:solidFill>
                            <a:schemeClr val="bg1"/>
                          </a:solidFill>
                          <a:effectLst/>
                          <a:latin typeface="+mn-lt"/>
                        </a:rPr>
                        <a:t>Premium</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u="none" strike="noStrike" dirty="0">
                          <a:solidFill>
                            <a:schemeClr val="bg1"/>
                          </a:solidFill>
                          <a:effectLst/>
                          <a:latin typeface="+mn-lt"/>
                        </a:rPr>
                        <a:t>Guar to Age</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u="none" strike="noStrike" dirty="0">
                          <a:solidFill>
                            <a:schemeClr val="bg1"/>
                          </a:solidFill>
                          <a:effectLst/>
                          <a:latin typeface="+mn-lt"/>
                        </a:rPr>
                        <a:t>CSV YR20</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i="0" u="none" strike="noStrike" dirty="0">
                          <a:solidFill>
                            <a:schemeClr val="bg1"/>
                          </a:solidFill>
                          <a:effectLst/>
                          <a:latin typeface="+mn-lt"/>
                        </a:rPr>
                        <a:t>Carry to Age</a:t>
                      </a:r>
                    </a:p>
                  </a:txBody>
                  <a:tcPr marL="6856" marR="6856" marT="6856" marB="0" anchor="ctr">
                    <a:solidFill>
                      <a:srgbClr val="001871"/>
                    </a:solidFill>
                  </a:tcPr>
                </a:tc>
                <a:tc>
                  <a:txBody>
                    <a:bodyPr/>
                    <a:lstStyle/>
                    <a:p>
                      <a:pPr algn="ctr" fontAlgn="b"/>
                      <a:r>
                        <a:rPr lang="en-US" sz="1400" b="1" u="none" strike="noStrike" dirty="0">
                          <a:solidFill>
                            <a:schemeClr val="bg1"/>
                          </a:solidFill>
                          <a:effectLst/>
                          <a:latin typeface="+mn-lt"/>
                        </a:rPr>
                        <a:t>Target</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i="0" u="none" strike="noStrike" dirty="0">
                          <a:solidFill>
                            <a:schemeClr val="bg1"/>
                          </a:solidFill>
                          <a:effectLst/>
                          <a:latin typeface="+mn-lt"/>
                        </a:rPr>
                        <a:t>ROP</a:t>
                      </a:r>
                    </a:p>
                  </a:txBody>
                  <a:tcPr marL="6856" marR="6856" marT="6856" marB="0" anchor="ctr">
                    <a:solidFill>
                      <a:srgbClr val="001871"/>
                    </a:solidFill>
                  </a:tcPr>
                </a:tc>
                <a:extLst>
                  <a:ext uri="{0D108BD9-81ED-4DB2-BD59-A6C34878D82A}">
                    <a16:rowId xmlns:a16="http://schemas.microsoft.com/office/drawing/2014/main" val="754177593"/>
                  </a:ext>
                </a:extLst>
              </a:tr>
              <a:tr h="243825">
                <a:tc>
                  <a:txBody>
                    <a:bodyPr/>
                    <a:lstStyle/>
                    <a:p>
                      <a:pPr algn="l" fontAlgn="b"/>
                      <a:r>
                        <a:rPr lang="en-US" sz="1400" b="1" i="0" u="none" strike="noStrike" dirty="0">
                          <a:solidFill>
                            <a:schemeClr val="bg1"/>
                          </a:solidFill>
                          <a:effectLst/>
                          <a:latin typeface="+mn-lt"/>
                        </a:rPr>
                        <a:t>American General</a:t>
                      </a:r>
                    </a:p>
                  </a:txBody>
                  <a:tcPr marL="6350" marR="6350" marT="6350" marB="0" anchor="ctr">
                    <a:solidFill>
                      <a:srgbClr val="03BFB4"/>
                    </a:solidFill>
                  </a:tcPr>
                </a:tc>
                <a:tc>
                  <a:txBody>
                    <a:bodyPr/>
                    <a:lstStyle/>
                    <a:p>
                      <a:pPr algn="l" fontAlgn="b"/>
                      <a:r>
                        <a:rPr lang="en-US" sz="1400" b="1" i="0" u="none" strike="noStrike" dirty="0">
                          <a:solidFill>
                            <a:schemeClr val="tx1"/>
                          </a:solidFill>
                          <a:effectLst/>
                          <a:latin typeface="+mn-lt"/>
                        </a:rPr>
                        <a:t>Value+ Protector III IUL (MLSB)</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$7,733</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88</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$158,762</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96</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$11,352</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Yes</a:t>
                      </a:r>
                    </a:p>
                  </a:txBody>
                  <a:tcPr marL="6350" marR="6350" marT="6350" marB="0" anchor="ctr">
                    <a:solidFill>
                      <a:srgbClr val="03BFB4"/>
                    </a:solidFill>
                  </a:tcPr>
                </a:tc>
                <a:extLst>
                  <a:ext uri="{0D108BD9-81ED-4DB2-BD59-A6C34878D82A}">
                    <a16:rowId xmlns:a16="http://schemas.microsoft.com/office/drawing/2014/main" val="1204359575"/>
                  </a:ext>
                </a:extLst>
              </a:tr>
              <a:tr h="243825">
                <a:tc>
                  <a:txBody>
                    <a:bodyPr/>
                    <a:lstStyle/>
                    <a:p>
                      <a:pPr algn="l" fontAlgn="b"/>
                      <a:r>
                        <a:rPr lang="en-US" sz="1400" b="0" i="0" u="none" strike="noStrike" dirty="0">
                          <a:effectLst/>
                          <a:latin typeface="+mn-lt"/>
                        </a:rPr>
                        <a:t>John Hancock</a:t>
                      </a:r>
                    </a:p>
                  </a:txBody>
                  <a:tcPr marL="6350" marR="6350" marT="6350" marB="0" anchor="ctr">
                    <a:solidFill>
                      <a:srgbClr val="001871"/>
                    </a:solidFill>
                  </a:tcPr>
                </a:tc>
                <a:tc>
                  <a:txBody>
                    <a:bodyPr/>
                    <a:lstStyle/>
                    <a:p>
                      <a:pPr algn="l" fontAlgn="b"/>
                      <a:r>
                        <a:rPr lang="en-US" sz="1400" b="0" i="0" u="none" strike="noStrike" dirty="0">
                          <a:effectLst/>
                          <a:latin typeface="+mn-lt"/>
                        </a:rPr>
                        <a:t>Protection IUL 22 (Barclays Global MA Bonus Rate)</a:t>
                      </a:r>
                    </a:p>
                  </a:txBody>
                  <a:tcPr marL="6350" marR="6350" marT="6350" marB="0" anchor="ctr">
                    <a:solidFill>
                      <a:srgbClr val="E7E7EB"/>
                    </a:solidFill>
                  </a:tcPr>
                </a:tc>
                <a:tc>
                  <a:txBody>
                    <a:bodyPr/>
                    <a:lstStyle/>
                    <a:p>
                      <a:pPr algn="ctr" fontAlgn="b"/>
                      <a:r>
                        <a:rPr lang="en-US" sz="1400" b="0" i="0" u="none" strike="noStrike" dirty="0">
                          <a:effectLst/>
                          <a:latin typeface="+mn-lt"/>
                        </a:rPr>
                        <a:t>$7,754</a:t>
                      </a:r>
                    </a:p>
                  </a:txBody>
                  <a:tcPr marL="6350" marR="6350" marT="6350" marB="0" anchor="ctr">
                    <a:solidFill>
                      <a:srgbClr val="E7E7EB"/>
                    </a:solidFill>
                  </a:tcPr>
                </a:tc>
                <a:tc>
                  <a:txBody>
                    <a:bodyPr/>
                    <a:lstStyle/>
                    <a:p>
                      <a:pPr algn="ctr" fontAlgn="b"/>
                      <a:r>
                        <a:rPr lang="en-US" sz="1400" b="0" i="0" u="none" strike="noStrike" dirty="0">
                          <a:effectLst/>
                          <a:latin typeface="+mn-lt"/>
                        </a:rPr>
                        <a:t>79</a:t>
                      </a:r>
                    </a:p>
                  </a:txBody>
                  <a:tcPr marL="6350" marR="6350" marT="6350" marB="0" anchor="ctr">
                    <a:solidFill>
                      <a:srgbClr val="E7E7EB"/>
                    </a:solidFill>
                  </a:tcPr>
                </a:tc>
                <a:tc>
                  <a:txBody>
                    <a:bodyPr/>
                    <a:lstStyle/>
                    <a:p>
                      <a:pPr algn="ctr" fontAlgn="b"/>
                      <a:r>
                        <a:rPr lang="en-US" sz="1400" b="0" i="0" u="none" strike="noStrike" dirty="0">
                          <a:effectLst/>
                          <a:latin typeface="+mn-lt"/>
                        </a:rPr>
                        <a:t>$115,587</a:t>
                      </a:r>
                    </a:p>
                  </a:txBody>
                  <a:tcPr marL="6350" marR="6350" marT="6350" marB="0" anchor="ctr">
                    <a:solidFill>
                      <a:srgbClr val="E7E7EB"/>
                    </a:solidFill>
                  </a:tcPr>
                </a:tc>
                <a:tc>
                  <a:txBody>
                    <a:bodyPr/>
                    <a:lstStyle/>
                    <a:p>
                      <a:pPr algn="ctr" fontAlgn="b"/>
                      <a:r>
                        <a:rPr lang="en-US" sz="1400" b="0" i="0" u="none" strike="noStrike" dirty="0">
                          <a:effectLst/>
                          <a:latin typeface="+mn-lt"/>
                        </a:rPr>
                        <a:t>89</a:t>
                      </a:r>
                    </a:p>
                  </a:txBody>
                  <a:tcPr marL="6350" marR="6350" marT="6350" marB="0" anchor="ctr">
                    <a:solidFill>
                      <a:srgbClr val="E7E7EB"/>
                    </a:solidFill>
                  </a:tcPr>
                </a:tc>
                <a:tc>
                  <a:txBody>
                    <a:bodyPr/>
                    <a:lstStyle/>
                    <a:p>
                      <a:pPr algn="ctr" fontAlgn="b"/>
                      <a:r>
                        <a:rPr lang="en-US" sz="1400" b="0" i="0" u="none" strike="noStrike" dirty="0">
                          <a:effectLst/>
                          <a:latin typeface="+mn-lt"/>
                        </a:rPr>
                        <a:t>$10,700</a:t>
                      </a:r>
                    </a:p>
                  </a:txBody>
                  <a:tcPr marL="6350" marR="6350" marT="6350" marB="0" anchor="ctr">
                    <a:solidFill>
                      <a:srgbClr val="E7E7EB"/>
                    </a:solidFill>
                  </a:tcPr>
                </a:tc>
                <a:tc>
                  <a:txBody>
                    <a:bodyPr/>
                    <a:lstStyle/>
                    <a:p>
                      <a:pPr algn="ctr" fontAlgn="b"/>
                      <a:endParaRPr lang="en-US" sz="1400" b="0" i="0" u="none" strike="noStrike" dirty="0">
                        <a:effectLst/>
                        <a:latin typeface="+mn-lt"/>
                      </a:endParaRPr>
                    </a:p>
                  </a:txBody>
                  <a:tcPr marL="6350" marR="6350" marT="6350" marB="0" anchor="ctr">
                    <a:solidFill>
                      <a:srgbClr val="E7E7EB"/>
                    </a:solidFill>
                  </a:tcPr>
                </a:tc>
                <a:extLst>
                  <a:ext uri="{0D108BD9-81ED-4DB2-BD59-A6C34878D82A}">
                    <a16:rowId xmlns:a16="http://schemas.microsoft.com/office/drawing/2014/main" val="373081707"/>
                  </a:ext>
                </a:extLst>
              </a:tr>
              <a:tr h="243825">
                <a:tc>
                  <a:txBody>
                    <a:bodyPr/>
                    <a:lstStyle/>
                    <a:p>
                      <a:pPr algn="l" fontAlgn="b"/>
                      <a:r>
                        <a:rPr lang="en-US" sz="1400" b="0" u="none" strike="noStrike" dirty="0">
                          <a:effectLst/>
                          <a:latin typeface="+mn-lt"/>
                          <a:cs typeface="Arial" panose="020B0604020202020204" pitchFamily="34" charset="0"/>
                        </a:rPr>
                        <a:t>Protective</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001871"/>
                    </a:solidFill>
                  </a:tcPr>
                </a:tc>
                <a:tc>
                  <a:txBody>
                    <a:bodyPr/>
                    <a:lstStyle/>
                    <a:p>
                      <a:pPr algn="l" fontAlgn="b"/>
                      <a:r>
                        <a:rPr lang="en-US" sz="1400" u="none" strike="noStrike" dirty="0">
                          <a:effectLst/>
                          <a:latin typeface="+mn-lt"/>
                          <a:cs typeface="Arial" panose="020B0604020202020204" pitchFamily="34" charset="0"/>
                        </a:rPr>
                        <a:t>Indexed Choice UL 7-21</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E7E7EB"/>
                    </a:solidFill>
                  </a:tcPr>
                </a:tc>
                <a:tc>
                  <a:txBody>
                    <a:bodyPr/>
                    <a:lstStyle/>
                    <a:p>
                      <a:pPr algn="ctr" fontAlgn="b"/>
                      <a:r>
                        <a:rPr lang="en-US" sz="1400" u="none" strike="noStrike" dirty="0">
                          <a:effectLst/>
                          <a:latin typeface="+mn-lt"/>
                          <a:cs typeface="Arial" panose="020B0604020202020204" pitchFamily="34" charset="0"/>
                        </a:rPr>
                        <a:t>$8,225</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E7E7EB"/>
                    </a:solidFill>
                  </a:tcPr>
                </a:tc>
                <a:tc>
                  <a:txBody>
                    <a:bodyPr/>
                    <a:lstStyle/>
                    <a:p>
                      <a:pPr algn="ctr" fontAlgn="b"/>
                      <a:r>
                        <a:rPr lang="en-US" sz="1400" b="0" i="0" u="none" strike="noStrike">
                          <a:solidFill>
                            <a:srgbClr val="000000"/>
                          </a:solidFill>
                          <a:effectLst/>
                          <a:latin typeface="+mn-lt"/>
                          <a:cs typeface="Arial" panose="020B0604020202020204" pitchFamily="34" charset="0"/>
                        </a:rPr>
                        <a:t>90</a:t>
                      </a:r>
                    </a:p>
                  </a:txBody>
                  <a:tcPr marL="6350" marR="6350" marT="6350" marB="0" anchor="b">
                    <a:solidFill>
                      <a:srgbClr val="E7E7EB"/>
                    </a:solidFill>
                  </a:tcPr>
                </a:tc>
                <a:tc>
                  <a:txBody>
                    <a:bodyPr/>
                    <a:lstStyle/>
                    <a:p>
                      <a:pPr algn="ctr" fontAlgn="b"/>
                      <a:r>
                        <a:rPr lang="en-US" sz="1400" u="none" strike="noStrike" dirty="0">
                          <a:effectLst/>
                          <a:latin typeface="+mn-lt"/>
                          <a:cs typeface="Arial" panose="020B0604020202020204" pitchFamily="34" charset="0"/>
                        </a:rPr>
                        <a:t>$178,012</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E7E7EB"/>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96</a:t>
                      </a:r>
                    </a:p>
                  </a:txBody>
                  <a:tcPr marL="6350" marR="6350" marT="6350" marB="0" anchor="b">
                    <a:solidFill>
                      <a:srgbClr val="E7E7EB"/>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$10,010</a:t>
                      </a:r>
                    </a:p>
                  </a:txBody>
                  <a:tcPr marL="6350" marR="6350" marT="6350" marB="0" anchor="b">
                    <a:solidFill>
                      <a:srgbClr val="E7E7EB"/>
                    </a:solidFill>
                  </a:tcPr>
                </a:tc>
                <a:tc>
                  <a:txBody>
                    <a:bodyPr/>
                    <a:lstStyle/>
                    <a:p>
                      <a:pPr algn="ctr" fontAlgn="b"/>
                      <a:endParaRPr lang="en-US" sz="1400" b="0" i="0" u="none" strike="noStrike" dirty="0">
                        <a:solidFill>
                          <a:srgbClr val="000000"/>
                        </a:solidFill>
                        <a:effectLst/>
                        <a:latin typeface="+mn-lt"/>
                        <a:cs typeface="Arial" panose="020B0604020202020204" pitchFamily="34" charset="0"/>
                      </a:endParaRPr>
                    </a:p>
                  </a:txBody>
                  <a:tcPr marL="6350" marR="6350" marT="6350" marB="0" anchor="b">
                    <a:solidFill>
                      <a:srgbClr val="E7E7EB"/>
                    </a:solidFill>
                  </a:tcPr>
                </a:tc>
                <a:extLst>
                  <a:ext uri="{0D108BD9-81ED-4DB2-BD59-A6C34878D82A}">
                    <a16:rowId xmlns:a16="http://schemas.microsoft.com/office/drawing/2014/main" val="983289695"/>
                  </a:ext>
                </a:extLst>
              </a:tr>
              <a:tr h="243825">
                <a:tc>
                  <a:txBody>
                    <a:bodyPr/>
                    <a:lstStyle/>
                    <a:p>
                      <a:pPr algn="l" fontAlgn="b"/>
                      <a:r>
                        <a:rPr lang="en-US" sz="1400" b="0" u="none" strike="noStrike" dirty="0">
                          <a:effectLst/>
                          <a:latin typeface="+mn-lt"/>
                          <a:cs typeface="Arial" panose="020B0604020202020204" pitchFamily="34" charset="0"/>
                        </a:rPr>
                        <a:t>Mutual of Omaha</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001871"/>
                    </a:solidFill>
                  </a:tcPr>
                </a:tc>
                <a:tc>
                  <a:txBody>
                    <a:bodyPr/>
                    <a:lstStyle/>
                    <a:p>
                      <a:pPr algn="l" fontAlgn="b"/>
                      <a:r>
                        <a:rPr lang="en-US" sz="1400" u="none" strike="noStrike" dirty="0">
                          <a:effectLst/>
                          <a:latin typeface="+mn-lt"/>
                          <a:cs typeface="Arial" panose="020B0604020202020204" pitchFamily="34" charset="0"/>
                        </a:rPr>
                        <a:t>Life Protection Advantage IUL</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E7E7EB"/>
                    </a:solidFill>
                  </a:tcPr>
                </a:tc>
                <a:tc>
                  <a:txBody>
                    <a:bodyPr/>
                    <a:lstStyle/>
                    <a:p>
                      <a:pPr algn="ctr" fontAlgn="b"/>
                      <a:r>
                        <a:rPr lang="en-US" sz="1400" u="none" strike="noStrike" dirty="0">
                          <a:effectLst/>
                          <a:latin typeface="+mn-lt"/>
                          <a:cs typeface="Arial" panose="020B0604020202020204" pitchFamily="34" charset="0"/>
                        </a:rPr>
                        <a:t>$8,252</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E7E7EB"/>
                    </a:solidFill>
                  </a:tcPr>
                </a:tc>
                <a:tc>
                  <a:txBody>
                    <a:bodyPr/>
                    <a:lstStyle/>
                    <a:p>
                      <a:pPr algn="ctr" fontAlgn="b"/>
                      <a:r>
                        <a:rPr lang="en-US" sz="1400" b="0" i="0" u="none" strike="noStrike">
                          <a:solidFill>
                            <a:srgbClr val="000000"/>
                          </a:solidFill>
                          <a:effectLst/>
                          <a:latin typeface="+mn-lt"/>
                          <a:cs typeface="Arial" panose="020B0604020202020204" pitchFamily="34" charset="0"/>
                        </a:rPr>
                        <a:t>79</a:t>
                      </a:r>
                    </a:p>
                  </a:txBody>
                  <a:tcPr marL="6350" marR="6350" marT="6350" marB="0" anchor="b">
                    <a:solidFill>
                      <a:srgbClr val="E7E7EB"/>
                    </a:solidFill>
                  </a:tcPr>
                </a:tc>
                <a:tc>
                  <a:txBody>
                    <a:bodyPr/>
                    <a:lstStyle/>
                    <a:p>
                      <a:pPr algn="ctr" fontAlgn="b"/>
                      <a:r>
                        <a:rPr lang="en-US" sz="1400" u="none" strike="noStrike" dirty="0">
                          <a:effectLst/>
                          <a:latin typeface="+mn-lt"/>
                          <a:cs typeface="Arial" panose="020B0604020202020204" pitchFamily="34" charset="0"/>
                        </a:rPr>
                        <a:t>$171,877</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E7E7EB"/>
                    </a:solidFill>
                  </a:tcPr>
                </a:tc>
                <a:tc>
                  <a:txBody>
                    <a:bodyPr/>
                    <a:lstStyle/>
                    <a:p>
                      <a:pPr algn="ctr" fontAlgn="b"/>
                      <a:r>
                        <a:rPr lang="en-US" sz="1400" b="0" i="0" u="none" strike="noStrike">
                          <a:solidFill>
                            <a:srgbClr val="000000"/>
                          </a:solidFill>
                          <a:effectLst/>
                          <a:latin typeface="+mn-lt"/>
                          <a:cs typeface="Arial" panose="020B0604020202020204" pitchFamily="34" charset="0"/>
                        </a:rPr>
                        <a:t>99</a:t>
                      </a:r>
                    </a:p>
                  </a:txBody>
                  <a:tcPr marL="6350" marR="6350" marT="6350" marB="0" anchor="b">
                    <a:solidFill>
                      <a:srgbClr val="E7E7EB"/>
                    </a:solidFill>
                  </a:tcP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Arial" panose="020B0604020202020204" pitchFamily="34" charset="0"/>
                        </a:rPr>
                        <a:t>$9,180</a:t>
                      </a:r>
                    </a:p>
                  </a:txBody>
                  <a:tcPr marL="6350" marR="6350" marT="6350" marB="0" anchor="b">
                    <a:solidFill>
                      <a:srgbClr val="E7E7EB"/>
                    </a:solidFill>
                  </a:tcP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Arial" panose="020B0604020202020204" pitchFamily="34" charset="0"/>
                        </a:rPr>
                        <a:t>Yes</a:t>
                      </a:r>
                    </a:p>
                  </a:txBody>
                  <a:tcPr marL="6350" marR="6350" marT="6350" marB="0" anchor="b">
                    <a:solidFill>
                      <a:srgbClr val="E7E7EB"/>
                    </a:solidFill>
                  </a:tcPr>
                </a:tc>
                <a:extLst>
                  <a:ext uri="{0D108BD9-81ED-4DB2-BD59-A6C34878D82A}">
                    <a16:rowId xmlns:a16="http://schemas.microsoft.com/office/drawing/2014/main" val="3848435289"/>
                  </a:ext>
                </a:extLst>
              </a:tr>
              <a:tr h="243825">
                <a:tc>
                  <a:txBody>
                    <a:bodyPr/>
                    <a:lstStyle/>
                    <a:p>
                      <a:pPr algn="l" fontAlgn="b"/>
                      <a:r>
                        <a:rPr lang="en-US" sz="1400" b="0" u="none" strike="noStrike" dirty="0">
                          <a:effectLst/>
                          <a:latin typeface="+mn-lt"/>
                          <a:cs typeface="Arial" panose="020B0604020202020204" pitchFamily="34" charset="0"/>
                        </a:rPr>
                        <a:t>Lincoln Financial</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001871"/>
                    </a:solidFill>
                  </a:tcPr>
                </a:tc>
                <a:tc>
                  <a:txBody>
                    <a:bodyPr/>
                    <a:lstStyle/>
                    <a:p>
                      <a:pPr algn="l" fontAlgn="b"/>
                      <a:r>
                        <a:rPr lang="en-US" sz="1400" u="none" strike="noStrike" dirty="0" err="1">
                          <a:effectLst/>
                          <a:latin typeface="+mn-lt"/>
                          <a:cs typeface="Arial" panose="020B0604020202020204" pitchFamily="34" charset="0"/>
                        </a:rPr>
                        <a:t>WealthPreserve</a:t>
                      </a:r>
                      <a:r>
                        <a:rPr lang="en-US" sz="1400" u="none" strike="noStrike" dirty="0">
                          <a:effectLst/>
                          <a:latin typeface="+mn-lt"/>
                          <a:cs typeface="Arial" panose="020B0604020202020204" pitchFamily="34" charset="0"/>
                        </a:rPr>
                        <a:t> 2 IUL (2020) (Fidelity AIM Dividend)</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E7E7EB"/>
                    </a:solidFill>
                  </a:tcPr>
                </a:tc>
                <a:tc>
                  <a:txBody>
                    <a:bodyPr/>
                    <a:lstStyle/>
                    <a:p>
                      <a:pPr algn="ctr" fontAlgn="b"/>
                      <a:r>
                        <a:rPr lang="en-US" sz="1400" u="none" strike="noStrike">
                          <a:effectLst/>
                          <a:latin typeface="+mn-lt"/>
                          <a:cs typeface="Arial" panose="020B0604020202020204" pitchFamily="34" charset="0"/>
                        </a:rPr>
                        <a:t>$8,517</a:t>
                      </a:r>
                      <a:endParaRPr lang="en-US" sz="1400" b="0" i="0" u="none" strike="noStrike">
                        <a:solidFill>
                          <a:srgbClr val="000000"/>
                        </a:solidFill>
                        <a:effectLst/>
                        <a:latin typeface="+mn-lt"/>
                        <a:cs typeface="Arial" panose="020B0604020202020204" pitchFamily="34" charset="0"/>
                      </a:endParaRPr>
                    </a:p>
                  </a:txBody>
                  <a:tcPr marL="0" marR="0" marT="0" marB="0" anchor="b">
                    <a:solidFill>
                      <a:srgbClr val="E7E7EB"/>
                    </a:solidFill>
                  </a:tcPr>
                </a:tc>
                <a:tc>
                  <a:txBody>
                    <a:bodyPr/>
                    <a:lstStyle/>
                    <a:p>
                      <a:pPr algn="ctr" fontAlgn="b"/>
                      <a:r>
                        <a:rPr lang="en-US" sz="1400" b="0" i="0" u="none" strike="noStrike">
                          <a:solidFill>
                            <a:srgbClr val="000000"/>
                          </a:solidFill>
                          <a:effectLst/>
                          <a:latin typeface="+mn-lt"/>
                          <a:cs typeface="Arial" panose="020B0604020202020204" pitchFamily="34" charset="0"/>
                        </a:rPr>
                        <a:t>89</a:t>
                      </a:r>
                    </a:p>
                  </a:txBody>
                  <a:tcPr marL="6350" marR="6350" marT="6350" marB="0" anchor="b">
                    <a:solidFill>
                      <a:srgbClr val="E7E7EB"/>
                    </a:solidFill>
                  </a:tcPr>
                </a:tc>
                <a:tc>
                  <a:txBody>
                    <a:bodyPr/>
                    <a:lstStyle/>
                    <a:p>
                      <a:pPr algn="ctr" fontAlgn="b"/>
                      <a:r>
                        <a:rPr lang="en-US" sz="1400" u="none" strike="noStrike" dirty="0">
                          <a:effectLst/>
                          <a:latin typeface="+mn-lt"/>
                          <a:cs typeface="Arial" panose="020B0604020202020204" pitchFamily="34" charset="0"/>
                        </a:rPr>
                        <a:t>$180,351</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E7E7EB"/>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94</a:t>
                      </a:r>
                    </a:p>
                  </a:txBody>
                  <a:tcPr marL="6350" marR="6350" marT="6350" marB="0" anchor="b">
                    <a:solidFill>
                      <a:srgbClr val="E7E7EB"/>
                    </a:solidFill>
                  </a:tcP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Arial" panose="020B0604020202020204" pitchFamily="34" charset="0"/>
                        </a:rPr>
                        <a:t>$11,240</a:t>
                      </a:r>
                    </a:p>
                  </a:txBody>
                  <a:tcPr marL="6350" marR="6350" marT="6350" marB="0" anchor="b">
                    <a:solidFill>
                      <a:srgbClr val="E7E7EB"/>
                    </a:solidFill>
                  </a:tcPr>
                </a:tc>
                <a:tc>
                  <a:txBody>
                    <a:bodyPr/>
                    <a:lstStyle/>
                    <a:p>
                      <a:pPr marL="0" algn="ctr" defTabSz="914400" rtl="0" eaLnBrk="1" fontAlgn="b" latinLnBrk="0" hangingPunct="1"/>
                      <a:endParaRPr lang="en-US" sz="1400" b="0" i="0" u="none" strike="noStrike" kern="1200" dirty="0">
                        <a:solidFill>
                          <a:srgbClr val="000000"/>
                        </a:solidFill>
                        <a:effectLst/>
                        <a:latin typeface="+mn-lt"/>
                        <a:ea typeface="+mn-ea"/>
                        <a:cs typeface="Arial" panose="020B0604020202020204" pitchFamily="34" charset="0"/>
                      </a:endParaRPr>
                    </a:p>
                  </a:txBody>
                  <a:tcPr marL="6350" marR="6350" marT="6350" marB="0" anchor="b">
                    <a:solidFill>
                      <a:srgbClr val="E7E7EB"/>
                    </a:solidFill>
                  </a:tcPr>
                </a:tc>
                <a:extLst>
                  <a:ext uri="{0D108BD9-81ED-4DB2-BD59-A6C34878D82A}">
                    <a16:rowId xmlns:a16="http://schemas.microsoft.com/office/drawing/2014/main" val="2359950673"/>
                  </a:ext>
                </a:extLst>
              </a:tr>
              <a:tr h="243825">
                <a:tc>
                  <a:txBody>
                    <a:bodyPr/>
                    <a:lstStyle/>
                    <a:p>
                      <a:pPr algn="l" fontAlgn="b"/>
                      <a:r>
                        <a:rPr lang="en-US" sz="1400" b="0" u="none" strike="noStrike" dirty="0">
                          <a:effectLst/>
                          <a:latin typeface="+mn-lt"/>
                          <a:cs typeface="Arial" panose="020B0604020202020204" pitchFamily="34" charset="0"/>
                        </a:rPr>
                        <a:t>Nationwide</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001871"/>
                    </a:solidFill>
                  </a:tcPr>
                </a:tc>
                <a:tc>
                  <a:txBody>
                    <a:bodyPr/>
                    <a:lstStyle/>
                    <a:p>
                      <a:pPr algn="l" fontAlgn="b"/>
                      <a:r>
                        <a:rPr lang="en-US" sz="1400" u="none" strike="noStrike" dirty="0">
                          <a:effectLst/>
                          <a:latin typeface="+mn-lt"/>
                          <a:cs typeface="Arial" panose="020B0604020202020204" pitchFamily="34" charset="0"/>
                        </a:rPr>
                        <a:t>Indexed UL Protector II 2020</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E7E7EB"/>
                    </a:solidFill>
                  </a:tcPr>
                </a:tc>
                <a:tc>
                  <a:txBody>
                    <a:bodyPr/>
                    <a:lstStyle/>
                    <a:p>
                      <a:pPr algn="ctr" fontAlgn="b"/>
                      <a:r>
                        <a:rPr lang="en-US" sz="1400" u="none" strike="noStrike">
                          <a:effectLst/>
                          <a:latin typeface="+mn-lt"/>
                          <a:cs typeface="Arial" panose="020B0604020202020204" pitchFamily="34" charset="0"/>
                        </a:rPr>
                        <a:t>$8,655</a:t>
                      </a:r>
                      <a:endParaRPr lang="en-US" sz="1400" b="0" i="0" u="none" strike="noStrike">
                        <a:solidFill>
                          <a:srgbClr val="000000"/>
                        </a:solidFill>
                        <a:effectLst/>
                        <a:latin typeface="+mn-lt"/>
                        <a:cs typeface="Arial" panose="020B0604020202020204" pitchFamily="34" charset="0"/>
                      </a:endParaRPr>
                    </a:p>
                  </a:txBody>
                  <a:tcPr marL="0" marR="0" marT="0" marB="0" anchor="b">
                    <a:solidFill>
                      <a:srgbClr val="E7E7EB"/>
                    </a:solidFill>
                  </a:tcPr>
                </a:tc>
                <a:tc>
                  <a:txBody>
                    <a:bodyPr/>
                    <a:lstStyle/>
                    <a:p>
                      <a:pPr algn="ctr" fontAlgn="b"/>
                      <a:r>
                        <a:rPr lang="en-US" sz="1400" b="0" i="0" u="none" strike="noStrike">
                          <a:solidFill>
                            <a:srgbClr val="000000"/>
                          </a:solidFill>
                          <a:effectLst/>
                          <a:latin typeface="+mn-lt"/>
                          <a:cs typeface="Arial" panose="020B0604020202020204" pitchFamily="34" charset="0"/>
                        </a:rPr>
                        <a:t>90</a:t>
                      </a:r>
                    </a:p>
                  </a:txBody>
                  <a:tcPr marL="6350" marR="6350" marT="6350" marB="0" anchor="b">
                    <a:solidFill>
                      <a:srgbClr val="E7E7EB"/>
                    </a:solidFill>
                  </a:tcPr>
                </a:tc>
                <a:tc>
                  <a:txBody>
                    <a:bodyPr/>
                    <a:lstStyle/>
                    <a:p>
                      <a:pPr algn="ctr" fontAlgn="b"/>
                      <a:r>
                        <a:rPr lang="en-US" sz="1400" u="none" strike="noStrike" dirty="0">
                          <a:effectLst/>
                          <a:latin typeface="+mn-lt"/>
                          <a:cs typeface="Arial" panose="020B0604020202020204" pitchFamily="34" charset="0"/>
                        </a:rPr>
                        <a:t>$180,219</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E7E7EB"/>
                    </a:solidFill>
                  </a:tcPr>
                </a:tc>
                <a:tc>
                  <a:txBody>
                    <a:bodyPr/>
                    <a:lstStyle/>
                    <a:p>
                      <a:pPr algn="ctr" fontAlgn="b"/>
                      <a:r>
                        <a:rPr lang="en-US" sz="1400" b="0" i="0" u="none" strike="noStrike">
                          <a:solidFill>
                            <a:srgbClr val="000000"/>
                          </a:solidFill>
                          <a:effectLst/>
                          <a:latin typeface="+mn-lt"/>
                          <a:cs typeface="Arial" panose="020B0604020202020204" pitchFamily="34" charset="0"/>
                        </a:rPr>
                        <a:t>95</a:t>
                      </a:r>
                    </a:p>
                  </a:txBody>
                  <a:tcPr marL="6350" marR="6350" marT="6350" marB="0" anchor="b">
                    <a:solidFill>
                      <a:srgbClr val="E7E7EB"/>
                    </a:solidFill>
                  </a:tcP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Arial" panose="020B0604020202020204" pitchFamily="34" charset="0"/>
                        </a:rPr>
                        <a:t>$9,910</a:t>
                      </a:r>
                    </a:p>
                  </a:txBody>
                  <a:tcPr marL="6350" marR="6350" marT="6350" marB="0" anchor="b">
                    <a:solidFill>
                      <a:srgbClr val="E7E7EB"/>
                    </a:solidFill>
                  </a:tcPr>
                </a:tc>
                <a:tc>
                  <a:txBody>
                    <a:bodyPr/>
                    <a:lstStyle/>
                    <a:p>
                      <a:pPr marL="0" algn="ctr" defTabSz="914400" rtl="0" eaLnBrk="1" fontAlgn="b" latinLnBrk="0" hangingPunct="1"/>
                      <a:endParaRPr lang="en-US" sz="1400" b="0" i="0" u="none" strike="noStrike" kern="1200" dirty="0">
                        <a:solidFill>
                          <a:srgbClr val="000000"/>
                        </a:solidFill>
                        <a:effectLst/>
                        <a:latin typeface="+mn-lt"/>
                        <a:ea typeface="+mn-ea"/>
                        <a:cs typeface="Arial" panose="020B0604020202020204" pitchFamily="34" charset="0"/>
                      </a:endParaRPr>
                    </a:p>
                  </a:txBody>
                  <a:tcPr marL="6350" marR="6350" marT="6350" marB="0" anchor="b">
                    <a:solidFill>
                      <a:srgbClr val="E7E7EB"/>
                    </a:solidFill>
                  </a:tcPr>
                </a:tc>
                <a:extLst>
                  <a:ext uri="{0D108BD9-81ED-4DB2-BD59-A6C34878D82A}">
                    <a16:rowId xmlns:a16="http://schemas.microsoft.com/office/drawing/2014/main" val="2720062557"/>
                  </a:ext>
                </a:extLst>
              </a:tr>
              <a:tr h="243825">
                <a:tc>
                  <a:txBody>
                    <a:bodyPr/>
                    <a:lstStyle/>
                    <a:p>
                      <a:pPr algn="l" fontAlgn="b"/>
                      <a:r>
                        <a:rPr lang="en-US" sz="1400" b="0" u="none" strike="noStrike" dirty="0">
                          <a:effectLst/>
                          <a:latin typeface="+mn-lt"/>
                          <a:cs typeface="Arial" panose="020B0604020202020204" pitchFamily="34" charset="0"/>
                        </a:rPr>
                        <a:t>Symetra</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001871"/>
                    </a:solidFill>
                  </a:tcPr>
                </a:tc>
                <a:tc>
                  <a:txBody>
                    <a:bodyPr/>
                    <a:lstStyle/>
                    <a:p>
                      <a:pPr algn="l" fontAlgn="b"/>
                      <a:r>
                        <a:rPr lang="en-US" sz="1400" u="none" strike="noStrike" dirty="0">
                          <a:effectLst/>
                          <a:latin typeface="+mn-lt"/>
                          <a:cs typeface="Arial" panose="020B0604020202020204" pitchFamily="34" charset="0"/>
                        </a:rPr>
                        <a:t>Symetra Protector IUL 3.0</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E7E7EB"/>
                    </a:solidFill>
                  </a:tcPr>
                </a:tc>
                <a:tc>
                  <a:txBody>
                    <a:bodyPr/>
                    <a:lstStyle/>
                    <a:p>
                      <a:pPr algn="ctr" fontAlgn="b"/>
                      <a:r>
                        <a:rPr lang="en-US" sz="1400" u="none" strike="noStrike">
                          <a:effectLst/>
                          <a:latin typeface="+mn-lt"/>
                          <a:cs typeface="Arial" panose="020B0604020202020204" pitchFamily="34" charset="0"/>
                        </a:rPr>
                        <a:t>$8,813</a:t>
                      </a:r>
                      <a:endParaRPr lang="en-US" sz="1400" b="0" i="0" u="none" strike="noStrike">
                        <a:solidFill>
                          <a:srgbClr val="000000"/>
                        </a:solidFill>
                        <a:effectLst/>
                        <a:latin typeface="+mn-lt"/>
                        <a:cs typeface="Arial" panose="020B0604020202020204" pitchFamily="34" charset="0"/>
                      </a:endParaRPr>
                    </a:p>
                  </a:txBody>
                  <a:tcPr marL="0" marR="0" marT="0" marB="0" anchor="b">
                    <a:solidFill>
                      <a:srgbClr val="E7E7EB"/>
                    </a:solidFill>
                  </a:tcPr>
                </a:tc>
                <a:tc>
                  <a:txBody>
                    <a:bodyPr/>
                    <a:lstStyle/>
                    <a:p>
                      <a:pPr algn="ctr" fontAlgn="b"/>
                      <a:r>
                        <a:rPr lang="en-US" sz="1400" b="0" i="0" u="none" strike="noStrike">
                          <a:solidFill>
                            <a:srgbClr val="000000"/>
                          </a:solidFill>
                          <a:effectLst/>
                          <a:latin typeface="+mn-lt"/>
                          <a:cs typeface="Arial" panose="020B0604020202020204" pitchFamily="34" charset="0"/>
                        </a:rPr>
                        <a:t>90</a:t>
                      </a:r>
                    </a:p>
                  </a:txBody>
                  <a:tcPr marL="6350" marR="6350" marT="6350" marB="0" anchor="b">
                    <a:solidFill>
                      <a:srgbClr val="E7E7EB"/>
                    </a:solidFill>
                  </a:tcPr>
                </a:tc>
                <a:tc>
                  <a:txBody>
                    <a:bodyPr/>
                    <a:lstStyle/>
                    <a:p>
                      <a:pPr algn="ctr" fontAlgn="b"/>
                      <a:r>
                        <a:rPr lang="en-US" sz="1400" u="none" strike="noStrike" dirty="0">
                          <a:effectLst/>
                          <a:latin typeface="+mn-lt"/>
                          <a:cs typeface="Arial" panose="020B0604020202020204" pitchFamily="34" charset="0"/>
                        </a:rPr>
                        <a:t>$193,078</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E7E7EB"/>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96</a:t>
                      </a:r>
                    </a:p>
                  </a:txBody>
                  <a:tcPr marL="6350" marR="6350" marT="6350" marB="0" anchor="b">
                    <a:solidFill>
                      <a:srgbClr val="E7E7EB"/>
                    </a:solidFill>
                  </a:tcP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Arial" panose="020B0604020202020204" pitchFamily="34" charset="0"/>
                        </a:rPr>
                        <a:t>$11,534</a:t>
                      </a:r>
                    </a:p>
                  </a:txBody>
                  <a:tcPr marL="6350" marR="6350" marT="6350" marB="0" anchor="b">
                    <a:solidFill>
                      <a:srgbClr val="E7E7EB"/>
                    </a:solidFill>
                  </a:tcPr>
                </a:tc>
                <a:tc>
                  <a:txBody>
                    <a:bodyPr/>
                    <a:lstStyle/>
                    <a:p>
                      <a:pPr marL="0" algn="ctr" defTabSz="914400" rtl="0" eaLnBrk="1" fontAlgn="b" latinLnBrk="0" hangingPunct="1"/>
                      <a:endParaRPr lang="en-US" sz="1400" b="0" i="0" u="none" strike="noStrike" kern="1200" dirty="0">
                        <a:solidFill>
                          <a:srgbClr val="000000"/>
                        </a:solidFill>
                        <a:effectLst/>
                        <a:latin typeface="+mn-lt"/>
                        <a:ea typeface="+mn-ea"/>
                        <a:cs typeface="Arial" panose="020B0604020202020204" pitchFamily="34" charset="0"/>
                      </a:endParaRPr>
                    </a:p>
                  </a:txBody>
                  <a:tcPr marL="6350" marR="6350" marT="6350" marB="0" anchor="b">
                    <a:solidFill>
                      <a:srgbClr val="E7E7EB"/>
                    </a:solidFill>
                  </a:tcPr>
                </a:tc>
                <a:extLst>
                  <a:ext uri="{0D108BD9-81ED-4DB2-BD59-A6C34878D82A}">
                    <a16:rowId xmlns:a16="http://schemas.microsoft.com/office/drawing/2014/main" val="2503245323"/>
                  </a:ext>
                </a:extLst>
              </a:tr>
              <a:tr h="439731">
                <a:tc>
                  <a:txBody>
                    <a:bodyPr/>
                    <a:lstStyle/>
                    <a:p>
                      <a:pPr algn="l" fontAlgn="b"/>
                      <a:r>
                        <a:rPr lang="en-US" sz="1400" b="0" u="none" strike="noStrike" dirty="0">
                          <a:effectLst/>
                          <a:latin typeface="+mn-lt"/>
                          <a:cs typeface="Arial" panose="020B0604020202020204" pitchFamily="34" charset="0"/>
                        </a:rPr>
                        <a:t>North American</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001871"/>
                    </a:solidFill>
                  </a:tcPr>
                </a:tc>
                <a:tc>
                  <a:txBody>
                    <a:bodyPr/>
                    <a:lstStyle/>
                    <a:p>
                      <a:pPr algn="l" fontAlgn="b"/>
                      <a:r>
                        <a:rPr lang="en-US" sz="1400" u="none" strike="noStrike" dirty="0">
                          <a:effectLst/>
                          <a:latin typeface="+mn-lt"/>
                          <a:cs typeface="Arial" panose="020B0604020202020204" pitchFamily="34" charset="0"/>
                        </a:rPr>
                        <a:t>Protection Builder IUL (Fidelity Multifactor Yield Index 5% ER)</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E7E7EB"/>
                    </a:solidFill>
                  </a:tcPr>
                </a:tc>
                <a:tc>
                  <a:txBody>
                    <a:bodyPr/>
                    <a:lstStyle/>
                    <a:p>
                      <a:pPr algn="ctr" fontAlgn="b"/>
                      <a:r>
                        <a:rPr lang="en-US" sz="1400" u="none" strike="noStrike" dirty="0">
                          <a:effectLst/>
                          <a:latin typeface="+mn-lt"/>
                          <a:cs typeface="Arial" panose="020B0604020202020204" pitchFamily="34" charset="0"/>
                        </a:rPr>
                        <a:t>$9,043</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E7E7EB"/>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70</a:t>
                      </a:r>
                    </a:p>
                  </a:txBody>
                  <a:tcPr marL="6350" marR="6350" marT="6350" marB="0" anchor="b">
                    <a:solidFill>
                      <a:srgbClr val="E7E7EB"/>
                    </a:solidFill>
                  </a:tcPr>
                </a:tc>
                <a:tc>
                  <a:txBody>
                    <a:bodyPr/>
                    <a:lstStyle/>
                    <a:p>
                      <a:pPr algn="ctr" fontAlgn="b"/>
                      <a:r>
                        <a:rPr lang="en-US" sz="1400" u="none" strike="noStrike" dirty="0">
                          <a:effectLst/>
                          <a:latin typeface="+mn-lt"/>
                          <a:cs typeface="Arial" panose="020B0604020202020204" pitchFamily="34" charset="0"/>
                        </a:rPr>
                        <a:t>$183,801</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E7E7EB"/>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94</a:t>
                      </a:r>
                    </a:p>
                  </a:txBody>
                  <a:tcPr marL="6350" marR="6350" marT="6350" marB="0" anchor="b">
                    <a:solidFill>
                      <a:srgbClr val="E7E7EB"/>
                    </a:solidFill>
                  </a:tcP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Arial" panose="020B0604020202020204" pitchFamily="34" charset="0"/>
                        </a:rPr>
                        <a:t>$10,740</a:t>
                      </a:r>
                    </a:p>
                  </a:txBody>
                  <a:tcPr marL="6350" marR="6350" marT="6350" marB="0" anchor="b">
                    <a:solidFill>
                      <a:srgbClr val="E7E7EB"/>
                    </a:solidFill>
                  </a:tcP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Arial" panose="020B0604020202020204" pitchFamily="34" charset="0"/>
                        </a:rPr>
                        <a:t>Yes</a:t>
                      </a:r>
                    </a:p>
                  </a:txBody>
                  <a:tcPr marL="6350" marR="6350" marT="6350" marB="0" anchor="b">
                    <a:solidFill>
                      <a:srgbClr val="E7E7EB"/>
                    </a:solidFill>
                  </a:tcPr>
                </a:tc>
                <a:extLst>
                  <a:ext uri="{0D108BD9-81ED-4DB2-BD59-A6C34878D82A}">
                    <a16:rowId xmlns:a16="http://schemas.microsoft.com/office/drawing/2014/main" val="1853616833"/>
                  </a:ext>
                </a:extLst>
              </a:tr>
              <a:tr h="243825">
                <a:tc>
                  <a:txBody>
                    <a:bodyPr/>
                    <a:lstStyle/>
                    <a:p>
                      <a:pPr algn="l" fontAlgn="b"/>
                      <a:r>
                        <a:rPr lang="en-US" sz="1400" b="0" u="none" strike="noStrike" dirty="0">
                          <a:effectLst/>
                          <a:latin typeface="+mn-lt"/>
                          <a:cs typeface="Arial" panose="020B0604020202020204" pitchFamily="34" charset="0"/>
                        </a:rPr>
                        <a:t>Prudential</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001871"/>
                    </a:solidFill>
                  </a:tcPr>
                </a:tc>
                <a:tc>
                  <a:txBody>
                    <a:bodyPr/>
                    <a:lstStyle/>
                    <a:p>
                      <a:pPr algn="l" fontAlgn="b"/>
                      <a:r>
                        <a:rPr lang="en-US" sz="1400" u="none" strike="noStrike" dirty="0" err="1">
                          <a:effectLst/>
                          <a:latin typeface="+mn-lt"/>
                          <a:cs typeface="Arial" panose="020B0604020202020204" pitchFamily="34" charset="0"/>
                        </a:rPr>
                        <a:t>PruLife</a:t>
                      </a:r>
                      <a:r>
                        <a:rPr lang="en-US" sz="1400" u="none" strike="noStrike" dirty="0">
                          <a:effectLst/>
                          <a:latin typeface="+mn-lt"/>
                          <a:cs typeface="Arial" panose="020B0604020202020204" pitchFamily="34" charset="0"/>
                        </a:rPr>
                        <a:t> Founders Plus UL (2021) (Goldman Sachs)</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E7E7EB"/>
                    </a:solidFill>
                  </a:tcPr>
                </a:tc>
                <a:tc>
                  <a:txBody>
                    <a:bodyPr/>
                    <a:lstStyle/>
                    <a:p>
                      <a:pPr algn="ctr" fontAlgn="b"/>
                      <a:r>
                        <a:rPr lang="en-US" sz="1400" u="none" strike="noStrike" dirty="0">
                          <a:effectLst/>
                          <a:latin typeface="+mn-lt"/>
                          <a:cs typeface="Arial" panose="020B0604020202020204" pitchFamily="34" charset="0"/>
                        </a:rPr>
                        <a:t>$9,148</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E7E7EB"/>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91</a:t>
                      </a:r>
                    </a:p>
                  </a:txBody>
                  <a:tcPr marL="6350" marR="6350" marT="6350" marB="0" anchor="b">
                    <a:solidFill>
                      <a:srgbClr val="E7E7EB"/>
                    </a:solidFill>
                  </a:tcPr>
                </a:tc>
                <a:tc>
                  <a:txBody>
                    <a:bodyPr/>
                    <a:lstStyle/>
                    <a:p>
                      <a:pPr algn="ctr" fontAlgn="b"/>
                      <a:r>
                        <a:rPr lang="en-US" sz="1400" u="none" strike="noStrike" dirty="0">
                          <a:effectLst/>
                          <a:latin typeface="+mn-lt"/>
                          <a:cs typeface="Arial" panose="020B0604020202020204" pitchFamily="34" charset="0"/>
                        </a:rPr>
                        <a:t>$170,111</a:t>
                      </a:r>
                      <a:endParaRPr lang="en-US" sz="1400" b="0" i="0" u="none" strike="noStrike" dirty="0">
                        <a:solidFill>
                          <a:srgbClr val="000000"/>
                        </a:solidFill>
                        <a:effectLst/>
                        <a:latin typeface="+mn-lt"/>
                        <a:cs typeface="Arial" panose="020B0604020202020204" pitchFamily="34" charset="0"/>
                      </a:endParaRPr>
                    </a:p>
                  </a:txBody>
                  <a:tcPr marL="0" marR="0" marT="0" marB="0" anchor="b">
                    <a:solidFill>
                      <a:srgbClr val="E7E7EB"/>
                    </a:solidFill>
                  </a:tcPr>
                </a:tc>
                <a:tc>
                  <a:txBody>
                    <a:bodyPr/>
                    <a:lstStyle/>
                    <a:p>
                      <a:pPr algn="ctr" fontAlgn="b"/>
                      <a:r>
                        <a:rPr lang="en-US" sz="1400" b="0" i="0" u="none" strike="noStrike" dirty="0">
                          <a:solidFill>
                            <a:srgbClr val="000000"/>
                          </a:solidFill>
                          <a:effectLst/>
                          <a:latin typeface="+mn-lt"/>
                          <a:cs typeface="Arial" panose="020B0604020202020204" pitchFamily="34" charset="0"/>
                        </a:rPr>
                        <a:t>97</a:t>
                      </a:r>
                    </a:p>
                  </a:txBody>
                  <a:tcPr marL="6350" marR="6350" marT="6350" marB="0" anchor="b">
                    <a:solidFill>
                      <a:srgbClr val="E7E7EB"/>
                    </a:solidFill>
                  </a:tcPr>
                </a:tc>
                <a:tc>
                  <a:txBody>
                    <a:bodyPr/>
                    <a:lstStyle/>
                    <a:p>
                      <a:pPr marL="0" algn="ctr" defTabSz="914400" rtl="0" eaLnBrk="1" fontAlgn="b" latinLnBrk="0" hangingPunct="1"/>
                      <a:r>
                        <a:rPr lang="en-US" sz="1400" b="0" i="0" u="none" strike="noStrike" kern="1200" dirty="0">
                          <a:solidFill>
                            <a:srgbClr val="000000"/>
                          </a:solidFill>
                          <a:effectLst/>
                          <a:latin typeface="+mn-lt"/>
                          <a:ea typeface="+mn-ea"/>
                          <a:cs typeface="Arial" panose="020B0604020202020204" pitchFamily="34" charset="0"/>
                        </a:rPr>
                        <a:t>$11,740</a:t>
                      </a:r>
                    </a:p>
                  </a:txBody>
                  <a:tcPr marL="6350" marR="6350" marT="6350" marB="0" anchor="b">
                    <a:solidFill>
                      <a:srgbClr val="E7E7EB"/>
                    </a:solidFill>
                  </a:tcPr>
                </a:tc>
                <a:tc>
                  <a:txBody>
                    <a:bodyPr/>
                    <a:lstStyle/>
                    <a:p>
                      <a:pPr marL="0" algn="ctr" defTabSz="914400" rtl="0" eaLnBrk="1" fontAlgn="b" latinLnBrk="0" hangingPunct="1"/>
                      <a:endParaRPr lang="en-US" sz="1400" b="0" i="0" u="none" strike="noStrike" kern="1200" dirty="0">
                        <a:solidFill>
                          <a:srgbClr val="000000"/>
                        </a:solidFill>
                        <a:effectLst/>
                        <a:latin typeface="+mn-lt"/>
                        <a:ea typeface="+mn-ea"/>
                        <a:cs typeface="Arial" panose="020B0604020202020204" pitchFamily="34" charset="0"/>
                      </a:endParaRPr>
                    </a:p>
                  </a:txBody>
                  <a:tcPr marL="6350" marR="6350" marT="6350" marB="0" anchor="b">
                    <a:solidFill>
                      <a:srgbClr val="E7E7EB"/>
                    </a:solidFill>
                  </a:tcPr>
                </a:tc>
                <a:extLst>
                  <a:ext uri="{0D108BD9-81ED-4DB2-BD59-A6C34878D82A}">
                    <a16:rowId xmlns:a16="http://schemas.microsoft.com/office/drawing/2014/main" val="2715107852"/>
                  </a:ext>
                </a:extLst>
              </a:tr>
            </a:tbl>
          </a:graphicData>
        </a:graphic>
      </p:graphicFrame>
    </p:spTree>
    <p:extLst>
      <p:ext uri="{BB962C8B-B14F-4D97-AF65-F5344CB8AC3E}">
        <p14:creationId xmlns:p14="http://schemas.microsoft.com/office/powerpoint/2010/main" val="4253248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75B4-063C-CC46-9BD5-ED2C55AEA5AF}"/>
              </a:ext>
            </a:extLst>
          </p:cNvPr>
          <p:cNvSpPr>
            <a:spLocks noGrp="1"/>
          </p:cNvSpPr>
          <p:nvPr>
            <p:ph type="title"/>
          </p:nvPr>
        </p:nvSpPr>
        <p:spPr/>
        <p:txBody>
          <a:bodyPr/>
          <a:lstStyle/>
          <a:p>
            <a:r>
              <a:rPr lang="en-US" dirty="0"/>
              <a:t>Value+ Protector III – Ten Pay</a:t>
            </a:r>
          </a:p>
        </p:txBody>
      </p:sp>
      <p:sp>
        <p:nvSpPr>
          <p:cNvPr id="8" name="Text Placeholder 3">
            <a:extLst>
              <a:ext uri="{FF2B5EF4-FFF2-40B4-BE49-F238E27FC236}">
                <a16:creationId xmlns:a16="http://schemas.microsoft.com/office/drawing/2014/main" id="{2699B864-F471-4E1A-9B4A-87D348B14B01}"/>
              </a:ext>
            </a:extLst>
          </p:cNvPr>
          <p:cNvSpPr txBox="1">
            <a:spLocks/>
          </p:cNvSpPr>
          <p:nvPr/>
        </p:nvSpPr>
        <p:spPr>
          <a:xfrm>
            <a:off x="1296264" y="5705002"/>
            <a:ext cx="10895736" cy="492125"/>
          </a:xfrm>
          <a:prstGeom prst="rect">
            <a:avLst/>
          </a:prstGeom>
        </p:spPr>
        <p:txBody>
          <a:bodyPr vert="horz" lIns="0" tIns="0" rIns="0" bIns="0" rtlCol="0" anchor="b" anchorCtr="0">
            <a:normAutofit/>
          </a:bodyPr>
          <a:lstStyle>
            <a:lvl1pPr marL="0" indent="0" algn="l" defTabSz="914400" rtl="0" eaLnBrk="1" latinLnBrk="0" hangingPunct="1">
              <a:lnSpc>
                <a:spcPct val="100000"/>
              </a:lnSpc>
              <a:spcBef>
                <a:spcPts val="0"/>
              </a:spcBef>
              <a:buFontTx/>
              <a:buNone/>
              <a:defRPr lang="en-US" sz="800" kern="1200" baseline="0" dirty="0">
                <a:solidFill>
                  <a:schemeClr val="tx1">
                    <a:tint val="75000"/>
                  </a:schemeClr>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bg1"/>
                </a:solidFill>
              </a:rPr>
              <a:t>Carriers mentioned in the presentation are peer group competitors of AGL. Every attempt has been made to verify the accuracy of competitor information.</a:t>
            </a:r>
          </a:p>
        </p:txBody>
      </p:sp>
      <p:sp>
        <p:nvSpPr>
          <p:cNvPr id="10" name="Text Placeholder 9">
            <a:extLst>
              <a:ext uri="{FF2B5EF4-FFF2-40B4-BE49-F238E27FC236}">
                <a16:creationId xmlns:a16="http://schemas.microsoft.com/office/drawing/2014/main" id="{EA2C188C-5F8E-4931-9111-7053DBEF8AE2}"/>
              </a:ext>
            </a:extLst>
          </p:cNvPr>
          <p:cNvSpPr txBox="1">
            <a:spLocks/>
          </p:cNvSpPr>
          <p:nvPr/>
        </p:nvSpPr>
        <p:spPr>
          <a:xfrm>
            <a:off x="556548" y="5305738"/>
            <a:ext cx="11275713" cy="502920"/>
          </a:xfrm>
          <a:prstGeom prst="rect">
            <a:avLst/>
          </a:prstGeom>
        </p:spPr>
        <p:txBody>
          <a:bodyPr/>
          <a:lstStyle>
            <a:lvl1pPr marL="228589" indent="-228589" algn="l" defTabSz="914354" rtl="0" eaLnBrk="1" latinLnBrk="0" hangingPunct="1">
              <a:lnSpc>
                <a:spcPct val="90000"/>
              </a:lnSpc>
              <a:spcBef>
                <a:spcPts val="1000"/>
              </a:spcBef>
              <a:buClr>
                <a:srgbClr val="8F4FDA"/>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8F4FDA"/>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8F4FDA"/>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0" indent="0">
              <a:buNone/>
            </a:pPr>
            <a:r>
              <a:rPr lang="en-US" sz="1200" dirty="0"/>
              <a:t>50/M/PPNT, $1M DB, Ten pay at Max% Rate minus 1%. Rates as of 6/13/2022.</a:t>
            </a:r>
          </a:p>
        </p:txBody>
      </p:sp>
      <p:sp>
        <p:nvSpPr>
          <p:cNvPr id="9" name="TextBox 8">
            <a:extLst>
              <a:ext uri="{FF2B5EF4-FFF2-40B4-BE49-F238E27FC236}">
                <a16:creationId xmlns:a16="http://schemas.microsoft.com/office/drawing/2014/main" id="{C6109970-C810-485E-A05B-8D3D1DC49E49}"/>
              </a:ext>
            </a:extLst>
          </p:cNvPr>
          <p:cNvSpPr txBox="1"/>
          <p:nvPr/>
        </p:nvSpPr>
        <p:spPr>
          <a:xfrm>
            <a:off x="634369" y="1371600"/>
            <a:ext cx="10126557" cy="707886"/>
          </a:xfrm>
          <a:prstGeom prst="rect">
            <a:avLst/>
          </a:prstGeom>
          <a:noFill/>
        </p:spPr>
        <p:txBody>
          <a:bodyPr wrap="square">
            <a:spAutoFit/>
          </a:bodyPr>
          <a:lstStyle/>
          <a:p>
            <a:pPr marL="0" indent="0">
              <a:buNone/>
            </a:pPr>
            <a:r>
              <a:rPr lang="en-US" sz="2000" b="1" i="1" dirty="0">
                <a:solidFill>
                  <a:srgbClr val="03BFB4"/>
                </a:solidFill>
              </a:rPr>
              <a:t>Assumes same premium from prior example – using illustration rate 1% lower than each carrier's max rate</a:t>
            </a:r>
          </a:p>
        </p:txBody>
      </p:sp>
      <p:graphicFrame>
        <p:nvGraphicFramePr>
          <p:cNvPr id="12" name="Table 11">
            <a:extLst>
              <a:ext uri="{FF2B5EF4-FFF2-40B4-BE49-F238E27FC236}">
                <a16:creationId xmlns:a16="http://schemas.microsoft.com/office/drawing/2014/main" id="{C689900F-8F31-4B50-AA97-9803FA998038}"/>
              </a:ext>
            </a:extLst>
          </p:cNvPr>
          <p:cNvGraphicFramePr>
            <a:graphicFrameLocks noGrp="1"/>
          </p:cNvGraphicFramePr>
          <p:nvPr>
            <p:extLst>
              <p:ext uri="{D42A27DB-BD31-4B8C-83A1-F6EECF244321}">
                <p14:modId xmlns:p14="http://schemas.microsoft.com/office/powerpoint/2010/main" val="1590848040"/>
              </p:ext>
            </p:extLst>
          </p:nvPr>
        </p:nvGraphicFramePr>
        <p:xfrm>
          <a:off x="715789" y="2098920"/>
          <a:ext cx="11360386" cy="2316823"/>
        </p:xfrm>
        <a:graphic>
          <a:graphicData uri="http://schemas.openxmlformats.org/drawingml/2006/table">
            <a:tbl>
              <a:tblPr firstRow="1" firstCol="1" bandRow="1">
                <a:tableStyleId>{5C22544A-7EE6-4342-B048-85BDC9FD1C3A}</a:tableStyleId>
              </a:tblPr>
              <a:tblGrid>
                <a:gridCol w="1576746">
                  <a:extLst>
                    <a:ext uri="{9D8B030D-6E8A-4147-A177-3AD203B41FA5}">
                      <a16:colId xmlns:a16="http://schemas.microsoft.com/office/drawing/2014/main" val="3698902289"/>
                    </a:ext>
                  </a:extLst>
                </a:gridCol>
                <a:gridCol w="3745064">
                  <a:extLst>
                    <a:ext uri="{9D8B030D-6E8A-4147-A177-3AD203B41FA5}">
                      <a16:colId xmlns:a16="http://schemas.microsoft.com/office/drawing/2014/main" val="1255923681"/>
                    </a:ext>
                  </a:extLst>
                </a:gridCol>
                <a:gridCol w="1097280">
                  <a:extLst>
                    <a:ext uri="{9D8B030D-6E8A-4147-A177-3AD203B41FA5}">
                      <a16:colId xmlns:a16="http://schemas.microsoft.com/office/drawing/2014/main" val="1263593010"/>
                    </a:ext>
                  </a:extLst>
                </a:gridCol>
                <a:gridCol w="1213562">
                  <a:extLst>
                    <a:ext uri="{9D8B030D-6E8A-4147-A177-3AD203B41FA5}">
                      <a16:colId xmlns:a16="http://schemas.microsoft.com/office/drawing/2014/main" val="3815774945"/>
                    </a:ext>
                  </a:extLst>
                </a:gridCol>
                <a:gridCol w="788372">
                  <a:extLst>
                    <a:ext uri="{9D8B030D-6E8A-4147-A177-3AD203B41FA5}">
                      <a16:colId xmlns:a16="http://schemas.microsoft.com/office/drawing/2014/main" val="3973054442"/>
                    </a:ext>
                  </a:extLst>
                </a:gridCol>
                <a:gridCol w="788372">
                  <a:extLst>
                    <a:ext uri="{9D8B030D-6E8A-4147-A177-3AD203B41FA5}">
                      <a16:colId xmlns:a16="http://schemas.microsoft.com/office/drawing/2014/main" val="3514727483"/>
                    </a:ext>
                  </a:extLst>
                </a:gridCol>
                <a:gridCol w="788372">
                  <a:extLst>
                    <a:ext uri="{9D8B030D-6E8A-4147-A177-3AD203B41FA5}">
                      <a16:colId xmlns:a16="http://schemas.microsoft.com/office/drawing/2014/main" val="3845465452"/>
                    </a:ext>
                  </a:extLst>
                </a:gridCol>
                <a:gridCol w="788372">
                  <a:extLst>
                    <a:ext uri="{9D8B030D-6E8A-4147-A177-3AD203B41FA5}">
                      <a16:colId xmlns:a16="http://schemas.microsoft.com/office/drawing/2014/main" val="2030354175"/>
                    </a:ext>
                  </a:extLst>
                </a:gridCol>
                <a:gridCol w="574246">
                  <a:extLst>
                    <a:ext uri="{9D8B030D-6E8A-4147-A177-3AD203B41FA5}">
                      <a16:colId xmlns:a16="http://schemas.microsoft.com/office/drawing/2014/main" val="2433951492"/>
                    </a:ext>
                  </a:extLst>
                </a:gridCol>
              </a:tblGrid>
              <a:tr h="652707">
                <a:tc>
                  <a:txBody>
                    <a:bodyPr/>
                    <a:lstStyle/>
                    <a:p>
                      <a:pPr algn="l" fontAlgn="b"/>
                      <a:r>
                        <a:rPr lang="en-US" sz="1400" b="1" u="none" strike="noStrike" dirty="0">
                          <a:solidFill>
                            <a:schemeClr val="bg1"/>
                          </a:solidFill>
                          <a:effectLst/>
                          <a:latin typeface="+mn-lt"/>
                        </a:rPr>
                        <a:t>Company</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l" fontAlgn="b"/>
                      <a:r>
                        <a:rPr lang="en-US" sz="1400" b="1" u="none" strike="noStrike" dirty="0">
                          <a:solidFill>
                            <a:schemeClr val="bg1"/>
                          </a:solidFill>
                          <a:effectLst/>
                          <a:latin typeface="+mn-lt"/>
                        </a:rPr>
                        <a:t>Product</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i="0" u="none" strike="noStrike" dirty="0">
                          <a:solidFill>
                            <a:schemeClr val="bg1"/>
                          </a:solidFill>
                          <a:effectLst/>
                          <a:latin typeface="+mn-lt"/>
                        </a:rPr>
                        <a:t>Illustrative Rate</a:t>
                      </a:r>
                    </a:p>
                  </a:txBody>
                  <a:tcPr marL="6856" marR="6856" marT="6856" marB="0" anchor="ctr">
                    <a:solidFill>
                      <a:srgbClr val="001871"/>
                    </a:solidFill>
                  </a:tcPr>
                </a:tc>
                <a:tc>
                  <a:txBody>
                    <a:bodyPr/>
                    <a:lstStyle/>
                    <a:p>
                      <a:pPr algn="ctr" fontAlgn="b"/>
                      <a:r>
                        <a:rPr lang="en-US" sz="1400" b="1" u="none" strike="noStrike" dirty="0">
                          <a:solidFill>
                            <a:schemeClr val="bg1"/>
                          </a:solidFill>
                          <a:effectLst/>
                          <a:latin typeface="+mn-lt"/>
                        </a:rPr>
                        <a:t>Premium</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u="none" strike="noStrike" dirty="0">
                          <a:solidFill>
                            <a:schemeClr val="bg1"/>
                          </a:solidFill>
                          <a:effectLst/>
                          <a:latin typeface="+mn-lt"/>
                        </a:rPr>
                        <a:t>Guar to Age</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u="none" strike="noStrike" dirty="0">
                          <a:solidFill>
                            <a:schemeClr val="bg1"/>
                          </a:solidFill>
                          <a:effectLst/>
                          <a:latin typeface="+mn-lt"/>
                        </a:rPr>
                        <a:t>CSV YR20</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i="0" u="none" strike="noStrike" dirty="0">
                          <a:solidFill>
                            <a:schemeClr val="bg1"/>
                          </a:solidFill>
                          <a:effectLst/>
                          <a:latin typeface="+mn-lt"/>
                        </a:rPr>
                        <a:t>Carry to Age</a:t>
                      </a:r>
                    </a:p>
                  </a:txBody>
                  <a:tcPr marL="6856" marR="6856" marT="6856" marB="0" anchor="ctr">
                    <a:solidFill>
                      <a:srgbClr val="001871"/>
                    </a:solidFill>
                  </a:tcPr>
                </a:tc>
                <a:tc>
                  <a:txBody>
                    <a:bodyPr/>
                    <a:lstStyle/>
                    <a:p>
                      <a:pPr algn="ctr" fontAlgn="b"/>
                      <a:r>
                        <a:rPr lang="en-US" sz="1400" b="1" u="none" strike="noStrike" dirty="0">
                          <a:solidFill>
                            <a:schemeClr val="bg1"/>
                          </a:solidFill>
                          <a:effectLst/>
                          <a:latin typeface="+mn-lt"/>
                        </a:rPr>
                        <a:t>Target</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i="0" u="none" strike="noStrike" dirty="0">
                          <a:solidFill>
                            <a:schemeClr val="bg1"/>
                          </a:solidFill>
                          <a:effectLst/>
                          <a:latin typeface="+mn-lt"/>
                        </a:rPr>
                        <a:t>ROP</a:t>
                      </a:r>
                    </a:p>
                  </a:txBody>
                  <a:tcPr marL="6856" marR="6856" marT="6856" marB="0" anchor="ctr">
                    <a:solidFill>
                      <a:srgbClr val="001871"/>
                    </a:solidFill>
                  </a:tcPr>
                </a:tc>
                <a:extLst>
                  <a:ext uri="{0D108BD9-81ED-4DB2-BD59-A6C34878D82A}">
                    <a16:rowId xmlns:a16="http://schemas.microsoft.com/office/drawing/2014/main" val="754177593"/>
                  </a:ext>
                </a:extLst>
              </a:tr>
              <a:tr h="832058">
                <a:tc>
                  <a:txBody>
                    <a:bodyPr/>
                    <a:lstStyle/>
                    <a:p>
                      <a:pPr algn="l" fontAlgn="b"/>
                      <a:r>
                        <a:rPr lang="en-US" sz="1400" b="1" i="0" u="none" strike="noStrike" dirty="0">
                          <a:effectLst/>
                          <a:latin typeface="+mn-lt"/>
                        </a:rPr>
                        <a:t>John Hancock</a:t>
                      </a:r>
                    </a:p>
                  </a:txBody>
                  <a:tcPr marL="6350" marR="6350" marT="6350" marB="0" anchor="ctr">
                    <a:solidFill>
                      <a:srgbClr val="001871"/>
                    </a:solidFill>
                  </a:tcPr>
                </a:tc>
                <a:tc>
                  <a:txBody>
                    <a:bodyPr/>
                    <a:lstStyle/>
                    <a:p>
                      <a:pPr algn="l" fontAlgn="b"/>
                      <a:r>
                        <a:rPr lang="en-US" sz="1400" b="0" i="0" u="none" strike="noStrike" dirty="0">
                          <a:effectLst/>
                          <a:latin typeface="+mn-lt"/>
                        </a:rPr>
                        <a:t>Protection IUL 22 (Barclays Global MA Bonus Rate)</a:t>
                      </a:r>
                    </a:p>
                  </a:txBody>
                  <a:tcPr marL="6350" marR="6350" marT="6350" marB="0" anchor="ctr">
                    <a:solidFill>
                      <a:srgbClr val="E7E7EB"/>
                    </a:solidFill>
                  </a:tcPr>
                </a:tc>
                <a:tc>
                  <a:txBody>
                    <a:bodyPr/>
                    <a:lstStyle/>
                    <a:p>
                      <a:pPr algn="ctr" fontAlgn="b"/>
                      <a:r>
                        <a:rPr lang="en-US" sz="1400" b="0" i="0" u="none" strike="noStrike" dirty="0">
                          <a:effectLst/>
                          <a:latin typeface="+mn-lt"/>
                        </a:rPr>
                        <a:t>5.34%</a:t>
                      </a:r>
                    </a:p>
                  </a:txBody>
                  <a:tcPr marL="6350" marR="6350" marT="6350" marB="0" anchor="ctr">
                    <a:solidFill>
                      <a:srgbClr val="E7E7EB"/>
                    </a:solidFill>
                  </a:tcPr>
                </a:tc>
                <a:tc>
                  <a:txBody>
                    <a:bodyPr/>
                    <a:lstStyle/>
                    <a:p>
                      <a:pPr algn="ctr" fontAlgn="b"/>
                      <a:r>
                        <a:rPr lang="en-US" sz="1400" b="0" i="0" u="none" strike="noStrike" dirty="0">
                          <a:effectLst/>
                          <a:latin typeface="+mn-lt"/>
                        </a:rPr>
                        <a:t>$14,489</a:t>
                      </a:r>
                    </a:p>
                  </a:txBody>
                  <a:tcPr marL="6350" marR="6350" marT="6350" marB="0" anchor="ctr">
                    <a:solidFill>
                      <a:srgbClr val="E7E7EB"/>
                    </a:solidFill>
                  </a:tcPr>
                </a:tc>
                <a:tc>
                  <a:txBody>
                    <a:bodyPr/>
                    <a:lstStyle/>
                    <a:p>
                      <a:pPr algn="ctr" fontAlgn="b"/>
                      <a:r>
                        <a:rPr lang="en-US" sz="1400" b="0" i="0" u="none" strike="noStrike" dirty="0">
                          <a:effectLst/>
                          <a:latin typeface="+mn-lt"/>
                        </a:rPr>
                        <a:t>75</a:t>
                      </a:r>
                    </a:p>
                  </a:txBody>
                  <a:tcPr marL="6350" marR="6350" marT="6350" marB="0" anchor="ctr">
                    <a:solidFill>
                      <a:srgbClr val="E7E7EB"/>
                    </a:solidFill>
                  </a:tcPr>
                </a:tc>
                <a:tc>
                  <a:txBody>
                    <a:bodyPr/>
                    <a:lstStyle/>
                    <a:p>
                      <a:pPr algn="ctr" fontAlgn="b"/>
                      <a:r>
                        <a:rPr lang="en-US" sz="1400" b="0" i="0" u="none" strike="noStrike" dirty="0">
                          <a:effectLst/>
                          <a:latin typeface="+mn-lt"/>
                        </a:rPr>
                        <a:t>$155,744</a:t>
                      </a:r>
                    </a:p>
                  </a:txBody>
                  <a:tcPr marL="6350" marR="6350" marT="6350" marB="0" anchor="ctr">
                    <a:solidFill>
                      <a:srgbClr val="E7E7EB"/>
                    </a:solidFill>
                  </a:tcPr>
                </a:tc>
                <a:tc>
                  <a:txBody>
                    <a:bodyPr/>
                    <a:lstStyle/>
                    <a:p>
                      <a:pPr algn="ctr" fontAlgn="b"/>
                      <a:r>
                        <a:rPr lang="en-US" sz="1400" b="0" i="0" u="none" strike="noStrike" dirty="0">
                          <a:effectLst/>
                          <a:latin typeface="+mn-lt"/>
                        </a:rPr>
                        <a:t>88</a:t>
                      </a:r>
                    </a:p>
                  </a:txBody>
                  <a:tcPr marL="6350" marR="6350" marT="6350" marB="0" anchor="ctr">
                    <a:solidFill>
                      <a:srgbClr val="E7E7EB"/>
                    </a:solidFill>
                  </a:tcPr>
                </a:tc>
                <a:tc>
                  <a:txBody>
                    <a:bodyPr/>
                    <a:lstStyle/>
                    <a:p>
                      <a:pPr algn="ctr" fontAlgn="b"/>
                      <a:r>
                        <a:rPr lang="en-US" sz="1400" b="0" i="0" u="none" strike="noStrike" dirty="0">
                          <a:effectLst/>
                          <a:latin typeface="+mn-lt"/>
                        </a:rPr>
                        <a:t>$10,700</a:t>
                      </a:r>
                    </a:p>
                  </a:txBody>
                  <a:tcPr marL="6350" marR="6350" marT="6350" marB="0" anchor="ctr">
                    <a:solidFill>
                      <a:srgbClr val="E7E7EB"/>
                    </a:solidFill>
                  </a:tcPr>
                </a:tc>
                <a:tc>
                  <a:txBody>
                    <a:bodyPr/>
                    <a:lstStyle/>
                    <a:p>
                      <a:pPr algn="ctr" fontAlgn="b"/>
                      <a:endParaRPr lang="en-US" sz="1400" b="0" i="0" u="none" strike="noStrike" dirty="0">
                        <a:effectLst/>
                        <a:latin typeface="+mn-lt"/>
                      </a:endParaRPr>
                    </a:p>
                  </a:txBody>
                  <a:tcPr marL="6350" marR="6350" marT="6350" marB="0" anchor="ctr">
                    <a:solidFill>
                      <a:srgbClr val="E7E7EB"/>
                    </a:solidFill>
                  </a:tcPr>
                </a:tc>
                <a:extLst>
                  <a:ext uri="{0D108BD9-81ED-4DB2-BD59-A6C34878D82A}">
                    <a16:rowId xmlns:a16="http://schemas.microsoft.com/office/drawing/2014/main" val="191571149"/>
                  </a:ext>
                </a:extLst>
              </a:tr>
              <a:tr h="832058">
                <a:tc>
                  <a:txBody>
                    <a:bodyPr/>
                    <a:lstStyle/>
                    <a:p>
                      <a:pPr algn="l" fontAlgn="b"/>
                      <a:r>
                        <a:rPr lang="en-US" sz="1400" b="1" i="0" u="none" strike="noStrike" dirty="0">
                          <a:solidFill>
                            <a:schemeClr val="bg1"/>
                          </a:solidFill>
                          <a:effectLst/>
                          <a:latin typeface="+mn-lt"/>
                        </a:rPr>
                        <a:t>American General</a:t>
                      </a:r>
                    </a:p>
                  </a:txBody>
                  <a:tcPr marL="6350" marR="6350" marT="6350" marB="0" anchor="ctr">
                    <a:solidFill>
                      <a:srgbClr val="03BFB4"/>
                    </a:solidFill>
                  </a:tcPr>
                </a:tc>
                <a:tc>
                  <a:txBody>
                    <a:bodyPr/>
                    <a:lstStyle/>
                    <a:p>
                      <a:pPr algn="l" fontAlgn="b"/>
                      <a:r>
                        <a:rPr lang="en-US" sz="1400" b="1" i="0" u="none" strike="noStrike" dirty="0">
                          <a:solidFill>
                            <a:schemeClr val="tx1"/>
                          </a:solidFill>
                          <a:effectLst/>
                          <a:latin typeface="+mn-lt"/>
                        </a:rPr>
                        <a:t>Value+ Protector III IUL (MLSB)</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4.99%</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$15,475</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82</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$223,445</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94</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$11,352</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Yes</a:t>
                      </a:r>
                    </a:p>
                  </a:txBody>
                  <a:tcPr marL="6350" marR="6350" marT="6350" marB="0" anchor="ctr">
                    <a:solidFill>
                      <a:srgbClr val="03BFB4"/>
                    </a:solidFill>
                  </a:tcPr>
                </a:tc>
                <a:extLst>
                  <a:ext uri="{0D108BD9-81ED-4DB2-BD59-A6C34878D82A}">
                    <a16:rowId xmlns:a16="http://schemas.microsoft.com/office/drawing/2014/main" val="1857472467"/>
                  </a:ext>
                </a:extLst>
              </a:tr>
            </a:tbl>
          </a:graphicData>
        </a:graphic>
      </p:graphicFrame>
      <p:sp>
        <p:nvSpPr>
          <p:cNvPr id="11" name="Rectangle 10">
            <a:extLst>
              <a:ext uri="{FF2B5EF4-FFF2-40B4-BE49-F238E27FC236}">
                <a16:creationId xmlns:a16="http://schemas.microsoft.com/office/drawing/2014/main" id="{B0F76CBD-4977-4C17-A616-DFFD53EF3285}"/>
              </a:ext>
            </a:extLst>
          </p:cNvPr>
          <p:cNvSpPr/>
          <p:nvPr/>
        </p:nvSpPr>
        <p:spPr>
          <a:xfrm>
            <a:off x="9947044" y="2079486"/>
            <a:ext cx="714471" cy="2458958"/>
          </a:xfrm>
          <a:prstGeom prst="rect">
            <a:avLst/>
          </a:prstGeom>
          <a:noFill/>
          <a:ln w="31750">
            <a:solidFill>
              <a:srgbClr val="03B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128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normAutofit/>
          </a:bodyPr>
          <a:lstStyle/>
          <a:p>
            <a:r>
              <a:rPr lang="en-US" sz="3200" dirty="0"/>
              <a:t>Every client will experience at least 1 of 3 things:</a:t>
            </a:r>
          </a:p>
          <a:p>
            <a:r>
              <a:rPr lang="en-US" sz="3200" dirty="0"/>
              <a:t>Live too long</a:t>
            </a:r>
          </a:p>
          <a:p>
            <a:r>
              <a:rPr lang="en-US" sz="3200" dirty="0"/>
              <a:t>Die too soon</a:t>
            </a:r>
          </a:p>
          <a:p>
            <a:r>
              <a:rPr lang="en-US" sz="3200" dirty="0"/>
              <a:t>Get sick along the way</a:t>
            </a:r>
            <a:endParaRPr lang="en-US" sz="3600" dirty="0"/>
          </a:p>
        </p:txBody>
      </p:sp>
    </p:spTree>
    <p:extLst>
      <p:ext uri="{BB962C8B-B14F-4D97-AF65-F5344CB8AC3E}">
        <p14:creationId xmlns:p14="http://schemas.microsoft.com/office/powerpoint/2010/main" val="285679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75B4-063C-CC46-9BD5-ED2C55AEA5AF}"/>
              </a:ext>
            </a:extLst>
          </p:cNvPr>
          <p:cNvSpPr>
            <a:spLocks noGrp="1"/>
          </p:cNvSpPr>
          <p:nvPr>
            <p:ph type="title"/>
          </p:nvPr>
        </p:nvSpPr>
        <p:spPr/>
        <p:txBody>
          <a:bodyPr/>
          <a:lstStyle/>
          <a:p>
            <a:r>
              <a:rPr lang="en-US" dirty="0"/>
              <a:t>Still protecting what matters most when stress tested:</a:t>
            </a:r>
          </a:p>
        </p:txBody>
      </p:sp>
      <p:sp>
        <p:nvSpPr>
          <p:cNvPr id="9" name="Content Placeholder 1">
            <a:extLst>
              <a:ext uri="{FF2B5EF4-FFF2-40B4-BE49-F238E27FC236}">
                <a16:creationId xmlns:a16="http://schemas.microsoft.com/office/drawing/2014/main" id="{CBAB56E6-45F1-43FE-BBA6-520DA678CFCE}"/>
              </a:ext>
            </a:extLst>
          </p:cNvPr>
          <p:cNvSpPr txBox="1">
            <a:spLocks/>
          </p:cNvSpPr>
          <p:nvPr/>
        </p:nvSpPr>
        <p:spPr>
          <a:xfrm>
            <a:off x="640079" y="1752586"/>
            <a:ext cx="10058400" cy="4200861"/>
          </a:xfrm>
          <a:prstGeom prst="rect">
            <a:avLst/>
          </a:prstGeom>
        </p:spPr>
        <p:txBody>
          <a:bodyPr/>
          <a:lstStyle>
            <a:lvl1pPr marL="228589" indent="-228589" algn="l" defTabSz="914354" rtl="0" eaLnBrk="1" latinLnBrk="0" hangingPunct="1">
              <a:lnSpc>
                <a:spcPct val="90000"/>
              </a:lnSpc>
              <a:spcBef>
                <a:spcPts val="1000"/>
              </a:spcBef>
              <a:buClr>
                <a:srgbClr val="8F4FDA"/>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8F4FDA"/>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8F4FDA"/>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r>
              <a:rPr lang="en-US" sz="2000" dirty="0"/>
              <a:t>Guaranteed death benefit beyond life expectancy for full pay, close to life expectancy for 10 pay</a:t>
            </a:r>
          </a:p>
          <a:p>
            <a:endParaRPr lang="en-US" sz="2000" dirty="0"/>
          </a:p>
          <a:p>
            <a:r>
              <a:rPr lang="en-US" sz="2000" dirty="0"/>
              <a:t>Strong cash value helps death benefit carry into 90s </a:t>
            </a:r>
          </a:p>
          <a:p>
            <a:pPr marL="0" indent="0">
              <a:buNone/>
            </a:pPr>
            <a:endParaRPr lang="en-US" sz="2000" dirty="0"/>
          </a:p>
          <a:p>
            <a:r>
              <a:rPr lang="en-US" sz="2000" dirty="0"/>
              <a:t>Return of Premium (Enhanced Surrender Value Rider) still available</a:t>
            </a:r>
          </a:p>
          <a:p>
            <a:pPr marL="0" indent="0">
              <a:buNone/>
            </a:pPr>
            <a:endParaRPr lang="en-US" sz="2000" dirty="0"/>
          </a:p>
          <a:p>
            <a:endParaRPr lang="en-US" sz="2000" dirty="0"/>
          </a:p>
          <a:p>
            <a:pPr marL="0" indent="0">
              <a:buNone/>
            </a:pPr>
            <a:endParaRPr lang="en-US" sz="2000" dirty="0"/>
          </a:p>
        </p:txBody>
      </p:sp>
      <p:sp>
        <p:nvSpPr>
          <p:cNvPr id="8" name="TextBox 7">
            <a:extLst>
              <a:ext uri="{FF2B5EF4-FFF2-40B4-BE49-F238E27FC236}">
                <a16:creationId xmlns:a16="http://schemas.microsoft.com/office/drawing/2014/main" id="{8F8754BC-0346-41CF-A4FB-018513EFB261}"/>
              </a:ext>
            </a:extLst>
          </p:cNvPr>
          <p:cNvSpPr txBox="1"/>
          <p:nvPr/>
        </p:nvSpPr>
        <p:spPr>
          <a:xfrm>
            <a:off x="926040" y="5064155"/>
            <a:ext cx="10126557" cy="400110"/>
          </a:xfrm>
          <a:prstGeom prst="rect">
            <a:avLst/>
          </a:prstGeom>
          <a:noFill/>
        </p:spPr>
        <p:txBody>
          <a:bodyPr wrap="square">
            <a:spAutoFit/>
          </a:bodyPr>
          <a:lstStyle/>
          <a:p>
            <a:pPr marL="0" indent="0">
              <a:buNone/>
            </a:pPr>
            <a:r>
              <a:rPr lang="en-US" sz="2000" b="1" i="1" dirty="0">
                <a:solidFill>
                  <a:srgbClr val="03BFB4"/>
                </a:solidFill>
              </a:rPr>
              <a:t>Value Plus Protector III – competitive premium &amp; strong performance even when stress tested!</a:t>
            </a:r>
          </a:p>
        </p:txBody>
      </p:sp>
    </p:spTree>
    <p:extLst>
      <p:ext uri="{BB962C8B-B14F-4D97-AF65-F5344CB8AC3E}">
        <p14:creationId xmlns:p14="http://schemas.microsoft.com/office/powerpoint/2010/main" val="4126728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normAutofit/>
          </a:bodyPr>
          <a:lstStyle/>
          <a:p>
            <a:r>
              <a:rPr lang="en-US" sz="4800" dirty="0"/>
              <a:t>Preparing for unexpected illness</a:t>
            </a:r>
          </a:p>
        </p:txBody>
      </p:sp>
    </p:spTree>
    <p:extLst>
      <p:ext uri="{BB962C8B-B14F-4D97-AF65-F5344CB8AC3E}">
        <p14:creationId xmlns:p14="http://schemas.microsoft.com/office/powerpoint/2010/main" val="4294492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75B4-063C-CC46-9BD5-ED2C55AEA5AF}"/>
              </a:ext>
            </a:extLst>
          </p:cNvPr>
          <p:cNvSpPr>
            <a:spLocks noGrp="1"/>
          </p:cNvSpPr>
          <p:nvPr>
            <p:ph type="title"/>
          </p:nvPr>
        </p:nvSpPr>
        <p:spPr/>
        <p:txBody>
          <a:bodyPr/>
          <a:lstStyle/>
          <a:p>
            <a:r>
              <a:rPr lang="en-US" dirty="0"/>
              <a:t>Accelerated Access Solution – Rider details</a:t>
            </a:r>
          </a:p>
        </p:txBody>
      </p:sp>
      <p:sp>
        <p:nvSpPr>
          <p:cNvPr id="6" name="Content Placeholder 1">
            <a:extLst>
              <a:ext uri="{FF2B5EF4-FFF2-40B4-BE49-F238E27FC236}">
                <a16:creationId xmlns:a16="http://schemas.microsoft.com/office/drawing/2014/main" id="{0074BD5E-A936-4221-89BA-F5294DD82C07}"/>
              </a:ext>
            </a:extLst>
          </p:cNvPr>
          <p:cNvSpPr txBox="1">
            <a:spLocks/>
          </p:cNvSpPr>
          <p:nvPr/>
        </p:nvSpPr>
        <p:spPr>
          <a:xfrm>
            <a:off x="1066800" y="1484576"/>
            <a:ext cx="10058400" cy="4200861"/>
          </a:xfrm>
          <a:prstGeom prst="rect">
            <a:avLst/>
          </a:prstGeom>
        </p:spPr>
        <p:txBody>
          <a:bodyPr/>
          <a:lstStyle>
            <a:lvl1pPr marL="228589" indent="-228589" algn="l" defTabSz="914354" rtl="0" eaLnBrk="1" latinLnBrk="0" hangingPunct="1">
              <a:lnSpc>
                <a:spcPct val="90000"/>
              </a:lnSpc>
              <a:spcBef>
                <a:spcPts val="1000"/>
              </a:spcBef>
              <a:buClr>
                <a:srgbClr val="8F4FDA"/>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8F4FDA"/>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8F4FDA"/>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r>
              <a:rPr lang="en-US" sz="2000" dirty="0"/>
              <a:t>Paid chronic illness rider</a:t>
            </a:r>
          </a:p>
          <a:p>
            <a:r>
              <a:rPr lang="en-US" sz="2000" dirty="0"/>
              <a:t>Unable to perform 2 out of 6 Activities of Daily living</a:t>
            </a:r>
            <a:r>
              <a:rPr lang="en-US" sz="2000" baseline="30000" dirty="0"/>
              <a:t>1</a:t>
            </a:r>
            <a:r>
              <a:rPr lang="en-US" sz="2000" dirty="0"/>
              <a:t>, or Severe Cognitive Impairment</a:t>
            </a:r>
          </a:p>
          <a:p>
            <a:r>
              <a:rPr lang="en-US" sz="2000" dirty="0"/>
              <a:t>100% death benefit acceleration, up to $3 million</a:t>
            </a:r>
          </a:p>
          <a:p>
            <a:pPr lvl="1"/>
            <a:r>
              <a:rPr lang="en-US" sz="1600" dirty="0"/>
              <a:t>Dollar-for-dollar acceleration</a:t>
            </a:r>
          </a:p>
          <a:p>
            <a:r>
              <a:rPr lang="en-US" sz="2000" dirty="0"/>
              <a:t>Condition does </a:t>
            </a:r>
            <a:r>
              <a:rPr lang="en-US" sz="2000" b="1" i="1" dirty="0"/>
              <a:t>NOT</a:t>
            </a:r>
            <a:r>
              <a:rPr lang="en-US" sz="2000" dirty="0"/>
              <a:t> have to be permanent</a:t>
            </a:r>
          </a:p>
          <a:p>
            <a:r>
              <a:rPr lang="en-US" sz="2000" dirty="0"/>
              <a:t>Indemnity benefit</a:t>
            </a:r>
          </a:p>
          <a:p>
            <a:pPr lvl="1"/>
            <a:r>
              <a:rPr lang="en-US" sz="1600" dirty="0"/>
              <a:t>No receipts – spend benefit on anything</a:t>
            </a:r>
          </a:p>
          <a:p>
            <a:pPr lvl="1"/>
            <a:r>
              <a:rPr lang="en-US" sz="1600" dirty="0"/>
              <a:t>NOT reimbursement – once certified, acceleration is provided regardless of actual costs of care incurred</a:t>
            </a:r>
          </a:p>
          <a:p>
            <a:r>
              <a:rPr lang="en-US" sz="2000" b="1" i="1" dirty="0">
                <a:solidFill>
                  <a:srgbClr val="03BFB4"/>
                </a:solidFill>
              </a:rPr>
              <a:t>FULL</a:t>
            </a:r>
            <a:r>
              <a:rPr lang="en-US" sz="2000" dirty="0"/>
              <a:t> waiver of monthly deductions</a:t>
            </a:r>
          </a:p>
          <a:p>
            <a:r>
              <a:rPr lang="en-US" sz="2000" dirty="0"/>
              <a:t>No A&amp;H license or LTC certification required*</a:t>
            </a:r>
          </a:p>
          <a:p>
            <a:endParaRPr lang="en-US" sz="2000" dirty="0"/>
          </a:p>
          <a:p>
            <a:endParaRPr lang="en-US" sz="2000" dirty="0"/>
          </a:p>
          <a:p>
            <a:endParaRPr lang="en-US" sz="400" dirty="0"/>
          </a:p>
          <a:p>
            <a:pPr marL="0" indent="0">
              <a:buNone/>
            </a:pPr>
            <a:endParaRPr lang="en-US" sz="2000" dirty="0"/>
          </a:p>
        </p:txBody>
      </p:sp>
      <p:sp>
        <p:nvSpPr>
          <p:cNvPr id="4" name="Text Placeholder 3">
            <a:extLst>
              <a:ext uri="{FF2B5EF4-FFF2-40B4-BE49-F238E27FC236}">
                <a16:creationId xmlns:a16="http://schemas.microsoft.com/office/drawing/2014/main" id="{674EDEEC-BE10-4F94-8477-AF1EF16A848F}"/>
              </a:ext>
            </a:extLst>
          </p:cNvPr>
          <p:cNvSpPr txBox="1">
            <a:spLocks/>
          </p:cNvSpPr>
          <p:nvPr/>
        </p:nvSpPr>
        <p:spPr>
          <a:xfrm>
            <a:off x="1296264" y="6105548"/>
            <a:ext cx="10895736" cy="624468"/>
          </a:xfrm>
          <a:prstGeom prst="rect">
            <a:avLst/>
          </a:prstGeom>
        </p:spPr>
        <p:txBody>
          <a:bodyPr vert="horz" lIns="0" tIns="0" rIns="0" bIns="0" rtlCol="0" anchor="b" anchorCtr="0">
            <a:normAutofit fontScale="85000" lnSpcReduction="20000"/>
          </a:bodyPr>
          <a:lstStyle>
            <a:lvl1pPr marL="0" indent="0" algn="l" defTabSz="914400" rtl="0" eaLnBrk="1" latinLnBrk="0" hangingPunct="1">
              <a:lnSpc>
                <a:spcPct val="100000"/>
              </a:lnSpc>
              <a:spcBef>
                <a:spcPts val="0"/>
              </a:spcBef>
              <a:buFontTx/>
              <a:buNone/>
              <a:defRPr lang="en-US" sz="800" kern="1200" baseline="0" dirty="0">
                <a:solidFill>
                  <a:schemeClr val="tx1">
                    <a:tint val="75000"/>
                  </a:schemeClr>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aseline="30000" dirty="0">
                <a:solidFill>
                  <a:schemeClr val="bg1"/>
                </a:solidFill>
              </a:rPr>
              <a:t>1</a:t>
            </a:r>
            <a:r>
              <a:rPr lang="en-US" sz="1200" dirty="0">
                <a:solidFill>
                  <a:schemeClr val="bg1"/>
                </a:solidFill>
              </a:rPr>
              <a:t>Activities of daily living include; bathing, eating, dressing, continence, toileting, transferring</a:t>
            </a:r>
          </a:p>
          <a:p>
            <a:endParaRPr lang="en-US" sz="1200" dirty="0">
              <a:solidFill>
                <a:srgbClr val="FFFFFF"/>
              </a:solidFill>
              <a:cs typeface="Arial" panose="020B0604020202020204" pitchFamily="34" charset="0"/>
            </a:endParaRPr>
          </a:p>
          <a:p>
            <a:r>
              <a:rPr lang="en-US" sz="1200" dirty="0">
                <a:solidFill>
                  <a:srgbClr val="FFFFFF"/>
                </a:solidFill>
                <a:cs typeface="Arial" panose="020B0604020202020204" pitchFamily="34" charset="0"/>
              </a:rPr>
              <a:t>*IRS caps the maximum per diem limitation excludable from taxable income each year. The 2022 maximum is $390/day or $11,863/month. Subsequent years may be higher. </a:t>
            </a:r>
          </a:p>
          <a:p>
            <a:endParaRPr lang="en-US" sz="1200" dirty="0">
              <a:solidFill>
                <a:schemeClr val="bg1"/>
              </a:solidFill>
            </a:endParaRPr>
          </a:p>
          <a:p>
            <a:r>
              <a:rPr lang="en-US" sz="1200" dirty="0">
                <a:solidFill>
                  <a:schemeClr val="bg1"/>
                </a:solidFill>
              </a:rPr>
              <a:t>**Some states may have state-specific requirements</a:t>
            </a:r>
          </a:p>
          <a:p>
            <a:endParaRPr lang="en-US" sz="1200" dirty="0">
              <a:solidFill>
                <a:schemeClr val="bg1"/>
              </a:solidFill>
            </a:endParaRPr>
          </a:p>
        </p:txBody>
      </p:sp>
    </p:spTree>
    <p:extLst>
      <p:ext uri="{BB962C8B-B14F-4D97-AF65-F5344CB8AC3E}">
        <p14:creationId xmlns:p14="http://schemas.microsoft.com/office/powerpoint/2010/main" val="3232265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75B4-063C-CC46-9BD5-ED2C55AEA5AF}"/>
              </a:ext>
            </a:extLst>
          </p:cNvPr>
          <p:cNvSpPr>
            <a:spLocks noGrp="1"/>
          </p:cNvSpPr>
          <p:nvPr>
            <p:ph type="title"/>
          </p:nvPr>
        </p:nvSpPr>
        <p:spPr/>
        <p:txBody>
          <a:bodyPr/>
          <a:lstStyle/>
          <a:p>
            <a:r>
              <a:rPr lang="en-US" dirty="0"/>
              <a:t>Value+ Protector III – With AAS/LTC Rider</a:t>
            </a:r>
          </a:p>
        </p:txBody>
      </p:sp>
      <p:sp>
        <p:nvSpPr>
          <p:cNvPr id="8" name="Text Placeholder 3">
            <a:extLst>
              <a:ext uri="{FF2B5EF4-FFF2-40B4-BE49-F238E27FC236}">
                <a16:creationId xmlns:a16="http://schemas.microsoft.com/office/drawing/2014/main" id="{2699B864-F471-4E1A-9B4A-87D348B14B01}"/>
              </a:ext>
            </a:extLst>
          </p:cNvPr>
          <p:cNvSpPr txBox="1">
            <a:spLocks/>
          </p:cNvSpPr>
          <p:nvPr/>
        </p:nvSpPr>
        <p:spPr>
          <a:xfrm>
            <a:off x="1296264" y="5705002"/>
            <a:ext cx="10895736" cy="492125"/>
          </a:xfrm>
          <a:prstGeom prst="rect">
            <a:avLst/>
          </a:prstGeom>
        </p:spPr>
        <p:txBody>
          <a:bodyPr vert="horz" lIns="0" tIns="0" rIns="0" bIns="0" rtlCol="0" anchor="b" anchorCtr="0">
            <a:normAutofit/>
          </a:bodyPr>
          <a:lstStyle>
            <a:lvl1pPr marL="0" indent="0" algn="l" defTabSz="914400" rtl="0" eaLnBrk="1" latinLnBrk="0" hangingPunct="1">
              <a:lnSpc>
                <a:spcPct val="100000"/>
              </a:lnSpc>
              <a:spcBef>
                <a:spcPts val="0"/>
              </a:spcBef>
              <a:buFontTx/>
              <a:buNone/>
              <a:defRPr lang="en-US" sz="800" kern="1200" baseline="0" dirty="0">
                <a:solidFill>
                  <a:schemeClr val="tx1">
                    <a:tint val="75000"/>
                  </a:schemeClr>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bg1"/>
                </a:solidFill>
              </a:rPr>
              <a:t>Carriers mentioned in the presentation are peer group competitors of AGL. Every attempt has been made to verify the accuracy of competitor information.</a:t>
            </a:r>
          </a:p>
        </p:txBody>
      </p:sp>
      <p:sp>
        <p:nvSpPr>
          <p:cNvPr id="10" name="Text Placeholder 9">
            <a:extLst>
              <a:ext uri="{FF2B5EF4-FFF2-40B4-BE49-F238E27FC236}">
                <a16:creationId xmlns:a16="http://schemas.microsoft.com/office/drawing/2014/main" id="{EA2C188C-5F8E-4931-9111-7053DBEF8AE2}"/>
              </a:ext>
            </a:extLst>
          </p:cNvPr>
          <p:cNvSpPr txBox="1">
            <a:spLocks/>
          </p:cNvSpPr>
          <p:nvPr/>
        </p:nvSpPr>
        <p:spPr>
          <a:xfrm>
            <a:off x="640079" y="5453542"/>
            <a:ext cx="11275713" cy="502920"/>
          </a:xfrm>
          <a:prstGeom prst="rect">
            <a:avLst/>
          </a:prstGeom>
        </p:spPr>
        <p:txBody>
          <a:bodyPr/>
          <a:lstStyle>
            <a:lvl1pPr marL="228589" indent="-228589" algn="l" defTabSz="914354" rtl="0" eaLnBrk="1" latinLnBrk="0" hangingPunct="1">
              <a:lnSpc>
                <a:spcPct val="90000"/>
              </a:lnSpc>
              <a:spcBef>
                <a:spcPts val="1000"/>
              </a:spcBef>
              <a:buClr>
                <a:srgbClr val="8F4FDA"/>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8F4FDA"/>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8F4FDA"/>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0" indent="0">
              <a:buNone/>
            </a:pPr>
            <a:r>
              <a:rPr lang="en-US" sz="1200" dirty="0"/>
              <a:t>50/M/PPNT, $1M DB, Full pay at Max% Rate. AAS/LTC Rider 2% benefit. Rates as of 6/13/2022.</a:t>
            </a:r>
          </a:p>
        </p:txBody>
      </p:sp>
      <p:sp>
        <p:nvSpPr>
          <p:cNvPr id="9" name="Rectangle 8">
            <a:extLst>
              <a:ext uri="{FF2B5EF4-FFF2-40B4-BE49-F238E27FC236}">
                <a16:creationId xmlns:a16="http://schemas.microsoft.com/office/drawing/2014/main" id="{F5553C03-81E2-4FB4-8DAA-0C7F7EDB2321}"/>
              </a:ext>
            </a:extLst>
          </p:cNvPr>
          <p:cNvSpPr/>
          <p:nvPr/>
        </p:nvSpPr>
        <p:spPr>
          <a:xfrm>
            <a:off x="10316694" y="4066161"/>
            <a:ext cx="1424590" cy="505839"/>
          </a:xfrm>
          <a:prstGeom prst="rect">
            <a:avLst/>
          </a:prstGeom>
          <a:noFill/>
          <a:ln w="31750">
            <a:solidFill>
              <a:srgbClr val="03B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732EF67A-2E2C-4A8A-A9C8-3C97E08104C0}"/>
              </a:ext>
            </a:extLst>
          </p:cNvPr>
          <p:cNvGraphicFramePr>
            <a:graphicFrameLocks noGrp="1"/>
          </p:cNvGraphicFramePr>
          <p:nvPr>
            <p:extLst>
              <p:ext uri="{D42A27DB-BD31-4B8C-83A1-F6EECF244321}">
                <p14:modId xmlns:p14="http://schemas.microsoft.com/office/powerpoint/2010/main" val="2202964313"/>
              </p:ext>
            </p:extLst>
          </p:nvPr>
        </p:nvGraphicFramePr>
        <p:xfrm>
          <a:off x="82781" y="1320473"/>
          <a:ext cx="11921865" cy="3679044"/>
        </p:xfrm>
        <a:graphic>
          <a:graphicData uri="http://schemas.openxmlformats.org/drawingml/2006/table">
            <a:tbl>
              <a:tblPr firstRow="1" firstCol="1" bandRow="1">
                <a:tableStyleId>{5C22544A-7EE6-4342-B048-85BDC9FD1C3A}</a:tableStyleId>
              </a:tblPr>
              <a:tblGrid>
                <a:gridCol w="1707183">
                  <a:extLst>
                    <a:ext uri="{9D8B030D-6E8A-4147-A177-3AD203B41FA5}">
                      <a16:colId xmlns:a16="http://schemas.microsoft.com/office/drawing/2014/main" val="3698902289"/>
                    </a:ext>
                  </a:extLst>
                </a:gridCol>
                <a:gridCol w="4054871">
                  <a:extLst>
                    <a:ext uri="{9D8B030D-6E8A-4147-A177-3AD203B41FA5}">
                      <a16:colId xmlns:a16="http://schemas.microsoft.com/office/drawing/2014/main" val="1255923681"/>
                    </a:ext>
                  </a:extLst>
                </a:gridCol>
                <a:gridCol w="916340">
                  <a:extLst>
                    <a:ext uri="{9D8B030D-6E8A-4147-A177-3AD203B41FA5}">
                      <a16:colId xmlns:a16="http://schemas.microsoft.com/office/drawing/2014/main" val="3815774945"/>
                    </a:ext>
                  </a:extLst>
                </a:gridCol>
                <a:gridCol w="730918">
                  <a:extLst>
                    <a:ext uri="{9D8B030D-6E8A-4147-A177-3AD203B41FA5}">
                      <a16:colId xmlns:a16="http://schemas.microsoft.com/office/drawing/2014/main" val="3973054442"/>
                    </a:ext>
                  </a:extLst>
                </a:gridCol>
                <a:gridCol w="1011271">
                  <a:extLst>
                    <a:ext uri="{9D8B030D-6E8A-4147-A177-3AD203B41FA5}">
                      <a16:colId xmlns:a16="http://schemas.microsoft.com/office/drawing/2014/main" val="3514727483"/>
                    </a:ext>
                  </a:extLst>
                </a:gridCol>
                <a:gridCol w="780981">
                  <a:extLst>
                    <a:ext uri="{9D8B030D-6E8A-4147-A177-3AD203B41FA5}">
                      <a16:colId xmlns:a16="http://schemas.microsoft.com/office/drawing/2014/main" val="3845465452"/>
                    </a:ext>
                  </a:extLst>
                </a:gridCol>
                <a:gridCol w="1288793">
                  <a:extLst>
                    <a:ext uri="{9D8B030D-6E8A-4147-A177-3AD203B41FA5}">
                      <a16:colId xmlns:a16="http://schemas.microsoft.com/office/drawing/2014/main" val="2030354175"/>
                    </a:ext>
                  </a:extLst>
                </a:gridCol>
                <a:gridCol w="621750">
                  <a:extLst>
                    <a:ext uri="{9D8B030D-6E8A-4147-A177-3AD203B41FA5}">
                      <a16:colId xmlns:a16="http://schemas.microsoft.com/office/drawing/2014/main" val="2433951492"/>
                    </a:ext>
                  </a:extLst>
                </a:gridCol>
                <a:gridCol w="809758">
                  <a:extLst>
                    <a:ext uri="{9D8B030D-6E8A-4147-A177-3AD203B41FA5}">
                      <a16:colId xmlns:a16="http://schemas.microsoft.com/office/drawing/2014/main" val="3770006641"/>
                    </a:ext>
                  </a:extLst>
                </a:gridCol>
              </a:tblGrid>
              <a:tr h="420629">
                <a:tc>
                  <a:txBody>
                    <a:bodyPr/>
                    <a:lstStyle/>
                    <a:p>
                      <a:pPr algn="l" fontAlgn="b"/>
                      <a:r>
                        <a:rPr lang="en-US" sz="1400" b="1" u="none" strike="noStrike" dirty="0">
                          <a:solidFill>
                            <a:schemeClr val="bg1"/>
                          </a:solidFill>
                          <a:effectLst/>
                          <a:latin typeface="+mn-lt"/>
                        </a:rPr>
                        <a:t>Company</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l" fontAlgn="b"/>
                      <a:r>
                        <a:rPr lang="en-US" sz="1400" b="1" u="none" strike="noStrike" dirty="0">
                          <a:solidFill>
                            <a:schemeClr val="bg1"/>
                          </a:solidFill>
                          <a:effectLst/>
                          <a:latin typeface="+mn-lt"/>
                        </a:rPr>
                        <a:t>Product</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u="none" strike="noStrike" dirty="0">
                          <a:solidFill>
                            <a:schemeClr val="bg1"/>
                          </a:solidFill>
                          <a:effectLst/>
                          <a:latin typeface="+mn-lt"/>
                        </a:rPr>
                        <a:t>Premium</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u="none" strike="noStrike" dirty="0">
                          <a:solidFill>
                            <a:schemeClr val="bg1"/>
                          </a:solidFill>
                          <a:effectLst/>
                          <a:latin typeface="+mn-lt"/>
                        </a:rPr>
                        <a:t>Guar to Age</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u="none" strike="noStrike" dirty="0">
                          <a:solidFill>
                            <a:schemeClr val="bg1"/>
                          </a:solidFill>
                          <a:effectLst/>
                          <a:latin typeface="+mn-lt"/>
                        </a:rPr>
                        <a:t>CSV YR20</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i="0" u="none" strike="noStrike" dirty="0">
                          <a:solidFill>
                            <a:schemeClr val="bg1"/>
                          </a:solidFill>
                          <a:effectLst/>
                          <a:latin typeface="+mn-lt"/>
                        </a:rPr>
                        <a:t>Carry to Age</a:t>
                      </a:r>
                    </a:p>
                  </a:txBody>
                  <a:tcPr marL="6856" marR="6856" marT="6856" marB="0" anchor="ctr">
                    <a:solidFill>
                      <a:srgbClr val="001871"/>
                    </a:solidFill>
                  </a:tcPr>
                </a:tc>
                <a:tc>
                  <a:txBody>
                    <a:bodyPr/>
                    <a:lstStyle/>
                    <a:p>
                      <a:pPr algn="ctr" fontAlgn="b"/>
                      <a:r>
                        <a:rPr lang="en-US" sz="1400" b="1" u="none" strike="noStrike" dirty="0">
                          <a:solidFill>
                            <a:schemeClr val="bg1"/>
                          </a:solidFill>
                          <a:effectLst/>
                          <a:latin typeface="+mn-lt"/>
                        </a:rPr>
                        <a:t>Target</a:t>
                      </a:r>
                      <a:endParaRPr lang="en-US" sz="1400" b="1" i="0" u="none" strike="noStrike" dirty="0">
                        <a:solidFill>
                          <a:schemeClr val="bg1"/>
                        </a:solidFill>
                        <a:effectLst/>
                        <a:latin typeface="+mn-lt"/>
                      </a:endParaRPr>
                    </a:p>
                  </a:txBody>
                  <a:tcPr marL="6856" marR="6856" marT="6856" marB="0" anchor="ctr">
                    <a:solidFill>
                      <a:srgbClr val="001871"/>
                    </a:solidFill>
                  </a:tcPr>
                </a:tc>
                <a:tc>
                  <a:txBody>
                    <a:bodyPr/>
                    <a:lstStyle/>
                    <a:p>
                      <a:pPr algn="ctr" fontAlgn="b"/>
                      <a:r>
                        <a:rPr lang="en-US" sz="1400" b="1" i="0" u="none" strike="noStrike" dirty="0">
                          <a:solidFill>
                            <a:schemeClr val="bg1"/>
                          </a:solidFill>
                          <a:effectLst/>
                          <a:latin typeface="+mn-lt"/>
                        </a:rPr>
                        <a:t>ROP</a:t>
                      </a:r>
                    </a:p>
                  </a:txBody>
                  <a:tcPr marL="6856" marR="6856" marT="6856" marB="0" anchor="ctr">
                    <a:solidFill>
                      <a:srgbClr val="001871"/>
                    </a:solidFill>
                  </a:tcPr>
                </a:tc>
                <a:tc>
                  <a:txBody>
                    <a:bodyPr/>
                    <a:lstStyle/>
                    <a:p>
                      <a:pPr algn="ctr" fontAlgn="b"/>
                      <a:r>
                        <a:rPr lang="en-US" sz="1400" b="1" i="0" u="none" strike="noStrike" dirty="0">
                          <a:solidFill>
                            <a:schemeClr val="bg1"/>
                          </a:solidFill>
                          <a:effectLst/>
                          <a:latin typeface="+mn-lt"/>
                        </a:rPr>
                        <a:t>CI/LTC Indemnity</a:t>
                      </a:r>
                    </a:p>
                  </a:txBody>
                  <a:tcPr marL="6856" marR="6856" marT="6856" marB="0" anchor="ctr">
                    <a:solidFill>
                      <a:srgbClr val="001871"/>
                    </a:solidFill>
                  </a:tcPr>
                </a:tc>
                <a:extLst>
                  <a:ext uri="{0D108BD9-81ED-4DB2-BD59-A6C34878D82A}">
                    <a16:rowId xmlns:a16="http://schemas.microsoft.com/office/drawing/2014/main" val="754177593"/>
                  </a:ext>
                </a:extLst>
              </a:tr>
              <a:tr h="413977">
                <a:tc>
                  <a:txBody>
                    <a:bodyPr/>
                    <a:lstStyle/>
                    <a:p>
                      <a:pPr algn="l" fontAlgn="b"/>
                      <a:r>
                        <a:rPr lang="en-US" sz="1400" b="0" i="0" u="none" strike="noStrike" dirty="0">
                          <a:solidFill>
                            <a:schemeClr val="bg1"/>
                          </a:solidFill>
                          <a:effectLst/>
                          <a:latin typeface="+mn-lt"/>
                        </a:rPr>
                        <a:t>John Hancock</a:t>
                      </a:r>
                    </a:p>
                  </a:txBody>
                  <a:tcPr marL="0" marR="0" marT="0" marB="0" anchor="ctr">
                    <a:solidFill>
                      <a:srgbClr val="001871"/>
                    </a:solidFill>
                  </a:tcPr>
                </a:tc>
                <a:tc>
                  <a:txBody>
                    <a:bodyPr/>
                    <a:lstStyle/>
                    <a:p>
                      <a:pPr algn="l" fontAlgn="b"/>
                      <a:r>
                        <a:rPr lang="en-US" sz="1400" b="0" i="0" u="none" strike="noStrike">
                          <a:solidFill>
                            <a:srgbClr val="000000"/>
                          </a:solidFill>
                          <a:effectLst/>
                          <a:latin typeface="+mn-lt"/>
                        </a:rPr>
                        <a:t>Protection IUL 22 (Barclays Global MA Bonus Rate) w Long-Term Care Rider</a:t>
                      </a:r>
                    </a:p>
                  </a:txBody>
                  <a:tcPr marL="0" marR="0" marT="0" marB="0" anchor="ctr">
                    <a:solidFill>
                      <a:srgbClr val="E7E7EB"/>
                    </a:solidFill>
                  </a:tcPr>
                </a:tc>
                <a:tc>
                  <a:txBody>
                    <a:bodyPr/>
                    <a:lstStyle/>
                    <a:p>
                      <a:pPr algn="ctr" fontAlgn="b"/>
                      <a:r>
                        <a:rPr lang="en-US" sz="1400" b="0" i="0" u="none" strike="noStrike" dirty="0">
                          <a:effectLst/>
                          <a:latin typeface="+mn-lt"/>
                        </a:rPr>
                        <a:t>$8,410</a:t>
                      </a:r>
                    </a:p>
                  </a:txBody>
                  <a:tcPr marL="6350" marR="6350" marT="6350" marB="0" anchor="ctr">
                    <a:solidFill>
                      <a:srgbClr val="E7E7EB"/>
                    </a:solidFill>
                  </a:tcPr>
                </a:tc>
                <a:tc>
                  <a:txBody>
                    <a:bodyPr/>
                    <a:lstStyle/>
                    <a:p>
                      <a:pPr algn="ctr" fontAlgn="b"/>
                      <a:r>
                        <a:rPr lang="en-US" sz="1400" b="0" i="0" u="none" strike="noStrike" dirty="0">
                          <a:effectLst/>
                          <a:latin typeface="+mn-lt"/>
                        </a:rPr>
                        <a:t>79</a:t>
                      </a:r>
                    </a:p>
                  </a:txBody>
                  <a:tcPr marL="6350" marR="6350" marT="6350" marB="0" anchor="ctr">
                    <a:solidFill>
                      <a:srgbClr val="E7E7EB"/>
                    </a:solidFill>
                  </a:tcPr>
                </a:tc>
                <a:tc>
                  <a:txBody>
                    <a:bodyPr/>
                    <a:lstStyle/>
                    <a:p>
                      <a:pPr algn="ctr" fontAlgn="b"/>
                      <a:r>
                        <a:rPr lang="en-US" sz="1400" b="0" i="0" u="none" strike="noStrike" dirty="0">
                          <a:effectLst/>
                          <a:latin typeface="+mn-lt"/>
                        </a:rPr>
                        <a:t>$130,155</a:t>
                      </a:r>
                    </a:p>
                  </a:txBody>
                  <a:tcPr marL="6350" marR="6350" marT="6350" marB="0" anchor="ctr">
                    <a:solidFill>
                      <a:srgbClr val="E7E7EB"/>
                    </a:solidFill>
                  </a:tcPr>
                </a:tc>
                <a:tc>
                  <a:txBody>
                    <a:bodyPr/>
                    <a:lstStyle/>
                    <a:p>
                      <a:pPr algn="ctr" fontAlgn="b"/>
                      <a:r>
                        <a:rPr lang="en-US" sz="1400" b="0" i="0" u="none" strike="noStrike" dirty="0">
                          <a:effectLst/>
                          <a:latin typeface="+mn-lt"/>
                        </a:rPr>
                        <a:t>121</a:t>
                      </a:r>
                    </a:p>
                  </a:txBody>
                  <a:tcPr marL="6350" marR="6350" marT="6350" marB="0" anchor="ctr">
                    <a:solidFill>
                      <a:srgbClr val="E7E7EB"/>
                    </a:solidFill>
                  </a:tcPr>
                </a:tc>
                <a:tc>
                  <a:txBody>
                    <a:bodyPr/>
                    <a:lstStyle/>
                    <a:p>
                      <a:pPr algn="ctr" fontAlgn="b"/>
                      <a:r>
                        <a:rPr lang="en-US" sz="1400" b="0" i="0" u="none" strike="noStrike" dirty="0">
                          <a:effectLst/>
                          <a:latin typeface="+mn-lt"/>
                        </a:rPr>
                        <a:t>$11,357</a:t>
                      </a:r>
                    </a:p>
                  </a:txBody>
                  <a:tcPr marL="6350" marR="6350" marT="6350" marB="0" anchor="ctr">
                    <a:solidFill>
                      <a:srgbClr val="E7E7EB"/>
                    </a:solidFill>
                  </a:tcPr>
                </a:tc>
                <a:tc>
                  <a:txBody>
                    <a:bodyPr/>
                    <a:lstStyle/>
                    <a:p>
                      <a:pPr algn="ctr" fontAlgn="b"/>
                      <a:endParaRPr lang="en-US" sz="1400" b="0" i="0" u="none" strike="noStrike" dirty="0">
                        <a:effectLst/>
                        <a:latin typeface="+mn-lt"/>
                      </a:endParaRPr>
                    </a:p>
                  </a:txBody>
                  <a:tcPr marL="6350" marR="6350" marT="6350" marB="0" anchor="ctr">
                    <a:solidFill>
                      <a:srgbClr val="E7E7EB"/>
                    </a:solidFill>
                  </a:tcPr>
                </a:tc>
                <a:tc>
                  <a:txBody>
                    <a:bodyPr/>
                    <a:lstStyle/>
                    <a:p>
                      <a:pPr algn="ctr" fontAlgn="b"/>
                      <a:endParaRPr lang="en-US" sz="1400" b="0" i="0" u="none" strike="noStrike" dirty="0">
                        <a:effectLst/>
                        <a:latin typeface="+mn-lt"/>
                      </a:endParaRPr>
                    </a:p>
                  </a:txBody>
                  <a:tcPr marL="6350" marR="6350" marT="6350" marB="0" anchor="ctr">
                    <a:solidFill>
                      <a:srgbClr val="E7E7EB"/>
                    </a:solidFill>
                  </a:tcPr>
                </a:tc>
                <a:extLst>
                  <a:ext uri="{0D108BD9-81ED-4DB2-BD59-A6C34878D82A}">
                    <a16:rowId xmlns:a16="http://schemas.microsoft.com/office/drawing/2014/main" val="373081707"/>
                  </a:ext>
                </a:extLst>
              </a:tr>
              <a:tr h="381302">
                <a:tc>
                  <a:txBody>
                    <a:bodyPr/>
                    <a:lstStyle/>
                    <a:p>
                      <a:pPr algn="l" fontAlgn="b"/>
                      <a:r>
                        <a:rPr lang="en-US" sz="1400" b="1" i="0" u="none" strike="noStrike" dirty="0">
                          <a:solidFill>
                            <a:schemeClr val="bg1"/>
                          </a:solidFill>
                          <a:effectLst/>
                          <a:latin typeface="+mn-lt"/>
                        </a:rPr>
                        <a:t>American General</a:t>
                      </a:r>
                    </a:p>
                  </a:txBody>
                  <a:tcPr marL="6350" marR="6350" marT="6350" marB="0" anchor="ctr">
                    <a:solidFill>
                      <a:srgbClr val="03BFB4"/>
                    </a:solidFill>
                  </a:tcPr>
                </a:tc>
                <a:tc>
                  <a:txBody>
                    <a:bodyPr/>
                    <a:lstStyle/>
                    <a:p>
                      <a:pPr algn="l" fontAlgn="b"/>
                      <a:r>
                        <a:rPr lang="en-US" sz="1400" b="1" i="0" u="none" strike="noStrike" dirty="0">
                          <a:solidFill>
                            <a:schemeClr val="tx1"/>
                          </a:solidFill>
                          <a:effectLst/>
                          <a:latin typeface="+mn-lt"/>
                        </a:rPr>
                        <a:t>Value+ Protector III IUL (MLSB) with AAS</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$8,885</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88</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$173,553</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121</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$12,612</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Yes</a:t>
                      </a:r>
                    </a:p>
                  </a:txBody>
                  <a:tcPr marL="6350" marR="6350" marT="6350" marB="0" anchor="ctr">
                    <a:solidFill>
                      <a:srgbClr val="03BFB4"/>
                    </a:solidFill>
                  </a:tcPr>
                </a:tc>
                <a:tc>
                  <a:txBody>
                    <a:bodyPr/>
                    <a:lstStyle/>
                    <a:p>
                      <a:pPr algn="ctr" fontAlgn="b"/>
                      <a:r>
                        <a:rPr lang="en-US" sz="1400" b="1" i="0" u="none" strike="noStrike" dirty="0">
                          <a:solidFill>
                            <a:schemeClr val="tx1"/>
                          </a:solidFill>
                          <a:effectLst/>
                          <a:latin typeface="+mn-lt"/>
                        </a:rPr>
                        <a:t>Yes</a:t>
                      </a:r>
                    </a:p>
                  </a:txBody>
                  <a:tcPr marL="6350" marR="6350" marT="6350" marB="0" anchor="ctr">
                    <a:solidFill>
                      <a:srgbClr val="03BFB4"/>
                    </a:solidFill>
                  </a:tcPr>
                </a:tc>
                <a:extLst>
                  <a:ext uri="{0D108BD9-81ED-4DB2-BD59-A6C34878D82A}">
                    <a16:rowId xmlns:a16="http://schemas.microsoft.com/office/drawing/2014/main" val="2570163890"/>
                  </a:ext>
                </a:extLst>
              </a:tr>
              <a:tr h="381302">
                <a:tc>
                  <a:txBody>
                    <a:bodyPr/>
                    <a:lstStyle/>
                    <a:p>
                      <a:pPr algn="l" fontAlgn="b"/>
                      <a:r>
                        <a:rPr lang="en-US" sz="1400" b="0" i="0" u="none" strike="noStrike" dirty="0">
                          <a:solidFill>
                            <a:schemeClr val="bg1"/>
                          </a:solidFill>
                          <a:effectLst/>
                          <a:latin typeface="+mn-lt"/>
                        </a:rPr>
                        <a:t>Protective</a:t>
                      </a:r>
                    </a:p>
                  </a:txBody>
                  <a:tcPr marL="0" marR="0" marT="0" marB="0" anchor="ctr">
                    <a:solidFill>
                      <a:srgbClr val="001871"/>
                    </a:solidFill>
                  </a:tcPr>
                </a:tc>
                <a:tc>
                  <a:txBody>
                    <a:bodyPr/>
                    <a:lstStyle/>
                    <a:p>
                      <a:pPr algn="l" fontAlgn="b"/>
                      <a:r>
                        <a:rPr lang="en-US" sz="1400" b="0" i="0" u="none" strike="noStrike">
                          <a:solidFill>
                            <a:srgbClr val="000000"/>
                          </a:solidFill>
                          <a:effectLst/>
                          <a:latin typeface="+mn-lt"/>
                        </a:rPr>
                        <a:t>Indexed Choice UL 7-21 w ExtendCare</a:t>
                      </a:r>
                    </a:p>
                  </a:txBody>
                  <a:tcPr marL="0" marR="0" marT="0" marB="0" anchor="ctr">
                    <a:solidFill>
                      <a:srgbClr val="E7E7EB"/>
                    </a:solidFill>
                  </a:tcPr>
                </a:tc>
                <a:tc>
                  <a:txBody>
                    <a:bodyPr/>
                    <a:lstStyle/>
                    <a:p>
                      <a:pPr algn="ctr" fontAlgn="b"/>
                      <a:r>
                        <a:rPr lang="en-US" sz="1400" b="0" i="0" u="none" strike="noStrike" dirty="0">
                          <a:effectLst/>
                          <a:latin typeface="+mn-lt"/>
                        </a:rPr>
                        <a:t>$9,002</a:t>
                      </a:r>
                    </a:p>
                  </a:txBody>
                  <a:tcPr marL="6350" marR="6350" marT="6350" marB="0" anchor="ctr">
                    <a:solidFill>
                      <a:srgbClr val="E7E7EB"/>
                    </a:solidFill>
                  </a:tcPr>
                </a:tc>
                <a:tc>
                  <a:txBody>
                    <a:bodyPr/>
                    <a:lstStyle/>
                    <a:p>
                      <a:pPr algn="ctr" fontAlgn="b"/>
                      <a:r>
                        <a:rPr lang="en-US" sz="1400" b="0" i="0" u="none" strike="noStrike" dirty="0">
                          <a:effectLst/>
                          <a:latin typeface="+mn-lt"/>
                        </a:rPr>
                        <a:t>88</a:t>
                      </a:r>
                    </a:p>
                  </a:txBody>
                  <a:tcPr marL="6350" marR="6350" marT="6350" marB="0" anchor="ctr">
                    <a:solidFill>
                      <a:srgbClr val="E7E7EB"/>
                    </a:solidFill>
                  </a:tcPr>
                </a:tc>
                <a:tc>
                  <a:txBody>
                    <a:bodyPr/>
                    <a:lstStyle/>
                    <a:p>
                      <a:pPr algn="ctr" fontAlgn="b"/>
                      <a:r>
                        <a:rPr lang="en-US" sz="1400" b="0" i="0" u="none" strike="noStrike" dirty="0">
                          <a:effectLst/>
                          <a:latin typeface="+mn-lt"/>
                        </a:rPr>
                        <a:t>$222,349</a:t>
                      </a:r>
                    </a:p>
                  </a:txBody>
                  <a:tcPr marL="6350" marR="6350" marT="6350" marB="0" anchor="ctr">
                    <a:solidFill>
                      <a:srgbClr val="E7E7EB"/>
                    </a:solidFill>
                  </a:tcPr>
                </a:tc>
                <a:tc>
                  <a:txBody>
                    <a:bodyPr/>
                    <a:lstStyle/>
                    <a:p>
                      <a:pPr algn="ctr" fontAlgn="b"/>
                      <a:r>
                        <a:rPr lang="en-US" sz="1400" b="0" i="0" u="none" strike="noStrike" dirty="0">
                          <a:effectLst/>
                          <a:latin typeface="+mn-lt"/>
                        </a:rPr>
                        <a:t>121</a:t>
                      </a:r>
                    </a:p>
                  </a:txBody>
                  <a:tcPr marL="6350" marR="6350" marT="6350" marB="0" anchor="ctr">
                    <a:solidFill>
                      <a:srgbClr val="E7E7EB"/>
                    </a:solidFill>
                  </a:tcPr>
                </a:tc>
                <a:tc>
                  <a:txBody>
                    <a:bodyPr/>
                    <a:lstStyle/>
                    <a:p>
                      <a:pPr algn="ctr" fontAlgn="b"/>
                      <a:r>
                        <a:rPr lang="en-US" sz="1400" b="0" i="0" u="none" strike="noStrike" dirty="0">
                          <a:effectLst/>
                          <a:latin typeface="+mn-lt"/>
                        </a:rPr>
                        <a:t>$11,011</a:t>
                      </a:r>
                    </a:p>
                  </a:txBody>
                  <a:tcPr marL="6350" marR="6350" marT="6350" marB="0" anchor="ctr">
                    <a:solidFill>
                      <a:srgbClr val="E7E7EB"/>
                    </a:solidFill>
                  </a:tcPr>
                </a:tc>
                <a:tc>
                  <a:txBody>
                    <a:bodyPr/>
                    <a:lstStyle/>
                    <a:p>
                      <a:pPr algn="ctr" fontAlgn="b"/>
                      <a:endParaRPr lang="en-US" sz="1400" b="0" i="0" u="none" strike="noStrike" dirty="0">
                        <a:effectLst/>
                        <a:latin typeface="+mn-lt"/>
                      </a:endParaRPr>
                    </a:p>
                  </a:txBody>
                  <a:tcPr marL="6350" marR="6350" marT="6350" marB="0" anchor="ctr">
                    <a:solidFill>
                      <a:srgbClr val="E7E7EB"/>
                    </a:solidFill>
                  </a:tcPr>
                </a:tc>
                <a:tc>
                  <a:txBody>
                    <a:bodyPr/>
                    <a:lstStyle/>
                    <a:p>
                      <a:pPr algn="ctr" fontAlgn="b"/>
                      <a:r>
                        <a:rPr lang="en-US" sz="1400" b="0" i="0" u="none" strike="noStrike" dirty="0">
                          <a:effectLst/>
                          <a:latin typeface="+mn-lt"/>
                        </a:rPr>
                        <a:t>Yes</a:t>
                      </a:r>
                    </a:p>
                  </a:txBody>
                  <a:tcPr marL="6350" marR="6350" marT="6350" marB="0" anchor="ctr">
                    <a:solidFill>
                      <a:srgbClr val="E7E7EB"/>
                    </a:solidFill>
                  </a:tcPr>
                </a:tc>
                <a:extLst>
                  <a:ext uri="{0D108BD9-81ED-4DB2-BD59-A6C34878D82A}">
                    <a16:rowId xmlns:a16="http://schemas.microsoft.com/office/drawing/2014/main" val="1959085081"/>
                  </a:ext>
                </a:extLst>
              </a:tr>
              <a:tr h="381302">
                <a:tc>
                  <a:txBody>
                    <a:bodyPr/>
                    <a:lstStyle/>
                    <a:p>
                      <a:pPr algn="l" fontAlgn="b"/>
                      <a:r>
                        <a:rPr lang="en-US" sz="1400" b="0" i="0" u="none" strike="noStrike" dirty="0">
                          <a:solidFill>
                            <a:schemeClr val="bg1"/>
                          </a:solidFill>
                          <a:effectLst/>
                          <a:latin typeface="+mn-lt"/>
                        </a:rPr>
                        <a:t>Mutual of Omaha</a:t>
                      </a:r>
                    </a:p>
                  </a:txBody>
                  <a:tcPr marL="0" marR="0" marT="0" marB="0" anchor="ctr">
                    <a:solidFill>
                      <a:srgbClr val="001871"/>
                    </a:solidFill>
                  </a:tcPr>
                </a:tc>
                <a:tc>
                  <a:txBody>
                    <a:bodyPr/>
                    <a:lstStyle/>
                    <a:p>
                      <a:pPr algn="l" fontAlgn="b"/>
                      <a:r>
                        <a:rPr lang="en-US" sz="1400" b="0" i="0" u="none" strike="noStrike">
                          <a:solidFill>
                            <a:srgbClr val="000000"/>
                          </a:solidFill>
                          <a:effectLst/>
                          <a:latin typeface="+mn-lt"/>
                        </a:rPr>
                        <a:t>Life Protection Advantage IUL w Long Term Care Rider</a:t>
                      </a:r>
                    </a:p>
                  </a:txBody>
                  <a:tcPr marL="0" marR="0" marT="0" marB="0" anchor="ctr">
                    <a:solidFill>
                      <a:srgbClr val="E7E7EB"/>
                    </a:solidFill>
                  </a:tcPr>
                </a:tc>
                <a:tc>
                  <a:txBody>
                    <a:bodyPr/>
                    <a:lstStyle/>
                    <a:p>
                      <a:pPr algn="ctr" fontAlgn="b"/>
                      <a:r>
                        <a:rPr lang="en-US" sz="1400" b="0" i="0" u="none" strike="noStrike" dirty="0">
                          <a:effectLst/>
                          <a:latin typeface="+mn-lt"/>
                        </a:rPr>
                        <a:t>$9,226</a:t>
                      </a:r>
                    </a:p>
                  </a:txBody>
                  <a:tcPr marL="6350" marR="6350" marT="6350" marB="0" anchor="ctr">
                    <a:solidFill>
                      <a:srgbClr val="E7E7EB"/>
                    </a:solidFill>
                  </a:tcPr>
                </a:tc>
                <a:tc>
                  <a:txBody>
                    <a:bodyPr/>
                    <a:lstStyle/>
                    <a:p>
                      <a:pPr algn="ctr" fontAlgn="b"/>
                      <a:r>
                        <a:rPr lang="en-US" sz="1400" b="0" i="0" u="none" strike="noStrike" dirty="0">
                          <a:effectLst/>
                          <a:latin typeface="+mn-lt"/>
                        </a:rPr>
                        <a:t>90</a:t>
                      </a:r>
                    </a:p>
                  </a:txBody>
                  <a:tcPr marL="6350" marR="6350" marT="6350" marB="0" anchor="ctr">
                    <a:solidFill>
                      <a:srgbClr val="E7E7EB"/>
                    </a:solidFill>
                  </a:tcPr>
                </a:tc>
                <a:tc>
                  <a:txBody>
                    <a:bodyPr/>
                    <a:lstStyle/>
                    <a:p>
                      <a:pPr algn="ctr" fontAlgn="b"/>
                      <a:r>
                        <a:rPr lang="en-US" sz="1400" b="0" i="0" u="none" strike="noStrike" dirty="0">
                          <a:effectLst/>
                          <a:latin typeface="+mn-lt"/>
                        </a:rPr>
                        <a:t>$190,607</a:t>
                      </a:r>
                    </a:p>
                  </a:txBody>
                  <a:tcPr marL="6350" marR="6350" marT="6350" marB="0" anchor="ctr">
                    <a:solidFill>
                      <a:srgbClr val="E7E7EB"/>
                    </a:solidFill>
                  </a:tcPr>
                </a:tc>
                <a:tc>
                  <a:txBody>
                    <a:bodyPr/>
                    <a:lstStyle/>
                    <a:p>
                      <a:pPr algn="ctr" fontAlgn="b"/>
                      <a:r>
                        <a:rPr lang="en-US" sz="1400" b="0" i="0" u="none" strike="noStrike" dirty="0">
                          <a:effectLst/>
                          <a:latin typeface="+mn-lt"/>
                        </a:rPr>
                        <a:t>120</a:t>
                      </a:r>
                    </a:p>
                  </a:txBody>
                  <a:tcPr marL="6350" marR="6350" marT="6350" marB="0" anchor="ctr">
                    <a:solidFill>
                      <a:srgbClr val="E7E7EB"/>
                    </a:solidFill>
                  </a:tcPr>
                </a:tc>
                <a:tc>
                  <a:txBody>
                    <a:bodyPr/>
                    <a:lstStyle/>
                    <a:p>
                      <a:pPr algn="ctr" fontAlgn="b"/>
                      <a:r>
                        <a:rPr lang="en-US" sz="1400" b="0" i="0" u="none" strike="noStrike" dirty="0">
                          <a:effectLst/>
                          <a:latin typeface="+mn-lt"/>
                        </a:rPr>
                        <a:t>$10,100</a:t>
                      </a:r>
                    </a:p>
                  </a:txBody>
                  <a:tcPr marL="6350" marR="6350" marT="6350" marB="0" anchor="ctr">
                    <a:solidFill>
                      <a:srgbClr val="E7E7EB"/>
                    </a:solidFill>
                  </a:tcPr>
                </a:tc>
                <a:tc>
                  <a:txBody>
                    <a:bodyPr/>
                    <a:lstStyle/>
                    <a:p>
                      <a:pPr algn="ctr" fontAlgn="b"/>
                      <a:r>
                        <a:rPr lang="en-US" sz="1400" b="0" i="0" u="none" strike="noStrike" dirty="0">
                          <a:effectLst/>
                          <a:latin typeface="+mn-lt"/>
                        </a:rPr>
                        <a:t>Yes</a:t>
                      </a:r>
                    </a:p>
                  </a:txBody>
                  <a:tcPr marL="6350" marR="6350" marT="6350" marB="0" anchor="ctr">
                    <a:solidFill>
                      <a:srgbClr val="E7E7EB"/>
                    </a:solidFill>
                  </a:tcPr>
                </a:tc>
                <a:tc>
                  <a:txBody>
                    <a:bodyPr/>
                    <a:lstStyle/>
                    <a:p>
                      <a:pPr algn="ctr" fontAlgn="b"/>
                      <a:endParaRPr lang="en-US" sz="1400" b="0" i="0" u="none" strike="noStrike" dirty="0">
                        <a:effectLst/>
                        <a:latin typeface="+mn-lt"/>
                      </a:endParaRPr>
                    </a:p>
                  </a:txBody>
                  <a:tcPr marL="6350" marR="6350" marT="6350" marB="0" anchor="ctr">
                    <a:solidFill>
                      <a:srgbClr val="E7E7EB"/>
                    </a:solidFill>
                  </a:tcPr>
                </a:tc>
                <a:extLst>
                  <a:ext uri="{0D108BD9-81ED-4DB2-BD59-A6C34878D82A}">
                    <a16:rowId xmlns:a16="http://schemas.microsoft.com/office/drawing/2014/main" val="195810713"/>
                  </a:ext>
                </a:extLst>
              </a:tr>
              <a:tr h="485518">
                <a:tc>
                  <a:txBody>
                    <a:bodyPr/>
                    <a:lstStyle/>
                    <a:p>
                      <a:pPr algn="l" fontAlgn="b"/>
                      <a:r>
                        <a:rPr lang="en-US" sz="1400" b="0" i="0" u="none" strike="noStrike" dirty="0">
                          <a:solidFill>
                            <a:schemeClr val="bg1"/>
                          </a:solidFill>
                          <a:effectLst/>
                          <a:latin typeface="+mn-lt"/>
                        </a:rPr>
                        <a:t>Lincoln Financial</a:t>
                      </a:r>
                    </a:p>
                  </a:txBody>
                  <a:tcPr marL="0" marR="0" marT="0" marB="0" anchor="ctr">
                    <a:solidFill>
                      <a:srgbClr val="001871"/>
                    </a:solidFill>
                  </a:tcPr>
                </a:tc>
                <a:tc>
                  <a:txBody>
                    <a:bodyPr/>
                    <a:lstStyle/>
                    <a:p>
                      <a:pPr algn="l" fontAlgn="b"/>
                      <a:r>
                        <a:rPr lang="en-US" sz="1400" b="0" i="0" u="none" strike="noStrike" dirty="0" err="1">
                          <a:solidFill>
                            <a:srgbClr val="000000"/>
                          </a:solidFill>
                          <a:effectLst/>
                          <a:latin typeface="+mn-lt"/>
                        </a:rPr>
                        <a:t>WealthPreserve</a:t>
                      </a:r>
                      <a:r>
                        <a:rPr lang="en-US" sz="1400" b="0" i="0" u="none" strike="noStrike" dirty="0">
                          <a:solidFill>
                            <a:srgbClr val="000000"/>
                          </a:solidFill>
                          <a:effectLst/>
                          <a:latin typeface="+mn-lt"/>
                        </a:rPr>
                        <a:t> 2 IUL (2020) (Fidelity AIM Dividend Indexed Account) w Care Coverage ABR</a:t>
                      </a:r>
                    </a:p>
                  </a:txBody>
                  <a:tcPr marL="0" marR="0" marT="0" marB="0" anchor="ctr">
                    <a:solidFill>
                      <a:srgbClr val="E7E7EB"/>
                    </a:solidFill>
                  </a:tcPr>
                </a:tc>
                <a:tc>
                  <a:txBody>
                    <a:bodyPr/>
                    <a:lstStyle/>
                    <a:p>
                      <a:pPr algn="ctr" fontAlgn="b"/>
                      <a:r>
                        <a:rPr lang="en-US" sz="1400" b="0" i="0" u="none" strike="noStrike" dirty="0">
                          <a:effectLst/>
                          <a:latin typeface="+mn-lt"/>
                        </a:rPr>
                        <a:t>$9,300</a:t>
                      </a:r>
                    </a:p>
                  </a:txBody>
                  <a:tcPr marL="6350" marR="6350" marT="6350" marB="0" anchor="ctr">
                    <a:solidFill>
                      <a:srgbClr val="E7E7EB"/>
                    </a:solidFill>
                  </a:tcPr>
                </a:tc>
                <a:tc>
                  <a:txBody>
                    <a:bodyPr/>
                    <a:lstStyle/>
                    <a:p>
                      <a:pPr algn="ctr" fontAlgn="b"/>
                      <a:r>
                        <a:rPr lang="en-US" sz="1400" b="0" i="0" u="none" strike="noStrike" dirty="0">
                          <a:effectLst/>
                          <a:latin typeface="+mn-lt"/>
                        </a:rPr>
                        <a:t>90</a:t>
                      </a:r>
                    </a:p>
                  </a:txBody>
                  <a:tcPr marL="6350" marR="6350" marT="6350" marB="0" anchor="ctr">
                    <a:solidFill>
                      <a:srgbClr val="E7E7EB"/>
                    </a:solidFill>
                  </a:tcPr>
                </a:tc>
                <a:tc>
                  <a:txBody>
                    <a:bodyPr/>
                    <a:lstStyle/>
                    <a:p>
                      <a:pPr algn="ctr" fontAlgn="b"/>
                      <a:r>
                        <a:rPr lang="en-US" sz="1400" b="0" i="0" u="none" strike="noStrike" dirty="0">
                          <a:effectLst/>
                          <a:latin typeface="+mn-lt"/>
                        </a:rPr>
                        <a:t>$217,445</a:t>
                      </a:r>
                    </a:p>
                  </a:txBody>
                  <a:tcPr marL="6350" marR="6350" marT="6350" marB="0" anchor="ctr">
                    <a:solidFill>
                      <a:srgbClr val="E7E7EB"/>
                    </a:solidFill>
                  </a:tcPr>
                </a:tc>
                <a:tc>
                  <a:txBody>
                    <a:bodyPr/>
                    <a:lstStyle/>
                    <a:p>
                      <a:pPr algn="ctr" fontAlgn="b"/>
                      <a:r>
                        <a:rPr lang="en-US" sz="1400" b="0" i="0" u="none" strike="noStrike" dirty="0">
                          <a:effectLst/>
                          <a:latin typeface="+mn-lt"/>
                        </a:rPr>
                        <a:t>99</a:t>
                      </a:r>
                    </a:p>
                  </a:txBody>
                  <a:tcPr marL="6350" marR="6350" marT="6350" marB="0" anchor="ctr">
                    <a:solidFill>
                      <a:srgbClr val="E7E7EB"/>
                    </a:solidFill>
                  </a:tcPr>
                </a:tc>
                <a:tc>
                  <a:txBody>
                    <a:bodyPr/>
                    <a:lstStyle/>
                    <a:p>
                      <a:pPr algn="ctr" fontAlgn="b"/>
                      <a:r>
                        <a:rPr lang="en-US" sz="1400" b="0" i="0" u="none" strike="noStrike" dirty="0">
                          <a:effectLst/>
                          <a:latin typeface="+mn-lt"/>
                        </a:rPr>
                        <a:t>$11,490</a:t>
                      </a:r>
                    </a:p>
                  </a:txBody>
                  <a:tcPr marL="6350" marR="6350" marT="6350" marB="0" anchor="ctr">
                    <a:solidFill>
                      <a:srgbClr val="E7E7EB"/>
                    </a:solidFill>
                  </a:tcPr>
                </a:tc>
                <a:tc>
                  <a:txBody>
                    <a:bodyPr/>
                    <a:lstStyle/>
                    <a:p>
                      <a:pPr algn="ctr" fontAlgn="b"/>
                      <a:endParaRPr lang="en-US" sz="1400" b="0" i="0" u="none" strike="noStrike" dirty="0">
                        <a:effectLst/>
                        <a:latin typeface="+mn-lt"/>
                      </a:endParaRPr>
                    </a:p>
                  </a:txBody>
                  <a:tcPr marL="6350" marR="6350" marT="6350" marB="0" anchor="ctr">
                    <a:solidFill>
                      <a:srgbClr val="E7E7EB"/>
                    </a:solidFill>
                  </a:tcPr>
                </a:tc>
                <a:tc>
                  <a:txBody>
                    <a:bodyPr/>
                    <a:lstStyle/>
                    <a:p>
                      <a:pPr algn="ctr" fontAlgn="b"/>
                      <a:endParaRPr lang="en-US" sz="1400" b="0" i="0" u="none" strike="noStrike" dirty="0">
                        <a:effectLst/>
                        <a:latin typeface="+mn-lt"/>
                      </a:endParaRPr>
                    </a:p>
                  </a:txBody>
                  <a:tcPr marL="6350" marR="6350" marT="6350" marB="0" anchor="ctr">
                    <a:solidFill>
                      <a:srgbClr val="E7E7EB"/>
                    </a:solidFill>
                  </a:tcPr>
                </a:tc>
                <a:extLst>
                  <a:ext uri="{0D108BD9-81ED-4DB2-BD59-A6C34878D82A}">
                    <a16:rowId xmlns:a16="http://schemas.microsoft.com/office/drawing/2014/main" val="1298255526"/>
                  </a:ext>
                </a:extLst>
              </a:tr>
              <a:tr h="381302">
                <a:tc>
                  <a:txBody>
                    <a:bodyPr/>
                    <a:lstStyle/>
                    <a:p>
                      <a:pPr algn="l" fontAlgn="b"/>
                      <a:r>
                        <a:rPr lang="en-US" sz="1400" b="0" i="0" u="none" strike="noStrike" dirty="0">
                          <a:solidFill>
                            <a:schemeClr val="bg1"/>
                          </a:solidFill>
                          <a:effectLst/>
                          <a:latin typeface="+mn-lt"/>
                        </a:rPr>
                        <a:t>Symetra</a:t>
                      </a:r>
                    </a:p>
                  </a:txBody>
                  <a:tcPr marL="0" marR="0" marT="0" marB="0" anchor="ctr">
                    <a:solidFill>
                      <a:srgbClr val="001871"/>
                    </a:solidFill>
                  </a:tcPr>
                </a:tc>
                <a:tc>
                  <a:txBody>
                    <a:bodyPr/>
                    <a:lstStyle/>
                    <a:p>
                      <a:pPr algn="l" fontAlgn="b"/>
                      <a:r>
                        <a:rPr lang="en-US" sz="1400" b="0" i="0" u="none" strike="noStrike">
                          <a:solidFill>
                            <a:srgbClr val="000000"/>
                          </a:solidFill>
                          <a:effectLst/>
                          <a:latin typeface="+mn-lt"/>
                        </a:rPr>
                        <a:t>Symetra Protector IUL 3.0 w Chronic Illness Plus Rider</a:t>
                      </a:r>
                    </a:p>
                  </a:txBody>
                  <a:tcPr marL="0" marR="0" marT="0" marB="0" anchor="ctr">
                    <a:solidFill>
                      <a:srgbClr val="E7E7EB"/>
                    </a:solidFill>
                  </a:tcPr>
                </a:tc>
                <a:tc>
                  <a:txBody>
                    <a:bodyPr/>
                    <a:lstStyle/>
                    <a:p>
                      <a:pPr algn="ctr" fontAlgn="b"/>
                      <a:r>
                        <a:rPr lang="en-US" sz="1400" b="0" i="0" u="none" strike="noStrike" dirty="0">
                          <a:effectLst/>
                          <a:latin typeface="+mn-lt"/>
                        </a:rPr>
                        <a:t>$9,679</a:t>
                      </a:r>
                    </a:p>
                  </a:txBody>
                  <a:tcPr marL="6350" marR="6350" marT="6350" marB="0" anchor="ctr">
                    <a:solidFill>
                      <a:srgbClr val="E7E7EB"/>
                    </a:solidFill>
                  </a:tcPr>
                </a:tc>
                <a:tc>
                  <a:txBody>
                    <a:bodyPr/>
                    <a:lstStyle/>
                    <a:p>
                      <a:pPr algn="ctr" fontAlgn="b"/>
                      <a:r>
                        <a:rPr lang="en-US" sz="1400" b="0" i="0" u="none" strike="noStrike" dirty="0">
                          <a:effectLst/>
                          <a:latin typeface="+mn-lt"/>
                        </a:rPr>
                        <a:t>91</a:t>
                      </a:r>
                    </a:p>
                  </a:txBody>
                  <a:tcPr marL="6350" marR="6350" marT="6350" marB="0" anchor="ctr">
                    <a:solidFill>
                      <a:srgbClr val="E7E7EB"/>
                    </a:solidFill>
                  </a:tcPr>
                </a:tc>
                <a:tc>
                  <a:txBody>
                    <a:bodyPr/>
                    <a:lstStyle/>
                    <a:p>
                      <a:pPr algn="ctr" fontAlgn="b"/>
                      <a:r>
                        <a:rPr lang="en-US" sz="1400" b="0" i="0" u="none" strike="noStrike" dirty="0">
                          <a:effectLst/>
                          <a:latin typeface="+mn-lt"/>
                        </a:rPr>
                        <a:t>$225,561</a:t>
                      </a:r>
                    </a:p>
                  </a:txBody>
                  <a:tcPr marL="6350" marR="6350" marT="6350" marB="0" anchor="ctr">
                    <a:solidFill>
                      <a:srgbClr val="E7E7EB"/>
                    </a:solidFill>
                  </a:tcPr>
                </a:tc>
                <a:tc>
                  <a:txBody>
                    <a:bodyPr/>
                    <a:lstStyle/>
                    <a:p>
                      <a:pPr algn="ctr" fontAlgn="b"/>
                      <a:r>
                        <a:rPr lang="en-US" sz="1400" b="0" i="0" u="none" strike="noStrike" dirty="0">
                          <a:effectLst/>
                          <a:latin typeface="+mn-lt"/>
                        </a:rPr>
                        <a:t>120</a:t>
                      </a:r>
                    </a:p>
                  </a:txBody>
                  <a:tcPr marL="6350" marR="6350" marT="6350" marB="0" anchor="ctr">
                    <a:solidFill>
                      <a:srgbClr val="E7E7EB"/>
                    </a:solidFill>
                  </a:tcPr>
                </a:tc>
                <a:tc>
                  <a:txBody>
                    <a:bodyPr/>
                    <a:lstStyle/>
                    <a:p>
                      <a:pPr algn="ctr" fontAlgn="b"/>
                      <a:r>
                        <a:rPr lang="en-US" sz="1400" b="0" i="0" u="none" strike="noStrike" dirty="0">
                          <a:effectLst/>
                          <a:latin typeface="+mn-lt"/>
                        </a:rPr>
                        <a:t>$11,995</a:t>
                      </a:r>
                    </a:p>
                  </a:txBody>
                  <a:tcPr marL="6350" marR="6350" marT="6350" marB="0" anchor="ctr">
                    <a:solidFill>
                      <a:srgbClr val="E7E7EB"/>
                    </a:solidFill>
                  </a:tcPr>
                </a:tc>
                <a:tc>
                  <a:txBody>
                    <a:bodyPr/>
                    <a:lstStyle/>
                    <a:p>
                      <a:pPr algn="ctr" fontAlgn="b"/>
                      <a:endParaRPr lang="en-US" sz="1400" b="0" i="0" u="none" strike="noStrike" dirty="0">
                        <a:effectLst/>
                        <a:latin typeface="+mn-lt"/>
                      </a:endParaRPr>
                    </a:p>
                  </a:txBody>
                  <a:tcPr marL="6350" marR="6350" marT="6350" marB="0" anchor="ctr">
                    <a:solidFill>
                      <a:srgbClr val="E7E7EB"/>
                    </a:solidFill>
                  </a:tcPr>
                </a:tc>
                <a:tc>
                  <a:txBody>
                    <a:bodyPr/>
                    <a:lstStyle/>
                    <a:p>
                      <a:pPr algn="ctr" fontAlgn="b"/>
                      <a:r>
                        <a:rPr lang="en-US" sz="1400" b="0" i="0" u="none" strike="noStrike" dirty="0">
                          <a:effectLst/>
                          <a:latin typeface="+mn-lt"/>
                        </a:rPr>
                        <a:t>Yes</a:t>
                      </a:r>
                    </a:p>
                  </a:txBody>
                  <a:tcPr marL="6350" marR="6350" marT="6350" marB="0" anchor="ctr">
                    <a:solidFill>
                      <a:srgbClr val="E7E7EB"/>
                    </a:solidFill>
                  </a:tcPr>
                </a:tc>
                <a:extLst>
                  <a:ext uri="{0D108BD9-81ED-4DB2-BD59-A6C34878D82A}">
                    <a16:rowId xmlns:a16="http://schemas.microsoft.com/office/drawing/2014/main" val="957856958"/>
                  </a:ext>
                </a:extLst>
              </a:tr>
              <a:tr h="381302">
                <a:tc>
                  <a:txBody>
                    <a:bodyPr/>
                    <a:lstStyle/>
                    <a:p>
                      <a:pPr algn="l" fontAlgn="b"/>
                      <a:r>
                        <a:rPr lang="en-US" sz="1400" b="0" i="0" u="none" strike="noStrike" dirty="0">
                          <a:solidFill>
                            <a:schemeClr val="bg1"/>
                          </a:solidFill>
                          <a:effectLst/>
                          <a:latin typeface="+mn-lt"/>
                        </a:rPr>
                        <a:t>Nationwide</a:t>
                      </a:r>
                    </a:p>
                  </a:txBody>
                  <a:tcPr marL="0" marR="0" marT="0" marB="0" anchor="ctr">
                    <a:solidFill>
                      <a:srgbClr val="001871"/>
                    </a:solidFill>
                  </a:tcPr>
                </a:tc>
                <a:tc>
                  <a:txBody>
                    <a:bodyPr/>
                    <a:lstStyle/>
                    <a:p>
                      <a:pPr algn="l" fontAlgn="b"/>
                      <a:r>
                        <a:rPr lang="en-US" sz="1400" b="0" i="0" u="none" strike="noStrike" dirty="0">
                          <a:solidFill>
                            <a:srgbClr val="000000"/>
                          </a:solidFill>
                          <a:effectLst/>
                          <a:latin typeface="+mn-lt"/>
                        </a:rPr>
                        <a:t>Indexed UL Protector II 2020 w Long Term Care Rider II</a:t>
                      </a:r>
                    </a:p>
                  </a:txBody>
                  <a:tcPr marL="0" marR="0" marT="0" marB="0" anchor="ctr">
                    <a:solidFill>
                      <a:srgbClr val="E7E7EB"/>
                    </a:solidFill>
                  </a:tcPr>
                </a:tc>
                <a:tc>
                  <a:txBody>
                    <a:bodyPr/>
                    <a:lstStyle/>
                    <a:p>
                      <a:pPr algn="ctr" fontAlgn="b"/>
                      <a:r>
                        <a:rPr lang="en-US" sz="1400" b="0" i="0" u="none" strike="noStrike" dirty="0">
                          <a:effectLst/>
                          <a:latin typeface="+mn-lt"/>
                        </a:rPr>
                        <a:t>$9,699</a:t>
                      </a:r>
                    </a:p>
                  </a:txBody>
                  <a:tcPr marL="6350" marR="6350" marT="6350" marB="0" anchor="ctr">
                    <a:solidFill>
                      <a:srgbClr val="E7E7EB"/>
                    </a:solidFill>
                  </a:tcPr>
                </a:tc>
                <a:tc>
                  <a:txBody>
                    <a:bodyPr/>
                    <a:lstStyle/>
                    <a:p>
                      <a:pPr algn="ctr" fontAlgn="b"/>
                      <a:r>
                        <a:rPr lang="en-US" sz="1400" b="0" i="0" u="none" strike="noStrike" dirty="0">
                          <a:effectLst/>
                          <a:latin typeface="+mn-lt"/>
                        </a:rPr>
                        <a:t>70</a:t>
                      </a:r>
                    </a:p>
                  </a:txBody>
                  <a:tcPr marL="6350" marR="6350" marT="6350" marB="0" anchor="ctr">
                    <a:solidFill>
                      <a:srgbClr val="E7E7EB"/>
                    </a:solidFill>
                  </a:tcPr>
                </a:tc>
                <a:tc>
                  <a:txBody>
                    <a:bodyPr/>
                    <a:lstStyle/>
                    <a:p>
                      <a:pPr algn="ctr" fontAlgn="b"/>
                      <a:r>
                        <a:rPr lang="en-US" sz="1400" b="0" i="0" u="none" strike="noStrike" dirty="0">
                          <a:effectLst/>
                          <a:latin typeface="+mn-lt"/>
                        </a:rPr>
                        <a:t>$203,455</a:t>
                      </a:r>
                    </a:p>
                  </a:txBody>
                  <a:tcPr marL="6350" marR="6350" marT="6350" marB="0" anchor="ctr">
                    <a:solidFill>
                      <a:srgbClr val="E7E7EB"/>
                    </a:solidFill>
                  </a:tcPr>
                </a:tc>
                <a:tc>
                  <a:txBody>
                    <a:bodyPr/>
                    <a:lstStyle/>
                    <a:p>
                      <a:pPr algn="ctr" fontAlgn="b"/>
                      <a:r>
                        <a:rPr lang="en-US" sz="1400" b="0" i="0" u="none" strike="noStrike" dirty="0">
                          <a:effectLst/>
                          <a:latin typeface="+mn-lt"/>
                        </a:rPr>
                        <a:t>120</a:t>
                      </a:r>
                    </a:p>
                  </a:txBody>
                  <a:tcPr marL="6350" marR="6350" marT="6350" marB="0" anchor="ctr">
                    <a:solidFill>
                      <a:srgbClr val="E7E7EB"/>
                    </a:solidFill>
                  </a:tcPr>
                </a:tc>
                <a:tc>
                  <a:txBody>
                    <a:bodyPr/>
                    <a:lstStyle/>
                    <a:p>
                      <a:pPr algn="ctr" fontAlgn="b"/>
                      <a:r>
                        <a:rPr lang="en-US" sz="1400" b="0" i="0" u="none" strike="noStrike" dirty="0">
                          <a:effectLst/>
                          <a:latin typeface="+mn-lt"/>
                        </a:rPr>
                        <a:t>$10,906</a:t>
                      </a:r>
                    </a:p>
                  </a:txBody>
                  <a:tcPr marL="6350" marR="6350" marT="6350" marB="0" anchor="ctr">
                    <a:solidFill>
                      <a:srgbClr val="E7E7EB"/>
                    </a:solidFill>
                  </a:tcPr>
                </a:tc>
                <a:tc>
                  <a:txBody>
                    <a:bodyPr/>
                    <a:lstStyle/>
                    <a:p>
                      <a:pPr algn="ctr" fontAlgn="b"/>
                      <a:endParaRPr lang="en-US" sz="1400" b="0" i="0" u="none" strike="noStrike" dirty="0">
                        <a:effectLst/>
                        <a:latin typeface="+mn-lt"/>
                      </a:endParaRPr>
                    </a:p>
                  </a:txBody>
                  <a:tcPr marL="6350" marR="6350" marT="6350" marB="0" anchor="ctr">
                    <a:solidFill>
                      <a:srgbClr val="E7E7EB"/>
                    </a:solidFill>
                  </a:tcPr>
                </a:tc>
                <a:tc>
                  <a:txBody>
                    <a:bodyPr/>
                    <a:lstStyle/>
                    <a:p>
                      <a:pPr algn="ctr" fontAlgn="b"/>
                      <a:r>
                        <a:rPr lang="en-US" sz="1400" b="0" i="0" u="none" strike="noStrike" dirty="0">
                          <a:effectLst/>
                          <a:latin typeface="+mn-lt"/>
                        </a:rPr>
                        <a:t>Yes</a:t>
                      </a:r>
                    </a:p>
                  </a:txBody>
                  <a:tcPr marL="6350" marR="6350" marT="6350" marB="0" anchor="ctr">
                    <a:solidFill>
                      <a:srgbClr val="E7E7EB"/>
                    </a:solidFill>
                  </a:tcPr>
                </a:tc>
                <a:extLst>
                  <a:ext uri="{0D108BD9-81ED-4DB2-BD59-A6C34878D82A}">
                    <a16:rowId xmlns:a16="http://schemas.microsoft.com/office/drawing/2014/main" val="2337317797"/>
                  </a:ext>
                </a:extLst>
              </a:tr>
              <a:tr h="413977">
                <a:tc>
                  <a:txBody>
                    <a:bodyPr/>
                    <a:lstStyle/>
                    <a:p>
                      <a:pPr algn="l" fontAlgn="b"/>
                      <a:r>
                        <a:rPr lang="en-US" sz="1400" b="0" i="0" u="none" strike="noStrike" dirty="0">
                          <a:solidFill>
                            <a:schemeClr val="bg1"/>
                          </a:solidFill>
                          <a:effectLst/>
                          <a:latin typeface="+mn-lt"/>
                        </a:rPr>
                        <a:t>Prudential</a:t>
                      </a:r>
                    </a:p>
                  </a:txBody>
                  <a:tcPr marL="0" marR="0" marT="0" marB="0" anchor="ctr">
                    <a:solidFill>
                      <a:srgbClr val="001871"/>
                    </a:solidFill>
                  </a:tcPr>
                </a:tc>
                <a:tc>
                  <a:txBody>
                    <a:bodyPr/>
                    <a:lstStyle/>
                    <a:p>
                      <a:pPr algn="l" fontAlgn="b"/>
                      <a:r>
                        <a:rPr lang="en-US" sz="1400" b="0" i="0" u="none" strike="noStrike" dirty="0" err="1">
                          <a:solidFill>
                            <a:srgbClr val="000000"/>
                          </a:solidFill>
                          <a:effectLst/>
                          <a:latin typeface="+mn-lt"/>
                        </a:rPr>
                        <a:t>PruLife</a:t>
                      </a:r>
                      <a:r>
                        <a:rPr lang="en-US" sz="1400" b="0" i="0" u="none" strike="noStrike" dirty="0">
                          <a:solidFill>
                            <a:srgbClr val="000000"/>
                          </a:solidFill>
                          <a:effectLst/>
                          <a:latin typeface="+mn-lt"/>
                        </a:rPr>
                        <a:t> Founders Plus UL (2021) (Goldman Sachs Voyager Indexed Account) w </a:t>
                      </a:r>
                      <a:r>
                        <a:rPr lang="en-US" sz="1400" b="0" i="0" u="none" strike="noStrike" dirty="0" err="1">
                          <a:solidFill>
                            <a:srgbClr val="000000"/>
                          </a:solidFill>
                          <a:effectLst/>
                          <a:latin typeface="+mn-lt"/>
                        </a:rPr>
                        <a:t>BenefitAccess</a:t>
                      </a:r>
                      <a:r>
                        <a:rPr lang="en-US" sz="1400" b="0" i="0" u="none" strike="noStrike" dirty="0">
                          <a:solidFill>
                            <a:srgbClr val="000000"/>
                          </a:solidFill>
                          <a:effectLst/>
                          <a:latin typeface="+mn-lt"/>
                        </a:rPr>
                        <a:t> Rider</a:t>
                      </a:r>
                    </a:p>
                  </a:txBody>
                  <a:tcPr marL="0" marR="0" marT="0" marB="0" anchor="ctr">
                    <a:solidFill>
                      <a:srgbClr val="E7E7EB"/>
                    </a:solidFill>
                  </a:tcPr>
                </a:tc>
                <a:tc>
                  <a:txBody>
                    <a:bodyPr/>
                    <a:lstStyle/>
                    <a:p>
                      <a:pPr algn="ctr" fontAlgn="b"/>
                      <a:r>
                        <a:rPr lang="en-US" sz="1400" b="0" i="0" u="none" strike="noStrike" dirty="0">
                          <a:effectLst/>
                          <a:latin typeface="+mn-lt"/>
                        </a:rPr>
                        <a:t>$9,883</a:t>
                      </a:r>
                    </a:p>
                  </a:txBody>
                  <a:tcPr marL="6350" marR="6350" marT="6350" marB="0" anchor="ctr">
                    <a:solidFill>
                      <a:srgbClr val="E7E7EB"/>
                    </a:solidFill>
                  </a:tcPr>
                </a:tc>
                <a:tc>
                  <a:txBody>
                    <a:bodyPr/>
                    <a:lstStyle/>
                    <a:p>
                      <a:pPr algn="ctr" fontAlgn="b"/>
                      <a:r>
                        <a:rPr lang="en-US" sz="1400" b="0" i="0" u="none" strike="noStrike" dirty="0">
                          <a:effectLst/>
                          <a:latin typeface="+mn-lt"/>
                        </a:rPr>
                        <a:t>88</a:t>
                      </a:r>
                    </a:p>
                  </a:txBody>
                  <a:tcPr marL="6350" marR="6350" marT="6350" marB="0" anchor="ctr">
                    <a:solidFill>
                      <a:srgbClr val="E7E7EB"/>
                    </a:solidFill>
                  </a:tcPr>
                </a:tc>
                <a:tc>
                  <a:txBody>
                    <a:bodyPr/>
                    <a:lstStyle/>
                    <a:p>
                      <a:pPr algn="ctr" fontAlgn="b"/>
                      <a:r>
                        <a:rPr lang="en-US" sz="1400" b="0" i="0" u="none" strike="noStrike" dirty="0">
                          <a:effectLst/>
                          <a:latin typeface="+mn-lt"/>
                        </a:rPr>
                        <a:t>$208,606</a:t>
                      </a:r>
                    </a:p>
                  </a:txBody>
                  <a:tcPr marL="6350" marR="6350" marT="6350" marB="0" anchor="ctr">
                    <a:solidFill>
                      <a:srgbClr val="E7E7EB"/>
                    </a:solidFill>
                  </a:tcPr>
                </a:tc>
                <a:tc>
                  <a:txBody>
                    <a:bodyPr/>
                    <a:lstStyle/>
                    <a:p>
                      <a:pPr algn="ctr" fontAlgn="b"/>
                      <a:r>
                        <a:rPr lang="en-US" sz="1400" b="0" i="0" u="none" strike="noStrike" dirty="0">
                          <a:effectLst/>
                          <a:latin typeface="+mn-lt"/>
                        </a:rPr>
                        <a:t>121</a:t>
                      </a:r>
                    </a:p>
                  </a:txBody>
                  <a:tcPr marL="6350" marR="6350" marT="6350" marB="0" anchor="ctr">
                    <a:solidFill>
                      <a:srgbClr val="E7E7EB"/>
                    </a:solidFill>
                  </a:tcPr>
                </a:tc>
                <a:tc>
                  <a:txBody>
                    <a:bodyPr/>
                    <a:lstStyle/>
                    <a:p>
                      <a:pPr algn="ctr" fontAlgn="b"/>
                      <a:r>
                        <a:rPr lang="en-US" sz="1400" b="0" i="0" u="none" strike="noStrike" dirty="0">
                          <a:effectLst/>
                          <a:latin typeface="+mn-lt"/>
                        </a:rPr>
                        <a:t>$12,830</a:t>
                      </a:r>
                    </a:p>
                  </a:txBody>
                  <a:tcPr marL="6350" marR="6350" marT="6350" marB="0" anchor="ctr">
                    <a:solidFill>
                      <a:srgbClr val="E7E7EB"/>
                    </a:solidFill>
                  </a:tcPr>
                </a:tc>
                <a:tc>
                  <a:txBody>
                    <a:bodyPr/>
                    <a:lstStyle/>
                    <a:p>
                      <a:pPr algn="ctr" fontAlgn="b"/>
                      <a:endParaRPr lang="en-US" sz="1400" b="0" i="0" u="none" strike="noStrike" dirty="0">
                        <a:effectLst/>
                        <a:latin typeface="+mn-lt"/>
                      </a:endParaRPr>
                    </a:p>
                  </a:txBody>
                  <a:tcPr marL="6350" marR="6350" marT="6350" marB="0" anchor="ctr">
                    <a:solidFill>
                      <a:srgbClr val="E7E7EB"/>
                    </a:solidFill>
                  </a:tcPr>
                </a:tc>
                <a:tc>
                  <a:txBody>
                    <a:bodyPr/>
                    <a:lstStyle/>
                    <a:p>
                      <a:pPr algn="ctr" fontAlgn="b"/>
                      <a:r>
                        <a:rPr lang="en-US" sz="1400" b="0" i="0" u="none" strike="noStrike" dirty="0">
                          <a:effectLst/>
                          <a:latin typeface="+mn-lt"/>
                        </a:rPr>
                        <a:t>Yes</a:t>
                      </a:r>
                    </a:p>
                  </a:txBody>
                  <a:tcPr marL="6350" marR="6350" marT="6350" marB="0" anchor="ctr">
                    <a:solidFill>
                      <a:srgbClr val="E7E7EB"/>
                    </a:solidFill>
                  </a:tcPr>
                </a:tc>
                <a:extLst>
                  <a:ext uri="{0D108BD9-81ED-4DB2-BD59-A6C34878D82A}">
                    <a16:rowId xmlns:a16="http://schemas.microsoft.com/office/drawing/2014/main" val="2195665495"/>
                  </a:ext>
                </a:extLst>
              </a:tr>
            </a:tbl>
          </a:graphicData>
        </a:graphic>
      </p:graphicFrame>
      <p:sp>
        <p:nvSpPr>
          <p:cNvPr id="12" name="Rectangle 11">
            <a:extLst>
              <a:ext uri="{FF2B5EF4-FFF2-40B4-BE49-F238E27FC236}">
                <a16:creationId xmlns:a16="http://schemas.microsoft.com/office/drawing/2014/main" id="{86D51911-B8FC-4800-BEE8-C3D53A673370}"/>
              </a:ext>
            </a:extLst>
          </p:cNvPr>
          <p:cNvSpPr/>
          <p:nvPr/>
        </p:nvSpPr>
        <p:spPr>
          <a:xfrm>
            <a:off x="9490399" y="2100947"/>
            <a:ext cx="2514247" cy="533196"/>
          </a:xfrm>
          <a:prstGeom prst="rect">
            <a:avLst/>
          </a:prstGeom>
          <a:noFill/>
          <a:ln w="31750">
            <a:solidFill>
              <a:srgbClr val="03B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320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normAutofit fontScale="77500" lnSpcReduction="20000"/>
          </a:bodyPr>
          <a:lstStyle/>
          <a:p>
            <a:r>
              <a:rPr lang="en-US" sz="4800" dirty="0"/>
              <a:t>Value+ Protector III </a:t>
            </a:r>
          </a:p>
          <a:p>
            <a:r>
              <a:rPr lang="en-US" sz="4800" dirty="0"/>
              <a:t>can help meet clients needs, </a:t>
            </a:r>
          </a:p>
          <a:p>
            <a:r>
              <a:rPr lang="en-US" sz="4800" dirty="0"/>
              <a:t>no matter whether they </a:t>
            </a:r>
          </a:p>
          <a:p>
            <a:r>
              <a:rPr lang="en-US" sz="4800" dirty="0"/>
              <a:t>live too long</a:t>
            </a:r>
          </a:p>
          <a:p>
            <a:r>
              <a:rPr lang="en-US" sz="4800" dirty="0"/>
              <a:t>die too soon</a:t>
            </a:r>
          </a:p>
          <a:p>
            <a:r>
              <a:rPr lang="en-US" sz="4800" dirty="0"/>
              <a:t>or get sick along the way</a:t>
            </a:r>
          </a:p>
        </p:txBody>
      </p:sp>
    </p:spTree>
    <p:extLst>
      <p:ext uri="{BB962C8B-B14F-4D97-AF65-F5344CB8AC3E}">
        <p14:creationId xmlns:p14="http://schemas.microsoft.com/office/powerpoint/2010/main" val="2028504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75B4-063C-CC46-9BD5-ED2C55AEA5AF}"/>
              </a:ext>
            </a:extLst>
          </p:cNvPr>
          <p:cNvSpPr>
            <a:spLocks noGrp="1"/>
          </p:cNvSpPr>
          <p:nvPr>
            <p:ph type="title"/>
          </p:nvPr>
        </p:nvSpPr>
        <p:spPr/>
        <p:txBody>
          <a:bodyPr/>
          <a:lstStyle/>
          <a:p>
            <a:r>
              <a:rPr lang="en-US" dirty="0"/>
              <a:t>Flexible, low-cost life insurance:  Value+ Protector III </a:t>
            </a:r>
          </a:p>
        </p:txBody>
      </p:sp>
      <p:sp>
        <p:nvSpPr>
          <p:cNvPr id="9" name="Content Placeholder 1">
            <a:extLst>
              <a:ext uri="{FF2B5EF4-FFF2-40B4-BE49-F238E27FC236}">
                <a16:creationId xmlns:a16="http://schemas.microsoft.com/office/drawing/2014/main" id="{CBAB56E6-45F1-43FE-BBA6-520DA678CFCE}"/>
              </a:ext>
            </a:extLst>
          </p:cNvPr>
          <p:cNvSpPr txBox="1">
            <a:spLocks/>
          </p:cNvSpPr>
          <p:nvPr/>
        </p:nvSpPr>
        <p:spPr>
          <a:xfrm>
            <a:off x="640079" y="1522528"/>
            <a:ext cx="10058400" cy="4200861"/>
          </a:xfrm>
          <a:prstGeom prst="rect">
            <a:avLst/>
          </a:prstGeom>
        </p:spPr>
        <p:txBody>
          <a:bodyPr/>
          <a:lstStyle>
            <a:lvl1pPr marL="228589" indent="-228589" algn="l" defTabSz="914354" rtl="0" eaLnBrk="1" latinLnBrk="0" hangingPunct="1">
              <a:lnSpc>
                <a:spcPct val="90000"/>
              </a:lnSpc>
              <a:spcBef>
                <a:spcPts val="1000"/>
              </a:spcBef>
              <a:buClr>
                <a:srgbClr val="8F4FDA"/>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8F4FDA"/>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8F4FDA"/>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r>
              <a:rPr lang="en-US" sz="1800" dirty="0"/>
              <a:t>Protect loved ones from financial burden</a:t>
            </a:r>
          </a:p>
          <a:p>
            <a:pPr lvl="1"/>
            <a:r>
              <a:rPr lang="en-US" sz="1600" dirty="0"/>
              <a:t>Competitive premiums and guaranteed death benefit beyond life expectancy</a:t>
            </a:r>
          </a:p>
          <a:p>
            <a:r>
              <a:rPr lang="en-US" sz="1800" dirty="0"/>
              <a:t>Protect policy from adverse market performance</a:t>
            </a:r>
          </a:p>
          <a:p>
            <a:pPr lvl="1"/>
            <a:r>
              <a:rPr lang="en-US" sz="1600" dirty="0"/>
              <a:t>Strong cash value designed to support policy’s death benefit – even when stress tested</a:t>
            </a:r>
          </a:p>
          <a:p>
            <a:r>
              <a:rPr lang="en-US" sz="1800" dirty="0"/>
              <a:t>Protect from unforeseen illness expenses</a:t>
            </a:r>
          </a:p>
          <a:p>
            <a:pPr lvl="1"/>
            <a:r>
              <a:rPr lang="en-US" sz="1600" dirty="0"/>
              <a:t>Chronic illness rider available to accelerate death benefit chronic illness needs</a:t>
            </a:r>
          </a:p>
          <a:p>
            <a:pPr lvl="1"/>
            <a:r>
              <a:rPr lang="en-US" sz="1600" dirty="0"/>
              <a:t>Indemnity benefit – no receipts needed</a:t>
            </a:r>
          </a:p>
          <a:p>
            <a:r>
              <a:rPr lang="en-US" sz="1800" dirty="0"/>
              <a:t>Provide clients flexibility - Optionality</a:t>
            </a:r>
          </a:p>
          <a:p>
            <a:pPr lvl="1"/>
            <a:r>
              <a:rPr lang="en-US" sz="1600" dirty="0"/>
              <a:t>Return of Premium feature available to reimburse premiums paid in event needs have changed, and no longer need death benefit or chronic illness protection </a:t>
            </a:r>
          </a:p>
          <a:p>
            <a:endParaRPr lang="en-US" sz="2000" dirty="0"/>
          </a:p>
          <a:p>
            <a:pPr marL="0" indent="0">
              <a:buNone/>
            </a:pPr>
            <a:endParaRPr lang="en-US" sz="2000" dirty="0"/>
          </a:p>
        </p:txBody>
      </p:sp>
      <p:sp>
        <p:nvSpPr>
          <p:cNvPr id="5" name="TextBox 4">
            <a:extLst>
              <a:ext uri="{FF2B5EF4-FFF2-40B4-BE49-F238E27FC236}">
                <a16:creationId xmlns:a16="http://schemas.microsoft.com/office/drawing/2014/main" id="{EC6F86FE-E10F-4867-A25A-1C1AFEE08D75}"/>
              </a:ext>
            </a:extLst>
          </p:cNvPr>
          <p:cNvSpPr txBox="1"/>
          <p:nvPr/>
        </p:nvSpPr>
        <p:spPr>
          <a:xfrm>
            <a:off x="1516544" y="5213071"/>
            <a:ext cx="8945550" cy="923330"/>
          </a:xfrm>
          <a:prstGeom prst="rect">
            <a:avLst/>
          </a:prstGeom>
          <a:noFill/>
        </p:spPr>
        <p:txBody>
          <a:bodyPr wrap="square">
            <a:spAutoFit/>
          </a:bodyPr>
          <a:lstStyle/>
          <a:p>
            <a:pPr algn="ctr"/>
            <a:r>
              <a:rPr lang="en-US" sz="1800" b="1" i="1" kern="0" dirty="0">
                <a:solidFill>
                  <a:schemeClr val="accent5">
                    <a:lumMod val="50000"/>
                  </a:schemeClr>
                </a:solidFill>
                <a:latin typeface="Arial"/>
                <a:cs typeface="Arial"/>
              </a:rPr>
              <a:t>Flexible protection your clients never knew they always wanted, no matter whether they live too long, die too soon, or get sick along the way</a:t>
            </a:r>
          </a:p>
          <a:p>
            <a:pPr algn="ctr"/>
            <a:endParaRPr lang="en-US" sz="1600" b="1" i="1" dirty="0">
              <a:solidFill>
                <a:schemeClr val="accent5">
                  <a:lumMod val="50000"/>
                </a:schemeClr>
              </a:solidFill>
            </a:endParaRPr>
          </a:p>
        </p:txBody>
      </p:sp>
    </p:spTree>
    <p:extLst>
      <p:ext uri="{BB962C8B-B14F-4D97-AF65-F5344CB8AC3E}">
        <p14:creationId xmlns:p14="http://schemas.microsoft.com/office/powerpoint/2010/main" val="3023977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0074BD5E-A936-4221-89BA-F5294DD82C07}"/>
              </a:ext>
            </a:extLst>
          </p:cNvPr>
          <p:cNvSpPr txBox="1">
            <a:spLocks/>
          </p:cNvSpPr>
          <p:nvPr/>
        </p:nvSpPr>
        <p:spPr>
          <a:xfrm>
            <a:off x="239312" y="442201"/>
            <a:ext cx="11713374" cy="4200861"/>
          </a:xfrm>
          <a:prstGeom prst="rect">
            <a:avLst/>
          </a:prstGeom>
        </p:spPr>
        <p:txBody>
          <a:bodyPr/>
          <a:lstStyle>
            <a:lvl1pPr marL="228589" indent="-228589" algn="l" defTabSz="914354" rtl="0" eaLnBrk="1" latinLnBrk="0" hangingPunct="1">
              <a:lnSpc>
                <a:spcPct val="90000"/>
              </a:lnSpc>
              <a:spcBef>
                <a:spcPts val="1000"/>
              </a:spcBef>
              <a:buClr>
                <a:srgbClr val="8F4FDA"/>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8F4FDA"/>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8F4FDA"/>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0" indent="0" defTabSz="914400">
              <a:buNone/>
            </a:pPr>
            <a:r>
              <a:rPr lang="en-US" sz="1000" spc="-10" dirty="0">
                <a:solidFill>
                  <a:schemeClr val="tx1"/>
                </a:solidFill>
                <a:latin typeface="Arial" panose="020B0604020202020204" pitchFamily="34" charset="0"/>
                <a:cs typeface="Arial" panose="020B0604020202020204" pitchFamily="34" charset="0"/>
              </a:rPr>
              <a:t>Policies issued by American General Life Insurance Company (AGL), Houston, TX. Policy Form Numbers: ICC16-16760, 16760; Rider Form Numbers: 15600, ICC15-15600, 13600-5, ICC18-18012, 18012, ICC16-16420, 16420, ICC13-13601, 13601, 07620, ICC14-14002, 14002, ICC15-15992, 15992, 15997, ICC18-18004, 18004, ICC15-15990, 15990. Issuing company AGL is responsible for financial obligations of insurance products and is a member of American International Group, Inc. (AIG). Guarantees are backed by the claims-paying ability of the issuing insurance company.  AGL does not solicit, issue or deliver policies or contracts in the state of New York. Products may not be available in all states and product features may vary by state.</a:t>
            </a:r>
          </a:p>
          <a:p>
            <a:pPr marL="0" indent="0" defTabSz="914400">
              <a:buNone/>
            </a:pPr>
            <a:r>
              <a:rPr lang="en-US" sz="1000" spc="-10" dirty="0">
                <a:solidFill>
                  <a:schemeClr val="tx1"/>
                </a:solidFill>
                <a:latin typeface="Arial" panose="020B0604020202020204" pitchFamily="34" charset="0"/>
                <a:cs typeface="Arial" panose="020B0604020202020204" pitchFamily="34" charset="0"/>
              </a:rPr>
              <a:t>This material is general in nature, was developed for educational use only, and is not intended to provide financial, legal, fiduciary, accounting or tax advice, nor is it intended to make any recommendations. Applicable laws and regulations are complex and subject to change. For legal, accounting or tax advice consult the appropriate professional. </a:t>
            </a:r>
            <a:endParaRPr lang="en-US" sz="1000" spc="-10" dirty="0">
              <a:solidFill>
                <a:schemeClr val="tx1"/>
              </a:solidFill>
            </a:endParaRPr>
          </a:p>
          <a:p>
            <a:pPr marL="0" indent="0" defTabSz="914332">
              <a:buNone/>
            </a:pPr>
            <a:r>
              <a:rPr lang="en-US" sz="1000" b="0" i="0" dirty="0">
                <a:solidFill>
                  <a:schemeClr val="tx1"/>
                </a:solidFill>
                <a:effectLst/>
                <a:latin typeface="Arial" panose="020B0604020202020204" pitchFamily="34" charset="0"/>
              </a:rPr>
              <a:t>The equity index account provides benefits linked to an external equity index and does not participate directly in the equity index market. While index interest credited to the policy is related to the performance of the underlying index, it is not an investment in that index. The actual amount of index interest credited to an index universal life insurance policy will vary based on the performance of the index, the interest rate environment, the cost of options, and other economic factors. </a:t>
            </a:r>
            <a:br>
              <a:rPr lang="en-US" sz="1000" dirty="0">
                <a:solidFill>
                  <a:schemeClr val="tx1"/>
                </a:solidFill>
              </a:rPr>
            </a:br>
            <a:endParaRPr lang="en-US" sz="1000" b="1" dirty="0">
              <a:solidFill>
                <a:schemeClr val="tx1"/>
              </a:solidFill>
            </a:endParaRPr>
          </a:p>
          <a:p>
            <a:pPr marL="0" indent="0" defTabSz="914332">
              <a:buNone/>
            </a:pPr>
            <a:r>
              <a:rPr lang="en-US" sz="1000" b="1" dirty="0">
                <a:solidFill>
                  <a:schemeClr val="tx1"/>
                </a:solidFill>
                <a:latin typeface="Arial" panose="020B0604020202020204" pitchFamily="34" charset="0"/>
                <a:cs typeface="Arial" panose="020B0604020202020204" pitchFamily="34" charset="0"/>
              </a:rPr>
              <a:t>Information about the ML Strategic Balanced Index</a:t>
            </a:r>
            <a:r>
              <a:rPr lang="en-US" sz="1000" b="1" baseline="30000" dirty="0">
                <a:solidFill>
                  <a:schemeClr val="tx1"/>
                </a:solidFill>
                <a:latin typeface="Arial" panose="020B0604020202020204" pitchFamily="34" charset="0"/>
                <a:cs typeface="Arial" panose="020B0604020202020204" pitchFamily="34" charset="0"/>
              </a:rPr>
              <a:t>®</a:t>
            </a:r>
            <a:endParaRPr lang="en-US" sz="1000" baseline="30000" dirty="0">
              <a:solidFill>
                <a:schemeClr val="tx1"/>
              </a:solidFill>
              <a:latin typeface="Arial" panose="020B0604020202020204" pitchFamily="34" charset="0"/>
              <a:cs typeface="Arial" panose="020B0604020202020204" pitchFamily="34" charset="0"/>
            </a:endParaRPr>
          </a:p>
          <a:p>
            <a:pPr marL="0" indent="0" defTabSz="914332">
              <a:buNone/>
            </a:pPr>
            <a:r>
              <a:rPr lang="en-US" sz="1000" dirty="0">
                <a:solidFill>
                  <a:schemeClr val="tx1"/>
                </a:solidFill>
                <a:latin typeface="Arial" panose="020B0604020202020204" pitchFamily="34" charset="0"/>
                <a:cs typeface="Arial" panose="020B0604020202020204" pitchFamily="34" charset="0"/>
              </a:rPr>
              <a:t>The ML Strategic Balanced Index</a:t>
            </a:r>
            <a:r>
              <a:rPr lang="en-US" sz="1000" baseline="30000" dirty="0">
                <a:solidFill>
                  <a:schemeClr val="tx1"/>
                </a:solidFill>
                <a:latin typeface="Arial" panose="020B0604020202020204" pitchFamily="34" charset="0"/>
                <a:cs typeface="Arial" panose="020B0604020202020204" pitchFamily="34" charset="0"/>
              </a:rPr>
              <a:t>®</a:t>
            </a:r>
            <a:r>
              <a:rPr lang="en-US" sz="1000" dirty="0">
                <a:solidFill>
                  <a:schemeClr val="tx1"/>
                </a:solidFill>
                <a:latin typeface="Arial" panose="020B0604020202020204" pitchFamily="34" charset="0"/>
                <a:cs typeface="Arial" panose="020B0604020202020204" pitchFamily="34" charset="0"/>
              </a:rPr>
              <a:t> provides systematic, rules-based access to the blended performance of two underlying indices—the S&amp;P 500 (without dividends), which serves to represent equity performance, and the Merrill Lynch 10-year U.S. Treasury Futures Total Return Index, which serves to represent fixed income performance. To help manage overall return volatility, the Index may also systematically utilize cash performance in addition to the performance of the two underlying indices. </a:t>
            </a:r>
          </a:p>
          <a:p>
            <a:pPr marL="0" indent="0" defTabSz="914332">
              <a:buNone/>
            </a:pPr>
            <a:r>
              <a:rPr lang="en-US" sz="1000" dirty="0">
                <a:solidFill>
                  <a:schemeClr val="tx1"/>
                </a:solidFill>
                <a:latin typeface="Arial" panose="020B0604020202020204" pitchFamily="34" charset="0"/>
                <a:cs typeface="Arial" panose="020B0604020202020204" pitchFamily="34" charset="0"/>
              </a:rPr>
              <a:t>Important Note: The ML Strategic Balanced Index</a:t>
            </a:r>
            <a:r>
              <a:rPr lang="en-US" sz="1000" baseline="30000" dirty="0">
                <a:solidFill>
                  <a:schemeClr val="tx1"/>
                </a:solidFill>
                <a:latin typeface="Arial" panose="020B0604020202020204" pitchFamily="34" charset="0"/>
                <a:cs typeface="Arial" panose="020B0604020202020204" pitchFamily="34" charset="0"/>
              </a:rPr>
              <a:t>®</a:t>
            </a:r>
            <a:r>
              <a:rPr lang="en-US" sz="1000" dirty="0">
                <a:solidFill>
                  <a:schemeClr val="tx1"/>
                </a:solidFill>
                <a:latin typeface="Arial" panose="020B0604020202020204" pitchFamily="34" charset="0"/>
                <a:cs typeface="Arial" panose="020B0604020202020204" pitchFamily="34" charset="0"/>
              </a:rPr>
              <a:t> embeds an annual index cost in the calculations of the change in Index Value over the Index Term. This “embedded index cost” will reduce any change in Index Value over the Index Term that would otherwise have been used in the calculation of index interest, and it funds certain operational and licensing costs for the index. It is not a fee paid by you or received by the Company. The Company’s licensing relationship with Merrill Lynch, Pierce, </a:t>
            </a:r>
            <a:r>
              <a:rPr lang="en-US" sz="1000" dirty="0" err="1">
                <a:solidFill>
                  <a:schemeClr val="tx1"/>
                </a:solidFill>
                <a:latin typeface="Arial" panose="020B0604020202020204" pitchFamily="34" charset="0"/>
                <a:cs typeface="Arial" panose="020B0604020202020204" pitchFamily="34" charset="0"/>
              </a:rPr>
              <a:t>Fenner</a:t>
            </a:r>
            <a:r>
              <a:rPr lang="en-US" sz="1000" dirty="0">
                <a:solidFill>
                  <a:schemeClr val="tx1"/>
                </a:solidFill>
                <a:latin typeface="Arial" panose="020B0604020202020204" pitchFamily="34" charset="0"/>
                <a:cs typeface="Arial" panose="020B0604020202020204" pitchFamily="34" charset="0"/>
              </a:rPr>
              <a:t> &amp; Smith Incorporated for use of the ML Strategic Balanced Index and for use of certain service marks includes the Company’s purchase of financial instruments for purposes of meeting its interest crediting obligations. Some portion of those instruments will, or may be, purchased from Merrill Lynch, Pierce, </a:t>
            </a:r>
            <a:r>
              <a:rPr lang="en-US" sz="1000" dirty="0" err="1">
                <a:solidFill>
                  <a:schemeClr val="tx1"/>
                </a:solidFill>
                <a:latin typeface="Arial" panose="020B0604020202020204" pitchFamily="34" charset="0"/>
                <a:cs typeface="Arial" panose="020B0604020202020204" pitchFamily="34" charset="0"/>
              </a:rPr>
              <a:t>Fenner</a:t>
            </a:r>
            <a:r>
              <a:rPr lang="en-US" sz="1000" dirty="0">
                <a:solidFill>
                  <a:schemeClr val="tx1"/>
                </a:solidFill>
                <a:latin typeface="Arial" panose="020B0604020202020204" pitchFamily="34" charset="0"/>
                <a:cs typeface="Arial" panose="020B0604020202020204" pitchFamily="34" charset="0"/>
              </a:rPr>
              <a:t> &amp; Smith Incorporated or its Affiliates. </a:t>
            </a:r>
          </a:p>
          <a:p>
            <a:pPr marL="0" indent="0" defTabSz="914332">
              <a:buNone/>
            </a:pPr>
            <a:r>
              <a:rPr lang="en-US" sz="1000" dirty="0">
                <a:solidFill>
                  <a:schemeClr val="tx1"/>
                </a:solidFill>
                <a:latin typeface="Arial" panose="020B0604020202020204" pitchFamily="34" charset="0"/>
                <a:cs typeface="Arial" panose="020B0604020202020204" pitchFamily="34" charset="0"/>
              </a:rPr>
              <a:t>Merrill Lynch, Pierce, </a:t>
            </a:r>
            <a:r>
              <a:rPr lang="en-US" sz="1000" dirty="0" err="1">
                <a:solidFill>
                  <a:schemeClr val="tx1"/>
                </a:solidFill>
                <a:latin typeface="Arial" panose="020B0604020202020204" pitchFamily="34" charset="0"/>
                <a:cs typeface="Arial" panose="020B0604020202020204" pitchFamily="34" charset="0"/>
              </a:rPr>
              <a:t>Fenner</a:t>
            </a:r>
            <a:r>
              <a:rPr lang="en-US" sz="1000" dirty="0">
                <a:solidFill>
                  <a:schemeClr val="tx1"/>
                </a:solidFill>
                <a:latin typeface="Arial" panose="020B0604020202020204" pitchFamily="34" charset="0"/>
                <a:cs typeface="Arial" panose="020B0604020202020204" pitchFamily="34" charset="0"/>
              </a:rPr>
              <a:t> &amp; Smith Incorporated and its affiliates (“</a:t>
            </a:r>
            <a:r>
              <a:rPr lang="en-US" sz="1000" dirty="0" err="1">
                <a:solidFill>
                  <a:schemeClr val="tx1"/>
                </a:solidFill>
                <a:latin typeface="Arial" panose="020B0604020202020204" pitchFamily="34" charset="0"/>
                <a:cs typeface="Arial" panose="020B0604020202020204" pitchFamily="34" charset="0"/>
              </a:rPr>
              <a:t>BofA</a:t>
            </a:r>
            <a:r>
              <a:rPr lang="en-US" sz="1000" dirty="0">
                <a:solidFill>
                  <a:schemeClr val="tx1"/>
                </a:solidFill>
                <a:latin typeface="Arial" panose="020B0604020202020204" pitchFamily="34" charset="0"/>
                <a:cs typeface="Arial" panose="020B0604020202020204" pitchFamily="34" charset="0"/>
              </a:rPr>
              <a:t> Merrill Lynch”) indices and related information, the name “</a:t>
            </a:r>
            <a:r>
              <a:rPr lang="en-US" sz="1000" dirty="0" err="1">
                <a:solidFill>
                  <a:schemeClr val="tx1"/>
                </a:solidFill>
                <a:latin typeface="Arial" panose="020B0604020202020204" pitchFamily="34" charset="0"/>
                <a:cs typeface="Arial" panose="020B0604020202020204" pitchFamily="34" charset="0"/>
              </a:rPr>
              <a:t>BofA</a:t>
            </a:r>
            <a:r>
              <a:rPr lang="en-US" sz="1000" dirty="0">
                <a:solidFill>
                  <a:schemeClr val="tx1"/>
                </a:solidFill>
                <a:latin typeface="Arial" panose="020B0604020202020204" pitchFamily="34" charset="0"/>
                <a:cs typeface="Arial" panose="020B0604020202020204" pitchFamily="34" charset="0"/>
              </a:rPr>
              <a:t> Merrill Lynch”, and related trademarks, are intellectual property licensed from </a:t>
            </a:r>
            <a:r>
              <a:rPr lang="en-US" sz="1000" dirty="0" err="1">
                <a:solidFill>
                  <a:schemeClr val="tx1"/>
                </a:solidFill>
                <a:latin typeface="Arial" panose="020B0604020202020204" pitchFamily="34" charset="0"/>
                <a:cs typeface="Arial" panose="020B0604020202020204" pitchFamily="34" charset="0"/>
              </a:rPr>
              <a:t>BofA</a:t>
            </a:r>
            <a:r>
              <a:rPr lang="en-US" sz="1000" dirty="0">
                <a:solidFill>
                  <a:schemeClr val="tx1"/>
                </a:solidFill>
                <a:latin typeface="Arial" panose="020B0604020202020204" pitchFamily="34" charset="0"/>
                <a:cs typeface="Arial" panose="020B0604020202020204" pitchFamily="34" charset="0"/>
              </a:rPr>
              <a:t> Merrill Lynch, and may not be copied, used, or distributed without </a:t>
            </a:r>
            <a:r>
              <a:rPr lang="en-US" sz="1000" dirty="0" err="1">
                <a:solidFill>
                  <a:schemeClr val="tx1"/>
                </a:solidFill>
                <a:latin typeface="Arial" panose="020B0604020202020204" pitchFamily="34" charset="0"/>
                <a:cs typeface="Arial" panose="020B0604020202020204" pitchFamily="34" charset="0"/>
              </a:rPr>
              <a:t>BofA</a:t>
            </a:r>
            <a:r>
              <a:rPr lang="en-US" sz="1000" dirty="0">
                <a:solidFill>
                  <a:schemeClr val="tx1"/>
                </a:solidFill>
                <a:latin typeface="Arial" panose="020B0604020202020204" pitchFamily="34" charset="0"/>
                <a:cs typeface="Arial" panose="020B0604020202020204" pitchFamily="34" charset="0"/>
              </a:rPr>
              <a:t> Merrill Lynch’s prior written approval. The products of licensee American General Life Insurance Company have not been passed on as to their legality or suitability, and are not regulated, issued, endorsed, sold, guaranteed, or promoted by </a:t>
            </a:r>
            <a:r>
              <a:rPr lang="en-US" sz="1000" dirty="0" err="1">
                <a:solidFill>
                  <a:schemeClr val="tx1"/>
                </a:solidFill>
                <a:latin typeface="Arial" panose="020B0604020202020204" pitchFamily="34" charset="0"/>
                <a:cs typeface="Arial" panose="020B0604020202020204" pitchFamily="34" charset="0"/>
              </a:rPr>
              <a:t>BofA</a:t>
            </a:r>
            <a:r>
              <a:rPr lang="en-US" sz="1000" dirty="0">
                <a:solidFill>
                  <a:schemeClr val="tx1"/>
                </a:solidFill>
                <a:latin typeface="Arial" panose="020B0604020202020204" pitchFamily="34" charset="0"/>
                <a:cs typeface="Arial" panose="020B0604020202020204" pitchFamily="34" charset="0"/>
              </a:rPr>
              <a:t> Merrill Lynch.</a:t>
            </a:r>
          </a:p>
          <a:p>
            <a:pPr marL="0" indent="0" defTabSz="914332">
              <a:buNone/>
            </a:pPr>
            <a:r>
              <a:rPr lang="en-US" sz="1000" dirty="0">
                <a:solidFill>
                  <a:schemeClr val="tx1"/>
                </a:solidFill>
                <a:latin typeface="Arial" panose="020B0604020202020204" pitchFamily="34" charset="0"/>
                <a:cs typeface="Arial" panose="020B0604020202020204" pitchFamily="34" charset="0"/>
              </a:rPr>
              <a:t>BOFA MERRILL LYNCH MAKES NO WARRANTIES AND BEARS </a:t>
            </a:r>
            <a:br>
              <a:rPr lang="en-US" sz="1000" dirty="0">
                <a:solidFill>
                  <a:schemeClr val="tx1"/>
                </a:solidFill>
                <a:latin typeface="Arial" panose="020B0604020202020204" pitchFamily="34" charset="0"/>
                <a:cs typeface="Arial" panose="020B0604020202020204" pitchFamily="34" charset="0"/>
              </a:rPr>
            </a:br>
            <a:r>
              <a:rPr lang="en-US" sz="1000" dirty="0">
                <a:solidFill>
                  <a:schemeClr val="tx1"/>
                </a:solidFill>
                <a:latin typeface="Arial" panose="020B0604020202020204" pitchFamily="34" charset="0"/>
                <a:cs typeface="Arial" panose="020B0604020202020204" pitchFamily="34" charset="0"/>
              </a:rPr>
              <a:t>NO LIABILITY WITH RESPECT TO ANY INDEX, ANY RELATED INFORMATION, ITS TRADEMARKS, OR THE PRODUCT(S)</a:t>
            </a:r>
            <a:br>
              <a:rPr lang="en-US" sz="1000" dirty="0">
                <a:solidFill>
                  <a:schemeClr val="tx1"/>
                </a:solidFill>
                <a:latin typeface="Arial" panose="020B0604020202020204" pitchFamily="34" charset="0"/>
                <a:cs typeface="Arial" panose="020B0604020202020204" pitchFamily="34" charset="0"/>
              </a:rPr>
            </a:br>
            <a:r>
              <a:rPr lang="en-US" sz="1000" dirty="0">
                <a:solidFill>
                  <a:schemeClr val="tx1"/>
                </a:solidFill>
                <a:latin typeface="Arial" panose="020B0604020202020204" pitchFamily="34" charset="0"/>
                <a:cs typeface="Arial" panose="020B0604020202020204" pitchFamily="34" charset="0"/>
              </a:rPr>
              <a:t> (INCLUDING WITHOUT LIMITATION, ITS QUALITY, ACCURACY,SUITABILITY AND/OR COMPLETENESS).</a:t>
            </a:r>
          </a:p>
          <a:p>
            <a:pPr marL="0" indent="0" defTabSz="914332">
              <a:buNone/>
            </a:pPr>
            <a:r>
              <a:rPr lang="en-US" sz="1000" dirty="0">
                <a:solidFill>
                  <a:schemeClr val="tx1"/>
                </a:solidFill>
                <a:latin typeface="Arial" panose="020B0604020202020204" pitchFamily="34" charset="0"/>
                <a:cs typeface="Arial" panose="020B0604020202020204" pitchFamily="34" charset="0"/>
              </a:rPr>
              <a:t>The ML Strategic Balanced Index (the “Index”) is the property of Merrill Lynch, Pierce, </a:t>
            </a:r>
            <a:r>
              <a:rPr lang="en-US" sz="1000" dirty="0" err="1">
                <a:solidFill>
                  <a:schemeClr val="tx1"/>
                </a:solidFill>
                <a:latin typeface="Arial" panose="020B0604020202020204" pitchFamily="34" charset="0"/>
                <a:cs typeface="Arial" panose="020B0604020202020204" pitchFamily="34" charset="0"/>
              </a:rPr>
              <a:t>Fenner</a:t>
            </a:r>
            <a:r>
              <a:rPr lang="en-US" sz="1000" dirty="0">
                <a:solidFill>
                  <a:schemeClr val="tx1"/>
                </a:solidFill>
                <a:latin typeface="Arial" panose="020B0604020202020204" pitchFamily="34" charset="0"/>
                <a:cs typeface="Arial" panose="020B0604020202020204" pitchFamily="34" charset="0"/>
              </a:rPr>
              <a:t> &amp; Smith Incorporated, which has contracted with S&amp;P Opco, LLC (a subsidiary of S&amp;P Dow Jones Indices LLC) to calculate and maintain the Index. The Index is not sponsored by S&amp;P Dow Jones Indices or its affiliates or its third party licensors (collectively, “S&amp;P Dow Jones Indices”). S&amp;P Dow Jones Indices will not be liable for any errors or omissions in calculating the Index. “Calculated by S&amp;P Dow Jones Indices” and the related stylized mark(s) are service marks of S&amp;P Dow Jones Indices and have been licensed for use by Merrill Lynch, Pierce, </a:t>
            </a:r>
            <a:r>
              <a:rPr lang="en-US" sz="1000" dirty="0" err="1">
                <a:solidFill>
                  <a:schemeClr val="tx1"/>
                </a:solidFill>
                <a:latin typeface="Arial" panose="020B0604020202020204" pitchFamily="34" charset="0"/>
                <a:cs typeface="Arial" panose="020B0604020202020204" pitchFamily="34" charset="0"/>
              </a:rPr>
              <a:t>Fenner</a:t>
            </a:r>
            <a:r>
              <a:rPr lang="en-US" sz="1000" dirty="0">
                <a:solidFill>
                  <a:schemeClr val="tx1"/>
                </a:solidFill>
                <a:latin typeface="Arial" panose="020B0604020202020204" pitchFamily="34" charset="0"/>
                <a:cs typeface="Arial" panose="020B0604020202020204" pitchFamily="34" charset="0"/>
              </a:rPr>
              <a:t> &amp; Smith Incorporated. Note that the ML Strategic Balanced Index™ is not available for policies issued in the State of New York</a:t>
            </a:r>
            <a:endParaRPr lang="en-US" sz="1000" b="1" dirty="0">
              <a:solidFill>
                <a:schemeClr val="tx1"/>
              </a:solidFill>
              <a:latin typeface="Arial" panose="020B0604020202020204" pitchFamily="34" charset="0"/>
              <a:cs typeface="Arial" panose="020B0604020202020204" pitchFamily="34" charset="0"/>
            </a:endParaRPr>
          </a:p>
          <a:p>
            <a:pPr marL="0" indent="0" defTabSz="914332">
              <a:buNone/>
            </a:pPr>
            <a:endParaRPr lang="en-US" sz="1000" dirty="0">
              <a:solidFill>
                <a:schemeClr val="tx1"/>
              </a:solidFill>
              <a:latin typeface="Arial" panose="020B0604020202020204" pitchFamily="34" charset="0"/>
              <a:cs typeface="Arial" panose="020B0604020202020204" pitchFamily="34" charset="0"/>
            </a:endParaRPr>
          </a:p>
          <a:p>
            <a:pPr marL="0" indent="0">
              <a:buNone/>
            </a:pPr>
            <a:endParaRPr lang="en-US" sz="1000" dirty="0">
              <a:solidFill>
                <a:schemeClr val="tx1"/>
              </a:solidFill>
              <a:latin typeface="Arial" panose="020B0604020202020204" pitchFamily="34" charset="0"/>
              <a:cs typeface="Arial" panose="020B0604020202020204" pitchFamily="34" charset="0"/>
            </a:endParaRPr>
          </a:p>
          <a:p>
            <a:pPr marL="0" indent="0">
              <a:buNone/>
            </a:pPr>
            <a:endParaRPr lang="en-US" sz="1000" dirty="0">
              <a:solidFill>
                <a:schemeClr val="tx1"/>
              </a:solidFill>
            </a:endParaRPr>
          </a:p>
        </p:txBody>
      </p:sp>
    </p:spTree>
    <p:extLst>
      <p:ext uri="{BB962C8B-B14F-4D97-AF65-F5344CB8AC3E}">
        <p14:creationId xmlns:p14="http://schemas.microsoft.com/office/powerpoint/2010/main" val="263727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0074BD5E-A936-4221-89BA-F5294DD82C07}"/>
              </a:ext>
            </a:extLst>
          </p:cNvPr>
          <p:cNvSpPr txBox="1">
            <a:spLocks/>
          </p:cNvSpPr>
          <p:nvPr/>
        </p:nvSpPr>
        <p:spPr>
          <a:xfrm>
            <a:off x="264361" y="1328569"/>
            <a:ext cx="11713374" cy="4200861"/>
          </a:xfrm>
          <a:prstGeom prst="rect">
            <a:avLst/>
          </a:prstGeom>
        </p:spPr>
        <p:txBody>
          <a:bodyPr/>
          <a:lstStyle>
            <a:lvl1pPr marL="228589" indent="-228589" algn="l" defTabSz="914354" rtl="0" eaLnBrk="1" latinLnBrk="0" hangingPunct="1">
              <a:lnSpc>
                <a:spcPct val="90000"/>
              </a:lnSpc>
              <a:spcBef>
                <a:spcPts val="1000"/>
              </a:spcBef>
              <a:buClr>
                <a:srgbClr val="8F4FDA"/>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8F4FDA"/>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8F4FDA"/>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0" indent="0" defTabSz="914332">
              <a:buNone/>
            </a:pPr>
            <a:r>
              <a:rPr lang="en-US" sz="1000" b="1" dirty="0">
                <a:solidFill>
                  <a:schemeClr val="tx1"/>
                </a:solidFill>
                <a:latin typeface="Arial" panose="020B0604020202020204" pitchFamily="34" charset="0"/>
                <a:cs typeface="Arial" panose="020B0604020202020204" pitchFamily="34" charset="0"/>
              </a:rPr>
              <a:t>Information about the S&amp;P 500</a:t>
            </a:r>
            <a:r>
              <a:rPr lang="en-US" sz="1000" b="1" baseline="30000" dirty="0">
                <a:solidFill>
                  <a:schemeClr val="tx1"/>
                </a:solidFill>
                <a:latin typeface="Arial" panose="020B0604020202020204" pitchFamily="34" charset="0"/>
                <a:cs typeface="Arial" panose="020B0604020202020204" pitchFamily="34" charset="0"/>
              </a:rPr>
              <a:t>®</a:t>
            </a:r>
            <a:r>
              <a:rPr lang="en-US" sz="1000" b="1" dirty="0">
                <a:solidFill>
                  <a:schemeClr val="tx1"/>
                </a:solidFill>
                <a:latin typeface="Arial" panose="020B0604020202020204" pitchFamily="34" charset="0"/>
                <a:cs typeface="Arial" panose="020B0604020202020204" pitchFamily="34" charset="0"/>
              </a:rPr>
              <a:t> Index</a:t>
            </a:r>
            <a:endParaRPr lang="en-US" sz="1000" dirty="0">
              <a:solidFill>
                <a:schemeClr val="tx1"/>
              </a:solidFill>
              <a:latin typeface="Arial" panose="020B0604020202020204" pitchFamily="34" charset="0"/>
              <a:cs typeface="Arial" panose="020B0604020202020204" pitchFamily="34" charset="0"/>
            </a:endParaRPr>
          </a:p>
          <a:p>
            <a:pPr marL="0" indent="0" defTabSz="914332">
              <a:buNone/>
            </a:pPr>
            <a:r>
              <a:rPr lang="en-US" sz="1000" dirty="0">
                <a:solidFill>
                  <a:schemeClr val="tx1"/>
                </a:solidFill>
                <a:latin typeface="Arial" panose="020B0604020202020204" pitchFamily="34" charset="0"/>
                <a:cs typeface="Arial" panose="020B0604020202020204" pitchFamily="34" charset="0"/>
              </a:rPr>
              <a:t>The S&amp;P 500 Index is a product of S&amp;P Dow Jones Indices LLC (“SPDJI”), and has been licensed for use by AGL and US Life. Standard &amp; Poor’s</a:t>
            </a:r>
            <a:r>
              <a:rPr lang="en-US" sz="1000" baseline="30000" dirty="0">
                <a:solidFill>
                  <a:schemeClr val="tx1"/>
                </a:solidFill>
                <a:latin typeface="Arial" panose="020B0604020202020204" pitchFamily="34" charset="0"/>
                <a:cs typeface="Arial" panose="020B0604020202020204" pitchFamily="34" charset="0"/>
              </a:rPr>
              <a:t> ®</a:t>
            </a:r>
            <a:r>
              <a:rPr lang="en-US" sz="1000" dirty="0">
                <a:solidFill>
                  <a:schemeClr val="tx1"/>
                </a:solidFill>
                <a:latin typeface="Arial" panose="020B0604020202020204" pitchFamily="34" charset="0"/>
                <a:cs typeface="Arial" panose="020B0604020202020204" pitchFamily="34" charset="0"/>
              </a:rPr>
              <a:t>, S&amp;P</a:t>
            </a:r>
            <a:r>
              <a:rPr lang="en-US" sz="1000" baseline="30000" dirty="0">
                <a:solidFill>
                  <a:schemeClr val="tx1"/>
                </a:solidFill>
                <a:latin typeface="Arial" panose="020B0604020202020204" pitchFamily="34" charset="0"/>
                <a:cs typeface="Arial" panose="020B0604020202020204" pitchFamily="34" charset="0"/>
              </a:rPr>
              <a:t>®</a:t>
            </a:r>
            <a:r>
              <a:rPr lang="en-US" sz="1000" dirty="0">
                <a:solidFill>
                  <a:schemeClr val="tx1"/>
                </a:solidFill>
                <a:latin typeface="Arial" panose="020B0604020202020204" pitchFamily="34" charset="0"/>
                <a:cs typeface="Arial" panose="020B0604020202020204" pitchFamily="34" charset="0"/>
              </a:rPr>
              <a:t> and S&amp;P 500</a:t>
            </a:r>
            <a:r>
              <a:rPr lang="en-US" sz="1000" baseline="30000" dirty="0">
                <a:solidFill>
                  <a:schemeClr val="tx1"/>
                </a:solidFill>
                <a:latin typeface="Arial" panose="020B0604020202020204" pitchFamily="34" charset="0"/>
                <a:cs typeface="Arial" panose="020B0604020202020204" pitchFamily="34" charset="0"/>
              </a:rPr>
              <a:t> ®</a:t>
            </a:r>
            <a:r>
              <a:rPr lang="en-US" sz="1000" dirty="0">
                <a:solidFill>
                  <a:schemeClr val="tx1"/>
                </a:solidFill>
                <a:latin typeface="Arial" panose="020B0604020202020204" pitchFamily="34" charset="0"/>
                <a:cs typeface="Arial" panose="020B0604020202020204" pitchFamily="34" charset="0"/>
              </a:rPr>
              <a:t> are registered trademarks of Standard &amp; Poor’s Financial Services LLC (“S&amp;P”); Dow Jones</a:t>
            </a:r>
            <a:r>
              <a:rPr lang="en-US" sz="1000" baseline="30000" dirty="0">
                <a:solidFill>
                  <a:schemeClr val="tx1"/>
                </a:solidFill>
                <a:latin typeface="Arial" panose="020B0604020202020204" pitchFamily="34" charset="0"/>
                <a:cs typeface="Arial" panose="020B0604020202020204" pitchFamily="34" charset="0"/>
              </a:rPr>
              <a:t>®</a:t>
            </a:r>
            <a:r>
              <a:rPr lang="en-US" sz="1000" dirty="0">
                <a:solidFill>
                  <a:schemeClr val="tx1"/>
                </a:solidFill>
                <a:latin typeface="Arial" panose="020B0604020202020204" pitchFamily="34" charset="0"/>
                <a:cs typeface="Arial" panose="020B0604020202020204" pitchFamily="34" charset="0"/>
              </a:rPr>
              <a:t> is a registered trademark of Dow Jones Trademark Holdings LLC (“Dow Jones”); and these trademarks have been licensed for use by SPDJI and sublicensed for certain purposes by AGL and US Life. AGL and US Life’s Max Accumulator+ is not sponsored, endorsed, sold or promoted by SPDJI, Dow Jones, S&amp;P, their respective affiliates, and none of such parties make any representation regarding the advisability of investing in such product(s) nor do they have any liability for any errors, omissions, or interruptions of the S&amp;P 500 Index</a:t>
            </a:r>
          </a:p>
          <a:p>
            <a:pPr marL="0" indent="0" defTabSz="914332">
              <a:buNone/>
            </a:pPr>
            <a:r>
              <a:rPr lang="en-US" sz="1000" b="1" dirty="0">
                <a:solidFill>
                  <a:schemeClr val="tx1"/>
                </a:solidFill>
                <a:latin typeface="Arial" panose="020B0604020202020204" pitchFamily="34" charset="0"/>
                <a:cs typeface="Arial" panose="020B0604020202020204" pitchFamily="34" charset="0"/>
              </a:rPr>
              <a:t>Information about the PIMCO Global Optima Index</a:t>
            </a:r>
            <a:endParaRPr lang="en-US" sz="1000" dirty="0">
              <a:solidFill>
                <a:schemeClr val="tx1"/>
              </a:solidFill>
              <a:latin typeface="Arial" panose="020B0604020202020204" pitchFamily="34" charset="0"/>
              <a:cs typeface="Arial" panose="020B0604020202020204" pitchFamily="34" charset="0"/>
            </a:endParaRPr>
          </a:p>
          <a:p>
            <a:pPr marL="0" indent="0" defTabSz="914332">
              <a:buNone/>
            </a:pPr>
            <a:r>
              <a:rPr lang="en-US" sz="1000" dirty="0">
                <a:solidFill>
                  <a:schemeClr val="tx1"/>
                </a:solidFill>
                <a:latin typeface="Arial" panose="020B0604020202020204" pitchFamily="34" charset="0"/>
                <a:cs typeface="Arial" panose="020B0604020202020204" pitchFamily="34" charset="0"/>
              </a:rPr>
              <a:t>The PIMCO Global Optima </a:t>
            </a:r>
            <a:r>
              <a:rPr lang="en-US" sz="1000" dirty="0" err="1">
                <a:solidFill>
                  <a:schemeClr val="tx1"/>
                </a:solidFill>
                <a:latin typeface="Arial" panose="020B0604020202020204" pitchFamily="34" charset="0"/>
                <a:cs typeface="Arial" panose="020B0604020202020204" pitchFamily="34" charset="0"/>
              </a:rPr>
              <a:t>Index</a:t>
            </a:r>
            <a:r>
              <a:rPr lang="en-US" sz="1000" baseline="30000" dirty="0" err="1">
                <a:solidFill>
                  <a:schemeClr val="tx1"/>
                </a:solidFill>
                <a:latin typeface="Arial" panose="020B0604020202020204" pitchFamily="34" charset="0"/>
                <a:cs typeface="Arial" panose="020B0604020202020204" pitchFamily="34" charset="0"/>
              </a:rPr>
              <a:t>TM</a:t>
            </a:r>
            <a:r>
              <a:rPr lang="en-US" sz="1000" dirty="0">
                <a:solidFill>
                  <a:schemeClr val="tx1"/>
                </a:solidFill>
                <a:latin typeface="Arial" panose="020B0604020202020204" pitchFamily="34" charset="0"/>
                <a:cs typeface="Arial" panose="020B0604020202020204" pitchFamily="34" charset="0"/>
              </a:rPr>
              <a:t> (the “Index”) is a comprehensive equity and bond index, offering exposure to global equity and U.S. fixed income markets. The Index is a trademark of Pacific Investment Management Company LLC (“PIMCO”) and has been licensed for use for certain purposes by American General Life Insurance Company with select life insurance and annuity products. The Index is the exclusive property of PIMCO and is made and compiled without regard to the needs, including, but not limited to, the suitability or appropriateness needs, as applicable, of the Company, the Product, or owners of the Product. The Product is not sold, sponsored, endorsed or promoted by PIMCO or any other party involved in, or related to, making or compiling the Index. PIMCO does not provide investment advice to the Company with respect to the Product or to owners of the Product.</a:t>
            </a:r>
          </a:p>
          <a:p>
            <a:pPr marL="0" indent="0" defTabSz="914332">
              <a:buNone/>
            </a:pPr>
            <a:r>
              <a:rPr lang="en-US" sz="1000" dirty="0">
                <a:solidFill>
                  <a:schemeClr val="tx1"/>
                </a:solidFill>
                <a:latin typeface="Arial" panose="020B0604020202020204" pitchFamily="34" charset="0"/>
                <a:cs typeface="Arial" panose="020B0604020202020204" pitchFamily="34" charset="0"/>
              </a:rPr>
              <a:t>Neither PIMCO nor any other party involved in, or related to, making or compiling the Index has any obligation to continue to provide the Index to the Company with respect to the Product. Neither PIMCO nor any other party involved in, or related to, making or compiling the Index makes any representation regarding the Index, Index information, performance, annuities generally or the Product particularly.</a:t>
            </a:r>
          </a:p>
          <a:p>
            <a:pPr marL="0" indent="0" defTabSz="914332">
              <a:buNone/>
            </a:pPr>
            <a:r>
              <a:rPr lang="en-US" sz="1000" dirty="0">
                <a:solidFill>
                  <a:schemeClr val="tx1"/>
                </a:solidFill>
                <a:latin typeface="Arial" panose="020B0604020202020204" pitchFamily="34" charset="0"/>
                <a:cs typeface="Arial" panose="020B0604020202020204" pitchFamily="34" charset="0"/>
              </a:rPr>
              <a:t>PIMCO disclaims all warranties, express or implied, including all warranties of merchantability or fitness for a particular purpose or use. PIMCO shall have no responsibility or liability whatsoever with respect to the Product.</a:t>
            </a:r>
          </a:p>
          <a:p>
            <a:pPr marL="0" indent="0" defTabSz="914332">
              <a:buNone/>
            </a:pPr>
            <a:r>
              <a:rPr lang="en-US" sz="1000" dirty="0">
                <a:solidFill>
                  <a:schemeClr val="tx1"/>
                </a:solidFill>
                <a:latin typeface="Arial" panose="020B0604020202020204" pitchFamily="34" charset="0"/>
                <a:cs typeface="Arial" panose="020B0604020202020204" pitchFamily="34" charset="0"/>
              </a:rPr>
              <a:t>The Licensed PIMCO Licensed Index is comprised of a number of constituents, some of which are owned by entities other than PIMCO. The Licensed PIMCO Indices rely on a variety of publicly available data and information and licensable equity and fixed income sub-indices. All disclaimers referenced in the Agreement relative to PIMCO also apply separately to those entities that are owners of the constituents of the Licensed PIMCO Indices. The constituents of the Licensed PIMCO Indices include: MSCI Inc., FTSE International Limited, FTSE TMX Global, Debt Capital Markets, Inc., Frank Russell Company and certain ETFs. The Licensee expressly agrees to include the following disclaimer and limited language in connection with the use of the Licensed PIMCO Indices for the Permitted Purposes.</a:t>
            </a:r>
          </a:p>
          <a:p>
            <a:pPr marL="0" indent="0" defTabSz="914332">
              <a:buNone/>
            </a:pPr>
            <a:endParaRPr lang="en-US" sz="1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612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0074BD5E-A936-4221-89BA-F5294DD82C07}"/>
              </a:ext>
            </a:extLst>
          </p:cNvPr>
          <p:cNvSpPr txBox="1">
            <a:spLocks/>
          </p:cNvSpPr>
          <p:nvPr/>
        </p:nvSpPr>
        <p:spPr>
          <a:xfrm>
            <a:off x="264361" y="1328569"/>
            <a:ext cx="11713374" cy="4200861"/>
          </a:xfrm>
          <a:prstGeom prst="rect">
            <a:avLst/>
          </a:prstGeom>
        </p:spPr>
        <p:txBody>
          <a:bodyPr/>
          <a:lstStyle>
            <a:lvl1pPr marL="228589" indent="-228589" algn="l" defTabSz="914354" rtl="0" eaLnBrk="1" latinLnBrk="0" hangingPunct="1">
              <a:lnSpc>
                <a:spcPct val="90000"/>
              </a:lnSpc>
              <a:spcBef>
                <a:spcPts val="1000"/>
              </a:spcBef>
              <a:buClr>
                <a:srgbClr val="8F4FDA"/>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8F4FDA"/>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8F4FDA"/>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0" indent="0">
              <a:buNone/>
            </a:pPr>
            <a:r>
              <a:rPr lang="en-US" sz="1000" b="1" dirty="0">
                <a:solidFill>
                  <a:schemeClr val="tx1"/>
                </a:solidFill>
                <a:latin typeface="Arial" panose="020B0604020202020204" pitchFamily="34" charset="0"/>
                <a:cs typeface="Arial" panose="020B0604020202020204" pitchFamily="34" charset="0"/>
              </a:rPr>
              <a:t>Information about the Franklin Quality Dividend </a:t>
            </a:r>
            <a:r>
              <a:rPr lang="en-US" sz="1000" b="1" dirty="0" err="1">
                <a:solidFill>
                  <a:schemeClr val="tx1"/>
                </a:solidFill>
                <a:latin typeface="Arial" panose="020B0604020202020204" pitchFamily="34" charset="0"/>
                <a:cs typeface="Arial" panose="020B0604020202020204" pitchFamily="34" charset="0"/>
              </a:rPr>
              <a:t>Index</a:t>
            </a:r>
            <a:r>
              <a:rPr lang="en-US" sz="1000" b="1" baseline="30000" dirty="0" err="1">
                <a:solidFill>
                  <a:schemeClr val="tx1"/>
                </a:solidFill>
                <a:latin typeface="Arial" panose="020B0604020202020204" pitchFamily="34" charset="0"/>
                <a:cs typeface="Arial" panose="020B0604020202020204" pitchFamily="34" charset="0"/>
              </a:rPr>
              <a:t>TM</a:t>
            </a:r>
            <a:endParaRPr lang="en-US" sz="1000" baseline="30000" dirty="0">
              <a:solidFill>
                <a:schemeClr val="tx1"/>
              </a:solidFill>
              <a:latin typeface="Arial" panose="020B0604020202020204" pitchFamily="34" charset="0"/>
              <a:cs typeface="Arial" panose="020B0604020202020204" pitchFamily="34" charset="0"/>
            </a:endParaRPr>
          </a:p>
          <a:p>
            <a:pPr marL="0" indent="0">
              <a:buNone/>
            </a:pPr>
            <a:r>
              <a:rPr lang="en-US" sz="1000" dirty="0">
                <a:solidFill>
                  <a:schemeClr val="tx1"/>
                </a:solidFill>
                <a:latin typeface="Arial" panose="020B0604020202020204" pitchFamily="34" charset="0"/>
                <a:cs typeface="Arial" panose="020B0604020202020204" pitchFamily="34" charset="0"/>
              </a:rPr>
              <a:t>The Franklin Quality Dividend (“FQD”) Index has been developed and is owned solely by QS Investors LLC, a subsidiary of Franklin Resources, Inc. Neither Blackrock (the sponsor of iShares ETFs) nor Invesco is affiliated with Franklin Resources, Inc. and QS Investors, LLC. FQD and any security or product based on or making use of FQD are not sponsored, endorsed, or promoted by Blackrock or Invesco, and neither company bears any responsibility or liability for or with respect to FQD or any security or product based on or making use of FQD. </a:t>
            </a:r>
          </a:p>
          <a:p>
            <a:pPr marL="0" indent="0">
              <a:buNone/>
            </a:pPr>
            <a:r>
              <a:rPr lang="en-US" sz="1000" dirty="0">
                <a:solidFill>
                  <a:schemeClr val="tx1"/>
                </a:solidFill>
                <a:latin typeface="Arial" panose="020B0604020202020204" pitchFamily="34" charset="0"/>
                <a:cs typeface="Arial" panose="020B0604020202020204" pitchFamily="34" charset="0"/>
              </a:rPr>
              <a:t>FQD is calculated on behalf of QS Investors, LLC by </a:t>
            </a:r>
            <a:r>
              <a:rPr lang="en-US" sz="1000" dirty="0" err="1">
                <a:solidFill>
                  <a:schemeClr val="tx1"/>
                </a:solidFill>
                <a:latin typeface="Arial" panose="020B0604020202020204" pitchFamily="34" charset="0"/>
                <a:cs typeface="Arial" panose="020B0604020202020204" pitchFamily="34" charset="0"/>
              </a:rPr>
              <a:t>Solactive</a:t>
            </a:r>
            <a:r>
              <a:rPr lang="en-US" sz="1000" dirty="0">
                <a:solidFill>
                  <a:schemeClr val="tx1"/>
                </a:solidFill>
                <a:latin typeface="Arial" panose="020B0604020202020204" pitchFamily="34" charset="0"/>
                <a:cs typeface="Arial" panose="020B0604020202020204" pitchFamily="34" charset="0"/>
              </a:rPr>
              <a:t> or its affiliate, agent or partner. </a:t>
            </a:r>
            <a:r>
              <a:rPr lang="en-US" sz="1000" dirty="0" err="1">
                <a:solidFill>
                  <a:schemeClr val="tx1"/>
                </a:solidFill>
                <a:latin typeface="Arial" panose="020B0604020202020204" pitchFamily="34" charset="0"/>
                <a:cs typeface="Arial" panose="020B0604020202020204" pitchFamily="34" charset="0"/>
              </a:rPr>
              <a:t>Solactive</a:t>
            </a:r>
            <a:r>
              <a:rPr lang="en-US" sz="1000" dirty="0">
                <a:solidFill>
                  <a:schemeClr val="tx1"/>
                </a:solidFill>
                <a:latin typeface="Arial" panose="020B0604020202020204" pitchFamily="34" charset="0"/>
                <a:cs typeface="Arial" panose="020B0604020202020204" pitchFamily="34" charset="0"/>
              </a:rPr>
              <a:t>, QS Investors, LLC, Franklin Resources, Inc. and their respective affiliates do not make any claim, prediction, warranty or representation as to the accuracy and completeness of FQD, the results to be obtained from use of FQDI or the suitability of FQD for the purpose to which it is being put by American General Life Insurance Company, and bear no liability for FQD or for any security or product based on or making use of FQD. </a:t>
            </a:r>
          </a:p>
          <a:p>
            <a:pPr marL="0" indent="0">
              <a:buNone/>
            </a:pPr>
            <a:r>
              <a:rPr lang="en-US" sz="1000" dirty="0">
                <a:solidFill>
                  <a:schemeClr val="tx1"/>
                </a:solidFill>
                <a:latin typeface="Arial" panose="020B0604020202020204" pitchFamily="34" charset="0"/>
                <a:cs typeface="Arial" panose="020B0604020202020204" pitchFamily="34" charset="0"/>
              </a:rPr>
              <a:t>FQD embeds an annual index cost in the calculations of the change in index value. This embedded index cost will reduce any change in index value, and it funds certain operational and licensing costs for the Index. Since it will affect the return of the Index, it may also impact the amount of interest credited to an index annuity; however, it is not a fee paid by the policy owner or received by the issuing insurance company. </a:t>
            </a:r>
          </a:p>
          <a:p>
            <a:endParaRPr lang="en-US" sz="1000" dirty="0">
              <a:solidFill>
                <a:schemeClr val="tx1"/>
              </a:solidFill>
            </a:endParaRPr>
          </a:p>
          <a:p>
            <a:pPr marL="0" indent="0">
              <a:buNone/>
            </a:pPr>
            <a:r>
              <a:rPr lang="en-US" sz="1000" dirty="0">
                <a:solidFill>
                  <a:schemeClr val="tx1"/>
                </a:solidFill>
                <a:latin typeface="Arial" panose="020B0604020202020204" pitchFamily="34" charset="0"/>
                <a:cs typeface="Arial" panose="020B0604020202020204" pitchFamily="34" charset="0"/>
              </a:rPr>
              <a:t>Past performance is not indicative of future results. </a:t>
            </a:r>
            <a:endParaRPr lang="en-US" sz="1000" dirty="0">
              <a:solidFill>
                <a:schemeClr val="tx1"/>
              </a:solidFill>
            </a:endParaRPr>
          </a:p>
          <a:p>
            <a:pPr marL="0" indent="0">
              <a:buNone/>
            </a:pPr>
            <a:endParaRPr lang="en-US" sz="1000" dirty="0">
              <a:solidFill>
                <a:schemeClr val="tx1"/>
              </a:solidFill>
            </a:endParaRPr>
          </a:p>
          <a:p>
            <a:pPr marL="0" indent="0">
              <a:buNone/>
            </a:pPr>
            <a:r>
              <a:rPr lang="en-US" sz="1000" dirty="0">
                <a:solidFill>
                  <a:schemeClr val="tx1"/>
                </a:solidFill>
                <a:latin typeface="Arial" panose="020B0604020202020204" pitchFamily="34" charset="0"/>
                <a:cs typeface="Arial" panose="020B0604020202020204" pitchFamily="34" charset="0"/>
              </a:rPr>
              <a:t>Carriers mentioned in the presentation are peer group competitors of American General Life. Every attempt has been made to verify the accuracy of competitor information included in this presentation. Product information and rates are subject to change at any time.</a:t>
            </a:r>
          </a:p>
          <a:p>
            <a:pPr marL="0" indent="0">
              <a:buNone/>
            </a:pPr>
            <a:endParaRPr lang="en-US" sz="1000" dirty="0">
              <a:solidFill>
                <a:schemeClr val="tx1"/>
              </a:solidFill>
            </a:endParaRPr>
          </a:p>
          <a:p>
            <a:pPr marL="0" indent="0" defTabSz="914400">
              <a:buNone/>
            </a:pPr>
            <a:r>
              <a:rPr lang="en-US" sz="1000" dirty="0">
                <a:solidFill>
                  <a:schemeClr val="tx1"/>
                </a:solidFill>
                <a:latin typeface="Arial" panose="020B0604020202020204" pitchFamily="34" charset="0"/>
                <a:ea typeface="Times New Roman"/>
                <a:cs typeface="Arial" panose="020B0604020202020204" pitchFamily="34" charset="0"/>
              </a:rPr>
              <a:t>AGLC201804  ©2022 AIG. All rights reserved. </a:t>
            </a:r>
            <a:r>
              <a:rPr lang="en-US" sz="1000" dirty="0">
                <a:solidFill>
                  <a:schemeClr val="tx1"/>
                </a:solidFill>
                <a:latin typeface="Arial" panose="020B0604020202020204" pitchFamily="34" charset="0"/>
                <a:cs typeface="Arial" panose="020B0604020202020204" pitchFamily="34" charset="0"/>
              </a:rPr>
              <a:t>FOR FINANCIAL PROFESSIONAL USE ONLY-NOT FOR PUBLIC DISTRIBUTION</a:t>
            </a:r>
            <a:r>
              <a:rPr lang="en-US" sz="1000" spc="-10" dirty="0">
                <a:solidFill>
                  <a:schemeClr val="tx1"/>
                </a:solidFill>
                <a:latin typeface="Arial" panose="020B0604020202020204" pitchFamily="34" charset="0"/>
                <a:cs typeface="Arial" panose="020B0604020202020204" pitchFamily="34" charset="0"/>
              </a:rPr>
              <a:t> </a:t>
            </a:r>
          </a:p>
          <a:p>
            <a:endParaRPr lang="en-US" sz="1000" dirty="0">
              <a:solidFill>
                <a:schemeClr val="tx1"/>
              </a:solidFill>
              <a:latin typeface="Arial" panose="020B0604020202020204" pitchFamily="34" charset="0"/>
              <a:cs typeface="Arial" panose="020B0604020202020204" pitchFamily="34" charset="0"/>
            </a:endParaRPr>
          </a:p>
          <a:p>
            <a:endParaRPr lang="en-US" sz="1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3526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0074BD5E-A936-4221-89BA-F5294DD82C07}"/>
              </a:ext>
            </a:extLst>
          </p:cNvPr>
          <p:cNvSpPr txBox="1">
            <a:spLocks/>
          </p:cNvSpPr>
          <p:nvPr/>
        </p:nvSpPr>
        <p:spPr>
          <a:xfrm>
            <a:off x="264361" y="1328569"/>
            <a:ext cx="11713374" cy="4200861"/>
          </a:xfrm>
          <a:prstGeom prst="rect">
            <a:avLst/>
          </a:prstGeom>
        </p:spPr>
        <p:txBody>
          <a:bodyPr/>
          <a:lstStyle>
            <a:lvl1pPr marL="228589" indent="-228589" algn="l" defTabSz="914354" rtl="0" eaLnBrk="1" latinLnBrk="0" hangingPunct="1">
              <a:lnSpc>
                <a:spcPct val="90000"/>
              </a:lnSpc>
              <a:spcBef>
                <a:spcPts val="1000"/>
              </a:spcBef>
              <a:buClr>
                <a:srgbClr val="8F4FDA"/>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8F4FDA"/>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8F4FDA"/>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0" indent="0">
              <a:buNone/>
            </a:pPr>
            <a:r>
              <a:rPr lang="en-US" sz="1000" b="1" dirty="0">
                <a:solidFill>
                  <a:schemeClr val="tx1"/>
                </a:solidFill>
              </a:rPr>
              <a:t>An Accelerated Death Benefit Rider (ABR) is not a replacement for Long Term Care Insurance (LTCI).  It is a life insurance benefit that gives you the option to accelerate some of the death benefit in the event the insured meets the criteria for a qualifying event described in the policy.  The rider does not provide long-term care insurance subject to California insurance law, is not a California Partnership for Long-Term Care program policy. The policy is not a Medicare supplement.</a:t>
            </a:r>
            <a:endParaRPr lang="en-US" sz="1000" dirty="0">
              <a:solidFill>
                <a:schemeClr val="tx1"/>
              </a:solidFill>
            </a:endParaRPr>
          </a:p>
          <a:p>
            <a:pPr marL="0" indent="0">
              <a:buNone/>
            </a:pPr>
            <a:r>
              <a:rPr lang="en-US" sz="1000" b="1" dirty="0">
                <a:solidFill>
                  <a:schemeClr val="tx1"/>
                </a:solidFill>
              </a:rPr>
              <a:t>ABRs and LTCI provide different types of benefits. An ABR allows the insured to access a portion of the life insurance policy’s death benefit while living. ABR payments are unrestricted and may be used for any purpose. LTCI provides reimbursement for necessary care received due to the inability to perform activities of daily living or cognitive impairment. LTCI coverage may include reimbursement for the cost of a nursing home, assisted living, home health care, homemaker services, adult day care, hospice services or respite care for the primary caretaker and the benefits may be conditioned on certain requirements or meeting an elimination period or limited by type of service, the number of days or a maximum dollar limit.  Some ABRs and all LTCI are conditioned upon the insured not being able to perform two or more of the activities of daily living or being cognitively impaired.</a:t>
            </a:r>
          </a:p>
          <a:p>
            <a:pPr marL="0" indent="0">
              <a:buNone/>
            </a:pPr>
            <a:r>
              <a:rPr lang="en-US" sz="1000" dirty="0">
                <a:solidFill>
                  <a:schemeClr val="tx1"/>
                </a:solidFill>
              </a:rPr>
              <a:t>This ABR pays proceeds that are intended to qualify for favorable tax treatment under section 101(g) of the Federal Internal Revenue Code. The federal, state, or local tax consequences resulting from payment of an ABR will depend on the specific facts and circumstances, and consequently advice and guidance should be obtained from a personal tax advisor prior to the receipt of any payments. ABR payments may affect eligibility for, or amounts of, Medicaid or other benefits provided by federal, state, or local government. Death benefits and policy values, such as cash values, premium payments and cost of insurance charges if applicable, will be reduced if an ABR payment is made.  ABR payments may be limited by the contract or by outstanding policy loans.</a:t>
            </a:r>
          </a:p>
          <a:p>
            <a:endParaRPr lang="en-US" sz="1000" dirty="0">
              <a:solidFill>
                <a:schemeClr val="tx1"/>
              </a:solidFill>
            </a:endParaRPr>
          </a:p>
          <a:p>
            <a:endParaRPr lang="en-US" sz="1000" dirty="0">
              <a:solidFill>
                <a:schemeClr val="tx1"/>
              </a:solidFill>
              <a:latin typeface="Arial" panose="020B0604020202020204" pitchFamily="34" charset="0"/>
              <a:cs typeface="Arial" panose="020B0604020202020204" pitchFamily="34" charset="0"/>
            </a:endParaRPr>
          </a:p>
          <a:p>
            <a:endParaRPr lang="en-US" sz="1000" dirty="0">
              <a:solidFill>
                <a:schemeClr val="tx1"/>
              </a:solidFill>
              <a:latin typeface="Arial" panose="020B0604020202020204" pitchFamily="34" charset="0"/>
              <a:cs typeface="Arial" panose="020B0604020202020204" pitchFamily="34" charset="0"/>
            </a:endParaRPr>
          </a:p>
          <a:p>
            <a:endParaRPr lang="en-US" sz="1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527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75B4-063C-CC46-9BD5-ED2C55AEA5AF}"/>
              </a:ext>
            </a:extLst>
          </p:cNvPr>
          <p:cNvSpPr>
            <a:spLocks noGrp="1"/>
          </p:cNvSpPr>
          <p:nvPr>
            <p:ph type="title"/>
          </p:nvPr>
        </p:nvSpPr>
        <p:spPr/>
        <p:txBody>
          <a:bodyPr/>
          <a:lstStyle/>
          <a:p>
            <a:r>
              <a:rPr lang="en-US" dirty="0"/>
              <a:t>Many clients live longer than expected</a:t>
            </a:r>
          </a:p>
        </p:txBody>
      </p:sp>
      <p:sp>
        <p:nvSpPr>
          <p:cNvPr id="7" name="Text Placeholder 3">
            <a:extLst>
              <a:ext uri="{FF2B5EF4-FFF2-40B4-BE49-F238E27FC236}">
                <a16:creationId xmlns:a16="http://schemas.microsoft.com/office/drawing/2014/main" id="{13674B3A-F9E0-4394-8D2C-7C99840C7991}"/>
              </a:ext>
            </a:extLst>
          </p:cNvPr>
          <p:cNvSpPr txBox="1">
            <a:spLocks/>
          </p:cNvSpPr>
          <p:nvPr/>
        </p:nvSpPr>
        <p:spPr>
          <a:xfrm>
            <a:off x="1296264" y="6067515"/>
            <a:ext cx="10895736" cy="492125"/>
          </a:xfrm>
          <a:prstGeom prst="rect">
            <a:avLst/>
          </a:prstGeom>
        </p:spPr>
        <p:txBody>
          <a:bodyPr vert="horz" lIns="0" tIns="0" rIns="0" bIns="0" rtlCol="0" anchor="b" anchorCtr="0">
            <a:normAutofit/>
          </a:bodyPr>
          <a:lstStyle>
            <a:lvl1pPr marL="0" indent="0" algn="l" defTabSz="914400" rtl="0" eaLnBrk="1" latinLnBrk="0" hangingPunct="1">
              <a:lnSpc>
                <a:spcPct val="100000"/>
              </a:lnSpc>
              <a:spcBef>
                <a:spcPts val="0"/>
              </a:spcBef>
              <a:buFontTx/>
              <a:buNone/>
              <a:defRPr lang="en-US" sz="800" kern="1200" baseline="0" dirty="0">
                <a:solidFill>
                  <a:schemeClr val="tx1">
                    <a:tint val="75000"/>
                  </a:schemeClr>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aseline="30000" dirty="0">
                <a:solidFill>
                  <a:schemeClr val="bg1"/>
                </a:solidFill>
              </a:rPr>
              <a:t>1</a:t>
            </a:r>
            <a:r>
              <a:rPr lang="en-US" sz="1200" dirty="0">
                <a:solidFill>
                  <a:schemeClr val="bg1"/>
                </a:solidFill>
              </a:rPr>
              <a:t>National Center for Health Statistics, Centers for Disease Control, Health, United States, 2020</a:t>
            </a:r>
          </a:p>
          <a:p>
            <a:r>
              <a:rPr lang="en-US" sz="1200" baseline="30000" dirty="0">
                <a:solidFill>
                  <a:schemeClr val="bg1"/>
                </a:solidFill>
              </a:rPr>
              <a:t>2</a:t>
            </a:r>
            <a:r>
              <a:rPr lang="en-US" sz="1200" dirty="0">
                <a:solidFill>
                  <a:schemeClr val="bg1"/>
                </a:solidFill>
              </a:rPr>
              <a:t>HealthView Services. 2019 Retirement Healthcare Costs Brief. December 2019.</a:t>
            </a:r>
          </a:p>
        </p:txBody>
      </p:sp>
      <p:sp>
        <p:nvSpPr>
          <p:cNvPr id="13" name="Rectangle 12">
            <a:extLst>
              <a:ext uri="{FF2B5EF4-FFF2-40B4-BE49-F238E27FC236}">
                <a16:creationId xmlns:a16="http://schemas.microsoft.com/office/drawing/2014/main" id="{3B1D8007-A683-47C6-9854-0A239C221CD7}"/>
              </a:ext>
            </a:extLst>
          </p:cNvPr>
          <p:cNvSpPr/>
          <p:nvPr/>
        </p:nvSpPr>
        <p:spPr>
          <a:xfrm>
            <a:off x="3745052" y="4808435"/>
            <a:ext cx="345173" cy="183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1B35F4-9B27-4805-A1CD-AE2A1F090071}"/>
              </a:ext>
            </a:extLst>
          </p:cNvPr>
          <p:cNvSpPr/>
          <p:nvPr/>
        </p:nvSpPr>
        <p:spPr>
          <a:xfrm>
            <a:off x="7499863" y="4897465"/>
            <a:ext cx="345173" cy="183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2047888-259F-4564-AC37-293C8A394BD5}"/>
              </a:ext>
            </a:extLst>
          </p:cNvPr>
          <p:cNvSpPr/>
          <p:nvPr/>
        </p:nvSpPr>
        <p:spPr>
          <a:xfrm>
            <a:off x="11002264" y="5001496"/>
            <a:ext cx="345173" cy="183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F96B406-E4E5-463A-9E6F-A93EBB7AAEDD}"/>
              </a:ext>
            </a:extLst>
          </p:cNvPr>
          <p:cNvPicPr>
            <a:picLocks noChangeAspect="1"/>
          </p:cNvPicPr>
          <p:nvPr/>
        </p:nvPicPr>
        <p:blipFill>
          <a:blip r:embed="rId3"/>
          <a:stretch>
            <a:fillRect/>
          </a:stretch>
        </p:blipFill>
        <p:spPr>
          <a:xfrm>
            <a:off x="282049" y="1276189"/>
            <a:ext cx="7724980" cy="2623383"/>
          </a:xfrm>
          <a:prstGeom prst="rect">
            <a:avLst/>
          </a:prstGeom>
        </p:spPr>
      </p:pic>
      <p:pic>
        <p:nvPicPr>
          <p:cNvPr id="9" name="Picture 8">
            <a:extLst>
              <a:ext uri="{FF2B5EF4-FFF2-40B4-BE49-F238E27FC236}">
                <a16:creationId xmlns:a16="http://schemas.microsoft.com/office/drawing/2014/main" id="{5FBC51A0-A1A3-42AD-9A6A-BE81032C4D2F}"/>
              </a:ext>
            </a:extLst>
          </p:cNvPr>
          <p:cNvPicPr>
            <a:picLocks noChangeAspect="1"/>
          </p:cNvPicPr>
          <p:nvPr/>
        </p:nvPicPr>
        <p:blipFill>
          <a:blip r:embed="rId4"/>
          <a:stretch>
            <a:fillRect/>
          </a:stretch>
        </p:blipFill>
        <p:spPr>
          <a:xfrm>
            <a:off x="8080008" y="2156490"/>
            <a:ext cx="3916803" cy="3586372"/>
          </a:xfrm>
          <a:prstGeom prst="rect">
            <a:avLst/>
          </a:prstGeom>
        </p:spPr>
      </p:pic>
      <p:sp>
        <p:nvSpPr>
          <p:cNvPr id="16" name="Rectangle 15">
            <a:extLst>
              <a:ext uri="{FF2B5EF4-FFF2-40B4-BE49-F238E27FC236}">
                <a16:creationId xmlns:a16="http://schemas.microsoft.com/office/drawing/2014/main" id="{FE8F6EFF-F215-4CA4-8EED-81E62E383744}"/>
              </a:ext>
            </a:extLst>
          </p:cNvPr>
          <p:cNvSpPr/>
          <p:nvPr/>
        </p:nvSpPr>
        <p:spPr>
          <a:xfrm>
            <a:off x="7952715" y="2783158"/>
            <a:ext cx="375781" cy="692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157EB1D-1965-46FF-A908-7FB3CC6008F3}"/>
              </a:ext>
            </a:extLst>
          </p:cNvPr>
          <p:cNvSpPr/>
          <p:nvPr/>
        </p:nvSpPr>
        <p:spPr>
          <a:xfrm>
            <a:off x="3269673" y="3121891"/>
            <a:ext cx="375781" cy="212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5FF73A-AF3F-4C89-802E-02D55BF899FB}"/>
              </a:ext>
            </a:extLst>
          </p:cNvPr>
          <p:cNvSpPr/>
          <p:nvPr/>
        </p:nvSpPr>
        <p:spPr>
          <a:xfrm>
            <a:off x="7519558" y="3121891"/>
            <a:ext cx="375781" cy="212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B710589-0942-4F63-A633-A3ADC0F89A04}"/>
              </a:ext>
            </a:extLst>
          </p:cNvPr>
          <p:cNvSpPr/>
          <p:nvPr/>
        </p:nvSpPr>
        <p:spPr>
          <a:xfrm>
            <a:off x="11347482" y="2948710"/>
            <a:ext cx="375781" cy="212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089CD31-F58A-4D34-9CBC-0D97E8249D58}"/>
              </a:ext>
            </a:extLst>
          </p:cNvPr>
          <p:cNvSpPr txBox="1"/>
          <p:nvPr/>
        </p:nvSpPr>
        <p:spPr>
          <a:xfrm>
            <a:off x="3273613" y="3156741"/>
            <a:ext cx="444820" cy="184666"/>
          </a:xfrm>
          <a:prstGeom prst="rect">
            <a:avLst/>
          </a:prstGeom>
          <a:noFill/>
        </p:spPr>
        <p:txBody>
          <a:bodyPr wrap="square" rtlCol="0">
            <a:spAutoFit/>
          </a:bodyPr>
          <a:lstStyle/>
          <a:p>
            <a:r>
              <a:rPr lang="en-US" sz="600" dirty="0"/>
              <a:t>1</a:t>
            </a:r>
          </a:p>
        </p:txBody>
      </p:sp>
      <p:sp>
        <p:nvSpPr>
          <p:cNvPr id="18" name="TextBox 17">
            <a:extLst>
              <a:ext uri="{FF2B5EF4-FFF2-40B4-BE49-F238E27FC236}">
                <a16:creationId xmlns:a16="http://schemas.microsoft.com/office/drawing/2014/main" id="{38D8947B-20A8-46F1-8261-149380314AE7}"/>
              </a:ext>
            </a:extLst>
          </p:cNvPr>
          <p:cNvSpPr txBox="1"/>
          <p:nvPr/>
        </p:nvSpPr>
        <p:spPr>
          <a:xfrm>
            <a:off x="7519558" y="3082793"/>
            <a:ext cx="444820" cy="184666"/>
          </a:xfrm>
          <a:prstGeom prst="rect">
            <a:avLst/>
          </a:prstGeom>
          <a:noFill/>
        </p:spPr>
        <p:txBody>
          <a:bodyPr wrap="square" rtlCol="0">
            <a:spAutoFit/>
          </a:bodyPr>
          <a:lstStyle/>
          <a:p>
            <a:r>
              <a:rPr lang="en-US" sz="600" dirty="0"/>
              <a:t>1</a:t>
            </a:r>
          </a:p>
        </p:txBody>
      </p:sp>
      <p:sp>
        <p:nvSpPr>
          <p:cNvPr id="19" name="TextBox 18">
            <a:extLst>
              <a:ext uri="{FF2B5EF4-FFF2-40B4-BE49-F238E27FC236}">
                <a16:creationId xmlns:a16="http://schemas.microsoft.com/office/drawing/2014/main" id="{77E8CCA6-A877-496F-B146-CD29FD2B6A3D}"/>
              </a:ext>
            </a:extLst>
          </p:cNvPr>
          <p:cNvSpPr txBox="1"/>
          <p:nvPr/>
        </p:nvSpPr>
        <p:spPr>
          <a:xfrm>
            <a:off x="11291016" y="2955002"/>
            <a:ext cx="444820" cy="184666"/>
          </a:xfrm>
          <a:prstGeom prst="rect">
            <a:avLst/>
          </a:prstGeom>
          <a:noFill/>
        </p:spPr>
        <p:txBody>
          <a:bodyPr wrap="square" rtlCol="0">
            <a:spAutoFit/>
          </a:bodyPr>
          <a:lstStyle/>
          <a:p>
            <a:r>
              <a:rPr lang="en-US" sz="600" dirty="0"/>
              <a:t>2</a:t>
            </a:r>
          </a:p>
        </p:txBody>
      </p:sp>
    </p:spTree>
    <p:extLst>
      <p:ext uri="{BB962C8B-B14F-4D97-AF65-F5344CB8AC3E}">
        <p14:creationId xmlns:p14="http://schemas.microsoft.com/office/powerpoint/2010/main" val="3680419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75B4-063C-CC46-9BD5-ED2C55AEA5AF}"/>
              </a:ext>
            </a:extLst>
          </p:cNvPr>
          <p:cNvSpPr>
            <a:spLocks noGrp="1"/>
          </p:cNvSpPr>
          <p:nvPr>
            <p:ph type="title"/>
          </p:nvPr>
        </p:nvSpPr>
        <p:spPr/>
        <p:txBody>
          <a:bodyPr/>
          <a:lstStyle/>
          <a:p>
            <a:r>
              <a:rPr lang="en-US" dirty="0"/>
              <a:t>Can client leave a legacy if they live too long?</a:t>
            </a:r>
          </a:p>
        </p:txBody>
      </p:sp>
      <p:sp>
        <p:nvSpPr>
          <p:cNvPr id="13" name="Rectangle 12">
            <a:extLst>
              <a:ext uri="{FF2B5EF4-FFF2-40B4-BE49-F238E27FC236}">
                <a16:creationId xmlns:a16="http://schemas.microsoft.com/office/drawing/2014/main" id="{3B1D8007-A683-47C6-9854-0A239C221CD7}"/>
              </a:ext>
            </a:extLst>
          </p:cNvPr>
          <p:cNvSpPr/>
          <p:nvPr/>
        </p:nvSpPr>
        <p:spPr>
          <a:xfrm>
            <a:off x="3745052" y="4808435"/>
            <a:ext cx="345173" cy="183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1B35F4-9B27-4805-A1CD-AE2A1F090071}"/>
              </a:ext>
            </a:extLst>
          </p:cNvPr>
          <p:cNvSpPr/>
          <p:nvPr/>
        </p:nvSpPr>
        <p:spPr>
          <a:xfrm>
            <a:off x="7499863" y="4897465"/>
            <a:ext cx="345173" cy="183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2047888-259F-4564-AC37-293C8A394BD5}"/>
              </a:ext>
            </a:extLst>
          </p:cNvPr>
          <p:cNvSpPr/>
          <p:nvPr/>
        </p:nvSpPr>
        <p:spPr>
          <a:xfrm>
            <a:off x="11002264" y="5001496"/>
            <a:ext cx="345173" cy="183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E8F6EFF-F215-4CA4-8EED-81E62E383744}"/>
              </a:ext>
            </a:extLst>
          </p:cNvPr>
          <p:cNvSpPr/>
          <p:nvPr/>
        </p:nvSpPr>
        <p:spPr>
          <a:xfrm>
            <a:off x="7952715" y="2783158"/>
            <a:ext cx="375781" cy="692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BBDBA36-AE7E-4BEB-B680-BF9530841CCD}"/>
              </a:ext>
            </a:extLst>
          </p:cNvPr>
          <p:cNvSpPr txBox="1"/>
          <p:nvPr/>
        </p:nvSpPr>
        <p:spPr>
          <a:xfrm>
            <a:off x="529924" y="1734399"/>
            <a:ext cx="11340991" cy="156966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Will they use up all their retirement resources with their long life?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What if loved ones live longer than expected too?</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Will anything be left as a legacy to spouse or children?</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A84F754-5C14-42E0-91D9-103B210A85E4}"/>
              </a:ext>
            </a:extLst>
          </p:cNvPr>
          <p:cNvPicPr>
            <a:picLocks noChangeAspect="1"/>
          </p:cNvPicPr>
          <p:nvPr/>
        </p:nvPicPr>
        <p:blipFill>
          <a:blip r:embed="rId3"/>
          <a:stretch>
            <a:fillRect/>
          </a:stretch>
        </p:blipFill>
        <p:spPr>
          <a:xfrm>
            <a:off x="8000002" y="3129209"/>
            <a:ext cx="3911801" cy="2578233"/>
          </a:xfrm>
          <a:prstGeom prst="rect">
            <a:avLst/>
          </a:prstGeom>
        </p:spPr>
      </p:pic>
    </p:spTree>
    <p:extLst>
      <p:ext uri="{BB962C8B-B14F-4D97-AF65-F5344CB8AC3E}">
        <p14:creationId xmlns:p14="http://schemas.microsoft.com/office/powerpoint/2010/main" val="1917745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75B4-063C-CC46-9BD5-ED2C55AEA5AF}"/>
              </a:ext>
            </a:extLst>
          </p:cNvPr>
          <p:cNvSpPr>
            <a:spLocks noGrp="1"/>
          </p:cNvSpPr>
          <p:nvPr>
            <p:ph type="title"/>
          </p:nvPr>
        </p:nvSpPr>
        <p:spPr bwMode="auto"/>
        <p:txBody>
          <a:bodyPr/>
          <a:lstStyle/>
          <a:p>
            <a:r>
              <a:rPr lang="en-US" dirty="0"/>
              <a:t>Take care of loved ones in the event of early passing</a:t>
            </a:r>
          </a:p>
        </p:txBody>
      </p:sp>
      <p:sp>
        <p:nvSpPr>
          <p:cNvPr id="7" name="Text Placeholder 3">
            <a:extLst>
              <a:ext uri="{FF2B5EF4-FFF2-40B4-BE49-F238E27FC236}">
                <a16:creationId xmlns:a16="http://schemas.microsoft.com/office/drawing/2014/main" id="{13674B3A-F9E0-4394-8D2C-7C99840C7991}"/>
              </a:ext>
            </a:extLst>
          </p:cNvPr>
          <p:cNvSpPr txBox="1">
            <a:spLocks/>
          </p:cNvSpPr>
          <p:nvPr/>
        </p:nvSpPr>
        <p:spPr>
          <a:xfrm>
            <a:off x="1184846" y="4888955"/>
            <a:ext cx="10895736" cy="492125"/>
          </a:xfrm>
          <a:prstGeom prst="rect">
            <a:avLst/>
          </a:prstGeom>
        </p:spPr>
        <p:txBody>
          <a:bodyPr vert="horz" lIns="0" tIns="0" rIns="0" bIns="0" rtlCol="0" anchor="b" anchorCtr="0">
            <a:normAutofit fontScale="92500" lnSpcReduction="10000"/>
          </a:bodyPr>
          <a:lstStyle>
            <a:lvl1pPr marL="0" indent="0" algn="l" defTabSz="914400" rtl="0" eaLnBrk="1" latinLnBrk="0" hangingPunct="1">
              <a:lnSpc>
                <a:spcPct val="100000"/>
              </a:lnSpc>
              <a:spcBef>
                <a:spcPts val="0"/>
              </a:spcBef>
              <a:buFontTx/>
              <a:buNone/>
              <a:defRPr lang="en-US" sz="800" kern="1200" baseline="0" dirty="0">
                <a:solidFill>
                  <a:schemeClr val="tx1">
                    <a:tint val="75000"/>
                  </a:schemeClr>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bg1"/>
                </a:solidFill>
              </a:rPr>
              <a:t>National Center for Health Statistics, Centers for Disease Control, Health, United States, 2020</a:t>
            </a:r>
          </a:p>
          <a:p>
            <a:r>
              <a:rPr lang="en-US" sz="1200" dirty="0">
                <a:solidFill>
                  <a:schemeClr val="bg1"/>
                </a:solidFill>
              </a:rPr>
              <a:t>State of Credit 2021, Experian, September 2021</a:t>
            </a:r>
          </a:p>
          <a:p>
            <a:r>
              <a:rPr lang="en-US" sz="1200" dirty="0">
                <a:solidFill>
                  <a:schemeClr val="bg1"/>
                </a:solidFill>
              </a:rPr>
              <a:t>Trends in College Pricing 2020-2021, The College Board, October 2020</a:t>
            </a:r>
          </a:p>
        </p:txBody>
      </p:sp>
      <p:sp>
        <p:nvSpPr>
          <p:cNvPr id="13" name="Rectangle 12">
            <a:extLst>
              <a:ext uri="{FF2B5EF4-FFF2-40B4-BE49-F238E27FC236}">
                <a16:creationId xmlns:a16="http://schemas.microsoft.com/office/drawing/2014/main" id="{3B1D8007-A683-47C6-9854-0A239C221CD7}"/>
              </a:ext>
            </a:extLst>
          </p:cNvPr>
          <p:cNvSpPr/>
          <p:nvPr/>
        </p:nvSpPr>
        <p:spPr>
          <a:xfrm>
            <a:off x="3633634" y="3629875"/>
            <a:ext cx="345173" cy="183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1B35F4-9B27-4805-A1CD-AE2A1F090071}"/>
              </a:ext>
            </a:extLst>
          </p:cNvPr>
          <p:cNvSpPr/>
          <p:nvPr/>
        </p:nvSpPr>
        <p:spPr>
          <a:xfrm>
            <a:off x="7388445" y="3718905"/>
            <a:ext cx="345173" cy="183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2047888-259F-4564-AC37-293C8A394BD5}"/>
              </a:ext>
            </a:extLst>
          </p:cNvPr>
          <p:cNvSpPr/>
          <p:nvPr/>
        </p:nvSpPr>
        <p:spPr>
          <a:xfrm>
            <a:off x="10890846" y="3822936"/>
            <a:ext cx="345173" cy="183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8A1AEDC-3B29-4776-868E-B07643C8F70B}"/>
              </a:ext>
            </a:extLst>
          </p:cNvPr>
          <p:cNvGrpSpPr/>
          <p:nvPr/>
        </p:nvGrpSpPr>
        <p:grpSpPr>
          <a:xfrm>
            <a:off x="143620" y="1859211"/>
            <a:ext cx="2423375" cy="2774086"/>
            <a:chOff x="720883" y="2154477"/>
            <a:chExt cx="3024169" cy="3439419"/>
          </a:xfrm>
        </p:grpSpPr>
        <p:pic>
          <p:nvPicPr>
            <p:cNvPr id="11" name="Picture 10">
              <a:extLst>
                <a:ext uri="{FF2B5EF4-FFF2-40B4-BE49-F238E27FC236}">
                  <a16:creationId xmlns:a16="http://schemas.microsoft.com/office/drawing/2014/main" id="{B3F38F75-505D-480A-9A19-A3BDE7DB0AB9}"/>
                </a:ext>
              </a:extLst>
            </p:cNvPr>
            <p:cNvPicPr>
              <a:picLocks noChangeAspect="1"/>
            </p:cNvPicPr>
            <p:nvPr/>
          </p:nvPicPr>
          <p:blipFill>
            <a:blip r:embed="rId3"/>
            <a:stretch>
              <a:fillRect/>
            </a:stretch>
          </p:blipFill>
          <p:spPr>
            <a:xfrm>
              <a:off x="720883" y="2253624"/>
              <a:ext cx="2902099" cy="3340272"/>
            </a:xfrm>
            <a:prstGeom prst="rect">
              <a:avLst/>
            </a:prstGeom>
          </p:spPr>
        </p:pic>
        <p:sp>
          <p:nvSpPr>
            <p:cNvPr id="12" name="Rectangle 11">
              <a:extLst>
                <a:ext uri="{FF2B5EF4-FFF2-40B4-BE49-F238E27FC236}">
                  <a16:creationId xmlns:a16="http://schemas.microsoft.com/office/drawing/2014/main" id="{B3581E09-17BF-4435-AED0-1CEBD406BABB}"/>
                </a:ext>
              </a:extLst>
            </p:cNvPr>
            <p:cNvSpPr/>
            <p:nvPr/>
          </p:nvSpPr>
          <p:spPr>
            <a:xfrm>
              <a:off x="2492679" y="2154477"/>
              <a:ext cx="1252373" cy="644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25AF36EA-19A4-4225-A7FA-8D2BE7F4E7BD}"/>
              </a:ext>
            </a:extLst>
          </p:cNvPr>
          <p:cNvPicPr>
            <a:picLocks noChangeAspect="1"/>
          </p:cNvPicPr>
          <p:nvPr/>
        </p:nvPicPr>
        <p:blipFill rotWithShape="1">
          <a:blip r:embed="rId4"/>
          <a:srcRect t="18591" b="-182"/>
          <a:stretch/>
        </p:blipFill>
        <p:spPr>
          <a:xfrm>
            <a:off x="4421413" y="1752373"/>
            <a:ext cx="7770587" cy="2937215"/>
          </a:xfrm>
          <a:prstGeom prst="rect">
            <a:avLst/>
          </a:prstGeom>
        </p:spPr>
      </p:pic>
      <p:pic>
        <p:nvPicPr>
          <p:cNvPr id="5" name="Picture 4">
            <a:extLst>
              <a:ext uri="{FF2B5EF4-FFF2-40B4-BE49-F238E27FC236}">
                <a16:creationId xmlns:a16="http://schemas.microsoft.com/office/drawing/2014/main" id="{69A8DC26-D766-4361-9420-1F0106DF37A0}"/>
              </a:ext>
            </a:extLst>
          </p:cNvPr>
          <p:cNvPicPr>
            <a:picLocks noChangeAspect="1"/>
          </p:cNvPicPr>
          <p:nvPr/>
        </p:nvPicPr>
        <p:blipFill rotWithShape="1">
          <a:blip r:embed="rId5"/>
          <a:srcRect t="13789" r="54624"/>
          <a:stretch/>
        </p:blipFill>
        <p:spPr>
          <a:xfrm>
            <a:off x="2546206" y="1752373"/>
            <a:ext cx="2026078" cy="2714614"/>
          </a:xfrm>
          <a:prstGeom prst="rect">
            <a:avLst/>
          </a:prstGeom>
        </p:spPr>
      </p:pic>
      <p:sp>
        <p:nvSpPr>
          <p:cNvPr id="16" name="Text Placeholder 3">
            <a:extLst>
              <a:ext uri="{FF2B5EF4-FFF2-40B4-BE49-F238E27FC236}">
                <a16:creationId xmlns:a16="http://schemas.microsoft.com/office/drawing/2014/main" id="{12700643-00A8-4962-87A1-2BA9890D9250}"/>
              </a:ext>
            </a:extLst>
          </p:cNvPr>
          <p:cNvSpPr txBox="1">
            <a:spLocks/>
          </p:cNvSpPr>
          <p:nvPr/>
        </p:nvSpPr>
        <p:spPr>
          <a:xfrm>
            <a:off x="1296264" y="6107704"/>
            <a:ext cx="10895736" cy="492125"/>
          </a:xfrm>
          <a:prstGeom prst="rect">
            <a:avLst/>
          </a:prstGeom>
        </p:spPr>
        <p:txBody>
          <a:bodyPr vert="horz" lIns="0" tIns="0" rIns="0" bIns="0" rtlCol="0" anchor="b" anchorCtr="0">
            <a:normAutofit fontScale="92500" lnSpcReduction="10000"/>
          </a:bodyPr>
          <a:lstStyle>
            <a:lvl1pPr marL="0" indent="0" algn="l" defTabSz="914400" rtl="0" eaLnBrk="1" latinLnBrk="0" hangingPunct="1">
              <a:lnSpc>
                <a:spcPct val="100000"/>
              </a:lnSpc>
              <a:spcBef>
                <a:spcPts val="0"/>
              </a:spcBef>
              <a:buFontTx/>
              <a:buNone/>
              <a:defRPr lang="en-US" sz="800" kern="1200" baseline="0" dirty="0">
                <a:solidFill>
                  <a:schemeClr val="tx1">
                    <a:tint val="75000"/>
                  </a:schemeClr>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aseline="30000" dirty="0">
                <a:solidFill>
                  <a:schemeClr val="bg1"/>
                </a:solidFill>
              </a:rPr>
              <a:t>1</a:t>
            </a:r>
            <a:r>
              <a:rPr lang="en-US" sz="1200" dirty="0">
                <a:solidFill>
                  <a:schemeClr val="bg1"/>
                </a:solidFill>
              </a:rPr>
              <a:t>Bankrate; Survey; Most Americans wouldn’t cover $1k emergency with savings; January 2019; Page 2</a:t>
            </a:r>
          </a:p>
          <a:p>
            <a:r>
              <a:rPr lang="en-US" sz="1200" baseline="30000" dirty="0">
                <a:solidFill>
                  <a:schemeClr val="bg1"/>
                </a:solidFill>
              </a:rPr>
              <a:t>2</a:t>
            </a:r>
            <a:r>
              <a:rPr lang="en-US" sz="1200" dirty="0">
                <a:solidFill>
                  <a:schemeClr val="bg1"/>
                </a:solidFill>
              </a:rPr>
              <a:t>The Women's Institute for Financial Education; Why Women Need Retirement Planning More Than Men Do; February 13, 2020</a:t>
            </a:r>
          </a:p>
          <a:p>
            <a:r>
              <a:rPr lang="en-US" sz="1200" baseline="30000" dirty="0">
                <a:solidFill>
                  <a:schemeClr val="bg1"/>
                </a:solidFill>
              </a:rPr>
              <a:t>3</a:t>
            </a:r>
            <a:r>
              <a:rPr lang="en-US" sz="1200" dirty="0">
                <a:solidFill>
                  <a:schemeClr val="bg1"/>
                </a:solidFill>
              </a:rPr>
              <a:t>Federal Reserve System; Money in the bank? Assessing families' liquid savings using survey of consumer finances; November 2019</a:t>
            </a:r>
          </a:p>
          <a:p>
            <a:endParaRPr lang="en-US" sz="1200" dirty="0">
              <a:solidFill>
                <a:schemeClr val="bg1"/>
              </a:solidFill>
            </a:endParaRPr>
          </a:p>
        </p:txBody>
      </p:sp>
      <p:sp>
        <p:nvSpPr>
          <p:cNvPr id="3" name="Rectangle 2">
            <a:extLst>
              <a:ext uri="{FF2B5EF4-FFF2-40B4-BE49-F238E27FC236}">
                <a16:creationId xmlns:a16="http://schemas.microsoft.com/office/drawing/2014/main" id="{A6DEDCD2-D227-4AE9-ACD9-CA5EF708B4F6}"/>
              </a:ext>
            </a:extLst>
          </p:cNvPr>
          <p:cNvSpPr/>
          <p:nvPr/>
        </p:nvSpPr>
        <p:spPr>
          <a:xfrm>
            <a:off x="2216727" y="3988821"/>
            <a:ext cx="157018" cy="91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68F3E5F-0B61-4A16-93EC-D1A0E6732BE5}"/>
              </a:ext>
            </a:extLst>
          </p:cNvPr>
          <p:cNvSpPr/>
          <p:nvPr/>
        </p:nvSpPr>
        <p:spPr>
          <a:xfrm>
            <a:off x="4064000" y="4102267"/>
            <a:ext cx="357413" cy="192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A95E36A-D3C0-4241-8BB5-63A3CAF47647}"/>
              </a:ext>
            </a:extLst>
          </p:cNvPr>
          <p:cNvSpPr/>
          <p:nvPr/>
        </p:nvSpPr>
        <p:spPr>
          <a:xfrm>
            <a:off x="9167091" y="3286238"/>
            <a:ext cx="357413" cy="192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C3819EA-2501-4A35-A96A-0037953B9BC4}"/>
              </a:ext>
            </a:extLst>
          </p:cNvPr>
          <p:cNvSpPr/>
          <p:nvPr/>
        </p:nvSpPr>
        <p:spPr>
          <a:xfrm>
            <a:off x="9467087" y="4230259"/>
            <a:ext cx="357413" cy="146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32E299-7104-47C2-8936-FBA501147575}"/>
              </a:ext>
            </a:extLst>
          </p:cNvPr>
          <p:cNvSpPr/>
          <p:nvPr/>
        </p:nvSpPr>
        <p:spPr>
          <a:xfrm>
            <a:off x="11598030" y="4230259"/>
            <a:ext cx="357413" cy="146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D49F5F7-D3D6-42EA-84B3-E8250754475B}"/>
              </a:ext>
            </a:extLst>
          </p:cNvPr>
          <p:cNvSpPr txBox="1"/>
          <p:nvPr/>
        </p:nvSpPr>
        <p:spPr>
          <a:xfrm>
            <a:off x="2151335" y="3904736"/>
            <a:ext cx="444820" cy="184666"/>
          </a:xfrm>
          <a:prstGeom prst="rect">
            <a:avLst/>
          </a:prstGeom>
          <a:noFill/>
        </p:spPr>
        <p:txBody>
          <a:bodyPr wrap="square" rtlCol="0">
            <a:spAutoFit/>
          </a:bodyPr>
          <a:lstStyle/>
          <a:p>
            <a:r>
              <a:rPr lang="en-US" sz="600" dirty="0"/>
              <a:t>1</a:t>
            </a:r>
          </a:p>
        </p:txBody>
      </p:sp>
      <p:sp>
        <p:nvSpPr>
          <p:cNvPr id="20" name="TextBox 19">
            <a:extLst>
              <a:ext uri="{FF2B5EF4-FFF2-40B4-BE49-F238E27FC236}">
                <a16:creationId xmlns:a16="http://schemas.microsoft.com/office/drawing/2014/main" id="{4DFC2E63-049E-4994-802E-D0F7263D04BF}"/>
              </a:ext>
            </a:extLst>
          </p:cNvPr>
          <p:cNvSpPr txBox="1"/>
          <p:nvPr/>
        </p:nvSpPr>
        <p:spPr>
          <a:xfrm>
            <a:off x="9423383" y="4186100"/>
            <a:ext cx="444820" cy="184666"/>
          </a:xfrm>
          <a:prstGeom prst="rect">
            <a:avLst/>
          </a:prstGeom>
          <a:noFill/>
        </p:spPr>
        <p:txBody>
          <a:bodyPr wrap="square" rtlCol="0">
            <a:spAutoFit/>
          </a:bodyPr>
          <a:lstStyle/>
          <a:p>
            <a:r>
              <a:rPr lang="en-US" sz="600" dirty="0"/>
              <a:t>3</a:t>
            </a:r>
          </a:p>
        </p:txBody>
      </p:sp>
      <p:sp>
        <p:nvSpPr>
          <p:cNvPr id="23" name="TextBox 22">
            <a:extLst>
              <a:ext uri="{FF2B5EF4-FFF2-40B4-BE49-F238E27FC236}">
                <a16:creationId xmlns:a16="http://schemas.microsoft.com/office/drawing/2014/main" id="{91E076CB-FD77-4756-90DC-422910F5946B}"/>
              </a:ext>
            </a:extLst>
          </p:cNvPr>
          <p:cNvSpPr txBox="1"/>
          <p:nvPr/>
        </p:nvSpPr>
        <p:spPr>
          <a:xfrm>
            <a:off x="11567909" y="4186100"/>
            <a:ext cx="444820" cy="184666"/>
          </a:xfrm>
          <a:prstGeom prst="rect">
            <a:avLst/>
          </a:prstGeom>
          <a:noFill/>
        </p:spPr>
        <p:txBody>
          <a:bodyPr wrap="square" rtlCol="0">
            <a:spAutoFit/>
          </a:bodyPr>
          <a:lstStyle/>
          <a:p>
            <a:r>
              <a:rPr lang="en-US" sz="600" dirty="0"/>
              <a:t>3</a:t>
            </a:r>
          </a:p>
        </p:txBody>
      </p:sp>
      <p:sp>
        <p:nvSpPr>
          <p:cNvPr id="24" name="TextBox 23">
            <a:extLst>
              <a:ext uri="{FF2B5EF4-FFF2-40B4-BE49-F238E27FC236}">
                <a16:creationId xmlns:a16="http://schemas.microsoft.com/office/drawing/2014/main" id="{EEA40FFC-CF2E-4964-ACBB-238E092B798F}"/>
              </a:ext>
            </a:extLst>
          </p:cNvPr>
          <p:cNvSpPr txBox="1"/>
          <p:nvPr/>
        </p:nvSpPr>
        <p:spPr>
          <a:xfrm>
            <a:off x="4094872" y="4106255"/>
            <a:ext cx="444820" cy="184666"/>
          </a:xfrm>
          <a:prstGeom prst="rect">
            <a:avLst/>
          </a:prstGeom>
          <a:noFill/>
        </p:spPr>
        <p:txBody>
          <a:bodyPr wrap="square" rtlCol="0">
            <a:spAutoFit/>
          </a:bodyPr>
          <a:lstStyle/>
          <a:p>
            <a:r>
              <a:rPr lang="en-US" sz="600" dirty="0"/>
              <a:t>2</a:t>
            </a:r>
          </a:p>
        </p:txBody>
      </p:sp>
    </p:spTree>
    <p:extLst>
      <p:ext uri="{BB962C8B-B14F-4D97-AF65-F5344CB8AC3E}">
        <p14:creationId xmlns:p14="http://schemas.microsoft.com/office/powerpoint/2010/main" val="1982940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75B4-063C-CC46-9BD5-ED2C55AEA5AF}"/>
              </a:ext>
            </a:extLst>
          </p:cNvPr>
          <p:cNvSpPr>
            <a:spLocks noGrp="1"/>
          </p:cNvSpPr>
          <p:nvPr>
            <p:ph type="title"/>
          </p:nvPr>
        </p:nvSpPr>
        <p:spPr bwMode="auto">
          <a:xfrm>
            <a:off x="640079" y="426720"/>
            <a:ext cx="11230836" cy="914400"/>
          </a:xfrm>
        </p:spPr>
        <p:txBody>
          <a:bodyPr/>
          <a:lstStyle/>
          <a:p>
            <a:r>
              <a:rPr lang="en-US" sz="3200" dirty="0">
                <a:latin typeface="Arial" panose="020B0604020202020204" pitchFamily="34" charset="0"/>
                <a:cs typeface="Arial" panose="020B0604020202020204" pitchFamily="34" charset="0"/>
              </a:rPr>
              <a:t>If client dies too soon, what is financial burden on loved ones?</a:t>
            </a:r>
          </a:p>
        </p:txBody>
      </p:sp>
      <p:sp>
        <p:nvSpPr>
          <p:cNvPr id="16" name="TextBox 15">
            <a:extLst>
              <a:ext uri="{FF2B5EF4-FFF2-40B4-BE49-F238E27FC236}">
                <a16:creationId xmlns:a16="http://schemas.microsoft.com/office/drawing/2014/main" id="{7C181A5B-4CA1-4F10-B73C-AA5A57E82EAC}"/>
              </a:ext>
            </a:extLst>
          </p:cNvPr>
          <p:cNvSpPr txBox="1"/>
          <p:nvPr/>
        </p:nvSpPr>
        <p:spPr>
          <a:xfrm>
            <a:off x="529924" y="1789495"/>
            <a:ext cx="11340991" cy="193899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Will they be able to maintain their lifestyle.  Can they still . . . </a:t>
            </a:r>
          </a:p>
          <a:p>
            <a:pPr marL="800078"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Take family vacations?</a:t>
            </a:r>
          </a:p>
          <a:p>
            <a:pPr marL="800078"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Pay for college?</a:t>
            </a:r>
          </a:p>
          <a:p>
            <a:pPr marL="800078"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Pay the mortgage?</a:t>
            </a:r>
          </a:p>
          <a:p>
            <a:pPr marL="800078"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Pay unexpected expenses?</a:t>
            </a:r>
          </a:p>
        </p:txBody>
      </p:sp>
      <p:pic>
        <p:nvPicPr>
          <p:cNvPr id="4" name="Picture 3">
            <a:extLst>
              <a:ext uri="{FF2B5EF4-FFF2-40B4-BE49-F238E27FC236}">
                <a16:creationId xmlns:a16="http://schemas.microsoft.com/office/drawing/2014/main" id="{C94256F4-5245-41A2-9279-D8FB696409A2}"/>
              </a:ext>
            </a:extLst>
          </p:cNvPr>
          <p:cNvPicPr>
            <a:picLocks noChangeAspect="1"/>
          </p:cNvPicPr>
          <p:nvPr/>
        </p:nvPicPr>
        <p:blipFill>
          <a:blip r:embed="rId3"/>
          <a:stretch>
            <a:fillRect/>
          </a:stretch>
        </p:blipFill>
        <p:spPr>
          <a:xfrm>
            <a:off x="8280199" y="3076585"/>
            <a:ext cx="3911801" cy="2578233"/>
          </a:xfrm>
          <a:prstGeom prst="rect">
            <a:avLst/>
          </a:prstGeom>
        </p:spPr>
      </p:pic>
    </p:spTree>
    <p:extLst>
      <p:ext uri="{BB962C8B-B14F-4D97-AF65-F5344CB8AC3E}">
        <p14:creationId xmlns:p14="http://schemas.microsoft.com/office/powerpoint/2010/main" val="246992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75B4-063C-CC46-9BD5-ED2C55AEA5AF}"/>
              </a:ext>
            </a:extLst>
          </p:cNvPr>
          <p:cNvSpPr>
            <a:spLocks noGrp="1"/>
          </p:cNvSpPr>
          <p:nvPr>
            <p:ph type="title"/>
          </p:nvPr>
        </p:nvSpPr>
        <p:spPr/>
        <p:txBody>
          <a:bodyPr/>
          <a:lstStyle/>
          <a:p>
            <a:r>
              <a:rPr lang="en-US" dirty="0"/>
              <a:t>Some get sick along the way . . . </a:t>
            </a:r>
          </a:p>
        </p:txBody>
      </p:sp>
      <p:sp>
        <p:nvSpPr>
          <p:cNvPr id="7" name="Text Placeholder 3">
            <a:extLst>
              <a:ext uri="{FF2B5EF4-FFF2-40B4-BE49-F238E27FC236}">
                <a16:creationId xmlns:a16="http://schemas.microsoft.com/office/drawing/2014/main" id="{13674B3A-F9E0-4394-8D2C-7C99840C7991}"/>
              </a:ext>
            </a:extLst>
          </p:cNvPr>
          <p:cNvSpPr txBox="1">
            <a:spLocks/>
          </p:cNvSpPr>
          <p:nvPr/>
        </p:nvSpPr>
        <p:spPr>
          <a:xfrm>
            <a:off x="1296264" y="6022911"/>
            <a:ext cx="10895736" cy="609459"/>
          </a:xfrm>
          <a:prstGeom prst="rect">
            <a:avLst/>
          </a:prstGeom>
        </p:spPr>
        <p:txBody>
          <a:bodyPr vert="horz" lIns="0" tIns="0" rIns="0" bIns="0" rtlCol="0" anchor="b" anchorCtr="0">
            <a:normAutofit fontScale="92500" lnSpcReduction="10000"/>
          </a:bodyPr>
          <a:lstStyle>
            <a:lvl1pPr marL="0" indent="0" algn="l" defTabSz="914400" rtl="0" eaLnBrk="1" latinLnBrk="0" hangingPunct="1">
              <a:lnSpc>
                <a:spcPct val="100000"/>
              </a:lnSpc>
              <a:spcBef>
                <a:spcPts val="0"/>
              </a:spcBef>
              <a:buFontTx/>
              <a:buNone/>
              <a:defRPr lang="en-US" sz="800" kern="1200" baseline="0" dirty="0">
                <a:solidFill>
                  <a:schemeClr val="tx1">
                    <a:tint val="75000"/>
                  </a:schemeClr>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aseline="30000" dirty="0">
                <a:solidFill>
                  <a:schemeClr val="bg1"/>
                </a:solidFill>
              </a:rPr>
              <a:t>1</a:t>
            </a:r>
            <a:r>
              <a:rPr lang="en-US" sz="1200" dirty="0">
                <a:solidFill>
                  <a:schemeClr val="bg1"/>
                </a:solidFill>
              </a:rPr>
              <a:t>CDC National Center for Chronic Disease Prevention and Health Promotion. January 2020</a:t>
            </a:r>
          </a:p>
          <a:p>
            <a:r>
              <a:rPr lang="en-US" sz="1200" baseline="30000" dirty="0">
                <a:solidFill>
                  <a:schemeClr val="bg1"/>
                </a:solidFill>
              </a:rPr>
              <a:t>2</a:t>
            </a:r>
            <a:r>
              <a:rPr lang="en-US" sz="1200" dirty="0">
                <a:solidFill>
                  <a:schemeClr val="bg1"/>
                </a:solidFill>
              </a:rPr>
              <a:t>Alzheimer's Association. 2019 Alzheimer's Disease Facts and Figures. January 2019</a:t>
            </a:r>
          </a:p>
          <a:p>
            <a:r>
              <a:rPr lang="en-US" sz="1200" baseline="30000" dirty="0">
                <a:solidFill>
                  <a:schemeClr val="bg1"/>
                </a:solidFill>
              </a:rPr>
              <a:t>3</a:t>
            </a:r>
            <a:r>
              <a:rPr lang="en-US" sz="1200" dirty="0">
                <a:solidFill>
                  <a:schemeClr val="bg1"/>
                </a:solidFill>
              </a:rPr>
              <a:t>Journal of Internal Medicine, Prevalence and Correlates of Medical Financial Hardship in the USA; May 2019</a:t>
            </a:r>
          </a:p>
          <a:p>
            <a:r>
              <a:rPr lang="en-US" sz="1200" baseline="30000" dirty="0">
                <a:solidFill>
                  <a:schemeClr val="bg1"/>
                </a:solidFill>
              </a:rPr>
              <a:t>4</a:t>
            </a:r>
            <a:r>
              <a:rPr lang="en-US" sz="1200" dirty="0">
                <a:solidFill>
                  <a:schemeClr val="bg1"/>
                </a:solidFill>
              </a:rPr>
              <a:t>Elder Law Answers. Medicare's Limited Nursing Home Coverage. December 2019</a:t>
            </a:r>
          </a:p>
        </p:txBody>
      </p:sp>
      <p:sp>
        <p:nvSpPr>
          <p:cNvPr id="13" name="Rectangle 12">
            <a:extLst>
              <a:ext uri="{FF2B5EF4-FFF2-40B4-BE49-F238E27FC236}">
                <a16:creationId xmlns:a16="http://schemas.microsoft.com/office/drawing/2014/main" id="{3B1D8007-A683-47C6-9854-0A239C221CD7}"/>
              </a:ext>
            </a:extLst>
          </p:cNvPr>
          <p:cNvSpPr/>
          <p:nvPr/>
        </p:nvSpPr>
        <p:spPr>
          <a:xfrm>
            <a:off x="3745052" y="4808435"/>
            <a:ext cx="345173" cy="183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1B35F4-9B27-4805-A1CD-AE2A1F090071}"/>
              </a:ext>
            </a:extLst>
          </p:cNvPr>
          <p:cNvSpPr/>
          <p:nvPr/>
        </p:nvSpPr>
        <p:spPr>
          <a:xfrm>
            <a:off x="7499863" y="4897465"/>
            <a:ext cx="345173" cy="183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2047888-259F-4564-AC37-293C8A394BD5}"/>
              </a:ext>
            </a:extLst>
          </p:cNvPr>
          <p:cNvSpPr/>
          <p:nvPr/>
        </p:nvSpPr>
        <p:spPr>
          <a:xfrm>
            <a:off x="11002264" y="5001496"/>
            <a:ext cx="345173" cy="183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CA2FC95-DEC3-4A08-831D-4D3C2B8FFA6C}"/>
              </a:ext>
            </a:extLst>
          </p:cNvPr>
          <p:cNvSpPr/>
          <p:nvPr/>
        </p:nvSpPr>
        <p:spPr>
          <a:xfrm>
            <a:off x="4220832" y="4793564"/>
            <a:ext cx="345173" cy="124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D5ABA6-5AF6-4D6D-B80F-D6293B206FE6}"/>
              </a:ext>
            </a:extLst>
          </p:cNvPr>
          <p:cNvSpPr/>
          <p:nvPr/>
        </p:nvSpPr>
        <p:spPr>
          <a:xfrm>
            <a:off x="8064285" y="4845606"/>
            <a:ext cx="345173" cy="83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EDD58FC-CCA0-4529-BC00-FB712D741F83}"/>
              </a:ext>
            </a:extLst>
          </p:cNvPr>
          <p:cNvSpPr/>
          <p:nvPr/>
        </p:nvSpPr>
        <p:spPr>
          <a:xfrm>
            <a:off x="11107813" y="4827839"/>
            <a:ext cx="345173" cy="724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D61410-8D14-4554-B3AC-70E6C7F36DB9}"/>
              </a:ext>
            </a:extLst>
          </p:cNvPr>
          <p:cNvPicPr>
            <a:picLocks noChangeAspect="1"/>
          </p:cNvPicPr>
          <p:nvPr/>
        </p:nvPicPr>
        <p:blipFill>
          <a:blip r:embed="rId3"/>
          <a:stretch>
            <a:fillRect/>
          </a:stretch>
        </p:blipFill>
        <p:spPr>
          <a:xfrm>
            <a:off x="6558338" y="1600844"/>
            <a:ext cx="3702240" cy="2825895"/>
          </a:xfrm>
          <a:prstGeom prst="rect">
            <a:avLst/>
          </a:prstGeom>
        </p:spPr>
      </p:pic>
      <p:pic>
        <p:nvPicPr>
          <p:cNvPr id="10" name="Picture 9">
            <a:extLst>
              <a:ext uri="{FF2B5EF4-FFF2-40B4-BE49-F238E27FC236}">
                <a16:creationId xmlns:a16="http://schemas.microsoft.com/office/drawing/2014/main" id="{8D96761F-8505-453D-83DF-BB85741F8445}"/>
              </a:ext>
            </a:extLst>
          </p:cNvPr>
          <p:cNvPicPr>
            <a:picLocks noChangeAspect="1"/>
          </p:cNvPicPr>
          <p:nvPr/>
        </p:nvPicPr>
        <p:blipFill>
          <a:blip r:embed="rId4"/>
          <a:stretch>
            <a:fillRect/>
          </a:stretch>
        </p:blipFill>
        <p:spPr>
          <a:xfrm>
            <a:off x="328912" y="1501767"/>
            <a:ext cx="2707061" cy="3017028"/>
          </a:xfrm>
          <a:prstGeom prst="rect">
            <a:avLst/>
          </a:prstGeom>
        </p:spPr>
      </p:pic>
      <p:pic>
        <p:nvPicPr>
          <p:cNvPr id="21" name="Picture 20">
            <a:extLst>
              <a:ext uri="{FF2B5EF4-FFF2-40B4-BE49-F238E27FC236}">
                <a16:creationId xmlns:a16="http://schemas.microsoft.com/office/drawing/2014/main" id="{A5A0EA04-6639-4E39-92D5-036361CAF241}"/>
              </a:ext>
            </a:extLst>
          </p:cNvPr>
          <p:cNvPicPr>
            <a:picLocks noChangeAspect="1"/>
          </p:cNvPicPr>
          <p:nvPr/>
        </p:nvPicPr>
        <p:blipFill rotWithShape="1">
          <a:blip r:embed="rId5"/>
          <a:srcRect r="40875" b="60678"/>
          <a:stretch/>
        </p:blipFill>
        <p:spPr>
          <a:xfrm>
            <a:off x="3035973" y="1611809"/>
            <a:ext cx="3183776" cy="1148300"/>
          </a:xfrm>
          <a:prstGeom prst="rect">
            <a:avLst/>
          </a:prstGeom>
        </p:spPr>
      </p:pic>
      <p:pic>
        <p:nvPicPr>
          <p:cNvPr id="23" name="Picture 22">
            <a:extLst>
              <a:ext uri="{FF2B5EF4-FFF2-40B4-BE49-F238E27FC236}">
                <a16:creationId xmlns:a16="http://schemas.microsoft.com/office/drawing/2014/main" id="{248F228E-3EBE-4608-A63E-86868BE29299}"/>
              </a:ext>
            </a:extLst>
          </p:cNvPr>
          <p:cNvPicPr>
            <a:picLocks noChangeAspect="1"/>
          </p:cNvPicPr>
          <p:nvPr/>
        </p:nvPicPr>
        <p:blipFill>
          <a:blip r:embed="rId6"/>
          <a:stretch>
            <a:fillRect/>
          </a:stretch>
        </p:blipFill>
        <p:spPr>
          <a:xfrm>
            <a:off x="3035973" y="3024973"/>
            <a:ext cx="3466667" cy="1457143"/>
          </a:xfrm>
          <a:prstGeom prst="rect">
            <a:avLst/>
          </a:prstGeom>
        </p:spPr>
      </p:pic>
      <p:pic>
        <p:nvPicPr>
          <p:cNvPr id="28" name="Picture 27">
            <a:extLst>
              <a:ext uri="{FF2B5EF4-FFF2-40B4-BE49-F238E27FC236}">
                <a16:creationId xmlns:a16="http://schemas.microsoft.com/office/drawing/2014/main" id="{A0742B88-3192-4A9E-8D64-560A10CFCE56}"/>
              </a:ext>
            </a:extLst>
          </p:cNvPr>
          <p:cNvPicPr>
            <a:picLocks noChangeAspect="1"/>
          </p:cNvPicPr>
          <p:nvPr/>
        </p:nvPicPr>
        <p:blipFill>
          <a:blip r:embed="rId7"/>
          <a:stretch>
            <a:fillRect/>
          </a:stretch>
        </p:blipFill>
        <p:spPr>
          <a:xfrm>
            <a:off x="8878339" y="1459833"/>
            <a:ext cx="3259012" cy="1140655"/>
          </a:xfrm>
          <a:prstGeom prst="rect">
            <a:avLst/>
          </a:prstGeom>
        </p:spPr>
      </p:pic>
      <p:sp>
        <p:nvSpPr>
          <p:cNvPr id="16" name="TextBox 15">
            <a:extLst>
              <a:ext uri="{FF2B5EF4-FFF2-40B4-BE49-F238E27FC236}">
                <a16:creationId xmlns:a16="http://schemas.microsoft.com/office/drawing/2014/main" id="{A086F6F7-4B31-43C7-9253-60AC0927A9BC}"/>
              </a:ext>
            </a:extLst>
          </p:cNvPr>
          <p:cNvSpPr txBox="1"/>
          <p:nvPr/>
        </p:nvSpPr>
        <p:spPr>
          <a:xfrm>
            <a:off x="2501899" y="4127034"/>
            <a:ext cx="444820" cy="184666"/>
          </a:xfrm>
          <a:prstGeom prst="rect">
            <a:avLst/>
          </a:prstGeom>
          <a:solidFill>
            <a:schemeClr val="bg1"/>
          </a:solidFill>
        </p:spPr>
        <p:txBody>
          <a:bodyPr wrap="square" rtlCol="0">
            <a:spAutoFit/>
          </a:bodyPr>
          <a:lstStyle/>
          <a:p>
            <a:r>
              <a:rPr lang="en-US" sz="600" dirty="0"/>
              <a:t>1</a:t>
            </a:r>
          </a:p>
        </p:txBody>
      </p:sp>
      <p:sp>
        <p:nvSpPr>
          <p:cNvPr id="17" name="TextBox 16">
            <a:extLst>
              <a:ext uri="{FF2B5EF4-FFF2-40B4-BE49-F238E27FC236}">
                <a16:creationId xmlns:a16="http://schemas.microsoft.com/office/drawing/2014/main" id="{23C62D63-06A7-44E0-9B88-F0968106FCBE}"/>
              </a:ext>
            </a:extLst>
          </p:cNvPr>
          <p:cNvSpPr txBox="1"/>
          <p:nvPr/>
        </p:nvSpPr>
        <p:spPr>
          <a:xfrm>
            <a:off x="5944224" y="2449228"/>
            <a:ext cx="444820" cy="184666"/>
          </a:xfrm>
          <a:prstGeom prst="rect">
            <a:avLst/>
          </a:prstGeom>
          <a:solidFill>
            <a:schemeClr val="bg1"/>
          </a:solidFill>
        </p:spPr>
        <p:txBody>
          <a:bodyPr wrap="square" rtlCol="0">
            <a:spAutoFit/>
          </a:bodyPr>
          <a:lstStyle/>
          <a:p>
            <a:r>
              <a:rPr lang="en-US" sz="600" dirty="0"/>
              <a:t>2</a:t>
            </a:r>
          </a:p>
        </p:txBody>
      </p:sp>
      <p:sp>
        <p:nvSpPr>
          <p:cNvPr id="18" name="TextBox 17">
            <a:extLst>
              <a:ext uri="{FF2B5EF4-FFF2-40B4-BE49-F238E27FC236}">
                <a16:creationId xmlns:a16="http://schemas.microsoft.com/office/drawing/2014/main" id="{BBD45715-9E81-4F79-88F1-E2A71FB05A7E}"/>
              </a:ext>
            </a:extLst>
          </p:cNvPr>
          <p:cNvSpPr txBox="1"/>
          <p:nvPr/>
        </p:nvSpPr>
        <p:spPr>
          <a:xfrm>
            <a:off x="5919057" y="4079559"/>
            <a:ext cx="444820" cy="184666"/>
          </a:xfrm>
          <a:prstGeom prst="rect">
            <a:avLst/>
          </a:prstGeom>
          <a:solidFill>
            <a:schemeClr val="bg1"/>
          </a:solidFill>
        </p:spPr>
        <p:txBody>
          <a:bodyPr wrap="square" rtlCol="0">
            <a:spAutoFit/>
          </a:bodyPr>
          <a:lstStyle/>
          <a:p>
            <a:r>
              <a:rPr lang="en-US" sz="600" dirty="0"/>
              <a:t>2</a:t>
            </a:r>
          </a:p>
        </p:txBody>
      </p:sp>
      <p:sp>
        <p:nvSpPr>
          <p:cNvPr id="19" name="TextBox 18">
            <a:extLst>
              <a:ext uri="{FF2B5EF4-FFF2-40B4-BE49-F238E27FC236}">
                <a16:creationId xmlns:a16="http://schemas.microsoft.com/office/drawing/2014/main" id="{5F41FA19-9DC4-4E2A-BAC6-5554C1089A65}"/>
              </a:ext>
            </a:extLst>
          </p:cNvPr>
          <p:cNvSpPr txBox="1"/>
          <p:nvPr/>
        </p:nvSpPr>
        <p:spPr>
          <a:xfrm>
            <a:off x="11692531" y="2264562"/>
            <a:ext cx="444820" cy="184666"/>
          </a:xfrm>
          <a:prstGeom prst="rect">
            <a:avLst/>
          </a:prstGeom>
          <a:solidFill>
            <a:schemeClr val="bg1"/>
          </a:solidFill>
        </p:spPr>
        <p:txBody>
          <a:bodyPr wrap="square" rtlCol="0">
            <a:spAutoFit/>
          </a:bodyPr>
          <a:lstStyle/>
          <a:p>
            <a:r>
              <a:rPr lang="en-US" sz="600" dirty="0"/>
              <a:t>4</a:t>
            </a:r>
          </a:p>
        </p:txBody>
      </p:sp>
      <p:sp>
        <p:nvSpPr>
          <p:cNvPr id="20" name="TextBox 19">
            <a:extLst>
              <a:ext uri="{FF2B5EF4-FFF2-40B4-BE49-F238E27FC236}">
                <a16:creationId xmlns:a16="http://schemas.microsoft.com/office/drawing/2014/main" id="{97AEC001-4D64-4DC2-BC01-96C9EE9D6F0F}"/>
              </a:ext>
            </a:extLst>
          </p:cNvPr>
          <p:cNvSpPr txBox="1"/>
          <p:nvPr/>
        </p:nvSpPr>
        <p:spPr>
          <a:xfrm>
            <a:off x="9722516" y="3795465"/>
            <a:ext cx="444820" cy="184666"/>
          </a:xfrm>
          <a:prstGeom prst="rect">
            <a:avLst/>
          </a:prstGeom>
          <a:solidFill>
            <a:schemeClr val="bg1"/>
          </a:solidFill>
        </p:spPr>
        <p:txBody>
          <a:bodyPr wrap="square" rtlCol="0">
            <a:spAutoFit/>
          </a:bodyPr>
          <a:lstStyle/>
          <a:p>
            <a:r>
              <a:rPr lang="en-US" sz="600" dirty="0"/>
              <a:t>3</a:t>
            </a:r>
          </a:p>
        </p:txBody>
      </p:sp>
    </p:spTree>
    <p:extLst>
      <p:ext uri="{BB962C8B-B14F-4D97-AF65-F5344CB8AC3E}">
        <p14:creationId xmlns:p14="http://schemas.microsoft.com/office/powerpoint/2010/main" val="232425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75B4-063C-CC46-9BD5-ED2C55AEA5AF}"/>
              </a:ext>
            </a:extLst>
          </p:cNvPr>
          <p:cNvSpPr>
            <a:spLocks noGrp="1"/>
          </p:cNvSpPr>
          <p:nvPr>
            <p:ph type="title"/>
          </p:nvPr>
        </p:nvSpPr>
        <p:spPr>
          <a:xfrm>
            <a:off x="640079" y="401444"/>
            <a:ext cx="10698480" cy="914400"/>
          </a:xfrm>
        </p:spPr>
        <p:txBody>
          <a:bodyPr/>
          <a:lstStyle/>
          <a:p>
            <a:r>
              <a:rPr lang="en-US" dirty="0"/>
              <a:t>Can your client afford long-term care?</a:t>
            </a:r>
          </a:p>
        </p:txBody>
      </p:sp>
      <p:sp>
        <p:nvSpPr>
          <p:cNvPr id="6" name="Content Placeholder 1">
            <a:extLst>
              <a:ext uri="{FF2B5EF4-FFF2-40B4-BE49-F238E27FC236}">
                <a16:creationId xmlns:a16="http://schemas.microsoft.com/office/drawing/2014/main" id="{0074BD5E-A936-4221-89BA-F5294DD82C07}"/>
              </a:ext>
            </a:extLst>
          </p:cNvPr>
          <p:cNvSpPr txBox="1">
            <a:spLocks/>
          </p:cNvSpPr>
          <p:nvPr/>
        </p:nvSpPr>
        <p:spPr>
          <a:xfrm>
            <a:off x="640079" y="1619128"/>
            <a:ext cx="4633379" cy="3228446"/>
          </a:xfrm>
          <a:prstGeom prst="rect">
            <a:avLst/>
          </a:prstGeom>
        </p:spPr>
        <p:txBody>
          <a:bodyPr/>
          <a:lstStyle>
            <a:lvl1pPr marL="228589" indent="-228589" algn="l" defTabSz="914354" rtl="0" eaLnBrk="1" latinLnBrk="0" hangingPunct="1">
              <a:lnSpc>
                <a:spcPct val="90000"/>
              </a:lnSpc>
              <a:spcBef>
                <a:spcPts val="1000"/>
              </a:spcBef>
              <a:buClr>
                <a:srgbClr val="8F4FDA"/>
              </a:buClr>
              <a:buFont typeface="Arial"/>
              <a:buChar char="•"/>
              <a:defRPr sz="2800" b="0" i="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Clr>
                <a:srgbClr val="8F4FDA"/>
              </a:buClr>
              <a:buFont typeface="Arial"/>
              <a:buChar char="•"/>
              <a:defRPr sz="2400" b="0" i="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Clr>
                <a:srgbClr val="8F4FDA"/>
              </a:buClr>
              <a:buFont typeface="Arial"/>
              <a:buChar char="•"/>
              <a:defRPr sz="2000" b="0" i="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Clr>
                <a:srgbClr val="8F4FDA"/>
              </a:buClr>
              <a:buFont typeface="Arial"/>
              <a:buChar char="•"/>
              <a:defRPr sz="1900" b="0" i="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r>
              <a:rPr lang="en-US" sz="2400" dirty="0"/>
              <a:t>70% of Americans reaching 65 will need some type of long-term care services in their lifetime. </a:t>
            </a:r>
          </a:p>
          <a:p>
            <a:r>
              <a:rPr lang="en-US" sz="2400" dirty="0"/>
              <a:t>Women typically need care for 3.7 years</a:t>
            </a:r>
            <a:r>
              <a:rPr lang="en-US" sz="2400" baseline="30000" dirty="0"/>
              <a:t>1</a:t>
            </a:r>
          </a:p>
          <a:p>
            <a:r>
              <a:rPr lang="en-US" sz="2400" dirty="0"/>
              <a:t>Men typically need care for 2.2 years</a:t>
            </a:r>
            <a:r>
              <a:rPr lang="en-US" sz="2400" baseline="30000" dirty="0"/>
              <a:t>2</a:t>
            </a:r>
          </a:p>
        </p:txBody>
      </p:sp>
      <p:sp>
        <p:nvSpPr>
          <p:cNvPr id="7" name="Text Placeholder 3">
            <a:extLst>
              <a:ext uri="{FF2B5EF4-FFF2-40B4-BE49-F238E27FC236}">
                <a16:creationId xmlns:a16="http://schemas.microsoft.com/office/drawing/2014/main" id="{13674B3A-F9E0-4394-8D2C-7C99840C7991}"/>
              </a:ext>
            </a:extLst>
          </p:cNvPr>
          <p:cNvSpPr txBox="1">
            <a:spLocks/>
          </p:cNvSpPr>
          <p:nvPr/>
        </p:nvSpPr>
        <p:spPr>
          <a:xfrm>
            <a:off x="1296264" y="6067515"/>
            <a:ext cx="10895736" cy="492125"/>
          </a:xfrm>
          <a:prstGeom prst="rect">
            <a:avLst/>
          </a:prstGeom>
        </p:spPr>
        <p:txBody>
          <a:bodyPr vert="horz" lIns="0" tIns="0" rIns="0" bIns="0" rtlCol="0" anchor="b" anchorCtr="0">
            <a:normAutofit fontScale="92500" lnSpcReduction="10000"/>
          </a:bodyPr>
          <a:lstStyle>
            <a:lvl1pPr marL="0" indent="0" algn="l" defTabSz="914400" rtl="0" eaLnBrk="1" latinLnBrk="0" hangingPunct="1">
              <a:lnSpc>
                <a:spcPct val="100000"/>
              </a:lnSpc>
              <a:spcBef>
                <a:spcPts val="0"/>
              </a:spcBef>
              <a:buFontTx/>
              <a:buNone/>
              <a:defRPr lang="en-US" sz="800" kern="1200" baseline="0" dirty="0">
                <a:solidFill>
                  <a:schemeClr val="tx1">
                    <a:tint val="75000"/>
                  </a:schemeClr>
                </a:solidFill>
                <a:latin typeface="+mn-lt"/>
                <a:ea typeface="+mn-ea"/>
                <a:cs typeface="+mn-cs"/>
              </a:defRPr>
            </a:lvl1pPr>
            <a:lvl2pPr marL="628650" indent="-295275" algn="l" defTabSz="914400" rtl="0" eaLnBrk="1" latinLnBrk="0" hangingPunct="1">
              <a:lnSpc>
                <a:spcPct val="100000"/>
              </a:lnSpc>
              <a:spcBef>
                <a:spcPts val="500"/>
              </a:spcBef>
              <a:buFont typeface="Arial" panose="020B0604020202020204" pitchFamily="34" charset="0"/>
              <a:buChar char="–"/>
              <a:defRPr sz="1800" kern="1200" baseline="0">
                <a:solidFill>
                  <a:schemeClr val="tx2"/>
                </a:solidFill>
                <a:latin typeface="+mn-lt"/>
                <a:ea typeface="+mn-ea"/>
                <a:cs typeface="+mn-cs"/>
              </a:defRPr>
            </a:lvl2pPr>
            <a:lvl3pPr marL="914400" indent="-285750" algn="l" defTabSz="914400" rtl="0" eaLnBrk="1" latinLnBrk="0" hangingPunct="1">
              <a:lnSpc>
                <a:spcPct val="100000"/>
              </a:lnSpc>
              <a:spcBef>
                <a:spcPts val="500"/>
              </a:spcBef>
              <a:buFont typeface="Wingdings" panose="05000000000000000000" pitchFamily="2" charset="2"/>
              <a:buChar char="§"/>
              <a:defRPr sz="1800" kern="1200" baseline="0">
                <a:solidFill>
                  <a:schemeClr val="tx2"/>
                </a:solidFill>
                <a:latin typeface="+mn-lt"/>
                <a:ea typeface="+mn-ea"/>
                <a:cs typeface="+mn-cs"/>
              </a:defRPr>
            </a:lvl3pPr>
            <a:lvl4pPr marL="1200150" indent="-228600" algn="l" defTabSz="914400" rtl="0" eaLnBrk="1" latinLnBrk="0" hangingPunct="1">
              <a:lnSpc>
                <a:spcPct val="100000"/>
              </a:lnSpc>
              <a:spcBef>
                <a:spcPts val="500"/>
              </a:spcBef>
              <a:buFont typeface="Arial" panose="020B0604020202020204" pitchFamily="34" charset="0"/>
              <a:buChar char="–"/>
              <a:defRPr sz="1600" kern="1200" baseline="0">
                <a:solidFill>
                  <a:schemeClr val="tx2"/>
                </a:solidFill>
                <a:latin typeface="+mn-lt"/>
                <a:ea typeface="+mn-ea"/>
                <a:cs typeface="+mn-cs"/>
              </a:defRPr>
            </a:lvl4pPr>
            <a:lvl5pPr marL="1428750" indent="-228600" algn="l" defTabSz="914400" rtl="0" eaLnBrk="1" latinLnBrk="0" hangingPunct="1">
              <a:lnSpc>
                <a:spcPct val="100000"/>
              </a:lnSpc>
              <a:spcBef>
                <a:spcPts val="500"/>
              </a:spcBef>
              <a:buFont typeface="Wingdings" panose="05000000000000000000" pitchFamily="2" charset="2"/>
              <a:buChar char="§"/>
              <a:defRPr sz="16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aseline="30000" dirty="0">
                <a:solidFill>
                  <a:schemeClr val="bg1"/>
                </a:solidFill>
              </a:rPr>
              <a:t>1</a:t>
            </a:r>
            <a:r>
              <a:rPr lang="en-US" sz="1200" dirty="0">
                <a:solidFill>
                  <a:schemeClr val="bg1"/>
                </a:solidFill>
              </a:rPr>
              <a:t>Morningstar. 100 Must-Know Statistics About Long Term Care. December 2020</a:t>
            </a:r>
          </a:p>
          <a:p>
            <a:r>
              <a:rPr lang="en-US" sz="1200" baseline="30000" dirty="0">
                <a:solidFill>
                  <a:schemeClr val="bg1"/>
                </a:solidFill>
              </a:rPr>
              <a:t>2</a:t>
            </a:r>
            <a:r>
              <a:rPr lang="en-US" sz="1200" dirty="0">
                <a:solidFill>
                  <a:schemeClr val="bg1"/>
                </a:solidFill>
              </a:rPr>
              <a:t>Genworth. Cost of Care Survey 2019. Conducted by </a:t>
            </a:r>
            <a:r>
              <a:rPr lang="en-US" sz="1200" dirty="0" err="1">
                <a:solidFill>
                  <a:schemeClr val="bg1"/>
                </a:solidFill>
              </a:rPr>
              <a:t>CareScout</a:t>
            </a:r>
            <a:r>
              <a:rPr lang="en-US" sz="1200" dirty="0">
                <a:solidFill>
                  <a:schemeClr val="bg1"/>
                </a:solidFill>
              </a:rPr>
              <a:t>. November 2019</a:t>
            </a:r>
          </a:p>
          <a:p>
            <a:r>
              <a:rPr lang="en-US" sz="1200" dirty="0">
                <a:solidFill>
                  <a:schemeClr val="bg1"/>
                </a:solidFill>
              </a:rPr>
              <a:t> </a:t>
            </a:r>
          </a:p>
        </p:txBody>
      </p:sp>
      <p:pic>
        <p:nvPicPr>
          <p:cNvPr id="8" name="Picture 7">
            <a:extLst>
              <a:ext uri="{FF2B5EF4-FFF2-40B4-BE49-F238E27FC236}">
                <a16:creationId xmlns:a16="http://schemas.microsoft.com/office/drawing/2014/main" id="{04E8522E-B642-4EA3-B786-378EC495FC53}"/>
              </a:ext>
            </a:extLst>
          </p:cNvPr>
          <p:cNvPicPr>
            <a:picLocks noChangeAspect="1"/>
          </p:cNvPicPr>
          <p:nvPr/>
        </p:nvPicPr>
        <p:blipFill>
          <a:blip r:embed="rId3"/>
          <a:stretch>
            <a:fillRect/>
          </a:stretch>
        </p:blipFill>
        <p:spPr>
          <a:xfrm>
            <a:off x="6050649" y="1529000"/>
            <a:ext cx="5380952" cy="3800000"/>
          </a:xfrm>
          <a:prstGeom prst="rect">
            <a:avLst/>
          </a:prstGeom>
        </p:spPr>
      </p:pic>
      <p:sp>
        <p:nvSpPr>
          <p:cNvPr id="9" name="TextBox 8">
            <a:extLst>
              <a:ext uri="{FF2B5EF4-FFF2-40B4-BE49-F238E27FC236}">
                <a16:creationId xmlns:a16="http://schemas.microsoft.com/office/drawing/2014/main" id="{CA09D9BC-5049-452D-B31A-DF41B4E7F612}"/>
              </a:ext>
            </a:extLst>
          </p:cNvPr>
          <p:cNvSpPr txBox="1"/>
          <p:nvPr/>
        </p:nvSpPr>
        <p:spPr>
          <a:xfrm>
            <a:off x="8007916" y="2233981"/>
            <a:ext cx="444820" cy="184666"/>
          </a:xfrm>
          <a:prstGeom prst="rect">
            <a:avLst/>
          </a:prstGeom>
          <a:solidFill>
            <a:schemeClr val="bg1"/>
          </a:solidFill>
        </p:spPr>
        <p:txBody>
          <a:bodyPr wrap="square" rtlCol="0">
            <a:spAutoFit/>
          </a:bodyPr>
          <a:lstStyle/>
          <a:p>
            <a:r>
              <a:rPr lang="en-US" sz="600" dirty="0"/>
              <a:t>2</a:t>
            </a:r>
          </a:p>
        </p:txBody>
      </p:sp>
      <p:sp>
        <p:nvSpPr>
          <p:cNvPr id="10" name="TextBox 9">
            <a:extLst>
              <a:ext uri="{FF2B5EF4-FFF2-40B4-BE49-F238E27FC236}">
                <a16:creationId xmlns:a16="http://schemas.microsoft.com/office/drawing/2014/main" id="{857797B5-C767-45A0-9A20-42442B534134}"/>
              </a:ext>
            </a:extLst>
          </p:cNvPr>
          <p:cNvSpPr txBox="1"/>
          <p:nvPr/>
        </p:nvSpPr>
        <p:spPr>
          <a:xfrm>
            <a:off x="9514126" y="2270209"/>
            <a:ext cx="444820" cy="184666"/>
          </a:xfrm>
          <a:prstGeom prst="rect">
            <a:avLst/>
          </a:prstGeom>
          <a:solidFill>
            <a:schemeClr val="bg1"/>
          </a:solidFill>
        </p:spPr>
        <p:txBody>
          <a:bodyPr wrap="square" rtlCol="0">
            <a:spAutoFit/>
          </a:bodyPr>
          <a:lstStyle/>
          <a:p>
            <a:r>
              <a:rPr lang="en-US" sz="600" dirty="0"/>
              <a:t>2</a:t>
            </a:r>
          </a:p>
        </p:txBody>
      </p:sp>
      <p:sp>
        <p:nvSpPr>
          <p:cNvPr id="11" name="TextBox 10">
            <a:extLst>
              <a:ext uri="{FF2B5EF4-FFF2-40B4-BE49-F238E27FC236}">
                <a16:creationId xmlns:a16="http://schemas.microsoft.com/office/drawing/2014/main" id="{14A1C605-9BCF-4577-B70C-7EA474A04511}"/>
              </a:ext>
            </a:extLst>
          </p:cNvPr>
          <p:cNvSpPr txBox="1"/>
          <p:nvPr/>
        </p:nvSpPr>
        <p:spPr>
          <a:xfrm>
            <a:off x="11133482" y="2270209"/>
            <a:ext cx="444820" cy="184666"/>
          </a:xfrm>
          <a:prstGeom prst="rect">
            <a:avLst/>
          </a:prstGeom>
          <a:solidFill>
            <a:schemeClr val="bg1"/>
          </a:solidFill>
        </p:spPr>
        <p:txBody>
          <a:bodyPr wrap="square" rtlCol="0">
            <a:spAutoFit/>
          </a:bodyPr>
          <a:lstStyle/>
          <a:p>
            <a:r>
              <a:rPr lang="en-US" sz="600" dirty="0"/>
              <a:t>2</a:t>
            </a:r>
          </a:p>
        </p:txBody>
      </p:sp>
      <p:sp>
        <p:nvSpPr>
          <p:cNvPr id="12" name="TextBox 11">
            <a:extLst>
              <a:ext uri="{FF2B5EF4-FFF2-40B4-BE49-F238E27FC236}">
                <a16:creationId xmlns:a16="http://schemas.microsoft.com/office/drawing/2014/main" id="{DAFC3A9B-0B17-41B2-B888-763B898B716B}"/>
              </a:ext>
            </a:extLst>
          </p:cNvPr>
          <p:cNvSpPr txBox="1"/>
          <p:nvPr/>
        </p:nvSpPr>
        <p:spPr>
          <a:xfrm>
            <a:off x="10646717" y="4872071"/>
            <a:ext cx="444820" cy="184666"/>
          </a:xfrm>
          <a:prstGeom prst="rect">
            <a:avLst/>
          </a:prstGeom>
          <a:solidFill>
            <a:schemeClr val="bg1"/>
          </a:solidFill>
        </p:spPr>
        <p:txBody>
          <a:bodyPr wrap="square" rtlCol="0">
            <a:spAutoFit/>
          </a:bodyPr>
          <a:lstStyle/>
          <a:p>
            <a:r>
              <a:rPr lang="en-US" sz="600" dirty="0"/>
              <a:t>2</a:t>
            </a:r>
          </a:p>
        </p:txBody>
      </p:sp>
      <p:sp>
        <p:nvSpPr>
          <p:cNvPr id="13" name="TextBox 12">
            <a:extLst>
              <a:ext uri="{FF2B5EF4-FFF2-40B4-BE49-F238E27FC236}">
                <a16:creationId xmlns:a16="http://schemas.microsoft.com/office/drawing/2014/main" id="{7331444C-C288-494F-A749-42D927ACB20A}"/>
              </a:ext>
            </a:extLst>
          </p:cNvPr>
          <p:cNvSpPr txBox="1"/>
          <p:nvPr/>
        </p:nvSpPr>
        <p:spPr>
          <a:xfrm>
            <a:off x="8928295" y="4872125"/>
            <a:ext cx="444820" cy="184666"/>
          </a:xfrm>
          <a:prstGeom prst="rect">
            <a:avLst/>
          </a:prstGeom>
          <a:solidFill>
            <a:schemeClr val="bg1"/>
          </a:solidFill>
        </p:spPr>
        <p:txBody>
          <a:bodyPr wrap="square" rtlCol="0">
            <a:spAutoFit/>
          </a:bodyPr>
          <a:lstStyle/>
          <a:p>
            <a:r>
              <a:rPr lang="en-US" sz="600" dirty="0"/>
              <a:t>2</a:t>
            </a:r>
          </a:p>
        </p:txBody>
      </p:sp>
      <p:sp>
        <p:nvSpPr>
          <p:cNvPr id="14" name="TextBox 13">
            <a:extLst>
              <a:ext uri="{FF2B5EF4-FFF2-40B4-BE49-F238E27FC236}">
                <a16:creationId xmlns:a16="http://schemas.microsoft.com/office/drawing/2014/main" id="{EAA2904C-EEBB-4FE4-B884-2CE5DC53E252}"/>
              </a:ext>
            </a:extLst>
          </p:cNvPr>
          <p:cNvSpPr txBox="1"/>
          <p:nvPr/>
        </p:nvSpPr>
        <p:spPr>
          <a:xfrm>
            <a:off x="6956882" y="4894928"/>
            <a:ext cx="444820" cy="184666"/>
          </a:xfrm>
          <a:prstGeom prst="rect">
            <a:avLst/>
          </a:prstGeom>
          <a:solidFill>
            <a:schemeClr val="bg1"/>
          </a:solidFill>
        </p:spPr>
        <p:txBody>
          <a:bodyPr wrap="square" rtlCol="0">
            <a:spAutoFit/>
          </a:bodyPr>
          <a:lstStyle/>
          <a:p>
            <a:r>
              <a:rPr lang="en-US" sz="600" dirty="0"/>
              <a:t>2</a:t>
            </a:r>
          </a:p>
        </p:txBody>
      </p:sp>
    </p:spTree>
    <p:extLst>
      <p:ext uri="{BB962C8B-B14F-4D97-AF65-F5344CB8AC3E}">
        <p14:creationId xmlns:p14="http://schemas.microsoft.com/office/powerpoint/2010/main" val="1690314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575B4-063C-CC46-9BD5-ED2C55AEA5AF}"/>
              </a:ext>
            </a:extLst>
          </p:cNvPr>
          <p:cNvSpPr>
            <a:spLocks noGrp="1"/>
          </p:cNvSpPr>
          <p:nvPr>
            <p:ph type="title"/>
          </p:nvPr>
        </p:nvSpPr>
        <p:spPr/>
        <p:txBody>
          <a:bodyPr/>
          <a:lstStyle/>
          <a:p>
            <a:r>
              <a:rPr lang="en-US" dirty="0"/>
              <a:t>How will client pay for unexpected healthcare expenses?</a:t>
            </a:r>
          </a:p>
        </p:txBody>
      </p:sp>
      <p:sp>
        <p:nvSpPr>
          <p:cNvPr id="13" name="Rectangle 12">
            <a:extLst>
              <a:ext uri="{FF2B5EF4-FFF2-40B4-BE49-F238E27FC236}">
                <a16:creationId xmlns:a16="http://schemas.microsoft.com/office/drawing/2014/main" id="{3B1D8007-A683-47C6-9854-0A239C221CD7}"/>
              </a:ext>
            </a:extLst>
          </p:cNvPr>
          <p:cNvSpPr/>
          <p:nvPr/>
        </p:nvSpPr>
        <p:spPr>
          <a:xfrm>
            <a:off x="3745052" y="4808435"/>
            <a:ext cx="345173" cy="183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1B35F4-9B27-4805-A1CD-AE2A1F090071}"/>
              </a:ext>
            </a:extLst>
          </p:cNvPr>
          <p:cNvSpPr/>
          <p:nvPr/>
        </p:nvSpPr>
        <p:spPr>
          <a:xfrm>
            <a:off x="7499863" y="4897465"/>
            <a:ext cx="345173" cy="183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2047888-259F-4564-AC37-293C8A394BD5}"/>
              </a:ext>
            </a:extLst>
          </p:cNvPr>
          <p:cNvSpPr/>
          <p:nvPr/>
        </p:nvSpPr>
        <p:spPr>
          <a:xfrm>
            <a:off x="11002264" y="5001496"/>
            <a:ext cx="345173" cy="183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E8F6EFF-F215-4CA4-8EED-81E62E383744}"/>
              </a:ext>
            </a:extLst>
          </p:cNvPr>
          <p:cNvSpPr/>
          <p:nvPr/>
        </p:nvSpPr>
        <p:spPr>
          <a:xfrm>
            <a:off x="7952715" y="2783158"/>
            <a:ext cx="375781" cy="692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BBDBA36-AE7E-4BEB-B680-BF9530841CCD}"/>
              </a:ext>
            </a:extLst>
          </p:cNvPr>
          <p:cNvSpPr txBox="1"/>
          <p:nvPr/>
        </p:nvSpPr>
        <p:spPr>
          <a:xfrm>
            <a:off x="529924" y="1734399"/>
            <a:ext cx="11340991" cy="193899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Will client drain savings and/or retirement assets?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Will this affect the financial stability of loved ones?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Can client and their family maintain their lifestyle? </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696332D-9D81-42B0-9FA4-91778EC7BE5A}"/>
              </a:ext>
            </a:extLst>
          </p:cNvPr>
          <p:cNvPicPr>
            <a:picLocks noChangeAspect="1"/>
          </p:cNvPicPr>
          <p:nvPr/>
        </p:nvPicPr>
        <p:blipFill>
          <a:blip r:embed="rId3"/>
          <a:stretch>
            <a:fillRect/>
          </a:stretch>
        </p:blipFill>
        <p:spPr>
          <a:xfrm>
            <a:off x="7959114" y="3048327"/>
            <a:ext cx="3911801" cy="2578233"/>
          </a:xfrm>
          <a:prstGeom prst="rect">
            <a:avLst/>
          </a:prstGeom>
        </p:spPr>
      </p:pic>
    </p:spTree>
    <p:extLst>
      <p:ext uri="{BB962C8B-B14F-4D97-AF65-F5344CB8AC3E}">
        <p14:creationId xmlns:p14="http://schemas.microsoft.com/office/powerpoint/2010/main" val="600830195"/>
      </p:ext>
    </p:extLst>
  </p:cSld>
  <p:clrMapOvr>
    <a:masterClrMapping/>
  </p:clrMapOvr>
</p:sld>
</file>

<file path=ppt/theme/theme1.xml><?xml version="1.0" encoding="utf-8"?>
<a:theme xmlns:a="http://schemas.openxmlformats.org/drawingml/2006/main" name="GIWL - AIG Purp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X - AIG Coba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alue Plus - AIG Te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RM - AIG Cya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GUL - AIG Oran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VUL - AIG Gra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GENERAL - AIG Multi-colo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9C4FFDA086E74B8187C2D49E9EF550" ma:contentTypeVersion="14" ma:contentTypeDescription="Create a new document." ma:contentTypeScope="" ma:versionID="d8227dbaa9560aab9846ee462ee72d0b">
  <xsd:schema xmlns:xsd="http://www.w3.org/2001/XMLSchema" xmlns:xs="http://www.w3.org/2001/XMLSchema" xmlns:p="http://schemas.microsoft.com/office/2006/metadata/properties" xmlns:ns3="b24728e0-73a7-4bf8-b246-3d3a4eb367b6" xmlns:ns4="bc07c542-31d9-43e6-8381-41bf2cd25ef3" targetNamespace="http://schemas.microsoft.com/office/2006/metadata/properties" ma:root="true" ma:fieldsID="42bdf0b1c85064e660ca35a8f4f5c2bc" ns3:_="" ns4:_="">
    <xsd:import namespace="b24728e0-73a7-4bf8-b246-3d3a4eb367b6"/>
    <xsd:import namespace="bc07c542-31d9-43e6-8381-41bf2cd25ef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728e0-73a7-4bf8-b246-3d3a4eb367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07c542-31d9-43e6-8381-41bf2cd25ef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0891AC-B63B-4D55-AC21-F46325116E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728e0-73a7-4bf8-b246-3d3a4eb367b6"/>
    <ds:schemaRef ds:uri="bc07c542-31d9-43e6-8381-41bf2cd25e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3CE1DF-EAD7-4433-88C9-9072316DD815}">
  <ds:schemaRefs>
    <ds:schemaRef ds:uri="http://schemas.microsoft.com/sharepoint/v3/contenttype/forms"/>
  </ds:schemaRefs>
</ds:datastoreItem>
</file>

<file path=customXml/itemProps3.xml><?xml version="1.0" encoding="utf-8"?>
<ds:datastoreItem xmlns:ds="http://schemas.openxmlformats.org/officeDocument/2006/customXml" ds:itemID="{432652F0-E17D-466F-99BA-4E5B1C757345}">
  <ds:schemaRefs>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b24728e0-73a7-4bf8-b246-3d3a4eb367b6"/>
    <ds:schemaRef ds:uri="http://www.w3.org/XML/1998/namespace"/>
    <ds:schemaRef ds:uri="http://purl.org/dc/terms/"/>
    <ds:schemaRef ds:uri="bc07c542-31d9-43e6-8381-41bf2cd25ef3"/>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15714</TotalTime>
  <Words>3714</Words>
  <Application>Microsoft Office PowerPoint</Application>
  <PresentationFormat>Widescreen</PresentationFormat>
  <Paragraphs>590</Paragraphs>
  <Slides>29</Slides>
  <Notes>29</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29</vt:i4>
      </vt:variant>
    </vt:vector>
  </HeadingPairs>
  <TitlesOfParts>
    <vt:vector size="39" baseType="lpstr">
      <vt:lpstr>Arial</vt:lpstr>
      <vt:lpstr>Calibri</vt:lpstr>
      <vt:lpstr>Symbol</vt:lpstr>
      <vt:lpstr>GIWL - AIG Purple</vt:lpstr>
      <vt:lpstr>MAX - AIG Cobalt</vt:lpstr>
      <vt:lpstr>Value Plus - AIG Teal</vt:lpstr>
      <vt:lpstr>TERM - AIG Cyan</vt:lpstr>
      <vt:lpstr>GUL - AIG Orange</vt:lpstr>
      <vt:lpstr>VUL - AIG Gray</vt:lpstr>
      <vt:lpstr>GENERAL - AIG Multi-color</vt:lpstr>
      <vt:lpstr>Insight on Improving Life Insurance Sales Protection and flexibility your clients never knew they always wanted</vt:lpstr>
      <vt:lpstr>PowerPoint Presentation</vt:lpstr>
      <vt:lpstr>Many clients live longer than expected</vt:lpstr>
      <vt:lpstr>Can client leave a legacy if they live too long?</vt:lpstr>
      <vt:lpstr>Take care of loved ones in the event of early passing</vt:lpstr>
      <vt:lpstr>If client dies too soon, what is financial burden on loved ones?</vt:lpstr>
      <vt:lpstr>Some get sick along the way . . . </vt:lpstr>
      <vt:lpstr>Can your client afford long-term care?</vt:lpstr>
      <vt:lpstr>How will client pay for unexpected healthcare expenses?</vt:lpstr>
      <vt:lpstr>PowerPoint Presentation</vt:lpstr>
      <vt:lpstr>Prepare for all 3 with flexible, low-cost life insurance </vt:lpstr>
      <vt:lpstr>Prepare for all 3 with flexible, low-cost life insurance </vt:lpstr>
      <vt:lpstr>Prepare for all 3 with flexible, low-cost life insurance </vt:lpstr>
      <vt:lpstr>New Value+ Protector III offers Optionality with . . . </vt:lpstr>
      <vt:lpstr>Value+ Protector III – Full Pay</vt:lpstr>
      <vt:lpstr>Value+ Protector III – Ten Pay</vt:lpstr>
      <vt:lpstr>What happens if index performance is lower?</vt:lpstr>
      <vt:lpstr>Value+ Protector III – Full Pay</vt:lpstr>
      <vt:lpstr>Value+ Protector III – Ten Pay</vt:lpstr>
      <vt:lpstr>Still protecting what matters most when stress tested:</vt:lpstr>
      <vt:lpstr>PowerPoint Presentation</vt:lpstr>
      <vt:lpstr>Accelerated Access Solution – Rider details</vt:lpstr>
      <vt:lpstr>Value+ Protector III – With AAS/LTC Rider</vt:lpstr>
      <vt:lpstr>PowerPoint Presentation</vt:lpstr>
      <vt:lpstr>Flexible, low-cost life insurance:  Value+ Protector III </vt:lpstr>
      <vt:lpstr>PowerPoint Presentation</vt:lpstr>
      <vt:lpstr>PowerPoint Presentation</vt:lpstr>
      <vt:lpstr>PowerPoint Presentation</vt:lpstr>
      <vt:lpstr>PowerPoint Presentation</vt:lpstr>
    </vt:vector>
  </TitlesOfParts>
  <Company>AIG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AGLC109806 Value+ Protector</dc:title>
  <dc:creator>Connie Mcghee</dc:creator>
  <cp:lastModifiedBy>Charlotte Bing - Financial Markets Inc</cp:lastModifiedBy>
  <cp:revision>542</cp:revision>
  <cp:lastPrinted>2020-06-18T17:59:53Z</cp:lastPrinted>
  <dcterms:created xsi:type="dcterms:W3CDTF">2017-06-20T20:26:05Z</dcterms:created>
  <dcterms:modified xsi:type="dcterms:W3CDTF">2022-10-31T14:57:06Z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0x010100999C4FFDA086E74B8187C2D49E9EF550</vt:lpwstr>
  </property>
</Properties>
</file>