
<file path=[Content_Types].xml><?xml version="1.0" encoding="utf-8"?>
<Types xmlns="http://schemas.openxmlformats.org/package/2006/content-types">
  <Default Extension="emf" ContentType="image/x-emf"/>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8"/>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Lst>
  <p:sldSz cx="9144000" cy="5149850"/>
  <p:notesSz cx="514985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298D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793"/>
    <p:restoredTop sz="77007"/>
  </p:normalViewPr>
  <p:slideViewPr>
    <p:cSldViewPr>
      <p:cViewPr varScale="1">
        <p:scale>
          <a:sx n="106" d="100"/>
          <a:sy n="106" d="100"/>
        </p:scale>
        <p:origin x="492" y="90"/>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231602" cy="4594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2917354" y="1"/>
            <a:ext cx="2231602" cy="459456"/>
          </a:xfrm>
          <a:prstGeom prst="rect">
            <a:avLst/>
          </a:prstGeom>
        </p:spPr>
        <p:txBody>
          <a:bodyPr vert="horz" lIns="91440" tIns="45720" rIns="91440" bIns="45720" rtlCol="0"/>
          <a:lstStyle>
            <a:lvl1pPr algn="r">
              <a:defRPr sz="1200"/>
            </a:lvl1pPr>
          </a:lstStyle>
          <a:p>
            <a:fld id="{F64EF030-CC75-0E48-9602-537732EDB325}" type="datetimeFigureOut">
              <a:rPr lang="en-US" smtClean="0"/>
              <a:t>7/28/2022</a:t>
            </a:fld>
            <a:endParaRPr lang="en-US"/>
          </a:p>
        </p:txBody>
      </p:sp>
      <p:sp>
        <p:nvSpPr>
          <p:cNvPr id="4" name="Slide Image Placeholder 3"/>
          <p:cNvSpPr>
            <a:spLocks noGrp="1" noRot="1" noChangeAspect="1"/>
          </p:cNvSpPr>
          <p:nvPr>
            <p:ph type="sldImg" idx="2"/>
          </p:nvPr>
        </p:nvSpPr>
        <p:spPr>
          <a:xfrm>
            <a:off x="-161925" y="1144588"/>
            <a:ext cx="5473700" cy="30829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514985" y="4400058"/>
            <a:ext cx="4119880" cy="3602353"/>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4546"/>
            <a:ext cx="2231602" cy="459454"/>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2917354" y="8684546"/>
            <a:ext cx="2231602" cy="459454"/>
          </a:xfrm>
          <a:prstGeom prst="rect">
            <a:avLst/>
          </a:prstGeom>
        </p:spPr>
        <p:txBody>
          <a:bodyPr vert="horz" lIns="91440" tIns="45720" rIns="91440" bIns="45720" rtlCol="0" anchor="b"/>
          <a:lstStyle>
            <a:lvl1pPr algn="r">
              <a:defRPr sz="1200"/>
            </a:lvl1pPr>
          </a:lstStyle>
          <a:p>
            <a:fld id="{1B1356F8-9A47-5C4A-8881-D80E3F1BD2A0}" type="slidenum">
              <a:rPr lang="en-US" smtClean="0"/>
              <a:t>‹#›</a:t>
            </a:fld>
            <a:endParaRPr lang="en-US"/>
          </a:p>
        </p:txBody>
      </p:sp>
    </p:spTree>
    <p:extLst>
      <p:ext uri="{BB962C8B-B14F-4D97-AF65-F5344CB8AC3E}">
        <p14:creationId xmlns:p14="http://schemas.microsoft.com/office/powerpoint/2010/main" val="13367352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Hi, my name is [Name] and today we’re going to talk about Long-Term Care Insurance and how important it is for you, your family and your future.</a:t>
            </a:r>
          </a:p>
        </p:txBody>
      </p:sp>
      <p:sp>
        <p:nvSpPr>
          <p:cNvPr id="4" name="Slide Number Placeholder 3"/>
          <p:cNvSpPr>
            <a:spLocks noGrp="1"/>
          </p:cNvSpPr>
          <p:nvPr>
            <p:ph type="sldNum" sz="quarter" idx="5"/>
          </p:nvPr>
        </p:nvSpPr>
        <p:spPr/>
        <p:txBody>
          <a:bodyPr/>
          <a:lstStyle/>
          <a:p>
            <a:fld id="{1B1356F8-9A47-5C4A-8881-D80E3F1BD2A0}" type="slidenum">
              <a:rPr lang="en-US" smtClean="0"/>
              <a:t>1</a:t>
            </a:fld>
            <a:endParaRPr lang="en-US"/>
          </a:p>
        </p:txBody>
      </p:sp>
    </p:spTree>
    <p:extLst>
      <p:ext uri="{BB962C8B-B14F-4D97-AF65-F5344CB8AC3E}">
        <p14:creationId xmlns:p14="http://schemas.microsoft.com/office/powerpoint/2010/main" val="30669291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Staying in the comfort of your own home as long as possible is important to many people. And by owning a long-term care insurance policy with Mutual of Omaha, you have access to professional stay-at-home services, including: help with household tasks– such as cleaning and meal preparation; personal tasks, like bathing and dressing; visits from a visiting nurse or [home health aide]; walkers, wheelchairs, respirators and other special equipment you may require; and home modifications to ensure your ongoing safety.</a:t>
            </a:r>
          </a:p>
        </p:txBody>
      </p:sp>
      <p:sp>
        <p:nvSpPr>
          <p:cNvPr id="4" name="Slide Number Placeholder 3"/>
          <p:cNvSpPr>
            <a:spLocks noGrp="1"/>
          </p:cNvSpPr>
          <p:nvPr>
            <p:ph type="sldNum" sz="quarter" idx="5"/>
          </p:nvPr>
        </p:nvSpPr>
        <p:spPr/>
        <p:txBody>
          <a:bodyPr/>
          <a:lstStyle/>
          <a:p>
            <a:fld id="{1B1356F8-9A47-5C4A-8881-D80E3F1BD2A0}" type="slidenum">
              <a:rPr lang="en-US" smtClean="0"/>
              <a:t>10</a:t>
            </a:fld>
            <a:endParaRPr lang="en-US"/>
          </a:p>
        </p:txBody>
      </p:sp>
    </p:spTree>
    <p:extLst>
      <p:ext uri="{BB962C8B-B14F-4D97-AF65-F5344CB8AC3E}">
        <p14:creationId xmlns:p14="http://schemas.microsoft.com/office/powerpoint/2010/main" val="13261697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You also have options when it comes to receiving the funds of your policy once eligible for care- cash or reimbursement. With cash dispersal, there’s no elimination period to satisfy and funds are available on the first day of qualified need. Cash benefits can be used to pay any cost associated with your </a:t>
            </a:r>
            <a:r>
              <a:rPr lang="en-US" sz="1200" kern="1200" dirty="0" err="1">
                <a:solidFill>
                  <a:schemeClr val="tx1"/>
                </a:solidFill>
                <a:effectLst/>
                <a:latin typeface="+mn-lt"/>
                <a:ea typeface="+mn-ea"/>
                <a:cs typeface="+mn-cs"/>
              </a:rPr>
              <a:t>longterm</a:t>
            </a:r>
            <a:r>
              <a:rPr lang="en-US" sz="1200" kern="1200" dirty="0">
                <a:solidFill>
                  <a:schemeClr val="tx1"/>
                </a:solidFill>
                <a:effectLst/>
                <a:latin typeface="+mn-lt"/>
                <a:ea typeface="+mn-ea"/>
                <a:cs typeface="+mn-cs"/>
              </a:rPr>
              <a:t> care expenses, and are equal to a percentage of the policy’s home health care benefit (up to a specified amount each month.)</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Reimbursement benefit distribution begins as soon as you finish the policy’s elimination period, and encompasses actual, covered expenses you incur monthly for an amount up the maximum of your policy.</a:t>
            </a:r>
          </a:p>
          <a:p>
            <a:endParaRPr lang="en-US" dirty="0"/>
          </a:p>
        </p:txBody>
      </p:sp>
      <p:sp>
        <p:nvSpPr>
          <p:cNvPr id="4" name="Slide Number Placeholder 3"/>
          <p:cNvSpPr>
            <a:spLocks noGrp="1"/>
          </p:cNvSpPr>
          <p:nvPr>
            <p:ph type="sldNum" sz="quarter" idx="5"/>
          </p:nvPr>
        </p:nvSpPr>
        <p:spPr/>
        <p:txBody>
          <a:bodyPr/>
          <a:lstStyle/>
          <a:p>
            <a:fld id="{1B1356F8-9A47-5C4A-8881-D80E3F1BD2A0}" type="slidenum">
              <a:rPr lang="en-US" smtClean="0"/>
              <a:t>11</a:t>
            </a:fld>
            <a:endParaRPr lang="en-US"/>
          </a:p>
        </p:txBody>
      </p:sp>
    </p:spTree>
    <p:extLst>
      <p:ext uri="{BB962C8B-B14F-4D97-AF65-F5344CB8AC3E}">
        <p14:creationId xmlns:p14="http://schemas.microsoft.com/office/powerpoint/2010/main" val="19629781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That’s just the high-level benefits of owning a long-term care insurance policy. Let’s continue our conversation and work together to tailor a long-term care insurance policy that meets your unique needs. </a:t>
            </a:r>
            <a:r>
              <a:rPr lang="en-US" sz="1200" b="0" i="0" kern="1200" dirty="0">
                <a:solidFill>
                  <a:schemeClr val="tx1"/>
                </a:solidFill>
                <a:effectLst/>
                <a:latin typeface="+mn-lt"/>
                <a:ea typeface="+mn-ea"/>
                <a:cs typeface="+mn-cs"/>
              </a:rPr>
              <a:t>[Agent/Producer Contact Info]</a:t>
            </a:r>
            <a:endParaRPr lang="en-US" dirty="0"/>
          </a:p>
        </p:txBody>
      </p:sp>
      <p:sp>
        <p:nvSpPr>
          <p:cNvPr id="4" name="Slide Number Placeholder 3"/>
          <p:cNvSpPr>
            <a:spLocks noGrp="1"/>
          </p:cNvSpPr>
          <p:nvPr>
            <p:ph type="sldNum" sz="quarter" idx="5"/>
          </p:nvPr>
        </p:nvSpPr>
        <p:spPr/>
        <p:txBody>
          <a:bodyPr/>
          <a:lstStyle/>
          <a:p>
            <a:fld id="{1B1356F8-9A47-5C4A-8881-D80E3F1BD2A0}" type="slidenum">
              <a:rPr lang="en-US" smtClean="0"/>
              <a:t>12</a:t>
            </a:fld>
            <a:endParaRPr lang="en-US"/>
          </a:p>
        </p:txBody>
      </p:sp>
    </p:spTree>
    <p:extLst>
      <p:ext uri="{BB962C8B-B14F-4D97-AF65-F5344CB8AC3E}">
        <p14:creationId xmlns:p14="http://schemas.microsoft.com/office/powerpoint/2010/main" val="28466875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Please let me know if you have any questions. Thank you so much for attending.</a:t>
            </a:r>
          </a:p>
        </p:txBody>
      </p:sp>
      <p:sp>
        <p:nvSpPr>
          <p:cNvPr id="4" name="Slide Number Placeholder 3"/>
          <p:cNvSpPr>
            <a:spLocks noGrp="1"/>
          </p:cNvSpPr>
          <p:nvPr>
            <p:ph type="sldNum" sz="quarter" idx="5"/>
          </p:nvPr>
        </p:nvSpPr>
        <p:spPr/>
        <p:txBody>
          <a:bodyPr/>
          <a:lstStyle/>
          <a:p>
            <a:fld id="{1B1356F8-9A47-5C4A-8881-D80E3F1BD2A0}" type="slidenum">
              <a:rPr lang="en-US" smtClean="0"/>
              <a:t>13</a:t>
            </a:fld>
            <a:endParaRPr lang="en-US"/>
          </a:p>
        </p:txBody>
      </p:sp>
    </p:spTree>
    <p:extLst>
      <p:ext uri="{BB962C8B-B14F-4D97-AF65-F5344CB8AC3E}">
        <p14:creationId xmlns:p14="http://schemas.microsoft.com/office/powerpoint/2010/main" val="11968295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It’s important to make sure that the need for long-term care doesn’t derail your plans and impact your connection to the things that matter the most– like your family, your home and your nest egg.</a:t>
            </a:r>
          </a:p>
          <a:p>
            <a:endParaRPr lang="en-US" dirty="0"/>
          </a:p>
        </p:txBody>
      </p:sp>
      <p:sp>
        <p:nvSpPr>
          <p:cNvPr id="4" name="Slide Number Placeholder 3"/>
          <p:cNvSpPr>
            <a:spLocks noGrp="1"/>
          </p:cNvSpPr>
          <p:nvPr>
            <p:ph type="sldNum" sz="quarter" idx="5"/>
          </p:nvPr>
        </p:nvSpPr>
        <p:spPr/>
        <p:txBody>
          <a:bodyPr/>
          <a:lstStyle/>
          <a:p>
            <a:fld id="{1B1356F8-9A47-5C4A-8881-D80E3F1BD2A0}" type="slidenum">
              <a:rPr lang="en-US" smtClean="0"/>
              <a:t>2</a:t>
            </a:fld>
            <a:endParaRPr lang="en-US"/>
          </a:p>
        </p:txBody>
      </p:sp>
    </p:spTree>
    <p:extLst>
      <p:ext uri="{BB962C8B-B14F-4D97-AF65-F5344CB8AC3E}">
        <p14:creationId xmlns:p14="http://schemas.microsoft.com/office/powerpoint/2010/main" val="38302522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So, who needs it? No one knows what the future holds in store and as people age, they need help doing the things they were once able to do themselves, but accidents and injuries can lead to younger people needing services, too. No one know what the future has in store.</a:t>
            </a:r>
          </a:p>
          <a:p>
            <a:endParaRPr lang="en-US" dirty="0"/>
          </a:p>
        </p:txBody>
      </p:sp>
      <p:sp>
        <p:nvSpPr>
          <p:cNvPr id="4" name="Slide Number Placeholder 3"/>
          <p:cNvSpPr>
            <a:spLocks noGrp="1"/>
          </p:cNvSpPr>
          <p:nvPr>
            <p:ph type="sldNum" sz="quarter" idx="5"/>
          </p:nvPr>
        </p:nvSpPr>
        <p:spPr/>
        <p:txBody>
          <a:bodyPr/>
          <a:lstStyle/>
          <a:p>
            <a:fld id="{1B1356F8-9A47-5C4A-8881-D80E3F1BD2A0}" type="slidenum">
              <a:rPr lang="en-US" smtClean="0"/>
              <a:t>3</a:t>
            </a:fld>
            <a:endParaRPr lang="en-US"/>
          </a:p>
        </p:txBody>
      </p:sp>
    </p:spTree>
    <p:extLst>
      <p:ext uri="{BB962C8B-B14F-4D97-AF65-F5344CB8AC3E}">
        <p14:creationId xmlns:p14="http://schemas.microsoft.com/office/powerpoint/2010/main" val="8920902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Dispelling some common myths about coverage is an important part of the long-term care discussion. Here are the four primary ones: Believing health insurance covers long-term care services, Thinking that Medicare will cover your long-term care costs, Thinking that Medicare is the same thing as Medicaid. And finally… thinking that you are too young to buy.</a:t>
            </a:r>
          </a:p>
        </p:txBody>
      </p:sp>
      <p:sp>
        <p:nvSpPr>
          <p:cNvPr id="4" name="Slide Number Placeholder 3"/>
          <p:cNvSpPr>
            <a:spLocks noGrp="1"/>
          </p:cNvSpPr>
          <p:nvPr>
            <p:ph type="sldNum" sz="quarter" idx="5"/>
          </p:nvPr>
        </p:nvSpPr>
        <p:spPr/>
        <p:txBody>
          <a:bodyPr/>
          <a:lstStyle/>
          <a:p>
            <a:fld id="{1B1356F8-9A47-5C4A-8881-D80E3F1BD2A0}" type="slidenum">
              <a:rPr lang="en-US" smtClean="0"/>
              <a:t>4</a:t>
            </a:fld>
            <a:endParaRPr lang="en-US"/>
          </a:p>
        </p:txBody>
      </p:sp>
    </p:spTree>
    <p:extLst>
      <p:ext uri="{BB962C8B-B14F-4D97-AF65-F5344CB8AC3E}">
        <p14:creationId xmlns:p14="http://schemas.microsoft.com/office/powerpoint/2010/main" val="2501265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Another misconception surrounding long-term care is that it only involves nursing homes. But long-term care doesn’t mean you have to go to a nursing home. In fact, it helps you stay out of it. Long-term care can take place in your home, a community setting, an assisted living facility or a nursing home…</a:t>
            </a:r>
          </a:p>
        </p:txBody>
      </p:sp>
      <p:sp>
        <p:nvSpPr>
          <p:cNvPr id="4" name="Slide Number Placeholder 3"/>
          <p:cNvSpPr>
            <a:spLocks noGrp="1"/>
          </p:cNvSpPr>
          <p:nvPr>
            <p:ph type="sldNum" sz="quarter" idx="5"/>
          </p:nvPr>
        </p:nvSpPr>
        <p:spPr/>
        <p:txBody>
          <a:bodyPr/>
          <a:lstStyle/>
          <a:p>
            <a:fld id="{1B1356F8-9A47-5C4A-8881-D80E3F1BD2A0}" type="slidenum">
              <a:rPr lang="en-US" smtClean="0"/>
              <a:t>5</a:t>
            </a:fld>
            <a:endParaRPr lang="en-US"/>
          </a:p>
        </p:txBody>
      </p:sp>
    </p:spTree>
    <p:extLst>
      <p:ext uri="{BB962C8B-B14F-4D97-AF65-F5344CB8AC3E}">
        <p14:creationId xmlns:p14="http://schemas.microsoft.com/office/powerpoint/2010/main" val="39721054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Long-term care may come in a variety of forms, there is a theme in the cost – it is significant and growing year over year. A [home health aide], which costs over [$61,000 per year] per year or over [27 dollars an hour]. [Assisted Living] rings in around [$57,000 a year], a [nursing home] with semi-private room is over [$99,000] and a private room [nursing home] costs an average of [$113,000 a year].</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These costs are significant for anyone, which leads to the question: how do you plan on paying?  </a:t>
            </a:r>
          </a:p>
          <a:p>
            <a:endParaRPr lang="en-US" dirty="0"/>
          </a:p>
        </p:txBody>
      </p:sp>
      <p:sp>
        <p:nvSpPr>
          <p:cNvPr id="4" name="Slide Number Placeholder 3"/>
          <p:cNvSpPr>
            <a:spLocks noGrp="1"/>
          </p:cNvSpPr>
          <p:nvPr>
            <p:ph type="sldNum" sz="quarter" idx="5"/>
          </p:nvPr>
        </p:nvSpPr>
        <p:spPr/>
        <p:txBody>
          <a:bodyPr/>
          <a:lstStyle/>
          <a:p>
            <a:fld id="{1B1356F8-9A47-5C4A-8881-D80E3F1BD2A0}" type="slidenum">
              <a:rPr lang="en-US" smtClean="0"/>
              <a:t>6</a:t>
            </a:fld>
            <a:endParaRPr lang="en-US"/>
          </a:p>
        </p:txBody>
      </p:sp>
    </p:spTree>
    <p:extLst>
      <p:ext uri="{BB962C8B-B14F-4D97-AF65-F5344CB8AC3E}">
        <p14:creationId xmlns:p14="http://schemas.microsoft.com/office/powerpoint/2010/main" val="23165887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Your first thought may be to pay for the cost of services with your savings. However, if you rely on your personal savings, there’s no guarantee the funds will be available when you need them. You might also find yourself needing to sell valued assets or liquidating assets, in turn triggering higher income taxes and the potential loss of future earnings.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Alternatively, some may assume that Medicaid will pay for long-term care services. But that isn’t always true. Medicaid should be considered last resort and can only be accessed if you have have very limited assets. At times, it requires people to spend down their assets to qualify for Medicaid funding, which the state may seek reimbursement for via access to your estate.</a:t>
            </a:r>
          </a:p>
          <a:p>
            <a:endParaRPr lang="en-US" dirty="0"/>
          </a:p>
        </p:txBody>
      </p:sp>
      <p:sp>
        <p:nvSpPr>
          <p:cNvPr id="4" name="Slide Number Placeholder 3"/>
          <p:cNvSpPr>
            <a:spLocks noGrp="1"/>
          </p:cNvSpPr>
          <p:nvPr>
            <p:ph type="sldNum" sz="quarter" idx="5"/>
          </p:nvPr>
        </p:nvSpPr>
        <p:spPr/>
        <p:txBody>
          <a:bodyPr/>
          <a:lstStyle/>
          <a:p>
            <a:fld id="{1B1356F8-9A47-5C4A-8881-D80E3F1BD2A0}" type="slidenum">
              <a:rPr lang="en-US" smtClean="0"/>
              <a:t>7</a:t>
            </a:fld>
            <a:endParaRPr lang="en-US"/>
          </a:p>
        </p:txBody>
      </p:sp>
    </p:spTree>
    <p:extLst>
      <p:ext uri="{BB962C8B-B14F-4D97-AF65-F5344CB8AC3E}">
        <p14:creationId xmlns:p14="http://schemas.microsoft.com/office/powerpoint/2010/main" val="20094592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So instead, consider purchasing a long-term care insurance policy. With a long-term care insurance policy, you can supplement your out-of-pocket expenses with policy benefits to help pay your potential long-term care expenses. This also allows you to protect a portion of your assets earmarked for other things to be used as planned—and allow you to stay connected to the things that matter the most.</a:t>
            </a:r>
          </a:p>
          <a:p>
            <a:endParaRPr lang="en-US" dirty="0"/>
          </a:p>
        </p:txBody>
      </p:sp>
      <p:sp>
        <p:nvSpPr>
          <p:cNvPr id="4" name="Slide Number Placeholder 3"/>
          <p:cNvSpPr>
            <a:spLocks noGrp="1"/>
          </p:cNvSpPr>
          <p:nvPr>
            <p:ph type="sldNum" sz="quarter" idx="5"/>
          </p:nvPr>
        </p:nvSpPr>
        <p:spPr/>
        <p:txBody>
          <a:bodyPr/>
          <a:lstStyle/>
          <a:p>
            <a:fld id="{1B1356F8-9A47-5C4A-8881-D80E3F1BD2A0}" type="slidenum">
              <a:rPr lang="en-US" smtClean="0"/>
              <a:t>8</a:t>
            </a:fld>
            <a:endParaRPr lang="en-US"/>
          </a:p>
        </p:txBody>
      </p:sp>
    </p:spTree>
    <p:extLst>
      <p:ext uri="{BB962C8B-B14F-4D97-AF65-F5344CB8AC3E}">
        <p14:creationId xmlns:p14="http://schemas.microsoft.com/office/powerpoint/2010/main" val="24473123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Consider purchasing a long-term care insurance policy as a component in your overall retirement plan. Not only does it pay a portion of your long-term expenses, but it also helps protect your retirement assets and allows you to protect your lifestyle – allowing you to spend your retirement the way you planned.</a:t>
            </a:r>
          </a:p>
          <a:p>
            <a:endParaRPr lang="en-US" dirty="0"/>
          </a:p>
        </p:txBody>
      </p:sp>
      <p:sp>
        <p:nvSpPr>
          <p:cNvPr id="4" name="Slide Number Placeholder 3"/>
          <p:cNvSpPr>
            <a:spLocks noGrp="1"/>
          </p:cNvSpPr>
          <p:nvPr>
            <p:ph type="sldNum" sz="quarter" idx="5"/>
          </p:nvPr>
        </p:nvSpPr>
        <p:spPr/>
        <p:txBody>
          <a:bodyPr/>
          <a:lstStyle/>
          <a:p>
            <a:fld id="{1B1356F8-9A47-5C4A-8881-D80E3F1BD2A0}" type="slidenum">
              <a:rPr lang="en-US" smtClean="0"/>
              <a:t>9</a:t>
            </a:fld>
            <a:endParaRPr lang="en-US"/>
          </a:p>
        </p:txBody>
      </p:sp>
    </p:spTree>
    <p:extLst>
      <p:ext uri="{BB962C8B-B14F-4D97-AF65-F5344CB8AC3E}">
        <p14:creationId xmlns:p14="http://schemas.microsoft.com/office/powerpoint/2010/main" val="40811487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1596453"/>
            <a:ext cx="7772400" cy="1081468"/>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0" y="2883916"/>
            <a:ext cx="6400800" cy="1287462"/>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3108960" y="4789360"/>
            <a:ext cx="2926080" cy="257492"/>
          </a:xfrm>
          <a:prstGeom prst="rect">
            <a:avLst/>
          </a:prstGeom>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4789360"/>
            <a:ext cx="2103120" cy="257492"/>
          </a:xfrm>
          <a:prstGeom prst="rect">
            <a:avLst/>
          </a:prstGeom>
        </p:spPr>
        <p:txBody>
          <a:bodyPr lIns="0" tIns="0" rIns="0" bIns="0"/>
          <a:lstStyle>
            <a:lvl1pPr algn="l">
              <a:defRPr>
                <a:solidFill>
                  <a:schemeClr val="tx1">
                    <a:tint val="75000"/>
                  </a:schemeClr>
                </a:solidFill>
              </a:defRPr>
            </a:lvl1pPr>
          </a:lstStyle>
          <a:p>
            <a:fld id="{1D8BD707-D9CF-40AE-B4C6-C98DA3205C09}" type="datetimeFigureOut">
              <a:rPr lang="en-US"/>
              <a:t>7/28/2022</a:t>
            </a:fld>
            <a:endParaRPr lang="en-US"/>
          </a:p>
        </p:txBody>
      </p:sp>
      <p:sp>
        <p:nvSpPr>
          <p:cNvPr id="6" name="Holder 6"/>
          <p:cNvSpPr>
            <a:spLocks noGrp="1"/>
          </p:cNvSpPr>
          <p:nvPr>
            <p:ph type="sldNum" sz="quarter" idx="7"/>
          </p:nvPr>
        </p:nvSpPr>
        <p:spPr>
          <a:xfrm>
            <a:off x="6583680" y="4789360"/>
            <a:ext cx="2103120" cy="257492"/>
          </a:xfrm>
          <a:prstGeom prst="rect">
            <a:avLst/>
          </a:prstGeom>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0" i="0">
                <a:solidFill>
                  <a:srgbClr val="006EB6"/>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0" i="0">
                <a:solidFill>
                  <a:srgbClr val="006EB6"/>
                </a:solidFill>
                <a:latin typeface="Arial"/>
                <a:cs typeface="Arial"/>
              </a:defRPr>
            </a:lvl1pPr>
          </a:lstStyle>
          <a:p>
            <a:endParaRPr/>
          </a:p>
        </p:txBody>
      </p:sp>
      <p:sp>
        <p:nvSpPr>
          <p:cNvPr id="3" name="Holder 3"/>
          <p:cNvSpPr>
            <a:spLocks noGrp="1"/>
          </p:cNvSpPr>
          <p:nvPr>
            <p:ph sz="half" idx="2"/>
          </p:nvPr>
        </p:nvSpPr>
        <p:spPr>
          <a:xfrm>
            <a:off x="457200" y="1184465"/>
            <a:ext cx="3977640" cy="3398901"/>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184465"/>
            <a:ext cx="3977640" cy="3398901"/>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a:xfrm>
            <a:off x="3108960" y="4789360"/>
            <a:ext cx="2926080" cy="257492"/>
          </a:xfrm>
          <a:prstGeom prst="rect">
            <a:avLst/>
          </a:prstGeom>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a:xfrm>
            <a:off x="457200" y="4789360"/>
            <a:ext cx="2103120" cy="257492"/>
          </a:xfrm>
          <a:prstGeom prst="rect">
            <a:avLst/>
          </a:prstGeom>
        </p:spPr>
        <p:txBody>
          <a:bodyPr lIns="0" tIns="0" rIns="0" bIns="0"/>
          <a:lstStyle>
            <a:lvl1pPr algn="l">
              <a:defRPr>
                <a:solidFill>
                  <a:schemeClr val="tx1">
                    <a:tint val="75000"/>
                  </a:schemeClr>
                </a:solidFill>
              </a:defRPr>
            </a:lvl1pPr>
          </a:lstStyle>
          <a:p>
            <a:fld id="{1D8BD707-D9CF-40AE-B4C6-C98DA3205C09}" type="datetimeFigureOut">
              <a:rPr lang="en-US"/>
              <a:t>7/28/2022</a:t>
            </a:fld>
            <a:endParaRPr lang="en-US"/>
          </a:p>
        </p:txBody>
      </p:sp>
      <p:sp>
        <p:nvSpPr>
          <p:cNvPr id="7" name="Holder 7"/>
          <p:cNvSpPr>
            <a:spLocks noGrp="1"/>
          </p:cNvSpPr>
          <p:nvPr>
            <p:ph type="sldNum" sz="quarter" idx="7"/>
          </p:nvPr>
        </p:nvSpPr>
        <p:spPr>
          <a:xfrm>
            <a:off x="6583680" y="4789360"/>
            <a:ext cx="2103120" cy="257492"/>
          </a:xfrm>
          <a:prstGeom prst="rect">
            <a:avLst/>
          </a:prstGeom>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Only">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8CBA32A-BDAF-6347-90B0-A4A92FB2BAF0}"/>
              </a:ext>
            </a:extLst>
          </p:cNvPr>
          <p:cNvSpPr/>
          <p:nvPr userDrawn="1"/>
        </p:nvSpPr>
        <p:spPr>
          <a:xfrm>
            <a:off x="0" y="515938"/>
            <a:ext cx="4721225" cy="3679825"/>
          </a:xfrm>
          <a:prstGeom prst="rect">
            <a:avLst/>
          </a:prstGeom>
          <a:blipFill>
            <a:blip r:embed="rId2">
              <a:duotone>
                <a:schemeClr val="bg2">
                  <a:shade val="45000"/>
                  <a:satMod val="135000"/>
                </a:schemeClr>
                <a:prstClr val="white"/>
              </a:duotone>
              <a:alphaModFix amt="35000"/>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513160">
              <a:defRPr/>
            </a:pPr>
            <a:endParaRPr lang="en-US" sz="1300"/>
          </a:p>
        </p:txBody>
      </p:sp>
      <p:sp>
        <p:nvSpPr>
          <p:cNvPr id="12" name="Rectangle 11">
            <a:extLst>
              <a:ext uri="{FF2B5EF4-FFF2-40B4-BE49-F238E27FC236}">
                <a16:creationId xmlns:a16="http://schemas.microsoft.com/office/drawing/2014/main" id="{E8BEB4E7-95AC-7941-9345-5FE318820A36}"/>
              </a:ext>
            </a:extLst>
          </p:cNvPr>
          <p:cNvSpPr/>
          <p:nvPr userDrawn="1"/>
        </p:nvSpPr>
        <p:spPr>
          <a:xfrm>
            <a:off x="0" y="4694237"/>
            <a:ext cx="9144000" cy="455613"/>
          </a:xfrm>
          <a:prstGeom prst="rect">
            <a:avLst/>
          </a:prstGeom>
          <a:solidFill>
            <a:srgbClr val="0062A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513160">
              <a:defRPr/>
            </a:pPr>
            <a:endParaRPr lang="en-US" sz="1300"/>
          </a:p>
        </p:txBody>
      </p:sp>
      <p:pic>
        <p:nvPicPr>
          <p:cNvPr id="13" name="Picture 5" descr="A picture containing drawing&#10;&#10;Description automatically generated">
            <a:extLst>
              <a:ext uri="{FF2B5EF4-FFF2-40B4-BE49-F238E27FC236}">
                <a16:creationId xmlns:a16="http://schemas.microsoft.com/office/drawing/2014/main" id="{5C16A023-7668-0C41-BC1D-754212A0E5C9}"/>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267575" y="4783137"/>
            <a:ext cx="1355725"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Content Placeholder 2">
            <a:extLst>
              <a:ext uri="{FF2B5EF4-FFF2-40B4-BE49-F238E27FC236}">
                <a16:creationId xmlns:a16="http://schemas.microsoft.com/office/drawing/2014/main" id="{FB86C21B-9D1A-8845-945F-DA8F0F2ABFC7}"/>
              </a:ext>
            </a:extLst>
          </p:cNvPr>
          <p:cNvSpPr>
            <a:spLocks noGrp="1"/>
          </p:cNvSpPr>
          <p:nvPr>
            <p:ph idx="1"/>
          </p:nvPr>
        </p:nvSpPr>
        <p:spPr>
          <a:xfrm>
            <a:off x="5067946" y="309969"/>
            <a:ext cx="3611106" cy="4091554"/>
          </a:xfrm>
        </p:spPr>
        <p:txBody>
          <a:bodyPr anchor="ct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Slide Number Placeholder 5">
            <a:extLst>
              <a:ext uri="{FF2B5EF4-FFF2-40B4-BE49-F238E27FC236}">
                <a16:creationId xmlns:a16="http://schemas.microsoft.com/office/drawing/2014/main" id="{B33329B6-D0D6-B348-A3E2-4C1ED9A41964}"/>
              </a:ext>
            </a:extLst>
          </p:cNvPr>
          <p:cNvSpPr>
            <a:spLocks noGrp="1"/>
          </p:cNvSpPr>
          <p:nvPr>
            <p:ph type="sldNum" sz="quarter" idx="10"/>
          </p:nvPr>
        </p:nvSpPr>
        <p:spPr>
          <a:xfrm>
            <a:off x="96838" y="4846638"/>
            <a:ext cx="1285875" cy="274637"/>
          </a:xfrm>
          <a:prstGeom prst="rect">
            <a:avLst/>
          </a:prstGeom>
        </p:spPr>
        <p:txBody>
          <a:bodyPr/>
          <a:lstStyle>
            <a:lvl1pPr>
              <a:defRPr sz="750">
                <a:solidFill>
                  <a:schemeClr val="accent2">
                    <a:lumMod val="20000"/>
                    <a:lumOff val="80000"/>
                  </a:schemeClr>
                </a:solidFill>
              </a:defRPr>
            </a:lvl1pPr>
          </a:lstStyle>
          <a:p>
            <a:pPr>
              <a:defRPr/>
            </a:pPr>
            <a:fld id="{0095F441-951A-B449-A946-3E57F4052C9F}"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440783" y="389538"/>
            <a:ext cx="8255000" cy="391159"/>
          </a:xfrm>
          <a:prstGeom prst="rect">
            <a:avLst/>
          </a:prstGeom>
        </p:spPr>
        <p:txBody>
          <a:bodyPr wrap="square" lIns="0" tIns="0" rIns="0" bIns="0">
            <a:spAutoFit/>
          </a:bodyPr>
          <a:lstStyle>
            <a:lvl1pPr>
              <a:defRPr sz="2400" b="0" i="0">
                <a:solidFill>
                  <a:srgbClr val="006EB6"/>
                </a:solidFill>
                <a:latin typeface="Arial"/>
                <a:cs typeface="Arial"/>
              </a:defRPr>
            </a:lvl1pPr>
          </a:lstStyle>
          <a:p>
            <a:endParaRPr dirty="0"/>
          </a:p>
        </p:txBody>
      </p:sp>
      <p:sp>
        <p:nvSpPr>
          <p:cNvPr id="3" name="Holder 3"/>
          <p:cNvSpPr>
            <a:spLocks noGrp="1"/>
          </p:cNvSpPr>
          <p:nvPr>
            <p:ph type="body" idx="1"/>
          </p:nvPr>
        </p:nvSpPr>
        <p:spPr>
          <a:xfrm>
            <a:off x="444500" y="1482166"/>
            <a:ext cx="8255000" cy="2184400"/>
          </a:xfrm>
          <a:prstGeom prst="rect">
            <a:avLst/>
          </a:prstGeom>
        </p:spPr>
        <p:txBody>
          <a:bodyPr wrap="square" lIns="0" tIns="0" rIns="0" bIns="0">
            <a:spAutoFit/>
          </a:bodyPr>
          <a:lstStyle>
            <a:lvl1pPr>
              <a:defRPr b="0" i="0">
                <a:solidFill>
                  <a:schemeClr val="tx1"/>
                </a:solidFill>
              </a:defRPr>
            </a:lvl1pPr>
          </a:lstStyle>
          <a:p>
            <a:endParaRPr dirty="0"/>
          </a:p>
        </p:txBody>
      </p:sp>
      <p:sp>
        <p:nvSpPr>
          <p:cNvPr id="6" name="Rectangle 5">
            <a:extLst>
              <a:ext uri="{FF2B5EF4-FFF2-40B4-BE49-F238E27FC236}">
                <a16:creationId xmlns:a16="http://schemas.microsoft.com/office/drawing/2014/main" id="{033F9DFB-33F8-D64D-9BBE-82FA1B695023}"/>
              </a:ext>
            </a:extLst>
          </p:cNvPr>
          <p:cNvSpPr/>
          <p:nvPr userDrawn="1"/>
        </p:nvSpPr>
        <p:spPr>
          <a:xfrm>
            <a:off x="0" y="4694237"/>
            <a:ext cx="9144000" cy="455613"/>
          </a:xfrm>
          <a:prstGeom prst="rect">
            <a:avLst/>
          </a:prstGeom>
          <a:solidFill>
            <a:srgbClr val="0062A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513160">
              <a:defRPr/>
            </a:pPr>
            <a:endParaRPr lang="en-US" sz="1300"/>
          </a:p>
        </p:txBody>
      </p:sp>
      <p:pic>
        <p:nvPicPr>
          <p:cNvPr id="7" name="Picture 5" descr="A picture containing drawing&#10;&#10;Description automatically generated">
            <a:extLst>
              <a:ext uri="{FF2B5EF4-FFF2-40B4-BE49-F238E27FC236}">
                <a16:creationId xmlns:a16="http://schemas.microsoft.com/office/drawing/2014/main" id="{1E1DC399-7E19-454B-9A12-1184D478F1FC}"/>
              </a:ext>
            </a:extLst>
          </p:cNvPr>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7267575" y="4783137"/>
            <a:ext cx="1355725"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lide Number Placeholder 5">
            <a:extLst>
              <a:ext uri="{FF2B5EF4-FFF2-40B4-BE49-F238E27FC236}">
                <a16:creationId xmlns:a16="http://schemas.microsoft.com/office/drawing/2014/main" id="{43BA4B28-B737-2B44-867F-B62D73AC9561}"/>
              </a:ext>
            </a:extLst>
          </p:cNvPr>
          <p:cNvSpPr>
            <a:spLocks noGrp="1"/>
          </p:cNvSpPr>
          <p:nvPr>
            <p:ph type="sldNum" sz="quarter" idx="4"/>
          </p:nvPr>
        </p:nvSpPr>
        <p:spPr>
          <a:xfrm>
            <a:off x="96838" y="4846638"/>
            <a:ext cx="1285875" cy="274637"/>
          </a:xfrm>
          <a:prstGeom prst="rect">
            <a:avLst/>
          </a:prstGeom>
        </p:spPr>
        <p:txBody>
          <a:bodyPr/>
          <a:lstStyle>
            <a:lvl1pPr>
              <a:defRPr sz="750">
                <a:solidFill>
                  <a:schemeClr val="accent2">
                    <a:lumMod val="20000"/>
                    <a:lumOff val="80000"/>
                  </a:schemeClr>
                </a:solidFill>
              </a:defRPr>
            </a:lvl1pPr>
          </a:lstStyle>
          <a:p>
            <a:pPr>
              <a:defRPr/>
            </a:pPr>
            <a:fld id="{0095F441-951A-B449-A946-3E57F4052C9F}"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4.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10.emf"/></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emf"/></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7.emf"/></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 y="0"/>
            <a:ext cx="9144000" cy="5225755"/>
          </a:xfrm>
          <a:prstGeom prst="rect">
            <a:avLst/>
          </a:prstGeom>
          <a:blipFill>
            <a:blip r:embed="rId3" cstate="print"/>
            <a:stretch>
              <a:fillRect l="-9590" r="-4003" b="1452"/>
            </a:stretch>
          </a:blipFill>
        </p:spPr>
        <p:txBody>
          <a:bodyPr wrap="square" lIns="0" tIns="0" rIns="0" bIns="0" rtlCol="0"/>
          <a:lstStyle/>
          <a:p>
            <a:endParaRPr dirty="0"/>
          </a:p>
        </p:txBody>
      </p:sp>
      <p:pic>
        <p:nvPicPr>
          <p:cNvPr id="11" name="Picture 10" descr="Shape&#10;&#10;Description automatically generated">
            <a:extLst>
              <a:ext uri="{FF2B5EF4-FFF2-40B4-BE49-F238E27FC236}">
                <a16:creationId xmlns:a16="http://schemas.microsoft.com/office/drawing/2014/main" id="{5C1FF67F-34C4-EB45-9F1A-0A87FF3FCAA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1087" y="0"/>
            <a:ext cx="4440959" cy="3870325"/>
          </a:xfrm>
          <a:prstGeom prst="rect">
            <a:avLst/>
          </a:prstGeom>
        </p:spPr>
      </p:pic>
      <p:sp>
        <p:nvSpPr>
          <p:cNvPr id="5" name="object 5"/>
          <p:cNvSpPr txBox="1">
            <a:spLocks noGrp="1"/>
          </p:cNvSpPr>
          <p:nvPr>
            <p:ph type="title" idx="4294967295"/>
          </p:nvPr>
        </p:nvSpPr>
        <p:spPr>
          <a:xfrm>
            <a:off x="1156244" y="593725"/>
            <a:ext cx="2970643" cy="1243930"/>
          </a:xfrm>
          <a:prstGeom prst="rect">
            <a:avLst/>
          </a:prstGeom>
        </p:spPr>
        <p:txBody>
          <a:bodyPr vert="horz" wrap="square" lIns="0" tIns="12700" rIns="0" bIns="0" rtlCol="0">
            <a:spAutoFit/>
          </a:bodyPr>
          <a:lstStyle/>
          <a:p>
            <a:pPr marR="5080" algn="ctr">
              <a:lnSpc>
                <a:spcPct val="100000"/>
              </a:lnSpc>
              <a:spcBef>
                <a:spcPts val="100"/>
              </a:spcBef>
            </a:pPr>
            <a:r>
              <a:rPr sz="4000" dirty="0">
                <a:solidFill>
                  <a:srgbClr val="FFFFFF"/>
                </a:solidFill>
              </a:rPr>
              <a:t>Protecting  </a:t>
            </a:r>
            <a:r>
              <a:rPr sz="4000" spc="-110" dirty="0">
                <a:solidFill>
                  <a:srgbClr val="FFFFFF"/>
                </a:solidFill>
              </a:rPr>
              <a:t>Your</a:t>
            </a:r>
            <a:r>
              <a:rPr sz="4000" spc="-95" dirty="0">
                <a:solidFill>
                  <a:srgbClr val="FFFFFF"/>
                </a:solidFill>
              </a:rPr>
              <a:t> </a:t>
            </a:r>
            <a:r>
              <a:rPr sz="4000" dirty="0">
                <a:solidFill>
                  <a:srgbClr val="FFFFFF"/>
                </a:solidFill>
              </a:rPr>
              <a:t>Future</a:t>
            </a:r>
            <a:endParaRPr sz="4000" dirty="0"/>
          </a:p>
        </p:txBody>
      </p:sp>
      <p:sp>
        <p:nvSpPr>
          <p:cNvPr id="6" name="object 6"/>
          <p:cNvSpPr txBox="1"/>
          <p:nvPr/>
        </p:nvSpPr>
        <p:spPr>
          <a:xfrm>
            <a:off x="398834" y="4653332"/>
            <a:ext cx="1851660" cy="135935"/>
          </a:xfrm>
          <a:prstGeom prst="rect">
            <a:avLst/>
          </a:prstGeom>
        </p:spPr>
        <p:txBody>
          <a:bodyPr vert="horz" wrap="square" lIns="0" tIns="12700" rIns="0" bIns="0" rtlCol="0">
            <a:spAutoFit/>
          </a:bodyPr>
          <a:lstStyle/>
          <a:p>
            <a:pPr marL="12700">
              <a:lnSpc>
                <a:spcPct val="100000"/>
              </a:lnSpc>
              <a:spcBef>
                <a:spcPts val="100"/>
              </a:spcBef>
            </a:pPr>
            <a:r>
              <a:rPr lang="en-US" sz="800" spc="-5" dirty="0">
                <a:solidFill>
                  <a:schemeClr val="tx1">
                    <a:lumMod val="85000"/>
                    <a:lumOff val="15000"/>
                  </a:schemeClr>
                </a:solidFill>
                <a:latin typeface="Arial"/>
                <a:cs typeface="Arial"/>
              </a:rPr>
              <a:t>ICC21399638</a:t>
            </a:r>
            <a:endParaRPr lang="en-US" sz="800" dirty="0">
              <a:solidFill>
                <a:schemeClr val="tx1">
                  <a:lumMod val="85000"/>
                  <a:lumOff val="15000"/>
                </a:schemeClr>
              </a:solidFill>
              <a:latin typeface="Arial"/>
              <a:cs typeface="Arial"/>
            </a:endParaRPr>
          </a:p>
        </p:txBody>
      </p:sp>
      <p:sp>
        <p:nvSpPr>
          <p:cNvPr id="13" name="object 6">
            <a:extLst>
              <a:ext uri="{FF2B5EF4-FFF2-40B4-BE49-F238E27FC236}">
                <a16:creationId xmlns:a16="http://schemas.microsoft.com/office/drawing/2014/main" id="{2D97F270-B0CD-4744-A4BA-82687D6DE331}"/>
              </a:ext>
            </a:extLst>
          </p:cNvPr>
          <p:cNvSpPr txBox="1"/>
          <p:nvPr/>
        </p:nvSpPr>
        <p:spPr>
          <a:xfrm>
            <a:off x="421087" y="4860925"/>
            <a:ext cx="1851660" cy="135935"/>
          </a:xfrm>
          <a:prstGeom prst="rect">
            <a:avLst/>
          </a:prstGeom>
        </p:spPr>
        <p:txBody>
          <a:bodyPr vert="horz" wrap="square" lIns="0" tIns="12700" rIns="0" bIns="0" rtlCol="0">
            <a:spAutoFit/>
          </a:bodyPr>
          <a:lstStyle/>
          <a:p>
            <a:r>
              <a:rPr lang="en-US" sz="800" spc="-5" dirty="0">
                <a:solidFill>
                  <a:schemeClr val="tx1">
                    <a:lumMod val="85000"/>
                    <a:lumOff val="15000"/>
                  </a:schemeClr>
                </a:solidFill>
                <a:latin typeface="Arial"/>
                <a:cs typeface="Arial"/>
              </a:rPr>
              <a:t>Revised March 2022</a:t>
            </a:r>
            <a:endParaRPr sz="800" spc="-5" dirty="0">
              <a:solidFill>
                <a:schemeClr val="tx1">
                  <a:lumMod val="85000"/>
                  <a:lumOff val="15000"/>
                </a:schemeClr>
              </a:solidFill>
              <a:latin typeface="Arial"/>
              <a:cs typeface="Arial"/>
            </a:endParaRPr>
          </a:p>
        </p:txBody>
      </p:sp>
      <p:pic>
        <p:nvPicPr>
          <p:cNvPr id="14" name="Picture 13">
            <a:extLst>
              <a:ext uri="{FF2B5EF4-FFF2-40B4-BE49-F238E27FC236}">
                <a16:creationId xmlns:a16="http://schemas.microsoft.com/office/drawing/2014/main" id="{E414FF3B-C2B5-BC46-8A83-CAA987D2744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5800" y="2422525"/>
            <a:ext cx="3975100" cy="3048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44500" y="746125"/>
            <a:ext cx="3091815" cy="391160"/>
          </a:xfrm>
          <a:prstGeom prst="rect">
            <a:avLst/>
          </a:prstGeom>
        </p:spPr>
        <p:txBody>
          <a:bodyPr vert="horz" wrap="square" lIns="0" tIns="12700" rIns="0" bIns="0" rtlCol="0">
            <a:spAutoFit/>
          </a:bodyPr>
          <a:lstStyle/>
          <a:p>
            <a:pPr marL="12700">
              <a:lnSpc>
                <a:spcPct val="100000"/>
              </a:lnSpc>
              <a:spcBef>
                <a:spcPts val="100"/>
              </a:spcBef>
            </a:pPr>
            <a:r>
              <a:rPr dirty="0"/>
              <a:t>Stay-at-Home</a:t>
            </a:r>
            <a:r>
              <a:rPr spc="-90" dirty="0"/>
              <a:t> </a:t>
            </a:r>
            <a:r>
              <a:rPr dirty="0"/>
              <a:t>Benefits</a:t>
            </a:r>
          </a:p>
        </p:txBody>
      </p:sp>
      <p:sp>
        <p:nvSpPr>
          <p:cNvPr id="3" name="object 3"/>
          <p:cNvSpPr txBox="1"/>
          <p:nvPr/>
        </p:nvSpPr>
        <p:spPr>
          <a:xfrm>
            <a:off x="444500" y="1470776"/>
            <a:ext cx="7703184" cy="2208297"/>
          </a:xfrm>
          <a:prstGeom prst="rect">
            <a:avLst/>
          </a:prstGeom>
        </p:spPr>
        <p:txBody>
          <a:bodyPr vert="horz" wrap="square" lIns="0" tIns="12700" rIns="0" bIns="0" rtlCol="0">
            <a:spAutoFit/>
          </a:bodyPr>
          <a:lstStyle/>
          <a:p>
            <a:pPr marL="12700" marR="5080">
              <a:lnSpc>
                <a:spcPct val="100000"/>
              </a:lnSpc>
              <a:spcBef>
                <a:spcPts val="100"/>
              </a:spcBef>
            </a:pPr>
            <a:r>
              <a:rPr dirty="0">
                <a:solidFill>
                  <a:srgbClr val="231F20"/>
                </a:solidFill>
                <a:latin typeface="Arial"/>
                <a:cs typeface="Arial"/>
              </a:rPr>
              <a:t>A </a:t>
            </a:r>
            <a:r>
              <a:rPr spc="-5" dirty="0">
                <a:solidFill>
                  <a:srgbClr val="231F20"/>
                </a:solidFill>
                <a:latin typeface="Arial"/>
                <a:cs typeface="Arial"/>
              </a:rPr>
              <a:t>long-term </a:t>
            </a:r>
            <a:r>
              <a:rPr dirty="0">
                <a:solidFill>
                  <a:srgbClr val="231F20"/>
                </a:solidFill>
                <a:latin typeface="Arial"/>
                <a:cs typeface="Arial"/>
              </a:rPr>
              <a:t>care </a:t>
            </a:r>
            <a:r>
              <a:rPr spc="-5" dirty="0">
                <a:solidFill>
                  <a:srgbClr val="231F20"/>
                </a:solidFill>
                <a:latin typeface="Arial"/>
                <a:cs typeface="Arial"/>
              </a:rPr>
              <a:t>insurance policy provides benefits </a:t>
            </a:r>
            <a:r>
              <a:rPr dirty="0">
                <a:solidFill>
                  <a:srgbClr val="231F20"/>
                </a:solidFill>
                <a:latin typeface="Arial"/>
                <a:cs typeface="Arial"/>
              </a:rPr>
              <a:t>for services </a:t>
            </a:r>
            <a:r>
              <a:rPr spc="-5" dirty="0">
                <a:solidFill>
                  <a:srgbClr val="231F20"/>
                </a:solidFill>
                <a:latin typeface="Arial"/>
                <a:cs typeface="Arial"/>
              </a:rPr>
              <a:t>designed </a:t>
            </a:r>
            <a:r>
              <a:rPr dirty="0">
                <a:solidFill>
                  <a:srgbClr val="231F20"/>
                </a:solidFill>
                <a:latin typeface="Arial"/>
                <a:cs typeface="Arial"/>
              </a:rPr>
              <a:t>to </a:t>
            </a:r>
            <a:r>
              <a:rPr spc="-5" dirty="0">
                <a:solidFill>
                  <a:srgbClr val="231F20"/>
                </a:solidFill>
                <a:latin typeface="Arial"/>
                <a:cs typeface="Arial"/>
              </a:rPr>
              <a:t>help </a:t>
            </a:r>
            <a:r>
              <a:rPr dirty="0">
                <a:solidFill>
                  <a:srgbClr val="231F20"/>
                </a:solidFill>
                <a:latin typeface="Arial"/>
                <a:cs typeface="Arial"/>
              </a:rPr>
              <a:t>you stay </a:t>
            </a:r>
            <a:r>
              <a:rPr spc="-5" dirty="0">
                <a:solidFill>
                  <a:srgbClr val="231F20"/>
                </a:solidFill>
                <a:latin typeface="Arial"/>
                <a:cs typeface="Arial"/>
              </a:rPr>
              <a:t>at home as long as possible,</a:t>
            </a:r>
            <a:r>
              <a:rPr spc="-65" dirty="0">
                <a:solidFill>
                  <a:srgbClr val="231F20"/>
                </a:solidFill>
                <a:latin typeface="Arial"/>
                <a:cs typeface="Arial"/>
              </a:rPr>
              <a:t> </a:t>
            </a:r>
            <a:r>
              <a:rPr spc="-5" dirty="0">
                <a:solidFill>
                  <a:srgbClr val="231F20"/>
                </a:solidFill>
                <a:latin typeface="Arial"/>
                <a:cs typeface="Arial"/>
              </a:rPr>
              <a:t>including:</a:t>
            </a:r>
            <a:endParaRPr dirty="0">
              <a:latin typeface="Arial"/>
              <a:cs typeface="Arial"/>
            </a:endParaRPr>
          </a:p>
          <a:p>
            <a:pPr marL="365760" indent="-181610">
              <a:lnSpc>
                <a:spcPct val="100000"/>
              </a:lnSpc>
              <a:spcBef>
                <a:spcPts val="825"/>
              </a:spcBef>
              <a:buChar char="•"/>
              <a:tabLst>
                <a:tab pos="366395" algn="l"/>
              </a:tabLst>
            </a:pPr>
            <a:r>
              <a:rPr sz="1400" spc="10" dirty="0">
                <a:solidFill>
                  <a:srgbClr val="231F20"/>
                </a:solidFill>
                <a:latin typeface="Arial"/>
                <a:cs typeface="Arial"/>
              </a:rPr>
              <a:t>Help </a:t>
            </a:r>
            <a:r>
              <a:rPr sz="1400" spc="5" dirty="0">
                <a:solidFill>
                  <a:srgbClr val="231F20"/>
                </a:solidFill>
                <a:latin typeface="Arial"/>
                <a:cs typeface="Arial"/>
              </a:rPr>
              <a:t>with </a:t>
            </a:r>
            <a:r>
              <a:rPr sz="1400" spc="10" dirty="0">
                <a:solidFill>
                  <a:srgbClr val="231F20"/>
                </a:solidFill>
                <a:latin typeface="Arial"/>
                <a:cs typeface="Arial"/>
              </a:rPr>
              <a:t>household tasks, </a:t>
            </a:r>
            <a:r>
              <a:rPr sz="1400" spc="5" dirty="0">
                <a:solidFill>
                  <a:srgbClr val="231F20"/>
                </a:solidFill>
                <a:latin typeface="Arial"/>
                <a:cs typeface="Arial"/>
              </a:rPr>
              <a:t>like </a:t>
            </a:r>
            <a:r>
              <a:rPr sz="1400" spc="10" dirty="0">
                <a:solidFill>
                  <a:srgbClr val="231F20"/>
                </a:solidFill>
                <a:latin typeface="Arial"/>
                <a:cs typeface="Arial"/>
              </a:rPr>
              <a:t>cleaning and </a:t>
            </a:r>
            <a:r>
              <a:rPr sz="1400" spc="15" dirty="0">
                <a:solidFill>
                  <a:srgbClr val="231F20"/>
                </a:solidFill>
                <a:latin typeface="Arial"/>
                <a:cs typeface="Arial"/>
              </a:rPr>
              <a:t>meal</a:t>
            </a:r>
            <a:r>
              <a:rPr sz="1400" spc="-15" dirty="0">
                <a:solidFill>
                  <a:srgbClr val="231F20"/>
                </a:solidFill>
                <a:latin typeface="Arial"/>
                <a:cs typeface="Arial"/>
              </a:rPr>
              <a:t> </a:t>
            </a:r>
            <a:r>
              <a:rPr sz="1400" spc="5" dirty="0">
                <a:solidFill>
                  <a:srgbClr val="231F20"/>
                </a:solidFill>
                <a:latin typeface="Arial"/>
                <a:cs typeface="Arial"/>
              </a:rPr>
              <a:t>preparation</a:t>
            </a:r>
            <a:endParaRPr sz="1400" dirty="0">
              <a:latin typeface="Arial"/>
              <a:cs typeface="Arial"/>
            </a:endParaRPr>
          </a:p>
          <a:p>
            <a:pPr marL="365760" indent="-181610">
              <a:lnSpc>
                <a:spcPct val="100000"/>
              </a:lnSpc>
              <a:spcBef>
                <a:spcPts val="935"/>
              </a:spcBef>
              <a:buChar char="•"/>
              <a:tabLst>
                <a:tab pos="366395" algn="l"/>
              </a:tabLst>
            </a:pPr>
            <a:r>
              <a:rPr sz="1400" spc="10" dirty="0">
                <a:solidFill>
                  <a:srgbClr val="231F20"/>
                </a:solidFill>
                <a:latin typeface="Arial"/>
                <a:cs typeface="Arial"/>
              </a:rPr>
              <a:t>Help </a:t>
            </a:r>
            <a:r>
              <a:rPr sz="1400" spc="5" dirty="0">
                <a:solidFill>
                  <a:srgbClr val="231F20"/>
                </a:solidFill>
                <a:latin typeface="Arial"/>
                <a:cs typeface="Arial"/>
              </a:rPr>
              <a:t>with </a:t>
            </a:r>
            <a:r>
              <a:rPr sz="1400" spc="10" dirty="0">
                <a:solidFill>
                  <a:srgbClr val="231F20"/>
                </a:solidFill>
                <a:latin typeface="Arial"/>
                <a:cs typeface="Arial"/>
              </a:rPr>
              <a:t>personal tasks, </a:t>
            </a:r>
            <a:r>
              <a:rPr sz="1400" spc="5" dirty="0">
                <a:solidFill>
                  <a:srgbClr val="231F20"/>
                </a:solidFill>
                <a:latin typeface="Arial"/>
                <a:cs typeface="Arial"/>
              </a:rPr>
              <a:t>like bathing </a:t>
            </a:r>
            <a:r>
              <a:rPr sz="1400" spc="10" dirty="0">
                <a:solidFill>
                  <a:srgbClr val="231F20"/>
                </a:solidFill>
                <a:latin typeface="Arial"/>
                <a:cs typeface="Arial"/>
              </a:rPr>
              <a:t>and</a:t>
            </a:r>
            <a:r>
              <a:rPr sz="1400" spc="-10" dirty="0">
                <a:solidFill>
                  <a:srgbClr val="231F20"/>
                </a:solidFill>
                <a:latin typeface="Arial"/>
                <a:cs typeface="Arial"/>
              </a:rPr>
              <a:t> </a:t>
            </a:r>
            <a:r>
              <a:rPr sz="1400" spc="5" dirty="0">
                <a:solidFill>
                  <a:srgbClr val="231F20"/>
                </a:solidFill>
                <a:latin typeface="Arial"/>
                <a:cs typeface="Arial"/>
              </a:rPr>
              <a:t>dressing</a:t>
            </a:r>
            <a:endParaRPr sz="1400" dirty="0">
              <a:latin typeface="Arial"/>
              <a:cs typeface="Arial"/>
            </a:endParaRPr>
          </a:p>
          <a:p>
            <a:pPr marL="365760" indent="-181610">
              <a:lnSpc>
                <a:spcPct val="100000"/>
              </a:lnSpc>
              <a:spcBef>
                <a:spcPts val="940"/>
              </a:spcBef>
              <a:buChar char="•"/>
              <a:tabLst>
                <a:tab pos="366395" algn="l"/>
              </a:tabLst>
            </a:pPr>
            <a:r>
              <a:rPr sz="1400" spc="10" dirty="0">
                <a:solidFill>
                  <a:srgbClr val="231F20"/>
                </a:solidFill>
                <a:latin typeface="Arial"/>
                <a:cs typeface="Arial"/>
              </a:rPr>
              <a:t>Services provided by </a:t>
            </a:r>
            <a:r>
              <a:rPr sz="1400" spc="15" dirty="0">
                <a:solidFill>
                  <a:srgbClr val="231F20"/>
                </a:solidFill>
                <a:latin typeface="Arial"/>
                <a:cs typeface="Arial"/>
              </a:rPr>
              <a:t>a </a:t>
            </a:r>
            <a:r>
              <a:rPr sz="1400" spc="10" dirty="0">
                <a:solidFill>
                  <a:srgbClr val="231F20"/>
                </a:solidFill>
                <a:latin typeface="Arial"/>
                <a:cs typeface="Arial"/>
              </a:rPr>
              <a:t>visiting nurse or </a:t>
            </a:r>
            <a:r>
              <a:rPr lang="en-US" sz="1400" spc="10" dirty="0">
                <a:solidFill>
                  <a:srgbClr val="231F20"/>
                </a:solidFill>
                <a:latin typeface="Arial"/>
                <a:cs typeface="Arial"/>
              </a:rPr>
              <a:t>[</a:t>
            </a:r>
            <a:r>
              <a:rPr sz="1400" spc="15" dirty="0">
                <a:solidFill>
                  <a:srgbClr val="231F20"/>
                </a:solidFill>
                <a:latin typeface="Arial"/>
                <a:cs typeface="Arial"/>
              </a:rPr>
              <a:t>home </a:t>
            </a:r>
            <a:r>
              <a:rPr sz="1400" spc="5" dirty="0">
                <a:solidFill>
                  <a:srgbClr val="231F20"/>
                </a:solidFill>
                <a:latin typeface="Arial"/>
                <a:cs typeface="Arial"/>
              </a:rPr>
              <a:t>health</a:t>
            </a:r>
            <a:r>
              <a:rPr sz="1400" spc="-40" dirty="0">
                <a:solidFill>
                  <a:srgbClr val="231F20"/>
                </a:solidFill>
                <a:latin typeface="Arial"/>
                <a:cs typeface="Arial"/>
              </a:rPr>
              <a:t> </a:t>
            </a:r>
            <a:r>
              <a:rPr sz="1400" spc="5" dirty="0">
                <a:solidFill>
                  <a:srgbClr val="231F20"/>
                </a:solidFill>
                <a:latin typeface="Arial"/>
                <a:cs typeface="Arial"/>
              </a:rPr>
              <a:t>aide</a:t>
            </a:r>
            <a:r>
              <a:rPr lang="en-US" sz="1400" spc="5" dirty="0">
                <a:solidFill>
                  <a:srgbClr val="231F20"/>
                </a:solidFill>
                <a:latin typeface="Arial"/>
                <a:cs typeface="Arial"/>
              </a:rPr>
              <a:t>]</a:t>
            </a:r>
            <a:endParaRPr sz="1400" dirty="0">
              <a:latin typeface="Arial"/>
              <a:cs typeface="Arial"/>
            </a:endParaRPr>
          </a:p>
          <a:p>
            <a:pPr marL="365760" indent="-181610">
              <a:lnSpc>
                <a:spcPct val="100000"/>
              </a:lnSpc>
              <a:spcBef>
                <a:spcPts val="935"/>
              </a:spcBef>
              <a:buChar char="•"/>
              <a:tabLst>
                <a:tab pos="366395" algn="l"/>
              </a:tabLst>
            </a:pPr>
            <a:r>
              <a:rPr sz="1400" spc="10" dirty="0">
                <a:solidFill>
                  <a:srgbClr val="231F20"/>
                </a:solidFill>
                <a:latin typeface="Arial"/>
                <a:cs typeface="Arial"/>
              </a:rPr>
              <a:t>Special equipment, </a:t>
            </a:r>
            <a:r>
              <a:rPr sz="1400" spc="5" dirty="0">
                <a:solidFill>
                  <a:srgbClr val="231F20"/>
                </a:solidFill>
                <a:latin typeface="Arial"/>
                <a:cs typeface="Arial"/>
              </a:rPr>
              <a:t>like </a:t>
            </a:r>
            <a:r>
              <a:rPr sz="1400" spc="15" dirty="0">
                <a:solidFill>
                  <a:srgbClr val="231F20"/>
                </a:solidFill>
                <a:latin typeface="Arial"/>
                <a:cs typeface="Arial"/>
              </a:rPr>
              <a:t>a </a:t>
            </a:r>
            <a:r>
              <a:rPr sz="1400" spc="-5" dirty="0">
                <a:solidFill>
                  <a:srgbClr val="231F20"/>
                </a:solidFill>
                <a:latin typeface="Arial"/>
                <a:cs typeface="Arial"/>
              </a:rPr>
              <a:t>walker, </a:t>
            </a:r>
            <a:r>
              <a:rPr sz="1400" spc="5" dirty="0">
                <a:solidFill>
                  <a:srgbClr val="231F20"/>
                </a:solidFill>
                <a:latin typeface="Arial"/>
                <a:cs typeface="Arial"/>
              </a:rPr>
              <a:t>wheelchair </a:t>
            </a:r>
            <a:r>
              <a:rPr sz="1400" spc="10" dirty="0">
                <a:solidFill>
                  <a:srgbClr val="231F20"/>
                </a:solidFill>
                <a:latin typeface="Arial"/>
                <a:cs typeface="Arial"/>
              </a:rPr>
              <a:t>or</a:t>
            </a:r>
            <a:r>
              <a:rPr sz="1400" spc="35" dirty="0">
                <a:solidFill>
                  <a:srgbClr val="231F20"/>
                </a:solidFill>
                <a:latin typeface="Arial"/>
                <a:cs typeface="Arial"/>
              </a:rPr>
              <a:t> </a:t>
            </a:r>
            <a:r>
              <a:rPr sz="1400" spc="10" dirty="0">
                <a:solidFill>
                  <a:srgbClr val="231F20"/>
                </a:solidFill>
                <a:latin typeface="Arial"/>
                <a:cs typeface="Arial"/>
              </a:rPr>
              <a:t>respirator</a:t>
            </a:r>
            <a:endParaRPr sz="1400" dirty="0">
              <a:latin typeface="Arial"/>
              <a:cs typeface="Arial"/>
            </a:endParaRPr>
          </a:p>
          <a:p>
            <a:pPr marL="365760" indent="-181610">
              <a:lnSpc>
                <a:spcPct val="100000"/>
              </a:lnSpc>
              <a:spcBef>
                <a:spcPts val="935"/>
              </a:spcBef>
              <a:buChar char="•"/>
              <a:tabLst>
                <a:tab pos="366395" algn="l"/>
              </a:tabLst>
            </a:pPr>
            <a:r>
              <a:rPr sz="1400" spc="15" dirty="0">
                <a:solidFill>
                  <a:srgbClr val="231F20"/>
                </a:solidFill>
                <a:latin typeface="Arial"/>
                <a:cs typeface="Arial"/>
              </a:rPr>
              <a:t>Home </a:t>
            </a:r>
            <a:r>
              <a:rPr sz="1400" spc="10" dirty="0">
                <a:solidFill>
                  <a:srgbClr val="231F20"/>
                </a:solidFill>
                <a:latin typeface="Arial"/>
                <a:cs typeface="Arial"/>
              </a:rPr>
              <a:t>modifications to enhance your </a:t>
            </a:r>
            <a:r>
              <a:rPr sz="1400" spc="5" dirty="0">
                <a:solidFill>
                  <a:srgbClr val="231F20"/>
                </a:solidFill>
                <a:latin typeface="Arial"/>
                <a:cs typeface="Arial"/>
              </a:rPr>
              <a:t>ability </a:t>
            </a:r>
            <a:r>
              <a:rPr sz="1400" spc="10" dirty="0">
                <a:solidFill>
                  <a:srgbClr val="231F20"/>
                </a:solidFill>
                <a:latin typeface="Arial"/>
                <a:cs typeface="Arial"/>
              </a:rPr>
              <a:t>to </a:t>
            </a:r>
            <a:r>
              <a:rPr sz="1400" spc="15" dirty="0">
                <a:solidFill>
                  <a:srgbClr val="231F20"/>
                </a:solidFill>
                <a:latin typeface="Arial"/>
                <a:cs typeface="Arial"/>
              </a:rPr>
              <a:t>remain </a:t>
            </a:r>
            <a:r>
              <a:rPr sz="1400" spc="10" dirty="0">
                <a:solidFill>
                  <a:srgbClr val="231F20"/>
                </a:solidFill>
                <a:latin typeface="Arial"/>
                <a:cs typeface="Arial"/>
              </a:rPr>
              <a:t>safely </a:t>
            </a:r>
            <a:r>
              <a:rPr sz="1400" spc="5" dirty="0">
                <a:solidFill>
                  <a:srgbClr val="231F20"/>
                </a:solidFill>
                <a:latin typeface="Arial"/>
                <a:cs typeface="Arial"/>
              </a:rPr>
              <a:t>in </a:t>
            </a:r>
            <a:r>
              <a:rPr sz="1400" spc="10" dirty="0">
                <a:solidFill>
                  <a:srgbClr val="231F20"/>
                </a:solidFill>
                <a:latin typeface="Arial"/>
                <a:cs typeface="Arial"/>
              </a:rPr>
              <a:t>your</a:t>
            </a:r>
            <a:r>
              <a:rPr sz="1400" spc="-25" dirty="0">
                <a:solidFill>
                  <a:srgbClr val="231F20"/>
                </a:solidFill>
                <a:latin typeface="Arial"/>
                <a:cs typeface="Arial"/>
              </a:rPr>
              <a:t> </a:t>
            </a:r>
            <a:r>
              <a:rPr sz="1400" spc="10" dirty="0">
                <a:solidFill>
                  <a:srgbClr val="231F20"/>
                </a:solidFill>
                <a:latin typeface="Arial"/>
                <a:cs typeface="Arial"/>
              </a:rPr>
              <a:t>home</a:t>
            </a:r>
            <a:endParaRPr sz="1400" dirty="0">
              <a:latin typeface="Arial"/>
              <a:cs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44500" y="554019"/>
            <a:ext cx="3199130" cy="391160"/>
          </a:xfrm>
          <a:prstGeom prst="rect">
            <a:avLst/>
          </a:prstGeom>
        </p:spPr>
        <p:txBody>
          <a:bodyPr vert="horz" wrap="square" lIns="0" tIns="12700" rIns="0" bIns="0" rtlCol="0">
            <a:spAutoFit/>
          </a:bodyPr>
          <a:lstStyle/>
          <a:p>
            <a:pPr marL="12700">
              <a:lnSpc>
                <a:spcPct val="100000"/>
              </a:lnSpc>
              <a:spcBef>
                <a:spcPts val="100"/>
              </a:spcBef>
            </a:pPr>
            <a:r>
              <a:rPr spc="-60" dirty="0"/>
              <a:t>Your </a:t>
            </a:r>
            <a:r>
              <a:rPr spc="-5" dirty="0"/>
              <a:t>Choice of</a:t>
            </a:r>
            <a:r>
              <a:rPr spc="-30" dirty="0"/>
              <a:t> </a:t>
            </a:r>
            <a:r>
              <a:rPr dirty="0"/>
              <a:t>Benefits</a:t>
            </a:r>
          </a:p>
        </p:txBody>
      </p:sp>
      <p:sp>
        <p:nvSpPr>
          <p:cNvPr id="3" name="object 3"/>
          <p:cNvSpPr txBox="1"/>
          <p:nvPr/>
        </p:nvSpPr>
        <p:spPr>
          <a:xfrm>
            <a:off x="457200" y="1143642"/>
            <a:ext cx="7235190" cy="289823"/>
          </a:xfrm>
          <a:prstGeom prst="rect">
            <a:avLst/>
          </a:prstGeom>
        </p:spPr>
        <p:txBody>
          <a:bodyPr vert="horz" wrap="square" lIns="0" tIns="12700" rIns="0" bIns="0" rtlCol="0">
            <a:spAutoFit/>
          </a:bodyPr>
          <a:lstStyle/>
          <a:p>
            <a:pPr marL="12700">
              <a:lnSpc>
                <a:spcPct val="100000"/>
              </a:lnSpc>
              <a:spcBef>
                <a:spcPts val="100"/>
              </a:spcBef>
            </a:pPr>
            <a:r>
              <a:rPr spc="-70" dirty="0">
                <a:solidFill>
                  <a:srgbClr val="231F20"/>
                </a:solidFill>
                <a:latin typeface="Arial"/>
                <a:cs typeface="Arial"/>
              </a:rPr>
              <a:t>You </a:t>
            </a:r>
            <a:r>
              <a:rPr spc="-5" dirty="0">
                <a:solidFill>
                  <a:srgbClr val="231F20"/>
                </a:solidFill>
                <a:latin typeface="Arial"/>
                <a:cs typeface="Arial"/>
              </a:rPr>
              <a:t>have </a:t>
            </a:r>
            <a:r>
              <a:rPr dirty="0">
                <a:solidFill>
                  <a:srgbClr val="231F20"/>
                </a:solidFill>
                <a:latin typeface="Arial"/>
                <a:cs typeface="Arial"/>
              </a:rPr>
              <a:t>the </a:t>
            </a:r>
            <a:r>
              <a:rPr spc="-5" dirty="0">
                <a:solidFill>
                  <a:srgbClr val="231F20"/>
                </a:solidFill>
                <a:latin typeface="Arial"/>
                <a:cs typeface="Arial"/>
              </a:rPr>
              <a:t>option </a:t>
            </a:r>
            <a:r>
              <a:rPr dirty="0">
                <a:solidFill>
                  <a:srgbClr val="231F20"/>
                </a:solidFill>
                <a:latin typeface="Arial"/>
                <a:cs typeface="Arial"/>
              </a:rPr>
              <a:t>to choose </a:t>
            </a:r>
            <a:r>
              <a:rPr spc="-5" dirty="0">
                <a:solidFill>
                  <a:srgbClr val="231F20"/>
                </a:solidFill>
                <a:latin typeface="Arial"/>
                <a:cs typeface="Arial"/>
              </a:rPr>
              <a:t>how </a:t>
            </a:r>
            <a:r>
              <a:rPr dirty="0">
                <a:solidFill>
                  <a:srgbClr val="231F20"/>
                </a:solidFill>
                <a:latin typeface="Arial"/>
                <a:cs typeface="Arial"/>
              </a:rPr>
              <a:t>to receive </a:t>
            </a:r>
            <a:r>
              <a:rPr spc="-5" dirty="0">
                <a:solidFill>
                  <a:srgbClr val="231F20"/>
                </a:solidFill>
                <a:latin typeface="Arial"/>
                <a:cs typeface="Arial"/>
              </a:rPr>
              <a:t>policy</a:t>
            </a:r>
            <a:r>
              <a:rPr spc="-10" dirty="0">
                <a:solidFill>
                  <a:srgbClr val="231F20"/>
                </a:solidFill>
                <a:latin typeface="Arial"/>
                <a:cs typeface="Arial"/>
              </a:rPr>
              <a:t> </a:t>
            </a:r>
            <a:r>
              <a:rPr spc="-5" dirty="0">
                <a:solidFill>
                  <a:srgbClr val="231F20"/>
                </a:solidFill>
                <a:latin typeface="Arial"/>
                <a:cs typeface="Arial"/>
              </a:rPr>
              <a:t>benefits:</a:t>
            </a:r>
            <a:endParaRPr dirty="0">
              <a:latin typeface="Arial"/>
              <a:cs typeface="Arial"/>
            </a:endParaRPr>
          </a:p>
        </p:txBody>
      </p:sp>
      <p:sp>
        <p:nvSpPr>
          <p:cNvPr id="4" name="object 4"/>
          <p:cNvSpPr txBox="1"/>
          <p:nvPr/>
        </p:nvSpPr>
        <p:spPr>
          <a:xfrm>
            <a:off x="476830" y="1508125"/>
            <a:ext cx="3438525" cy="2768322"/>
          </a:xfrm>
          <a:prstGeom prst="rect">
            <a:avLst/>
          </a:prstGeom>
        </p:spPr>
        <p:txBody>
          <a:bodyPr vert="horz" wrap="square" lIns="0" tIns="146685" rIns="0" bIns="0" rtlCol="0">
            <a:spAutoFit/>
          </a:bodyPr>
          <a:lstStyle/>
          <a:p>
            <a:pPr marL="12700">
              <a:lnSpc>
                <a:spcPct val="100000"/>
              </a:lnSpc>
              <a:spcBef>
                <a:spcPts val="1155"/>
              </a:spcBef>
            </a:pPr>
            <a:r>
              <a:rPr spc="-5" dirty="0">
                <a:solidFill>
                  <a:srgbClr val="0063A7"/>
                </a:solidFill>
                <a:latin typeface="Arial"/>
                <a:cs typeface="Arial"/>
              </a:rPr>
              <a:t>Cash</a:t>
            </a:r>
            <a:endParaRPr sz="2100" dirty="0">
              <a:latin typeface="Arial"/>
              <a:cs typeface="Arial"/>
            </a:endParaRPr>
          </a:p>
          <a:p>
            <a:pPr marL="194310" marR="146685" indent="-181610">
              <a:lnSpc>
                <a:spcPct val="101899"/>
              </a:lnSpc>
              <a:spcBef>
                <a:spcPts val="790"/>
              </a:spcBef>
              <a:buChar char="•"/>
              <a:tabLst>
                <a:tab pos="194945" algn="l"/>
              </a:tabLst>
            </a:pPr>
            <a:r>
              <a:rPr sz="1400" spc="15" dirty="0">
                <a:solidFill>
                  <a:srgbClr val="231F20"/>
                </a:solidFill>
                <a:latin typeface="Arial"/>
                <a:cs typeface="Arial"/>
              </a:rPr>
              <a:t>No </a:t>
            </a:r>
            <a:r>
              <a:rPr sz="1400" spc="5" dirty="0">
                <a:solidFill>
                  <a:srgbClr val="231F20"/>
                </a:solidFill>
                <a:latin typeface="Arial"/>
                <a:cs typeface="Arial"/>
              </a:rPr>
              <a:t>elimination period </a:t>
            </a:r>
            <a:r>
              <a:rPr sz="1400" spc="10" dirty="0">
                <a:solidFill>
                  <a:srgbClr val="231F20"/>
                </a:solidFill>
                <a:latin typeface="Arial"/>
                <a:cs typeface="Arial"/>
              </a:rPr>
              <a:t>to satisfy;  </a:t>
            </a:r>
            <a:r>
              <a:rPr sz="1400" spc="5" dirty="0">
                <a:solidFill>
                  <a:srgbClr val="231F20"/>
                </a:solidFill>
                <a:latin typeface="Arial"/>
                <a:cs typeface="Arial"/>
              </a:rPr>
              <a:t>available </a:t>
            </a:r>
            <a:r>
              <a:rPr sz="1400" spc="10" dirty="0">
                <a:solidFill>
                  <a:srgbClr val="231F20"/>
                </a:solidFill>
                <a:latin typeface="Arial"/>
                <a:cs typeface="Arial"/>
              </a:rPr>
              <a:t>beginning on the </a:t>
            </a:r>
            <a:r>
              <a:rPr sz="1400" spc="5" dirty="0">
                <a:solidFill>
                  <a:srgbClr val="231F20"/>
                </a:solidFill>
                <a:latin typeface="Arial"/>
                <a:cs typeface="Arial"/>
              </a:rPr>
              <a:t>first </a:t>
            </a:r>
            <a:r>
              <a:rPr sz="1400" spc="10" dirty="0">
                <a:solidFill>
                  <a:srgbClr val="231F20"/>
                </a:solidFill>
                <a:latin typeface="Arial"/>
                <a:cs typeface="Arial"/>
              </a:rPr>
              <a:t>day  of </a:t>
            </a:r>
            <a:r>
              <a:rPr sz="1400" spc="5" dirty="0">
                <a:solidFill>
                  <a:srgbClr val="231F20"/>
                </a:solidFill>
                <a:latin typeface="Arial"/>
                <a:cs typeface="Arial"/>
              </a:rPr>
              <a:t>qualified</a:t>
            </a:r>
            <a:r>
              <a:rPr sz="1400" spc="-5" dirty="0">
                <a:solidFill>
                  <a:srgbClr val="231F20"/>
                </a:solidFill>
                <a:latin typeface="Arial"/>
                <a:cs typeface="Arial"/>
              </a:rPr>
              <a:t> </a:t>
            </a:r>
            <a:r>
              <a:rPr sz="1400" spc="10" dirty="0">
                <a:solidFill>
                  <a:srgbClr val="231F20"/>
                </a:solidFill>
                <a:latin typeface="Arial"/>
                <a:cs typeface="Arial"/>
              </a:rPr>
              <a:t>need</a:t>
            </a:r>
            <a:endParaRPr sz="1400" dirty="0">
              <a:latin typeface="Arial"/>
              <a:cs typeface="Arial"/>
            </a:endParaRPr>
          </a:p>
          <a:p>
            <a:pPr marL="194310" marR="515620" indent="-181610">
              <a:lnSpc>
                <a:spcPct val="101899"/>
              </a:lnSpc>
              <a:spcBef>
                <a:spcPts val="905"/>
              </a:spcBef>
              <a:buChar char="•"/>
              <a:tabLst>
                <a:tab pos="194945" algn="l"/>
              </a:tabLst>
            </a:pPr>
            <a:r>
              <a:rPr sz="1400" spc="15" dirty="0">
                <a:solidFill>
                  <a:srgbClr val="231F20"/>
                </a:solidFill>
                <a:latin typeface="Arial"/>
                <a:cs typeface="Arial"/>
              </a:rPr>
              <a:t>Can </a:t>
            </a:r>
            <a:r>
              <a:rPr sz="1400" spc="10" dirty="0">
                <a:solidFill>
                  <a:srgbClr val="231F20"/>
                </a:solidFill>
                <a:latin typeface="Arial"/>
                <a:cs typeface="Arial"/>
              </a:rPr>
              <a:t>be used to pay any cost  </a:t>
            </a:r>
            <a:r>
              <a:rPr sz="1400" spc="5" dirty="0">
                <a:solidFill>
                  <a:srgbClr val="231F20"/>
                </a:solidFill>
                <a:latin typeface="Arial"/>
                <a:cs typeface="Arial"/>
              </a:rPr>
              <a:t>associated with </a:t>
            </a:r>
            <a:r>
              <a:rPr sz="1400" spc="10" dirty="0">
                <a:solidFill>
                  <a:srgbClr val="231F20"/>
                </a:solidFill>
                <a:latin typeface="Arial"/>
                <a:cs typeface="Arial"/>
              </a:rPr>
              <a:t>your </a:t>
            </a:r>
            <a:r>
              <a:rPr sz="1400" spc="5" dirty="0">
                <a:solidFill>
                  <a:srgbClr val="231F20"/>
                </a:solidFill>
                <a:latin typeface="Arial"/>
                <a:cs typeface="Arial"/>
              </a:rPr>
              <a:t>long-term  </a:t>
            </a:r>
            <a:r>
              <a:rPr sz="1400" spc="10" dirty="0">
                <a:solidFill>
                  <a:srgbClr val="231F20"/>
                </a:solidFill>
                <a:latin typeface="Arial"/>
                <a:cs typeface="Arial"/>
              </a:rPr>
              <a:t>care</a:t>
            </a:r>
            <a:r>
              <a:rPr sz="1400" dirty="0">
                <a:solidFill>
                  <a:srgbClr val="231F20"/>
                </a:solidFill>
                <a:latin typeface="Arial"/>
                <a:cs typeface="Arial"/>
              </a:rPr>
              <a:t> </a:t>
            </a:r>
            <a:r>
              <a:rPr sz="1400" spc="10" dirty="0">
                <a:solidFill>
                  <a:srgbClr val="231F20"/>
                </a:solidFill>
                <a:latin typeface="Arial"/>
                <a:cs typeface="Arial"/>
              </a:rPr>
              <a:t>expenses</a:t>
            </a:r>
            <a:endParaRPr sz="1400" dirty="0">
              <a:latin typeface="Arial"/>
              <a:cs typeface="Arial"/>
            </a:endParaRPr>
          </a:p>
          <a:p>
            <a:pPr marL="194310" marR="5080" indent="-181610">
              <a:lnSpc>
                <a:spcPct val="101899"/>
              </a:lnSpc>
              <a:spcBef>
                <a:spcPts val="900"/>
              </a:spcBef>
              <a:buChar char="•"/>
              <a:tabLst>
                <a:tab pos="194945" algn="l"/>
              </a:tabLst>
            </a:pPr>
            <a:r>
              <a:rPr sz="1400" spc="15" dirty="0">
                <a:solidFill>
                  <a:srgbClr val="231F20"/>
                </a:solidFill>
                <a:latin typeface="Arial"/>
                <a:cs typeface="Arial"/>
              </a:rPr>
              <a:t>Equal </a:t>
            </a:r>
            <a:r>
              <a:rPr sz="1400" spc="10" dirty="0">
                <a:solidFill>
                  <a:srgbClr val="231F20"/>
                </a:solidFill>
                <a:latin typeface="Arial"/>
                <a:cs typeface="Arial"/>
              </a:rPr>
              <a:t>to </a:t>
            </a:r>
            <a:r>
              <a:rPr sz="1400" spc="15" dirty="0">
                <a:solidFill>
                  <a:srgbClr val="231F20"/>
                </a:solidFill>
                <a:latin typeface="Arial"/>
                <a:cs typeface="Arial"/>
              </a:rPr>
              <a:t>a </a:t>
            </a:r>
            <a:r>
              <a:rPr sz="1400" spc="10" dirty="0">
                <a:solidFill>
                  <a:srgbClr val="231F20"/>
                </a:solidFill>
                <a:latin typeface="Arial"/>
                <a:cs typeface="Arial"/>
              </a:rPr>
              <a:t>percentage of the </a:t>
            </a:r>
            <a:r>
              <a:rPr sz="1400" dirty="0">
                <a:solidFill>
                  <a:srgbClr val="231F20"/>
                </a:solidFill>
                <a:latin typeface="Arial"/>
                <a:cs typeface="Arial"/>
              </a:rPr>
              <a:t>policy’s  </a:t>
            </a:r>
            <a:r>
              <a:rPr sz="1400" spc="15" dirty="0">
                <a:solidFill>
                  <a:srgbClr val="231F20"/>
                </a:solidFill>
                <a:latin typeface="Arial"/>
                <a:cs typeface="Arial"/>
              </a:rPr>
              <a:t>home </a:t>
            </a:r>
            <a:r>
              <a:rPr sz="1400" spc="5" dirty="0">
                <a:solidFill>
                  <a:srgbClr val="231F20"/>
                </a:solidFill>
                <a:latin typeface="Arial"/>
                <a:cs typeface="Arial"/>
              </a:rPr>
              <a:t>health </a:t>
            </a:r>
            <a:r>
              <a:rPr sz="1400" spc="10" dirty="0">
                <a:solidFill>
                  <a:srgbClr val="231F20"/>
                </a:solidFill>
                <a:latin typeface="Arial"/>
                <a:cs typeface="Arial"/>
              </a:rPr>
              <a:t>care </a:t>
            </a:r>
            <a:r>
              <a:rPr sz="1400" spc="5" dirty="0">
                <a:solidFill>
                  <a:srgbClr val="231F20"/>
                </a:solidFill>
                <a:latin typeface="Arial"/>
                <a:cs typeface="Arial"/>
              </a:rPr>
              <a:t>benefit, </a:t>
            </a:r>
            <a:r>
              <a:rPr sz="1400" spc="10" dirty="0">
                <a:solidFill>
                  <a:srgbClr val="231F20"/>
                </a:solidFill>
                <a:latin typeface="Arial"/>
                <a:cs typeface="Arial"/>
              </a:rPr>
              <a:t>up to </a:t>
            </a:r>
            <a:r>
              <a:rPr sz="1400" spc="15" dirty="0">
                <a:solidFill>
                  <a:srgbClr val="231F20"/>
                </a:solidFill>
                <a:latin typeface="Arial"/>
                <a:cs typeface="Arial"/>
              </a:rPr>
              <a:t>a  </a:t>
            </a:r>
            <a:r>
              <a:rPr sz="1400" spc="10" dirty="0">
                <a:solidFill>
                  <a:srgbClr val="231F20"/>
                </a:solidFill>
                <a:latin typeface="Arial"/>
                <a:cs typeface="Arial"/>
              </a:rPr>
              <a:t>specified amount each</a:t>
            </a:r>
            <a:r>
              <a:rPr sz="1400" spc="-15" dirty="0">
                <a:solidFill>
                  <a:srgbClr val="231F20"/>
                </a:solidFill>
                <a:latin typeface="Arial"/>
                <a:cs typeface="Arial"/>
              </a:rPr>
              <a:t> </a:t>
            </a:r>
            <a:r>
              <a:rPr sz="1400" spc="15" dirty="0">
                <a:solidFill>
                  <a:srgbClr val="231F20"/>
                </a:solidFill>
                <a:latin typeface="Arial"/>
                <a:cs typeface="Arial"/>
              </a:rPr>
              <a:t>month</a:t>
            </a:r>
            <a:endParaRPr sz="1400" dirty="0">
              <a:latin typeface="Arial"/>
              <a:cs typeface="Arial"/>
            </a:endParaRPr>
          </a:p>
        </p:txBody>
      </p:sp>
      <p:sp>
        <p:nvSpPr>
          <p:cNvPr id="5" name="object 5"/>
          <p:cNvSpPr txBox="1"/>
          <p:nvPr/>
        </p:nvSpPr>
        <p:spPr>
          <a:xfrm>
            <a:off x="4495800" y="1519071"/>
            <a:ext cx="3889756" cy="1773947"/>
          </a:xfrm>
          <a:prstGeom prst="rect">
            <a:avLst/>
          </a:prstGeom>
        </p:spPr>
        <p:txBody>
          <a:bodyPr vert="horz" wrap="square" lIns="0" tIns="146685" rIns="0" bIns="0" rtlCol="0">
            <a:spAutoFit/>
          </a:bodyPr>
          <a:lstStyle/>
          <a:p>
            <a:pPr marL="12700">
              <a:lnSpc>
                <a:spcPct val="100000"/>
              </a:lnSpc>
              <a:spcBef>
                <a:spcPts val="1155"/>
              </a:spcBef>
            </a:pPr>
            <a:r>
              <a:rPr spc="-5" dirty="0">
                <a:solidFill>
                  <a:srgbClr val="0063A7"/>
                </a:solidFill>
                <a:latin typeface="Arial"/>
                <a:cs typeface="Arial"/>
              </a:rPr>
              <a:t>Reimbursement</a:t>
            </a:r>
            <a:endParaRPr dirty="0">
              <a:latin typeface="Arial"/>
              <a:cs typeface="Arial"/>
            </a:endParaRPr>
          </a:p>
          <a:p>
            <a:pPr marL="194310" marR="104139" indent="-181610">
              <a:lnSpc>
                <a:spcPct val="101899"/>
              </a:lnSpc>
              <a:spcBef>
                <a:spcPts val="790"/>
              </a:spcBef>
              <a:buChar char="•"/>
              <a:tabLst>
                <a:tab pos="194945" algn="l"/>
              </a:tabLst>
            </a:pPr>
            <a:r>
              <a:rPr sz="1400" spc="10" dirty="0">
                <a:solidFill>
                  <a:srgbClr val="231F20"/>
                </a:solidFill>
                <a:latin typeface="Arial"/>
                <a:cs typeface="Arial"/>
              </a:rPr>
              <a:t>Benefits begin </a:t>
            </a:r>
            <a:r>
              <a:rPr sz="1400" spc="5" dirty="0">
                <a:solidFill>
                  <a:srgbClr val="231F20"/>
                </a:solidFill>
                <a:latin typeface="Arial"/>
                <a:cs typeface="Arial"/>
              </a:rPr>
              <a:t>after </a:t>
            </a:r>
            <a:r>
              <a:rPr sz="1400" spc="15" dirty="0">
                <a:solidFill>
                  <a:srgbClr val="231F20"/>
                </a:solidFill>
                <a:latin typeface="Arial"/>
                <a:cs typeface="Arial"/>
              </a:rPr>
              <a:t>you </a:t>
            </a:r>
            <a:r>
              <a:rPr sz="1400" spc="10" dirty="0">
                <a:solidFill>
                  <a:srgbClr val="231F20"/>
                </a:solidFill>
                <a:latin typeface="Arial"/>
                <a:cs typeface="Arial"/>
              </a:rPr>
              <a:t>satisfy the </a:t>
            </a:r>
            <a:r>
              <a:rPr sz="1400" dirty="0">
                <a:solidFill>
                  <a:srgbClr val="231F20"/>
                </a:solidFill>
                <a:latin typeface="Arial"/>
                <a:cs typeface="Arial"/>
              </a:rPr>
              <a:t>policy’s </a:t>
            </a:r>
            <a:r>
              <a:rPr sz="1400" spc="5" dirty="0">
                <a:solidFill>
                  <a:srgbClr val="231F20"/>
                </a:solidFill>
                <a:latin typeface="Arial"/>
                <a:cs typeface="Arial"/>
              </a:rPr>
              <a:t>elimination</a:t>
            </a:r>
            <a:r>
              <a:rPr sz="1400" spc="10" dirty="0">
                <a:solidFill>
                  <a:srgbClr val="231F20"/>
                </a:solidFill>
                <a:latin typeface="Arial"/>
                <a:cs typeface="Arial"/>
              </a:rPr>
              <a:t> </a:t>
            </a:r>
            <a:r>
              <a:rPr sz="1400" spc="5" dirty="0">
                <a:solidFill>
                  <a:srgbClr val="231F20"/>
                </a:solidFill>
                <a:latin typeface="Arial"/>
                <a:cs typeface="Arial"/>
              </a:rPr>
              <a:t>period</a:t>
            </a:r>
            <a:endParaRPr sz="1400" dirty="0">
              <a:latin typeface="Arial"/>
              <a:cs typeface="Arial"/>
            </a:endParaRPr>
          </a:p>
          <a:p>
            <a:pPr marL="194310" marR="5080" indent="-181610">
              <a:lnSpc>
                <a:spcPct val="101899"/>
              </a:lnSpc>
              <a:spcBef>
                <a:spcPts val="905"/>
              </a:spcBef>
              <a:buChar char="•"/>
              <a:tabLst>
                <a:tab pos="194945" algn="l"/>
              </a:tabLst>
            </a:pPr>
            <a:r>
              <a:rPr sz="1400" spc="10" dirty="0">
                <a:solidFill>
                  <a:srgbClr val="231F20"/>
                </a:solidFill>
                <a:latin typeface="Arial"/>
                <a:cs typeface="Arial"/>
              </a:rPr>
              <a:t>Reimburses </a:t>
            </a:r>
            <a:r>
              <a:rPr sz="1400" spc="15" dirty="0">
                <a:solidFill>
                  <a:srgbClr val="231F20"/>
                </a:solidFill>
                <a:latin typeface="Arial"/>
                <a:cs typeface="Arial"/>
              </a:rPr>
              <a:t>you </a:t>
            </a:r>
            <a:r>
              <a:rPr sz="1400" spc="10" dirty="0">
                <a:solidFill>
                  <a:srgbClr val="231F20"/>
                </a:solidFill>
                <a:latin typeface="Arial"/>
                <a:cs typeface="Arial"/>
              </a:rPr>
              <a:t>for </a:t>
            </a:r>
            <a:r>
              <a:rPr sz="1400" spc="5" dirty="0">
                <a:solidFill>
                  <a:srgbClr val="231F20"/>
                </a:solidFill>
                <a:latin typeface="Arial"/>
                <a:cs typeface="Arial"/>
              </a:rPr>
              <a:t>actual </a:t>
            </a:r>
            <a:r>
              <a:rPr sz="1400" spc="15" dirty="0">
                <a:solidFill>
                  <a:srgbClr val="231F20"/>
                </a:solidFill>
                <a:latin typeface="Arial"/>
                <a:cs typeface="Arial"/>
              </a:rPr>
              <a:t>covered </a:t>
            </a:r>
            <a:r>
              <a:rPr sz="1400" spc="10" dirty="0">
                <a:solidFill>
                  <a:srgbClr val="231F20"/>
                </a:solidFill>
                <a:latin typeface="Arial"/>
                <a:cs typeface="Arial"/>
              </a:rPr>
              <a:t>expenses </a:t>
            </a:r>
            <a:r>
              <a:rPr sz="1400" spc="15" dirty="0">
                <a:solidFill>
                  <a:srgbClr val="231F20"/>
                </a:solidFill>
                <a:latin typeface="Arial"/>
                <a:cs typeface="Arial"/>
              </a:rPr>
              <a:t>you </a:t>
            </a:r>
            <a:r>
              <a:rPr sz="1400" spc="5" dirty="0">
                <a:solidFill>
                  <a:srgbClr val="231F20"/>
                </a:solidFill>
                <a:latin typeface="Arial"/>
                <a:cs typeface="Arial"/>
              </a:rPr>
              <a:t>incur </a:t>
            </a:r>
            <a:r>
              <a:rPr sz="1400" spc="10" dirty="0">
                <a:solidFill>
                  <a:srgbClr val="231F20"/>
                </a:solidFill>
                <a:latin typeface="Arial"/>
                <a:cs typeface="Arial"/>
              </a:rPr>
              <a:t>each </a:t>
            </a:r>
            <a:r>
              <a:rPr sz="1400" spc="15" dirty="0">
                <a:solidFill>
                  <a:srgbClr val="231F20"/>
                </a:solidFill>
                <a:latin typeface="Arial"/>
                <a:cs typeface="Arial"/>
              </a:rPr>
              <a:t>month, </a:t>
            </a:r>
            <a:r>
              <a:rPr sz="1400" spc="10" dirty="0">
                <a:solidFill>
                  <a:srgbClr val="231F20"/>
                </a:solidFill>
                <a:latin typeface="Arial"/>
                <a:cs typeface="Arial"/>
              </a:rPr>
              <a:t>up to the </a:t>
            </a:r>
            <a:r>
              <a:rPr sz="1400" spc="15" dirty="0">
                <a:solidFill>
                  <a:srgbClr val="231F20"/>
                </a:solidFill>
                <a:latin typeface="Arial"/>
                <a:cs typeface="Arial"/>
              </a:rPr>
              <a:t>maximum monthly </a:t>
            </a:r>
            <a:r>
              <a:rPr sz="1400" spc="5" dirty="0">
                <a:solidFill>
                  <a:srgbClr val="231F20"/>
                </a:solidFill>
                <a:latin typeface="Arial"/>
                <a:cs typeface="Arial"/>
              </a:rPr>
              <a:t>benefit of  </a:t>
            </a:r>
            <a:r>
              <a:rPr sz="1400" spc="10" dirty="0">
                <a:solidFill>
                  <a:srgbClr val="231F20"/>
                </a:solidFill>
                <a:latin typeface="Arial"/>
                <a:cs typeface="Arial"/>
              </a:rPr>
              <a:t>your</a:t>
            </a:r>
            <a:r>
              <a:rPr sz="1400" dirty="0">
                <a:solidFill>
                  <a:srgbClr val="231F20"/>
                </a:solidFill>
                <a:latin typeface="Arial"/>
                <a:cs typeface="Arial"/>
              </a:rPr>
              <a:t> </a:t>
            </a:r>
            <a:r>
              <a:rPr sz="1400" spc="5" dirty="0">
                <a:solidFill>
                  <a:srgbClr val="231F20"/>
                </a:solidFill>
                <a:latin typeface="Arial"/>
                <a:cs typeface="Arial"/>
              </a:rPr>
              <a:t>policy</a:t>
            </a:r>
            <a:endParaRPr sz="1400" dirty="0">
              <a:latin typeface="Arial"/>
              <a:cs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Two people looking at a computer&#10;&#10;Description automatically generated">
            <a:extLst>
              <a:ext uri="{FF2B5EF4-FFF2-40B4-BE49-F238E27FC236}">
                <a16:creationId xmlns:a16="http://schemas.microsoft.com/office/drawing/2014/main" id="{05232A84-F80B-6541-988F-5086987CB24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3621" t="5460" r="21280" b="4721"/>
          <a:stretch/>
        </p:blipFill>
        <p:spPr>
          <a:xfrm>
            <a:off x="0" y="-15875"/>
            <a:ext cx="4876800" cy="4708525"/>
          </a:xfrm>
          <a:prstGeom prst="rect">
            <a:avLst/>
          </a:prstGeom>
        </p:spPr>
      </p:pic>
      <p:pic>
        <p:nvPicPr>
          <p:cNvPr id="18" name="Picture 17">
            <a:extLst>
              <a:ext uri="{FF2B5EF4-FFF2-40B4-BE49-F238E27FC236}">
                <a16:creationId xmlns:a16="http://schemas.microsoft.com/office/drawing/2014/main" id="{1297B57B-3F55-3D4D-B113-99077FF043EE}"/>
              </a:ext>
            </a:extLst>
          </p:cNvPr>
          <p:cNvPicPr>
            <a:picLocks noChangeAspect="1"/>
          </p:cNvPicPr>
          <p:nvPr/>
        </p:nvPicPr>
        <p:blipFill rotWithShape="1">
          <a:blip r:embed="rId4"/>
          <a:srcRect l="1" t="5834" r="45689"/>
          <a:stretch/>
        </p:blipFill>
        <p:spPr>
          <a:xfrm>
            <a:off x="4343400" y="-15875"/>
            <a:ext cx="4800600" cy="4708525"/>
          </a:xfrm>
          <a:prstGeom prst="rect">
            <a:avLst/>
          </a:prstGeom>
        </p:spPr>
      </p:pic>
      <p:sp>
        <p:nvSpPr>
          <p:cNvPr id="5" name="object 5"/>
          <p:cNvSpPr txBox="1"/>
          <p:nvPr/>
        </p:nvSpPr>
        <p:spPr>
          <a:xfrm>
            <a:off x="5181600" y="1191085"/>
            <a:ext cx="3641090" cy="2446824"/>
          </a:xfrm>
          <a:prstGeom prst="rect">
            <a:avLst/>
          </a:prstGeom>
        </p:spPr>
        <p:txBody>
          <a:bodyPr vert="horz" wrap="square" lIns="0" tIns="12700" rIns="0" bIns="0" rtlCol="0">
            <a:spAutoFit/>
          </a:bodyPr>
          <a:lstStyle/>
          <a:p>
            <a:pPr marL="12700" marR="507365">
              <a:lnSpc>
                <a:spcPct val="100000"/>
              </a:lnSpc>
              <a:spcBef>
                <a:spcPts val="100"/>
              </a:spcBef>
            </a:pPr>
            <a:r>
              <a:rPr sz="2100" spc="-45" dirty="0">
                <a:solidFill>
                  <a:srgbClr val="231F20"/>
                </a:solidFill>
                <a:latin typeface="Arial"/>
                <a:cs typeface="Arial"/>
              </a:rPr>
              <a:t>Together, </a:t>
            </a:r>
            <a:r>
              <a:rPr sz="2100" spc="-5" dirty="0">
                <a:solidFill>
                  <a:srgbClr val="231F20"/>
                </a:solidFill>
                <a:latin typeface="Arial"/>
                <a:cs typeface="Arial"/>
              </a:rPr>
              <a:t>we </a:t>
            </a:r>
            <a:r>
              <a:rPr sz="2100" dirty="0">
                <a:solidFill>
                  <a:srgbClr val="231F20"/>
                </a:solidFill>
                <a:latin typeface="Arial"/>
                <a:cs typeface="Arial"/>
              </a:rPr>
              <a:t>can tailor a  </a:t>
            </a:r>
            <a:r>
              <a:rPr sz="2100" spc="-5" dirty="0">
                <a:solidFill>
                  <a:srgbClr val="231F20"/>
                </a:solidFill>
                <a:latin typeface="Arial"/>
                <a:cs typeface="Arial"/>
              </a:rPr>
              <a:t>long-term </a:t>
            </a:r>
            <a:r>
              <a:rPr sz="2100" dirty="0">
                <a:solidFill>
                  <a:srgbClr val="231F20"/>
                </a:solidFill>
                <a:latin typeface="Arial"/>
                <a:cs typeface="Arial"/>
              </a:rPr>
              <a:t>care </a:t>
            </a:r>
            <a:r>
              <a:rPr sz="2100" spc="-5" dirty="0">
                <a:solidFill>
                  <a:srgbClr val="231F20"/>
                </a:solidFill>
                <a:latin typeface="Arial"/>
                <a:cs typeface="Arial"/>
              </a:rPr>
              <a:t>insurance  policy </a:t>
            </a:r>
            <a:r>
              <a:rPr sz="2100" dirty="0">
                <a:solidFill>
                  <a:srgbClr val="231F20"/>
                </a:solidFill>
                <a:latin typeface="Arial"/>
                <a:cs typeface="Arial"/>
              </a:rPr>
              <a:t>to meet your</a:t>
            </a:r>
            <a:r>
              <a:rPr sz="2100" spc="-95" dirty="0">
                <a:solidFill>
                  <a:srgbClr val="231F20"/>
                </a:solidFill>
                <a:latin typeface="Arial"/>
                <a:cs typeface="Arial"/>
              </a:rPr>
              <a:t> </a:t>
            </a:r>
            <a:r>
              <a:rPr sz="2100" spc="-5" dirty="0">
                <a:solidFill>
                  <a:srgbClr val="231F20"/>
                </a:solidFill>
                <a:latin typeface="Arial"/>
                <a:cs typeface="Arial"/>
              </a:rPr>
              <a:t>needs.</a:t>
            </a:r>
            <a:endParaRPr sz="2100" dirty="0">
              <a:latin typeface="Arial"/>
              <a:cs typeface="Arial"/>
            </a:endParaRPr>
          </a:p>
          <a:p>
            <a:pPr marL="184150">
              <a:lnSpc>
                <a:spcPct val="100000"/>
              </a:lnSpc>
            </a:pPr>
            <a:endParaRPr lang="en-US" sz="1900" dirty="0">
              <a:latin typeface="Times New Roman"/>
              <a:cs typeface="Times New Roman"/>
            </a:endParaRPr>
          </a:p>
          <a:p>
            <a:pPr>
              <a:lnSpc>
                <a:spcPct val="100000"/>
              </a:lnSpc>
            </a:pPr>
            <a:r>
              <a:rPr dirty="0">
                <a:solidFill>
                  <a:srgbClr val="231F20"/>
                </a:solidFill>
                <a:latin typeface="Arial"/>
                <a:cs typeface="Arial"/>
              </a:rPr>
              <a:t>[Agent/Producer Name]</a:t>
            </a:r>
          </a:p>
          <a:p>
            <a:pPr marR="5080">
              <a:lnSpc>
                <a:spcPct val="100000"/>
              </a:lnSpc>
              <a:spcBef>
                <a:spcPts val="450"/>
              </a:spcBef>
            </a:pPr>
            <a:r>
              <a:rPr lang="en-US" dirty="0">
                <a:solidFill>
                  <a:srgbClr val="231F20"/>
                </a:solidFill>
                <a:latin typeface="Arial"/>
                <a:cs typeface="Arial"/>
              </a:rPr>
              <a:t>[Insurance License Number]</a:t>
            </a:r>
          </a:p>
          <a:p>
            <a:r>
              <a:rPr lang="en-US" dirty="0">
                <a:solidFill>
                  <a:srgbClr val="231F20"/>
                </a:solidFill>
                <a:latin typeface="Arial"/>
                <a:cs typeface="Arial"/>
              </a:rPr>
              <a:t>[Agent/Producer Phone]</a:t>
            </a:r>
          </a:p>
          <a:p>
            <a:r>
              <a:rPr lang="en-US" dirty="0">
                <a:solidFill>
                  <a:srgbClr val="231F20"/>
                </a:solidFill>
                <a:latin typeface="Arial"/>
                <a:cs typeface="Arial"/>
              </a:rPr>
              <a:t>[Agent/Producer Email address]</a:t>
            </a:r>
            <a:endParaRPr dirty="0">
              <a:solidFill>
                <a:srgbClr val="231F20"/>
              </a:solidFill>
              <a:latin typeface="Arial"/>
              <a:cs typeface="Arial"/>
            </a:endParaRPr>
          </a:p>
        </p:txBody>
      </p:sp>
      <p:sp>
        <p:nvSpPr>
          <p:cNvPr id="13" name="TextBox 12">
            <a:extLst>
              <a:ext uri="{FF2B5EF4-FFF2-40B4-BE49-F238E27FC236}">
                <a16:creationId xmlns:a16="http://schemas.microsoft.com/office/drawing/2014/main" id="{E5D56EBA-51FC-5145-8A43-9E61B290B925}"/>
              </a:ext>
            </a:extLst>
          </p:cNvPr>
          <p:cNvSpPr txBox="1"/>
          <p:nvPr/>
        </p:nvSpPr>
        <p:spPr>
          <a:xfrm>
            <a:off x="5146288" y="517525"/>
            <a:ext cx="2362200" cy="461665"/>
          </a:xfrm>
          <a:prstGeom prst="rect">
            <a:avLst/>
          </a:prstGeom>
          <a:noFill/>
        </p:spPr>
        <p:txBody>
          <a:bodyPr wrap="square" rtlCol="0">
            <a:spAutoFit/>
          </a:bodyPr>
          <a:lstStyle/>
          <a:p>
            <a:r>
              <a:rPr lang="en-US" sz="2400" dirty="0">
                <a:solidFill>
                  <a:schemeClr val="accent1"/>
                </a:solidFill>
                <a:latin typeface="Arial" panose="020B0604020202020204" pitchFamily="34" charset="0"/>
                <a:cs typeface="Arial" panose="020B0604020202020204" pitchFamily="34" charset="0"/>
              </a:rPr>
              <a:t>Let’s Talk</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p:nvPr/>
        </p:nvSpPr>
        <p:spPr>
          <a:xfrm>
            <a:off x="444500" y="1202134"/>
            <a:ext cx="8034020" cy="2472472"/>
          </a:xfrm>
          <a:prstGeom prst="rect">
            <a:avLst/>
          </a:prstGeom>
        </p:spPr>
        <p:txBody>
          <a:bodyPr vert="horz" wrap="square" lIns="0" tIns="12700" rIns="0" bIns="0" rtlCol="0">
            <a:spAutoFit/>
          </a:bodyPr>
          <a:lstStyle/>
          <a:p>
            <a:pPr marL="12700">
              <a:lnSpc>
                <a:spcPct val="100000"/>
              </a:lnSpc>
              <a:spcBef>
                <a:spcPts val="100"/>
              </a:spcBef>
            </a:pPr>
            <a:r>
              <a:rPr sz="2400" dirty="0">
                <a:solidFill>
                  <a:srgbClr val="006EB6"/>
                </a:solidFill>
                <a:latin typeface="Arial"/>
                <a:cs typeface="Arial"/>
              </a:rPr>
              <a:t>Questions?</a:t>
            </a:r>
            <a:endParaRPr sz="2400" dirty="0">
              <a:latin typeface="Arial"/>
              <a:cs typeface="Arial"/>
            </a:endParaRPr>
          </a:p>
          <a:p>
            <a:pPr marL="12700" marR="5080">
              <a:spcBef>
                <a:spcPts val="920"/>
              </a:spcBef>
            </a:pPr>
            <a:r>
              <a:rPr lang="en-US" sz="1000" spc="-5" dirty="0">
                <a:solidFill>
                  <a:srgbClr val="231F20"/>
                </a:solidFill>
                <a:latin typeface="Arial"/>
                <a:cs typeface="Arial"/>
              </a:rPr>
              <a:t>Long-term care insurance is underwritten by Mutual of Omaha Insurance Company, 3300 Mutual of Omaha Plaza, Omaha, NE, 68175 1-800-775-6000. Policy form: ICC13-LTC13. This policy has exclusions, limitations and reductions and terms under which the policy may be continued in force or discontinued. Benefits may be provided by a combination of the policy and riders and are subject to underwriting. Premiums will vary depending on the benefits selected. Premium rates may increase. A medical exam may be required for coverage. For costs and complete details of coverage, call your agent/producer or write to the company. The insurance provided will be individual coverage, not group coverage.</a:t>
            </a:r>
          </a:p>
          <a:p>
            <a:pPr marL="12700" marR="5080">
              <a:spcBef>
                <a:spcPts val="920"/>
              </a:spcBef>
            </a:pPr>
            <a:endParaRPr lang="en-US" sz="1000" spc="-5" dirty="0">
              <a:solidFill>
                <a:srgbClr val="231F20"/>
              </a:solidFill>
              <a:latin typeface="Arial"/>
              <a:cs typeface="Arial"/>
            </a:endParaRPr>
          </a:p>
          <a:p>
            <a:pPr marL="12700" marR="5080">
              <a:lnSpc>
                <a:spcPct val="100000"/>
              </a:lnSpc>
            </a:pPr>
            <a:r>
              <a:rPr lang="en-US" sz="1000" spc="-5" dirty="0">
                <a:solidFill>
                  <a:srgbClr val="231F20"/>
                </a:solidFill>
                <a:latin typeface="Arial"/>
                <a:cs typeface="Arial"/>
              </a:rPr>
              <a:t>Long-term </a:t>
            </a:r>
            <a:r>
              <a:rPr lang="en-US" sz="1000" dirty="0">
                <a:solidFill>
                  <a:srgbClr val="231F20"/>
                </a:solidFill>
                <a:latin typeface="Arial"/>
                <a:cs typeface="Arial"/>
              </a:rPr>
              <a:t>care </a:t>
            </a:r>
            <a:r>
              <a:rPr lang="en-US" sz="1000" spc="-5" dirty="0">
                <a:solidFill>
                  <a:srgbClr val="231F20"/>
                </a:solidFill>
                <a:latin typeface="Arial"/>
                <a:cs typeface="Arial"/>
              </a:rPr>
              <a:t>insurance is not </a:t>
            </a:r>
            <a:r>
              <a:rPr lang="en-US" sz="1000" dirty="0">
                <a:solidFill>
                  <a:srgbClr val="231F20"/>
                </a:solidFill>
                <a:latin typeface="Arial"/>
                <a:cs typeface="Arial"/>
              </a:rPr>
              <a:t>a </a:t>
            </a:r>
            <a:r>
              <a:rPr lang="en-US" sz="1000" spc="-5" dirty="0">
                <a:solidFill>
                  <a:srgbClr val="231F20"/>
                </a:solidFill>
                <a:latin typeface="Arial"/>
                <a:cs typeface="Arial"/>
              </a:rPr>
              <a:t>deposit, not </a:t>
            </a:r>
            <a:r>
              <a:rPr lang="en-US" sz="1000" dirty="0">
                <a:solidFill>
                  <a:srgbClr val="231F20"/>
                </a:solidFill>
                <a:latin typeface="Arial"/>
                <a:cs typeface="Arial"/>
              </a:rPr>
              <a:t>FDIC </a:t>
            </a:r>
            <a:r>
              <a:rPr lang="en-US" sz="1000" spc="-5" dirty="0">
                <a:solidFill>
                  <a:srgbClr val="231F20"/>
                </a:solidFill>
                <a:latin typeface="Arial"/>
                <a:cs typeface="Arial"/>
              </a:rPr>
              <a:t>insured, not insured by any </a:t>
            </a:r>
            <a:r>
              <a:rPr lang="en-US" sz="1000" dirty="0">
                <a:solidFill>
                  <a:srgbClr val="231F20"/>
                </a:solidFill>
                <a:latin typeface="Arial"/>
                <a:cs typeface="Arial"/>
              </a:rPr>
              <a:t>federal </a:t>
            </a:r>
            <a:r>
              <a:rPr lang="en-US" sz="1000" spc="-5" dirty="0">
                <a:solidFill>
                  <a:srgbClr val="231F20"/>
                </a:solidFill>
                <a:latin typeface="Arial"/>
                <a:cs typeface="Arial"/>
              </a:rPr>
              <a:t>government </a:t>
            </a:r>
            <a:r>
              <a:rPr lang="en-US" sz="1000" spc="-15" dirty="0">
                <a:solidFill>
                  <a:srgbClr val="231F20"/>
                </a:solidFill>
                <a:latin typeface="Arial"/>
                <a:cs typeface="Arial"/>
              </a:rPr>
              <a:t>agency, </a:t>
            </a:r>
            <a:r>
              <a:rPr lang="en-US" sz="1000" spc="-5" dirty="0">
                <a:solidFill>
                  <a:srgbClr val="231F20"/>
                </a:solidFill>
                <a:latin typeface="Arial"/>
                <a:cs typeface="Arial"/>
              </a:rPr>
              <a:t>not guaranteed by </a:t>
            </a:r>
            <a:r>
              <a:rPr lang="en-US" sz="1000" dirty="0">
                <a:solidFill>
                  <a:srgbClr val="231F20"/>
                </a:solidFill>
                <a:latin typeface="Arial"/>
                <a:cs typeface="Arial"/>
              </a:rPr>
              <a:t>the </a:t>
            </a:r>
            <a:r>
              <a:rPr lang="en-US" sz="1000" spc="-5" dirty="0">
                <a:solidFill>
                  <a:srgbClr val="231F20"/>
                </a:solidFill>
                <a:latin typeface="Arial"/>
                <a:cs typeface="Arial"/>
              </a:rPr>
              <a:t>bank, not </a:t>
            </a:r>
            <a:r>
              <a:rPr lang="en-US" sz="1000" dirty="0">
                <a:solidFill>
                  <a:srgbClr val="231F20"/>
                </a:solidFill>
                <a:latin typeface="Arial"/>
                <a:cs typeface="Arial"/>
              </a:rPr>
              <a:t>a  condition </a:t>
            </a:r>
            <a:r>
              <a:rPr lang="en-US" sz="1000" spc="-5" dirty="0">
                <a:solidFill>
                  <a:srgbClr val="231F20"/>
                </a:solidFill>
                <a:latin typeface="Arial"/>
                <a:cs typeface="Arial"/>
              </a:rPr>
              <a:t>of any banking </a:t>
            </a:r>
            <a:r>
              <a:rPr lang="en-US" sz="1000" spc="-15" dirty="0">
                <a:solidFill>
                  <a:srgbClr val="231F20"/>
                </a:solidFill>
                <a:latin typeface="Arial"/>
                <a:cs typeface="Arial"/>
              </a:rPr>
              <a:t>activity, </a:t>
            </a:r>
            <a:r>
              <a:rPr lang="en-US" sz="1000" dirty="0">
                <a:solidFill>
                  <a:srgbClr val="231F20"/>
                </a:solidFill>
                <a:latin typeface="Arial"/>
                <a:cs typeface="Arial"/>
              </a:rPr>
              <a:t>may </a:t>
            </a:r>
            <a:r>
              <a:rPr lang="en-US" sz="1000" spc="-5" dirty="0">
                <a:solidFill>
                  <a:srgbClr val="231F20"/>
                </a:solidFill>
                <a:latin typeface="Arial"/>
                <a:cs typeface="Arial"/>
              </a:rPr>
              <a:t>lose </a:t>
            </a:r>
            <a:r>
              <a:rPr lang="en-US" sz="1000" dirty="0">
                <a:solidFill>
                  <a:srgbClr val="231F20"/>
                </a:solidFill>
                <a:latin typeface="Arial"/>
                <a:cs typeface="Arial"/>
              </a:rPr>
              <a:t>value </a:t>
            </a:r>
            <a:r>
              <a:rPr lang="en-US" sz="1000" spc="-5" dirty="0">
                <a:solidFill>
                  <a:srgbClr val="231F20"/>
                </a:solidFill>
                <a:latin typeface="Arial"/>
                <a:cs typeface="Arial"/>
              </a:rPr>
              <a:t>and </a:t>
            </a:r>
            <a:r>
              <a:rPr lang="en-US" sz="1000" dirty="0">
                <a:solidFill>
                  <a:srgbClr val="231F20"/>
                </a:solidFill>
                <a:latin typeface="Arial"/>
                <a:cs typeface="Arial"/>
              </a:rPr>
              <a:t>the </a:t>
            </a:r>
            <a:r>
              <a:rPr lang="en-US" sz="1000" spc="-5" dirty="0">
                <a:solidFill>
                  <a:srgbClr val="231F20"/>
                </a:solidFill>
                <a:latin typeface="Arial"/>
                <a:cs typeface="Arial"/>
              </a:rPr>
              <a:t>bank </a:t>
            </a:r>
            <a:r>
              <a:rPr lang="en-US" sz="1000" dirty="0">
                <a:solidFill>
                  <a:srgbClr val="231F20"/>
                </a:solidFill>
                <a:latin typeface="Arial"/>
                <a:cs typeface="Arial"/>
              </a:rPr>
              <a:t>may </a:t>
            </a:r>
            <a:r>
              <a:rPr lang="en-US" sz="1000" spc="-5" dirty="0">
                <a:solidFill>
                  <a:srgbClr val="231F20"/>
                </a:solidFill>
                <a:latin typeface="Arial"/>
                <a:cs typeface="Arial"/>
              </a:rPr>
              <a:t>not </a:t>
            </a:r>
            <a:r>
              <a:rPr lang="en-US" sz="1000" dirty="0">
                <a:solidFill>
                  <a:srgbClr val="231F20"/>
                </a:solidFill>
                <a:latin typeface="Arial"/>
                <a:cs typeface="Arial"/>
              </a:rPr>
              <a:t>condition </a:t>
            </a:r>
            <a:r>
              <a:rPr lang="en-US" sz="1000" spc="-5" dirty="0">
                <a:solidFill>
                  <a:srgbClr val="231F20"/>
                </a:solidFill>
                <a:latin typeface="Arial"/>
                <a:cs typeface="Arial"/>
              </a:rPr>
              <a:t>an extension of </a:t>
            </a:r>
            <a:r>
              <a:rPr lang="en-US" sz="1000" dirty="0">
                <a:solidFill>
                  <a:srgbClr val="231F20"/>
                </a:solidFill>
                <a:latin typeface="Arial"/>
                <a:cs typeface="Arial"/>
              </a:rPr>
              <a:t>credit </a:t>
            </a:r>
            <a:r>
              <a:rPr lang="en-US" sz="1000" spc="-5" dirty="0">
                <a:solidFill>
                  <a:srgbClr val="231F20"/>
                </a:solidFill>
                <a:latin typeface="Arial"/>
                <a:cs typeface="Arial"/>
              </a:rPr>
              <a:t>on either: 1) </a:t>
            </a:r>
            <a:r>
              <a:rPr lang="en-US" sz="1000" dirty="0">
                <a:solidFill>
                  <a:srgbClr val="231F20"/>
                </a:solidFill>
                <a:latin typeface="Arial"/>
                <a:cs typeface="Arial"/>
              </a:rPr>
              <a:t>The consumer’s </a:t>
            </a:r>
            <a:r>
              <a:rPr lang="en-US" sz="1000" spc="-5" dirty="0">
                <a:solidFill>
                  <a:srgbClr val="231F20"/>
                </a:solidFill>
                <a:latin typeface="Arial"/>
                <a:cs typeface="Arial"/>
              </a:rPr>
              <a:t>purchase  of an insurance product or annuity </a:t>
            </a:r>
            <a:r>
              <a:rPr lang="en-US" sz="1000" dirty="0">
                <a:solidFill>
                  <a:srgbClr val="231F20"/>
                </a:solidFill>
                <a:latin typeface="Arial"/>
                <a:cs typeface="Arial"/>
              </a:rPr>
              <a:t>from the </a:t>
            </a:r>
            <a:r>
              <a:rPr lang="en-US" sz="1000" spc="-5" dirty="0">
                <a:solidFill>
                  <a:srgbClr val="231F20"/>
                </a:solidFill>
                <a:latin typeface="Arial"/>
                <a:cs typeface="Arial"/>
              </a:rPr>
              <a:t>bank or any of its affiliates; or 2) </a:t>
            </a:r>
            <a:r>
              <a:rPr lang="en-US" sz="1000" dirty="0">
                <a:solidFill>
                  <a:srgbClr val="231F20"/>
                </a:solidFill>
                <a:latin typeface="Arial"/>
                <a:cs typeface="Arial"/>
              </a:rPr>
              <a:t>The consumer’s </a:t>
            </a:r>
            <a:r>
              <a:rPr lang="en-US" sz="1000" spc="-5" dirty="0">
                <a:solidFill>
                  <a:srgbClr val="231F20"/>
                </a:solidFill>
                <a:latin typeface="Arial"/>
                <a:cs typeface="Arial"/>
              </a:rPr>
              <a:t>agreement not </a:t>
            </a:r>
            <a:r>
              <a:rPr lang="en-US" sz="1000" dirty="0">
                <a:solidFill>
                  <a:srgbClr val="231F20"/>
                </a:solidFill>
                <a:latin typeface="Arial"/>
                <a:cs typeface="Arial"/>
              </a:rPr>
              <a:t>to </a:t>
            </a:r>
            <a:r>
              <a:rPr lang="en-US" sz="1000" spc="-5" dirty="0">
                <a:solidFill>
                  <a:srgbClr val="231F20"/>
                </a:solidFill>
                <a:latin typeface="Arial"/>
                <a:cs typeface="Arial"/>
              </a:rPr>
              <a:t>obtain, or </a:t>
            </a:r>
            <a:r>
              <a:rPr lang="en-US" sz="1000" dirty="0">
                <a:solidFill>
                  <a:srgbClr val="231F20"/>
                </a:solidFill>
                <a:latin typeface="Arial"/>
                <a:cs typeface="Arial"/>
              </a:rPr>
              <a:t>a </a:t>
            </a:r>
            <a:r>
              <a:rPr lang="en-US" sz="1000" spc="-5" dirty="0">
                <a:solidFill>
                  <a:srgbClr val="231F20"/>
                </a:solidFill>
                <a:latin typeface="Arial"/>
                <a:cs typeface="Arial"/>
              </a:rPr>
              <a:t>prohibition on </a:t>
            </a:r>
            <a:r>
              <a:rPr lang="en-US" sz="1000" dirty="0">
                <a:solidFill>
                  <a:srgbClr val="231F20"/>
                </a:solidFill>
                <a:latin typeface="Arial"/>
                <a:cs typeface="Arial"/>
              </a:rPr>
              <a:t>the  consumer from </a:t>
            </a:r>
            <a:r>
              <a:rPr lang="en-US" sz="1000" spc="-5" dirty="0">
                <a:solidFill>
                  <a:srgbClr val="231F20"/>
                </a:solidFill>
                <a:latin typeface="Arial"/>
                <a:cs typeface="Arial"/>
              </a:rPr>
              <a:t>obtaining, an insurance product or annuity </a:t>
            </a:r>
            <a:r>
              <a:rPr lang="en-US" sz="1000" dirty="0">
                <a:solidFill>
                  <a:srgbClr val="231F20"/>
                </a:solidFill>
                <a:latin typeface="Arial"/>
                <a:cs typeface="Arial"/>
              </a:rPr>
              <a:t>from </a:t>
            </a:r>
            <a:r>
              <a:rPr lang="en-US" sz="1000" spc="-5" dirty="0">
                <a:solidFill>
                  <a:srgbClr val="231F20"/>
                </a:solidFill>
                <a:latin typeface="Arial"/>
                <a:cs typeface="Arial"/>
              </a:rPr>
              <a:t>an unaffiliated</a:t>
            </a:r>
            <a:r>
              <a:rPr lang="en-US" sz="1000" spc="-10" dirty="0">
                <a:solidFill>
                  <a:srgbClr val="231F20"/>
                </a:solidFill>
                <a:latin typeface="Arial"/>
                <a:cs typeface="Arial"/>
              </a:rPr>
              <a:t> </a:t>
            </a:r>
            <a:r>
              <a:rPr lang="en-US" sz="1000" spc="-5" dirty="0">
                <a:solidFill>
                  <a:srgbClr val="231F20"/>
                </a:solidFill>
                <a:latin typeface="Arial"/>
                <a:cs typeface="Arial"/>
              </a:rPr>
              <a:t>entity.</a:t>
            </a:r>
            <a:endParaRPr lang="en-US" sz="1000" dirty="0">
              <a:latin typeface="Arial"/>
              <a:cs typeface="Arial"/>
            </a:endParaRPr>
          </a:p>
          <a:p>
            <a:pPr>
              <a:lnSpc>
                <a:spcPct val="100000"/>
              </a:lnSpc>
              <a:spcBef>
                <a:spcPts val="50"/>
              </a:spcBef>
            </a:pPr>
            <a:endParaRPr lang="en-US" sz="1000" dirty="0">
              <a:latin typeface="Times New Roman"/>
              <a:cs typeface="Times New Roman"/>
            </a:endParaRPr>
          </a:p>
          <a:p>
            <a:pPr marL="12700">
              <a:lnSpc>
                <a:spcPct val="100000"/>
              </a:lnSpc>
            </a:pPr>
            <a:r>
              <a:rPr lang="en-US" sz="1000" b="1" dirty="0">
                <a:solidFill>
                  <a:srgbClr val="231F20"/>
                </a:solidFill>
                <a:latin typeface="Arial"/>
                <a:cs typeface="Arial"/>
              </a:rPr>
              <a:t>This is a </a:t>
            </a:r>
            <a:r>
              <a:rPr lang="en-US" sz="1000" b="1" spc="-5" dirty="0">
                <a:solidFill>
                  <a:srgbClr val="231F20"/>
                </a:solidFill>
                <a:latin typeface="Arial"/>
                <a:cs typeface="Arial"/>
              </a:rPr>
              <a:t>solicitation </a:t>
            </a:r>
            <a:r>
              <a:rPr lang="en-US" sz="1000" b="1" dirty="0">
                <a:solidFill>
                  <a:srgbClr val="231F20"/>
                </a:solidFill>
                <a:latin typeface="Arial"/>
                <a:cs typeface="Arial"/>
              </a:rPr>
              <a:t>of insurance. </a:t>
            </a:r>
            <a:r>
              <a:rPr lang="en-US" sz="1000" b="1" spc="-25">
                <a:solidFill>
                  <a:srgbClr val="231F20"/>
                </a:solidFill>
                <a:latin typeface="Arial"/>
                <a:cs typeface="Arial"/>
              </a:rPr>
              <a:t>You </a:t>
            </a:r>
            <a:r>
              <a:rPr lang="en-US" sz="1000" b="1" spc="-5">
                <a:solidFill>
                  <a:srgbClr val="231F20"/>
                </a:solidFill>
                <a:latin typeface="Arial"/>
                <a:cs typeface="Arial"/>
              </a:rPr>
              <a:t>may </a:t>
            </a:r>
            <a:r>
              <a:rPr lang="en-US" sz="1000" b="1">
                <a:solidFill>
                  <a:srgbClr val="231F20"/>
                </a:solidFill>
                <a:latin typeface="Arial"/>
                <a:cs typeface="Arial"/>
              </a:rPr>
              <a:t>be </a:t>
            </a:r>
            <a:r>
              <a:rPr lang="en-US" sz="1000" b="1" spc="-5">
                <a:solidFill>
                  <a:srgbClr val="231F20"/>
                </a:solidFill>
                <a:latin typeface="Arial"/>
                <a:cs typeface="Arial"/>
              </a:rPr>
              <a:t>contacted </a:t>
            </a:r>
            <a:r>
              <a:rPr lang="en-US" sz="1000" b="1">
                <a:solidFill>
                  <a:srgbClr val="231F20"/>
                </a:solidFill>
                <a:latin typeface="Arial"/>
                <a:cs typeface="Arial"/>
              </a:rPr>
              <a:t>by telephone by </a:t>
            </a:r>
            <a:r>
              <a:rPr lang="en-US" sz="1000" b="1" spc="-5">
                <a:solidFill>
                  <a:srgbClr val="231F20"/>
                </a:solidFill>
                <a:latin typeface="Arial"/>
                <a:cs typeface="Arial"/>
              </a:rPr>
              <a:t>an </a:t>
            </a:r>
            <a:r>
              <a:rPr lang="en-US" sz="1000" b="1">
                <a:solidFill>
                  <a:srgbClr val="231F20"/>
                </a:solidFill>
                <a:latin typeface="Arial"/>
                <a:cs typeface="Arial"/>
              </a:rPr>
              <a:t>insurance</a:t>
            </a:r>
            <a:r>
              <a:rPr lang="en-US" sz="1000" b="1" spc="-20">
                <a:solidFill>
                  <a:srgbClr val="231F20"/>
                </a:solidFill>
                <a:latin typeface="Arial"/>
                <a:cs typeface="Arial"/>
              </a:rPr>
              <a:t> </a:t>
            </a:r>
            <a:r>
              <a:rPr lang="en-US" sz="1000" b="1" spc="-10">
                <a:solidFill>
                  <a:srgbClr val="231F20"/>
                </a:solidFill>
                <a:latin typeface="Arial"/>
                <a:cs typeface="Arial"/>
              </a:rPr>
              <a:t>agent/producer.</a:t>
            </a:r>
            <a:endParaRPr lang="en-US" sz="1000" dirty="0">
              <a:latin typeface="Arial"/>
              <a:cs typeface="Arial"/>
            </a:endParaRPr>
          </a:p>
        </p:txBody>
      </p:sp>
      <p:pic>
        <p:nvPicPr>
          <p:cNvPr id="9" name="Picture 8" descr="A black and white logo&#10;&#10;Description automatically generated with low confidence">
            <a:extLst>
              <a:ext uri="{FF2B5EF4-FFF2-40B4-BE49-F238E27FC236}">
                <a16:creationId xmlns:a16="http://schemas.microsoft.com/office/drawing/2014/main" id="{8AFAAD1C-53D0-9642-BE67-DAA1E16FC89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43800" y="4796239"/>
            <a:ext cx="1409700" cy="250613"/>
          </a:xfrm>
          <a:prstGeom prst="rect">
            <a:avLst/>
          </a:prstGeom>
        </p:spPr>
      </p:pic>
      <p:sp>
        <p:nvSpPr>
          <p:cNvPr id="14" name="Rectangle 13">
            <a:extLst>
              <a:ext uri="{FF2B5EF4-FFF2-40B4-BE49-F238E27FC236}">
                <a16:creationId xmlns:a16="http://schemas.microsoft.com/office/drawing/2014/main" id="{4AD62CE1-1D3C-2042-B257-8728E8761FAF}"/>
              </a:ext>
            </a:extLst>
          </p:cNvPr>
          <p:cNvSpPr/>
          <p:nvPr/>
        </p:nvSpPr>
        <p:spPr>
          <a:xfrm>
            <a:off x="0" y="4694237"/>
            <a:ext cx="9144000" cy="455613"/>
          </a:xfrm>
          <a:prstGeom prst="rect">
            <a:avLst/>
          </a:prstGeom>
          <a:solidFill>
            <a:srgbClr val="0062A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513160">
              <a:defRPr/>
            </a:pPr>
            <a:endParaRPr lang="en-US" sz="1300"/>
          </a:p>
        </p:txBody>
      </p:sp>
      <p:pic>
        <p:nvPicPr>
          <p:cNvPr id="15" name="Picture 5" descr="A picture containing drawing&#10;&#10;Description automatically generated">
            <a:extLst>
              <a:ext uri="{FF2B5EF4-FFF2-40B4-BE49-F238E27FC236}">
                <a16:creationId xmlns:a16="http://schemas.microsoft.com/office/drawing/2014/main" id="{74260212-6230-C44A-9AE8-A2A18B785DF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67575" y="4783137"/>
            <a:ext cx="1355725"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Slide Number Placeholder 5">
            <a:extLst>
              <a:ext uri="{FF2B5EF4-FFF2-40B4-BE49-F238E27FC236}">
                <a16:creationId xmlns:a16="http://schemas.microsoft.com/office/drawing/2014/main" id="{88DB3058-CEB7-C14A-872A-7CA715A853F6}"/>
              </a:ext>
            </a:extLst>
          </p:cNvPr>
          <p:cNvSpPr txBox="1">
            <a:spLocks/>
          </p:cNvSpPr>
          <p:nvPr/>
        </p:nvSpPr>
        <p:spPr>
          <a:xfrm>
            <a:off x="96838" y="4846638"/>
            <a:ext cx="1285875" cy="274637"/>
          </a:xfrm>
          <a:prstGeom prst="rect">
            <a:avLst/>
          </a:prstGeom>
        </p:spPr>
        <p:txBody>
          <a:bodyPr/>
          <a:lstStyle>
            <a:defPPr>
              <a:defRPr lang="en-US"/>
            </a:defPPr>
            <a:lvl1pPr marL="0" algn="l" defTabSz="914400" rtl="0" eaLnBrk="1" latinLnBrk="0" hangingPunct="1">
              <a:defRPr sz="750" kern="1200">
                <a:solidFill>
                  <a:schemeClr val="accent2">
                    <a:lumMod val="20000"/>
                    <a:lumOff val="8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0095F441-951A-B449-A946-3E57F4052C9F}" type="slidenum">
              <a:rPr lang="en-US" smtClean="0"/>
              <a:pPr>
                <a:defRPr/>
              </a:pPr>
              <a:t>13</a:t>
            </a:fld>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idx="4294967295"/>
          </p:nvPr>
        </p:nvSpPr>
        <p:spPr>
          <a:xfrm>
            <a:off x="444500" y="1891942"/>
            <a:ext cx="3503929" cy="1000760"/>
          </a:xfrm>
          <a:prstGeom prst="rect">
            <a:avLst/>
          </a:prstGeom>
        </p:spPr>
        <p:txBody>
          <a:bodyPr vert="horz" wrap="square" lIns="0" tIns="12700" rIns="0" bIns="0" rtlCol="0">
            <a:spAutoFit/>
          </a:bodyPr>
          <a:lstStyle/>
          <a:p>
            <a:pPr marL="12700" marR="5080">
              <a:lnSpc>
                <a:spcPct val="100000"/>
              </a:lnSpc>
              <a:spcBef>
                <a:spcPts val="100"/>
              </a:spcBef>
            </a:pPr>
            <a:r>
              <a:rPr sz="3200" dirty="0">
                <a:latin typeface="Helvetica Neue"/>
                <a:cs typeface="Helvetica Neue"/>
              </a:rPr>
              <a:t>Connecting </a:t>
            </a:r>
            <a:r>
              <a:rPr sz="3200" spc="-120" dirty="0">
                <a:latin typeface="Helvetica Neue"/>
                <a:cs typeface="Helvetica Neue"/>
              </a:rPr>
              <a:t>You </a:t>
            </a:r>
            <a:r>
              <a:rPr sz="3200" dirty="0">
                <a:latin typeface="Helvetica Neue"/>
                <a:cs typeface="Helvetica Neue"/>
              </a:rPr>
              <a:t>to  What Matters</a:t>
            </a:r>
            <a:r>
              <a:rPr sz="3200" spc="-100" dirty="0">
                <a:latin typeface="Helvetica Neue"/>
                <a:cs typeface="Helvetica Neue"/>
              </a:rPr>
              <a:t> </a:t>
            </a:r>
            <a:r>
              <a:rPr sz="3200" dirty="0">
                <a:latin typeface="Helvetica Neue"/>
                <a:cs typeface="Helvetica Neue"/>
              </a:rPr>
              <a:t>Most</a:t>
            </a:r>
          </a:p>
        </p:txBody>
      </p:sp>
      <p:sp>
        <p:nvSpPr>
          <p:cNvPr id="3" name="object 3"/>
          <p:cNvSpPr txBox="1"/>
          <p:nvPr/>
        </p:nvSpPr>
        <p:spPr>
          <a:xfrm>
            <a:off x="4998211" y="1254736"/>
            <a:ext cx="3482975" cy="2517741"/>
          </a:xfrm>
          <a:prstGeom prst="rect">
            <a:avLst/>
          </a:prstGeom>
        </p:spPr>
        <p:txBody>
          <a:bodyPr vert="horz" wrap="square" lIns="0" tIns="12700" rIns="0" bIns="0" rtlCol="0">
            <a:spAutoFit/>
          </a:bodyPr>
          <a:lstStyle/>
          <a:p>
            <a:pPr marL="12700" marR="5080">
              <a:lnSpc>
                <a:spcPct val="100000"/>
              </a:lnSpc>
              <a:spcBef>
                <a:spcPts val="100"/>
              </a:spcBef>
            </a:pPr>
            <a:r>
              <a:rPr sz="1700" dirty="0">
                <a:solidFill>
                  <a:srgbClr val="231F20"/>
                </a:solidFill>
                <a:latin typeface="Arial"/>
                <a:cs typeface="Arial"/>
              </a:rPr>
              <a:t>The </a:t>
            </a:r>
            <a:r>
              <a:rPr sz="1700" spc="-5" dirty="0">
                <a:solidFill>
                  <a:srgbClr val="231F20"/>
                </a:solidFill>
                <a:latin typeface="Arial"/>
                <a:cs typeface="Arial"/>
              </a:rPr>
              <a:t>need </a:t>
            </a:r>
            <a:r>
              <a:rPr sz="1700" dirty="0">
                <a:solidFill>
                  <a:srgbClr val="231F20"/>
                </a:solidFill>
                <a:latin typeface="Arial"/>
                <a:cs typeface="Arial"/>
              </a:rPr>
              <a:t>for </a:t>
            </a:r>
            <a:r>
              <a:rPr sz="1700" spc="-5" dirty="0">
                <a:solidFill>
                  <a:srgbClr val="231F20"/>
                </a:solidFill>
                <a:latin typeface="Arial"/>
                <a:cs typeface="Arial"/>
              </a:rPr>
              <a:t>long-term </a:t>
            </a:r>
            <a:r>
              <a:rPr sz="1700" dirty="0">
                <a:solidFill>
                  <a:srgbClr val="231F20"/>
                </a:solidFill>
                <a:latin typeface="Arial"/>
                <a:cs typeface="Arial"/>
              </a:rPr>
              <a:t>care </a:t>
            </a:r>
            <a:r>
              <a:rPr sz="1700" spc="-5" dirty="0">
                <a:solidFill>
                  <a:srgbClr val="231F20"/>
                </a:solidFill>
                <a:latin typeface="Arial"/>
                <a:cs typeface="Arial"/>
              </a:rPr>
              <a:t>has </a:t>
            </a:r>
            <a:r>
              <a:rPr sz="1700" dirty="0">
                <a:solidFill>
                  <a:srgbClr val="231F20"/>
                </a:solidFill>
                <a:latin typeface="Arial"/>
                <a:cs typeface="Arial"/>
              </a:rPr>
              <a:t>the  </a:t>
            </a:r>
            <a:r>
              <a:rPr sz="1700" spc="-5" dirty="0">
                <a:solidFill>
                  <a:srgbClr val="231F20"/>
                </a:solidFill>
                <a:latin typeface="Arial"/>
                <a:cs typeface="Arial"/>
              </a:rPr>
              <a:t>potential </a:t>
            </a:r>
            <a:r>
              <a:rPr sz="1700" dirty="0">
                <a:solidFill>
                  <a:srgbClr val="231F20"/>
                </a:solidFill>
                <a:latin typeface="Arial"/>
                <a:cs typeface="Arial"/>
              </a:rPr>
              <a:t>to </a:t>
            </a:r>
            <a:r>
              <a:rPr sz="1700" spc="-5" dirty="0">
                <a:solidFill>
                  <a:srgbClr val="231F20"/>
                </a:solidFill>
                <a:latin typeface="Arial"/>
                <a:cs typeface="Arial"/>
              </a:rPr>
              <a:t>derail </a:t>
            </a:r>
            <a:r>
              <a:rPr sz="1700" dirty="0">
                <a:solidFill>
                  <a:srgbClr val="231F20"/>
                </a:solidFill>
                <a:latin typeface="Arial"/>
                <a:cs typeface="Arial"/>
              </a:rPr>
              <a:t>your </a:t>
            </a:r>
            <a:r>
              <a:rPr sz="1700" spc="-5" dirty="0">
                <a:solidFill>
                  <a:srgbClr val="231F20"/>
                </a:solidFill>
                <a:latin typeface="Arial"/>
                <a:cs typeface="Arial"/>
              </a:rPr>
              <a:t>plans and  impact </a:t>
            </a:r>
            <a:r>
              <a:rPr sz="1700" dirty="0">
                <a:solidFill>
                  <a:srgbClr val="231F20"/>
                </a:solidFill>
                <a:latin typeface="Arial"/>
                <a:cs typeface="Arial"/>
              </a:rPr>
              <a:t>your connection to the</a:t>
            </a:r>
            <a:r>
              <a:rPr sz="1700" spc="-95" dirty="0">
                <a:solidFill>
                  <a:srgbClr val="231F20"/>
                </a:solidFill>
                <a:latin typeface="Arial"/>
                <a:cs typeface="Arial"/>
              </a:rPr>
              <a:t> </a:t>
            </a:r>
            <a:r>
              <a:rPr sz="1700" dirty="0">
                <a:solidFill>
                  <a:srgbClr val="231F20"/>
                </a:solidFill>
                <a:latin typeface="Arial"/>
                <a:cs typeface="Arial"/>
              </a:rPr>
              <a:t>things  that matter</a:t>
            </a:r>
            <a:r>
              <a:rPr sz="1700" spc="-10" dirty="0">
                <a:solidFill>
                  <a:srgbClr val="231F20"/>
                </a:solidFill>
                <a:latin typeface="Arial"/>
                <a:cs typeface="Arial"/>
              </a:rPr>
              <a:t> </a:t>
            </a:r>
            <a:r>
              <a:rPr sz="1700" dirty="0">
                <a:solidFill>
                  <a:srgbClr val="231F20"/>
                </a:solidFill>
                <a:latin typeface="Arial"/>
                <a:cs typeface="Arial"/>
              </a:rPr>
              <a:t>most:</a:t>
            </a:r>
            <a:endParaRPr sz="1700" dirty="0">
              <a:latin typeface="Arial"/>
              <a:cs typeface="Arial"/>
            </a:endParaRPr>
          </a:p>
          <a:p>
            <a:pPr marL="755650" marR="1083310">
              <a:lnSpc>
                <a:spcPct val="150000"/>
              </a:lnSpc>
              <a:spcBef>
                <a:spcPts val="530"/>
              </a:spcBef>
            </a:pPr>
            <a:r>
              <a:rPr sz="2100" spc="-55" dirty="0">
                <a:solidFill>
                  <a:srgbClr val="006EB6"/>
                </a:solidFill>
                <a:latin typeface="Arial"/>
                <a:cs typeface="Arial"/>
              </a:rPr>
              <a:t>Your </a:t>
            </a:r>
            <a:r>
              <a:rPr sz="2100" dirty="0">
                <a:solidFill>
                  <a:srgbClr val="006EB6"/>
                </a:solidFill>
                <a:latin typeface="Arial"/>
                <a:cs typeface="Arial"/>
              </a:rPr>
              <a:t>family  </a:t>
            </a:r>
            <a:r>
              <a:rPr sz="2100" spc="-55" dirty="0">
                <a:solidFill>
                  <a:srgbClr val="006EB6"/>
                </a:solidFill>
                <a:latin typeface="Arial"/>
                <a:cs typeface="Arial"/>
              </a:rPr>
              <a:t>Your </a:t>
            </a:r>
            <a:r>
              <a:rPr sz="2100" spc="-5" dirty="0">
                <a:solidFill>
                  <a:srgbClr val="006EB6"/>
                </a:solidFill>
                <a:latin typeface="Arial"/>
                <a:cs typeface="Arial"/>
              </a:rPr>
              <a:t>home  </a:t>
            </a:r>
            <a:r>
              <a:rPr sz="2100" spc="-55" dirty="0">
                <a:solidFill>
                  <a:srgbClr val="006EB6"/>
                </a:solidFill>
                <a:latin typeface="Arial"/>
                <a:cs typeface="Arial"/>
              </a:rPr>
              <a:t>Your </a:t>
            </a:r>
            <a:r>
              <a:rPr sz="2100" spc="-5" dirty="0">
                <a:solidFill>
                  <a:srgbClr val="006EB6"/>
                </a:solidFill>
                <a:latin typeface="Arial"/>
                <a:cs typeface="Arial"/>
              </a:rPr>
              <a:t>nest</a:t>
            </a:r>
            <a:r>
              <a:rPr sz="2100" spc="-35" dirty="0">
                <a:solidFill>
                  <a:srgbClr val="006EB6"/>
                </a:solidFill>
                <a:latin typeface="Arial"/>
                <a:cs typeface="Arial"/>
              </a:rPr>
              <a:t> </a:t>
            </a:r>
            <a:r>
              <a:rPr sz="2100" spc="-5" dirty="0">
                <a:solidFill>
                  <a:srgbClr val="006EB6"/>
                </a:solidFill>
                <a:latin typeface="Arial"/>
                <a:cs typeface="Arial"/>
              </a:rPr>
              <a:t>egg</a:t>
            </a:r>
            <a:endParaRPr sz="2100" dirty="0">
              <a:latin typeface="Arial"/>
              <a:cs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p:nvPr/>
        </p:nvSpPr>
        <p:spPr>
          <a:xfrm>
            <a:off x="4343400" y="-15876"/>
            <a:ext cx="4876800" cy="5171567"/>
          </a:xfrm>
          <a:prstGeom prst="rect">
            <a:avLst/>
          </a:prstGeom>
          <a:blipFill>
            <a:blip r:embed="rId3" cstate="print"/>
            <a:stretch>
              <a:fillRect l="679" t="-3432" r="469" b="-2460"/>
            </a:stretch>
          </a:blipFill>
        </p:spPr>
        <p:txBody>
          <a:bodyPr wrap="square" lIns="0" tIns="0" rIns="0" bIns="0" rtlCol="0"/>
          <a:lstStyle/>
          <a:p>
            <a:endParaRPr/>
          </a:p>
        </p:txBody>
      </p:sp>
      <p:pic>
        <p:nvPicPr>
          <p:cNvPr id="12" name="Picture 11">
            <a:extLst>
              <a:ext uri="{FF2B5EF4-FFF2-40B4-BE49-F238E27FC236}">
                <a16:creationId xmlns:a16="http://schemas.microsoft.com/office/drawing/2014/main" id="{D6596F53-5883-C34F-8CED-B9A2A57D494C}"/>
              </a:ext>
            </a:extLst>
          </p:cNvPr>
          <p:cNvPicPr>
            <a:picLocks noChangeAspect="1"/>
          </p:cNvPicPr>
          <p:nvPr/>
        </p:nvPicPr>
        <p:blipFill rotWithShape="1">
          <a:blip r:embed="rId4"/>
          <a:srcRect l="19166"/>
          <a:stretch/>
        </p:blipFill>
        <p:spPr>
          <a:xfrm>
            <a:off x="0" y="-76200"/>
            <a:ext cx="4820833" cy="5241925"/>
          </a:xfrm>
          <a:prstGeom prst="rect">
            <a:avLst/>
          </a:prstGeom>
        </p:spPr>
      </p:pic>
      <p:sp>
        <p:nvSpPr>
          <p:cNvPr id="5" name="object 5"/>
          <p:cNvSpPr txBox="1">
            <a:spLocks noGrp="1"/>
          </p:cNvSpPr>
          <p:nvPr>
            <p:ph type="title"/>
          </p:nvPr>
        </p:nvSpPr>
        <p:spPr>
          <a:xfrm>
            <a:off x="444500" y="1245949"/>
            <a:ext cx="2024380" cy="391160"/>
          </a:xfrm>
          <a:prstGeom prst="rect">
            <a:avLst/>
          </a:prstGeom>
        </p:spPr>
        <p:txBody>
          <a:bodyPr vert="horz" wrap="square" lIns="0" tIns="12700" rIns="0" bIns="0" rtlCol="0">
            <a:spAutoFit/>
          </a:bodyPr>
          <a:lstStyle/>
          <a:p>
            <a:pPr marL="12700">
              <a:lnSpc>
                <a:spcPct val="100000"/>
              </a:lnSpc>
              <a:spcBef>
                <a:spcPts val="100"/>
              </a:spcBef>
            </a:pPr>
            <a:r>
              <a:rPr dirty="0">
                <a:solidFill>
                  <a:srgbClr val="FFFFFF"/>
                </a:solidFill>
              </a:rPr>
              <a:t>Who </a:t>
            </a:r>
            <a:r>
              <a:rPr spc="-5" dirty="0">
                <a:solidFill>
                  <a:srgbClr val="FFFFFF"/>
                </a:solidFill>
              </a:rPr>
              <a:t>Needs</a:t>
            </a:r>
            <a:r>
              <a:rPr spc="-95" dirty="0">
                <a:solidFill>
                  <a:srgbClr val="FFFFFF"/>
                </a:solidFill>
              </a:rPr>
              <a:t> </a:t>
            </a:r>
            <a:r>
              <a:rPr spc="-5" dirty="0">
                <a:solidFill>
                  <a:srgbClr val="FFFFFF"/>
                </a:solidFill>
              </a:rPr>
              <a:t>it?</a:t>
            </a:r>
          </a:p>
        </p:txBody>
      </p:sp>
      <p:sp>
        <p:nvSpPr>
          <p:cNvPr id="6" name="object 6"/>
          <p:cNvSpPr txBox="1"/>
          <p:nvPr/>
        </p:nvSpPr>
        <p:spPr>
          <a:xfrm>
            <a:off x="444500" y="1710769"/>
            <a:ext cx="3898900" cy="1895840"/>
          </a:xfrm>
          <a:prstGeom prst="rect">
            <a:avLst/>
          </a:prstGeom>
        </p:spPr>
        <p:txBody>
          <a:bodyPr vert="horz" wrap="square" lIns="0" tIns="12700" rIns="0" bIns="0" rtlCol="0">
            <a:spAutoFit/>
          </a:bodyPr>
          <a:lstStyle/>
          <a:p>
            <a:pPr marL="12700" marR="556260">
              <a:lnSpc>
                <a:spcPct val="100000"/>
              </a:lnSpc>
              <a:spcBef>
                <a:spcPts val="100"/>
              </a:spcBef>
            </a:pPr>
            <a:r>
              <a:rPr sz="1800" spc="-5" dirty="0">
                <a:solidFill>
                  <a:srgbClr val="FFFFFF"/>
                </a:solidFill>
                <a:latin typeface="Arial"/>
                <a:cs typeface="Arial"/>
              </a:rPr>
              <a:t>No one </a:t>
            </a:r>
            <a:r>
              <a:rPr sz="1800" dirty="0">
                <a:solidFill>
                  <a:srgbClr val="FFFFFF"/>
                </a:solidFill>
                <a:latin typeface="Arial"/>
                <a:cs typeface="Arial"/>
              </a:rPr>
              <a:t>knows </a:t>
            </a:r>
            <a:r>
              <a:rPr sz="1800" spc="-5" dirty="0">
                <a:solidFill>
                  <a:srgbClr val="FFFFFF"/>
                </a:solidFill>
                <a:latin typeface="Arial"/>
                <a:cs typeface="Arial"/>
              </a:rPr>
              <a:t>what </a:t>
            </a:r>
            <a:r>
              <a:rPr sz="1800" dirty="0">
                <a:solidFill>
                  <a:srgbClr val="FFFFFF"/>
                </a:solidFill>
                <a:latin typeface="Arial"/>
                <a:cs typeface="Arial"/>
              </a:rPr>
              <a:t>the</a:t>
            </a:r>
            <a:r>
              <a:rPr sz="1800" spc="-85" dirty="0">
                <a:solidFill>
                  <a:srgbClr val="FFFFFF"/>
                </a:solidFill>
                <a:latin typeface="Arial"/>
                <a:cs typeface="Arial"/>
              </a:rPr>
              <a:t> </a:t>
            </a:r>
            <a:r>
              <a:rPr sz="1800" dirty="0">
                <a:solidFill>
                  <a:srgbClr val="FFFFFF"/>
                </a:solidFill>
                <a:latin typeface="Arial"/>
                <a:cs typeface="Arial"/>
              </a:rPr>
              <a:t>future  </a:t>
            </a:r>
            <a:r>
              <a:rPr sz="1800" spc="-5" dirty="0">
                <a:solidFill>
                  <a:srgbClr val="FFFFFF"/>
                </a:solidFill>
                <a:latin typeface="Arial"/>
                <a:cs typeface="Arial"/>
              </a:rPr>
              <a:t>holds in</a:t>
            </a:r>
            <a:r>
              <a:rPr sz="1800" spc="-15" dirty="0">
                <a:solidFill>
                  <a:srgbClr val="FFFFFF"/>
                </a:solidFill>
                <a:latin typeface="Arial"/>
                <a:cs typeface="Arial"/>
              </a:rPr>
              <a:t> </a:t>
            </a:r>
            <a:r>
              <a:rPr sz="1800" dirty="0">
                <a:solidFill>
                  <a:srgbClr val="FFFFFF"/>
                </a:solidFill>
                <a:latin typeface="Arial"/>
                <a:cs typeface="Arial"/>
              </a:rPr>
              <a:t>store.</a:t>
            </a:r>
            <a:endParaRPr sz="1800" dirty="0">
              <a:latin typeface="Arial"/>
              <a:cs typeface="Arial"/>
            </a:endParaRPr>
          </a:p>
          <a:p>
            <a:pPr marL="354330" marR="93345" indent="-170180">
              <a:lnSpc>
                <a:spcPct val="101899"/>
              </a:lnSpc>
              <a:spcBef>
                <a:spcPts val="850"/>
              </a:spcBef>
              <a:buChar char="•"/>
              <a:tabLst>
                <a:tab pos="354965" algn="l"/>
              </a:tabLst>
            </a:pPr>
            <a:r>
              <a:rPr sz="1400" spc="15" dirty="0">
                <a:solidFill>
                  <a:srgbClr val="FFFFFF"/>
                </a:solidFill>
                <a:latin typeface="Arial"/>
                <a:cs typeface="Arial"/>
              </a:rPr>
              <a:t>As </a:t>
            </a:r>
            <a:r>
              <a:rPr sz="1400" spc="10" dirty="0">
                <a:solidFill>
                  <a:srgbClr val="FFFFFF"/>
                </a:solidFill>
                <a:latin typeface="Arial"/>
                <a:cs typeface="Arial"/>
              </a:rPr>
              <a:t>people age, they </a:t>
            </a:r>
            <a:r>
              <a:rPr sz="1400" spc="15" dirty="0">
                <a:solidFill>
                  <a:srgbClr val="FFFFFF"/>
                </a:solidFill>
                <a:latin typeface="Arial"/>
                <a:cs typeface="Arial"/>
              </a:rPr>
              <a:t>may </a:t>
            </a:r>
            <a:r>
              <a:rPr sz="1400" spc="10" dirty="0">
                <a:solidFill>
                  <a:srgbClr val="FFFFFF"/>
                </a:solidFill>
                <a:latin typeface="Arial"/>
                <a:cs typeface="Arial"/>
              </a:rPr>
              <a:t>need </a:t>
            </a:r>
            <a:r>
              <a:rPr sz="1400" spc="5" dirty="0">
                <a:solidFill>
                  <a:srgbClr val="FFFFFF"/>
                </a:solidFill>
                <a:latin typeface="Arial"/>
                <a:cs typeface="Arial"/>
              </a:rPr>
              <a:t>help with </a:t>
            </a:r>
            <a:r>
              <a:rPr sz="1400" spc="10" dirty="0">
                <a:solidFill>
                  <a:srgbClr val="FFFFFF"/>
                </a:solidFill>
                <a:latin typeface="Arial"/>
                <a:cs typeface="Arial"/>
              </a:rPr>
              <a:t>things they once were able to do for</a:t>
            </a:r>
            <a:r>
              <a:rPr sz="1400" spc="-10" dirty="0">
                <a:solidFill>
                  <a:srgbClr val="FFFFFF"/>
                </a:solidFill>
                <a:latin typeface="Arial"/>
                <a:cs typeface="Arial"/>
              </a:rPr>
              <a:t> </a:t>
            </a:r>
            <a:r>
              <a:rPr sz="1400" spc="15" dirty="0">
                <a:solidFill>
                  <a:srgbClr val="FFFFFF"/>
                </a:solidFill>
                <a:latin typeface="Arial"/>
                <a:cs typeface="Arial"/>
              </a:rPr>
              <a:t>themselves</a:t>
            </a:r>
            <a:endParaRPr sz="1400" dirty="0">
              <a:latin typeface="Arial"/>
              <a:cs typeface="Arial"/>
            </a:endParaRPr>
          </a:p>
          <a:p>
            <a:pPr marL="354330" marR="5080" indent="-170180">
              <a:lnSpc>
                <a:spcPct val="109000"/>
              </a:lnSpc>
              <a:spcBef>
                <a:spcPts val="770"/>
              </a:spcBef>
              <a:buChar char="•"/>
              <a:tabLst>
                <a:tab pos="354965" algn="l"/>
              </a:tabLst>
            </a:pPr>
            <a:r>
              <a:rPr sz="1400" spc="10" dirty="0">
                <a:solidFill>
                  <a:srgbClr val="FFFFFF"/>
                </a:solidFill>
                <a:latin typeface="Arial"/>
                <a:cs typeface="Arial"/>
              </a:rPr>
              <a:t>Accidents and </a:t>
            </a:r>
            <a:r>
              <a:rPr sz="1400" spc="5" dirty="0">
                <a:solidFill>
                  <a:srgbClr val="FFFFFF"/>
                </a:solidFill>
                <a:latin typeface="Arial"/>
                <a:cs typeface="Arial"/>
              </a:rPr>
              <a:t>injuries </a:t>
            </a:r>
            <a:r>
              <a:rPr sz="1400" spc="15" dirty="0">
                <a:solidFill>
                  <a:srgbClr val="FFFFFF"/>
                </a:solidFill>
                <a:latin typeface="Arial"/>
                <a:cs typeface="Arial"/>
              </a:rPr>
              <a:t>mean younger </a:t>
            </a:r>
            <a:r>
              <a:rPr sz="1400" spc="10" dirty="0">
                <a:solidFill>
                  <a:srgbClr val="FFFFFF"/>
                </a:solidFill>
                <a:latin typeface="Arial"/>
                <a:cs typeface="Arial"/>
              </a:rPr>
              <a:t>people need </a:t>
            </a:r>
            <a:r>
              <a:rPr sz="1400" spc="5" dirty="0">
                <a:solidFill>
                  <a:srgbClr val="FFFFFF"/>
                </a:solidFill>
                <a:latin typeface="Arial"/>
                <a:cs typeface="Arial"/>
              </a:rPr>
              <a:t>long-term </a:t>
            </a:r>
            <a:r>
              <a:rPr sz="1400" spc="10" dirty="0">
                <a:solidFill>
                  <a:srgbClr val="FFFFFF"/>
                </a:solidFill>
                <a:latin typeface="Arial"/>
                <a:cs typeface="Arial"/>
              </a:rPr>
              <a:t>care services,</a:t>
            </a:r>
            <a:r>
              <a:rPr sz="1400" dirty="0">
                <a:solidFill>
                  <a:srgbClr val="FFFFFF"/>
                </a:solidFill>
                <a:latin typeface="Arial"/>
                <a:cs typeface="Arial"/>
              </a:rPr>
              <a:t> </a:t>
            </a:r>
            <a:r>
              <a:rPr sz="1400" spc="10" dirty="0">
                <a:solidFill>
                  <a:srgbClr val="FFFFFF"/>
                </a:solidFill>
                <a:latin typeface="Arial"/>
                <a:cs typeface="Arial"/>
              </a:rPr>
              <a:t>too</a:t>
            </a:r>
            <a:endParaRPr sz="1400" dirty="0">
              <a:latin typeface="Arial"/>
              <a:cs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a:spLocks noGrp="1"/>
          </p:cNvSpPr>
          <p:nvPr>
            <p:ph type="title"/>
          </p:nvPr>
        </p:nvSpPr>
        <p:spPr>
          <a:xfrm>
            <a:off x="457200" y="877556"/>
            <a:ext cx="2159000" cy="391160"/>
          </a:xfrm>
          <a:prstGeom prst="rect">
            <a:avLst/>
          </a:prstGeom>
        </p:spPr>
        <p:txBody>
          <a:bodyPr vert="horz" wrap="square" lIns="0" tIns="12700" rIns="0" bIns="0" rtlCol="0">
            <a:spAutoFit/>
          </a:bodyPr>
          <a:lstStyle/>
          <a:p>
            <a:pPr marL="12700">
              <a:lnSpc>
                <a:spcPct val="100000"/>
              </a:lnSpc>
              <a:spcBef>
                <a:spcPts val="100"/>
              </a:spcBef>
            </a:pPr>
            <a:r>
              <a:rPr spc="-5" dirty="0"/>
              <a:t>Common</a:t>
            </a:r>
            <a:r>
              <a:rPr spc="-85" dirty="0"/>
              <a:t> </a:t>
            </a:r>
            <a:r>
              <a:rPr dirty="0"/>
              <a:t>Myths</a:t>
            </a:r>
          </a:p>
        </p:txBody>
      </p:sp>
      <p:sp>
        <p:nvSpPr>
          <p:cNvPr id="5" name="object 5"/>
          <p:cNvSpPr txBox="1"/>
          <p:nvPr/>
        </p:nvSpPr>
        <p:spPr>
          <a:xfrm>
            <a:off x="457200" y="1532363"/>
            <a:ext cx="5897880" cy="2085123"/>
          </a:xfrm>
          <a:prstGeom prst="rect">
            <a:avLst/>
          </a:prstGeom>
        </p:spPr>
        <p:txBody>
          <a:bodyPr vert="horz" wrap="square" lIns="0" tIns="127000" rIns="0" bIns="0" rtlCol="0">
            <a:spAutoFit/>
          </a:bodyPr>
          <a:lstStyle/>
          <a:p>
            <a:pPr marL="179705" indent="-167005">
              <a:lnSpc>
                <a:spcPct val="150000"/>
              </a:lnSpc>
              <a:spcBef>
                <a:spcPts val="1000"/>
              </a:spcBef>
              <a:buChar char="•"/>
              <a:tabLst>
                <a:tab pos="180340" algn="l"/>
              </a:tabLst>
            </a:pPr>
            <a:r>
              <a:rPr spc="-5" dirty="0">
                <a:solidFill>
                  <a:srgbClr val="231F20"/>
                </a:solidFill>
                <a:latin typeface="Arial"/>
                <a:cs typeface="Arial"/>
              </a:rPr>
              <a:t>Health insurance </a:t>
            </a:r>
            <a:r>
              <a:rPr dirty="0">
                <a:solidFill>
                  <a:srgbClr val="231F20"/>
                </a:solidFill>
                <a:latin typeface="Arial"/>
                <a:cs typeface="Arial"/>
              </a:rPr>
              <a:t>covers </a:t>
            </a:r>
            <a:r>
              <a:rPr spc="-5" dirty="0">
                <a:solidFill>
                  <a:srgbClr val="231F20"/>
                </a:solidFill>
                <a:latin typeface="Arial"/>
                <a:cs typeface="Arial"/>
              </a:rPr>
              <a:t>long-term </a:t>
            </a:r>
            <a:r>
              <a:rPr dirty="0">
                <a:solidFill>
                  <a:srgbClr val="231F20"/>
                </a:solidFill>
                <a:latin typeface="Arial"/>
                <a:cs typeface="Arial"/>
              </a:rPr>
              <a:t>care</a:t>
            </a:r>
            <a:r>
              <a:rPr spc="-80" dirty="0">
                <a:solidFill>
                  <a:srgbClr val="231F20"/>
                </a:solidFill>
                <a:latin typeface="Arial"/>
                <a:cs typeface="Arial"/>
              </a:rPr>
              <a:t> </a:t>
            </a:r>
            <a:r>
              <a:rPr dirty="0">
                <a:solidFill>
                  <a:srgbClr val="231F20"/>
                </a:solidFill>
                <a:latin typeface="Arial"/>
                <a:cs typeface="Arial"/>
              </a:rPr>
              <a:t>services</a:t>
            </a:r>
            <a:endParaRPr dirty="0">
              <a:latin typeface="Arial"/>
              <a:cs typeface="Arial"/>
            </a:endParaRPr>
          </a:p>
          <a:p>
            <a:pPr marL="179705" indent="-167005">
              <a:lnSpc>
                <a:spcPct val="150000"/>
              </a:lnSpc>
              <a:spcBef>
                <a:spcPts val="900"/>
              </a:spcBef>
              <a:buChar char="•"/>
              <a:tabLst>
                <a:tab pos="180340" algn="l"/>
              </a:tabLst>
            </a:pPr>
            <a:r>
              <a:rPr dirty="0">
                <a:solidFill>
                  <a:srgbClr val="231F20"/>
                </a:solidFill>
                <a:latin typeface="Arial"/>
                <a:cs typeface="Arial"/>
              </a:rPr>
              <a:t>Medicare </a:t>
            </a:r>
            <a:r>
              <a:rPr spc="-5" dirty="0">
                <a:solidFill>
                  <a:srgbClr val="231F20"/>
                </a:solidFill>
                <a:latin typeface="Arial"/>
                <a:cs typeface="Arial"/>
              </a:rPr>
              <a:t>will </a:t>
            </a:r>
            <a:r>
              <a:rPr dirty="0">
                <a:solidFill>
                  <a:srgbClr val="231F20"/>
                </a:solidFill>
                <a:latin typeface="Arial"/>
                <a:cs typeface="Arial"/>
              </a:rPr>
              <a:t>cover </a:t>
            </a:r>
            <a:r>
              <a:rPr spc="-5" dirty="0">
                <a:solidFill>
                  <a:srgbClr val="231F20"/>
                </a:solidFill>
                <a:latin typeface="Arial"/>
                <a:cs typeface="Arial"/>
              </a:rPr>
              <a:t>all </a:t>
            </a:r>
            <a:r>
              <a:rPr dirty="0">
                <a:solidFill>
                  <a:srgbClr val="231F20"/>
                </a:solidFill>
                <a:latin typeface="Arial"/>
                <a:cs typeface="Arial"/>
              </a:rPr>
              <a:t>my </a:t>
            </a:r>
            <a:r>
              <a:rPr spc="-5" dirty="0">
                <a:solidFill>
                  <a:srgbClr val="231F20"/>
                </a:solidFill>
                <a:latin typeface="Arial"/>
                <a:cs typeface="Arial"/>
              </a:rPr>
              <a:t>long-term </a:t>
            </a:r>
            <a:r>
              <a:rPr dirty="0">
                <a:solidFill>
                  <a:srgbClr val="231F20"/>
                </a:solidFill>
                <a:latin typeface="Arial"/>
                <a:cs typeface="Arial"/>
              </a:rPr>
              <a:t>care</a:t>
            </a:r>
            <a:r>
              <a:rPr spc="-65" dirty="0">
                <a:solidFill>
                  <a:srgbClr val="231F20"/>
                </a:solidFill>
                <a:latin typeface="Arial"/>
                <a:cs typeface="Arial"/>
              </a:rPr>
              <a:t> </a:t>
            </a:r>
            <a:r>
              <a:rPr dirty="0">
                <a:solidFill>
                  <a:srgbClr val="231F20"/>
                </a:solidFill>
                <a:latin typeface="Arial"/>
                <a:cs typeface="Arial"/>
              </a:rPr>
              <a:t>costs</a:t>
            </a:r>
            <a:endParaRPr dirty="0">
              <a:latin typeface="Arial"/>
              <a:cs typeface="Arial"/>
            </a:endParaRPr>
          </a:p>
          <a:p>
            <a:pPr marL="179705" indent="-167005">
              <a:lnSpc>
                <a:spcPct val="150000"/>
              </a:lnSpc>
              <a:spcBef>
                <a:spcPts val="900"/>
              </a:spcBef>
              <a:buChar char="•"/>
              <a:tabLst>
                <a:tab pos="180340" algn="l"/>
              </a:tabLst>
            </a:pPr>
            <a:r>
              <a:rPr dirty="0">
                <a:solidFill>
                  <a:srgbClr val="231F20"/>
                </a:solidFill>
                <a:latin typeface="Arial"/>
                <a:cs typeface="Arial"/>
              </a:rPr>
              <a:t>Medicare </a:t>
            </a:r>
            <a:r>
              <a:rPr spc="-5" dirty="0">
                <a:solidFill>
                  <a:srgbClr val="231F20"/>
                </a:solidFill>
                <a:latin typeface="Arial"/>
                <a:cs typeface="Arial"/>
              </a:rPr>
              <a:t>is </a:t>
            </a:r>
            <a:r>
              <a:rPr dirty="0">
                <a:solidFill>
                  <a:srgbClr val="231F20"/>
                </a:solidFill>
                <a:latin typeface="Arial"/>
                <a:cs typeface="Arial"/>
              </a:rPr>
              <a:t>the same thing </a:t>
            </a:r>
            <a:r>
              <a:rPr spc="-5" dirty="0">
                <a:solidFill>
                  <a:srgbClr val="231F20"/>
                </a:solidFill>
                <a:latin typeface="Arial"/>
                <a:cs typeface="Arial"/>
              </a:rPr>
              <a:t>as</a:t>
            </a:r>
            <a:r>
              <a:rPr spc="-35" dirty="0">
                <a:solidFill>
                  <a:srgbClr val="231F20"/>
                </a:solidFill>
                <a:latin typeface="Arial"/>
                <a:cs typeface="Arial"/>
              </a:rPr>
              <a:t> </a:t>
            </a:r>
            <a:r>
              <a:rPr dirty="0">
                <a:solidFill>
                  <a:srgbClr val="231F20"/>
                </a:solidFill>
                <a:latin typeface="Arial"/>
                <a:cs typeface="Arial"/>
              </a:rPr>
              <a:t>Medicaid</a:t>
            </a:r>
            <a:endParaRPr dirty="0">
              <a:latin typeface="Arial"/>
              <a:cs typeface="Arial"/>
            </a:endParaRPr>
          </a:p>
          <a:p>
            <a:pPr marL="179705" indent="-167005">
              <a:lnSpc>
                <a:spcPct val="150000"/>
              </a:lnSpc>
              <a:spcBef>
                <a:spcPts val="900"/>
              </a:spcBef>
              <a:buChar char="•"/>
              <a:tabLst>
                <a:tab pos="180340" algn="l"/>
              </a:tabLst>
            </a:pPr>
            <a:r>
              <a:rPr dirty="0">
                <a:solidFill>
                  <a:srgbClr val="231F20"/>
                </a:solidFill>
                <a:latin typeface="Arial"/>
                <a:cs typeface="Arial"/>
              </a:rPr>
              <a:t>I’m too young to</a:t>
            </a:r>
            <a:r>
              <a:rPr spc="-10" dirty="0">
                <a:solidFill>
                  <a:srgbClr val="231F20"/>
                </a:solidFill>
                <a:latin typeface="Arial"/>
                <a:cs typeface="Arial"/>
              </a:rPr>
              <a:t> </a:t>
            </a:r>
            <a:r>
              <a:rPr spc="-5" dirty="0">
                <a:solidFill>
                  <a:srgbClr val="231F20"/>
                </a:solidFill>
                <a:latin typeface="Arial"/>
                <a:cs typeface="Arial"/>
              </a:rPr>
              <a:t>buy</a:t>
            </a:r>
            <a:endParaRPr dirty="0">
              <a:latin typeface="Arial"/>
              <a:cs typeface="Arial"/>
            </a:endParaRPr>
          </a:p>
        </p:txBody>
      </p:sp>
      <p:pic>
        <p:nvPicPr>
          <p:cNvPr id="10" name="Picture 9" descr="A black and white logo&#10;&#10;Description automatically generated with low confidence">
            <a:extLst>
              <a:ext uri="{FF2B5EF4-FFF2-40B4-BE49-F238E27FC236}">
                <a16:creationId xmlns:a16="http://schemas.microsoft.com/office/drawing/2014/main" id="{6D51ECBF-1A26-014E-B09D-2E120A3935B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43800" y="4796239"/>
            <a:ext cx="1409700" cy="250613"/>
          </a:xfrm>
          <a:prstGeom prst="rect">
            <a:avLst/>
          </a:prstGeom>
        </p:spPr>
      </p:pic>
      <p:sp>
        <p:nvSpPr>
          <p:cNvPr id="11" name="Rectangle 10">
            <a:extLst>
              <a:ext uri="{FF2B5EF4-FFF2-40B4-BE49-F238E27FC236}">
                <a16:creationId xmlns:a16="http://schemas.microsoft.com/office/drawing/2014/main" id="{89C3E90C-D6C8-0B4D-B702-583D79B82F35}"/>
              </a:ext>
            </a:extLst>
          </p:cNvPr>
          <p:cNvSpPr/>
          <p:nvPr/>
        </p:nvSpPr>
        <p:spPr>
          <a:xfrm>
            <a:off x="0" y="4694237"/>
            <a:ext cx="9144000" cy="455613"/>
          </a:xfrm>
          <a:prstGeom prst="rect">
            <a:avLst/>
          </a:prstGeom>
          <a:solidFill>
            <a:srgbClr val="0062A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513160">
              <a:defRPr/>
            </a:pPr>
            <a:endParaRPr lang="en-US" sz="1300"/>
          </a:p>
        </p:txBody>
      </p:sp>
      <p:pic>
        <p:nvPicPr>
          <p:cNvPr id="12" name="Picture 5" descr="A picture containing drawing&#10;&#10;Description automatically generated">
            <a:extLst>
              <a:ext uri="{FF2B5EF4-FFF2-40B4-BE49-F238E27FC236}">
                <a16:creationId xmlns:a16="http://schemas.microsoft.com/office/drawing/2014/main" id="{5D4BE38B-37C9-D640-B820-74D17EDFA65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67575" y="4783137"/>
            <a:ext cx="1355725"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Slide Number Placeholder 5">
            <a:extLst>
              <a:ext uri="{FF2B5EF4-FFF2-40B4-BE49-F238E27FC236}">
                <a16:creationId xmlns:a16="http://schemas.microsoft.com/office/drawing/2014/main" id="{65D7E593-0231-C84F-9135-AF70D768E95A}"/>
              </a:ext>
            </a:extLst>
          </p:cNvPr>
          <p:cNvSpPr txBox="1">
            <a:spLocks/>
          </p:cNvSpPr>
          <p:nvPr/>
        </p:nvSpPr>
        <p:spPr>
          <a:xfrm>
            <a:off x="96838" y="4846638"/>
            <a:ext cx="1285875" cy="274637"/>
          </a:xfrm>
          <a:prstGeom prst="rect">
            <a:avLst/>
          </a:prstGeom>
        </p:spPr>
        <p:txBody>
          <a:bodyPr/>
          <a:lstStyle>
            <a:defPPr>
              <a:defRPr lang="en-US"/>
            </a:defPPr>
            <a:lvl1pPr marL="0" algn="l" defTabSz="914400" rtl="0" eaLnBrk="1" latinLnBrk="0" hangingPunct="1">
              <a:defRPr sz="750" kern="1200">
                <a:solidFill>
                  <a:schemeClr val="accent2">
                    <a:lumMod val="20000"/>
                    <a:lumOff val="8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0095F441-951A-B449-A946-3E57F4052C9F}" type="slidenum">
              <a:rPr lang="en-US" smtClean="0"/>
              <a:pPr>
                <a:defRPr/>
              </a:pPr>
              <a:t>4</a:t>
            </a:fld>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44500" y="974725"/>
            <a:ext cx="4159885" cy="391160"/>
          </a:xfrm>
          <a:prstGeom prst="rect">
            <a:avLst/>
          </a:prstGeom>
        </p:spPr>
        <p:txBody>
          <a:bodyPr vert="horz" wrap="square" lIns="0" tIns="12700" rIns="0" bIns="0" rtlCol="0">
            <a:spAutoFit/>
          </a:bodyPr>
          <a:lstStyle/>
          <a:p>
            <a:pPr marL="12700">
              <a:lnSpc>
                <a:spcPct val="100000"/>
              </a:lnSpc>
              <a:spcBef>
                <a:spcPts val="100"/>
              </a:spcBef>
            </a:pPr>
            <a:r>
              <a:rPr dirty="0"/>
              <a:t>Where </a:t>
            </a:r>
            <a:r>
              <a:rPr lang="en-US" dirty="0"/>
              <a:t>Services </a:t>
            </a:r>
            <a:r>
              <a:rPr spc="-5"/>
              <a:t>are </a:t>
            </a:r>
            <a:r>
              <a:t>Provided</a:t>
            </a:r>
            <a:endParaRPr dirty="0"/>
          </a:p>
        </p:txBody>
      </p:sp>
      <p:sp>
        <p:nvSpPr>
          <p:cNvPr id="3" name="object 3"/>
          <p:cNvSpPr txBox="1"/>
          <p:nvPr/>
        </p:nvSpPr>
        <p:spPr>
          <a:xfrm>
            <a:off x="444500" y="1584325"/>
            <a:ext cx="7614284" cy="2281202"/>
          </a:xfrm>
          <a:prstGeom prst="rect">
            <a:avLst/>
          </a:prstGeom>
        </p:spPr>
        <p:txBody>
          <a:bodyPr vert="horz" wrap="square" lIns="0" tIns="12700" rIns="0" bIns="0" rtlCol="0">
            <a:spAutoFit/>
          </a:bodyPr>
          <a:lstStyle/>
          <a:p>
            <a:pPr marL="12700" marR="5080">
              <a:lnSpc>
                <a:spcPct val="100000"/>
              </a:lnSpc>
              <a:spcBef>
                <a:spcPts val="100"/>
              </a:spcBef>
            </a:pPr>
            <a:r>
              <a:rPr spc="-5" dirty="0">
                <a:solidFill>
                  <a:srgbClr val="231F20"/>
                </a:solidFill>
                <a:latin typeface="Arial"/>
                <a:cs typeface="Arial"/>
              </a:rPr>
              <a:t>Long-term </a:t>
            </a:r>
            <a:r>
              <a:rPr dirty="0">
                <a:solidFill>
                  <a:srgbClr val="231F20"/>
                </a:solidFill>
                <a:latin typeface="Arial"/>
                <a:cs typeface="Arial"/>
              </a:rPr>
              <a:t>care </a:t>
            </a:r>
            <a:r>
              <a:rPr spc="-5" dirty="0">
                <a:solidFill>
                  <a:srgbClr val="231F20"/>
                </a:solidFill>
                <a:latin typeface="Arial"/>
                <a:cs typeface="Arial"/>
              </a:rPr>
              <a:t>doesn’t </a:t>
            </a:r>
            <a:r>
              <a:rPr dirty="0">
                <a:solidFill>
                  <a:srgbClr val="231F20"/>
                </a:solidFill>
                <a:latin typeface="Arial"/>
                <a:cs typeface="Arial"/>
              </a:rPr>
              <a:t>mean you </a:t>
            </a:r>
            <a:r>
              <a:rPr spc="-5" dirty="0">
                <a:solidFill>
                  <a:srgbClr val="231F20"/>
                </a:solidFill>
                <a:latin typeface="Arial"/>
                <a:cs typeface="Arial"/>
              </a:rPr>
              <a:t>have </a:t>
            </a:r>
            <a:r>
              <a:rPr dirty="0">
                <a:solidFill>
                  <a:srgbClr val="231F20"/>
                </a:solidFill>
                <a:latin typeface="Arial"/>
                <a:cs typeface="Arial"/>
              </a:rPr>
              <a:t>to </a:t>
            </a:r>
            <a:r>
              <a:rPr spc="-5" dirty="0">
                <a:solidFill>
                  <a:srgbClr val="231F20"/>
                </a:solidFill>
                <a:latin typeface="Arial"/>
                <a:cs typeface="Arial"/>
              </a:rPr>
              <a:t>go </a:t>
            </a:r>
            <a:r>
              <a:rPr dirty="0">
                <a:solidFill>
                  <a:srgbClr val="231F20"/>
                </a:solidFill>
                <a:latin typeface="Arial"/>
                <a:cs typeface="Arial"/>
              </a:rPr>
              <a:t>to a </a:t>
            </a:r>
            <a:r>
              <a:rPr spc="-5" dirty="0">
                <a:solidFill>
                  <a:srgbClr val="231F20"/>
                </a:solidFill>
                <a:latin typeface="Arial"/>
                <a:cs typeface="Arial"/>
              </a:rPr>
              <a:t>nursing home. </a:t>
            </a:r>
            <a:br>
              <a:rPr lang="en-US" spc="-5" dirty="0">
                <a:solidFill>
                  <a:srgbClr val="231F20"/>
                </a:solidFill>
                <a:latin typeface="Arial"/>
                <a:cs typeface="Arial"/>
              </a:rPr>
            </a:br>
            <a:r>
              <a:rPr dirty="0">
                <a:solidFill>
                  <a:srgbClr val="231F20"/>
                </a:solidFill>
                <a:latin typeface="Arial"/>
                <a:cs typeface="Arial"/>
              </a:rPr>
              <a:t>Services </a:t>
            </a:r>
            <a:r>
              <a:rPr spc="-5" dirty="0">
                <a:solidFill>
                  <a:srgbClr val="231F20"/>
                </a:solidFill>
                <a:latin typeface="Arial"/>
                <a:cs typeface="Arial"/>
              </a:rPr>
              <a:t>are available in </a:t>
            </a:r>
            <a:r>
              <a:rPr dirty="0">
                <a:solidFill>
                  <a:srgbClr val="231F20"/>
                </a:solidFill>
                <a:latin typeface="Arial"/>
                <a:cs typeface="Arial"/>
              </a:rPr>
              <a:t>a variety </a:t>
            </a:r>
            <a:r>
              <a:rPr spc="-5" dirty="0">
                <a:solidFill>
                  <a:srgbClr val="231F20"/>
                </a:solidFill>
                <a:latin typeface="Arial"/>
                <a:cs typeface="Arial"/>
              </a:rPr>
              <a:t>of</a:t>
            </a:r>
            <a:r>
              <a:rPr spc="-25" dirty="0">
                <a:solidFill>
                  <a:srgbClr val="231F20"/>
                </a:solidFill>
                <a:latin typeface="Arial"/>
                <a:cs typeface="Arial"/>
              </a:rPr>
              <a:t> </a:t>
            </a:r>
            <a:r>
              <a:rPr dirty="0">
                <a:solidFill>
                  <a:srgbClr val="231F20"/>
                </a:solidFill>
                <a:latin typeface="Arial"/>
                <a:cs typeface="Arial"/>
              </a:rPr>
              <a:t>settings:</a:t>
            </a:r>
            <a:endParaRPr dirty="0">
              <a:latin typeface="Arial"/>
              <a:cs typeface="Arial"/>
            </a:endParaRPr>
          </a:p>
          <a:p>
            <a:pPr marL="351155" indent="-167005">
              <a:lnSpc>
                <a:spcPct val="150000"/>
              </a:lnSpc>
              <a:spcBef>
                <a:spcPts val="900"/>
              </a:spcBef>
              <a:buChar char="•"/>
              <a:tabLst>
                <a:tab pos="351790" algn="l"/>
              </a:tabLst>
            </a:pPr>
            <a:r>
              <a:rPr sz="1400" spc="-5" dirty="0">
                <a:solidFill>
                  <a:srgbClr val="231F20"/>
                </a:solidFill>
                <a:latin typeface="Arial"/>
                <a:cs typeface="Arial"/>
              </a:rPr>
              <a:t>Home</a:t>
            </a:r>
            <a:endParaRPr sz="1400" dirty="0">
              <a:latin typeface="Arial"/>
              <a:cs typeface="Arial"/>
            </a:endParaRPr>
          </a:p>
          <a:p>
            <a:pPr marL="351155" indent="-167005">
              <a:lnSpc>
                <a:spcPct val="150000"/>
              </a:lnSpc>
              <a:spcBef>
                <a:spcPts val="900"/>
              </a:spcBef>
              <a:buChar char="•"/>
              <a:tabLst>
                <a:tab pos="351790" algn="l"/>
              </a:tabLst>
            </a:pPr>
            <a:r>
              <a:rPr sz="1400" spc="-5" dirty="0">
                <a:solidFill>
                  <a:srgbClr val="231F20"/>
                </a:solidFill>
                <a:latin typeface="Arial"/>
                <a:cs typeface="Arial"/>
              </a:rPr>
              <a:t>Community</a:t>
            </a:r>
            <a:endParaRPr sz="1400" dirty="0">
              <a:latin typeface="Arial"/>
              <a:cs typeface="Arial"/>
            </a:endParaRPr>
          </a:p>
          <a:p>
            <a:pPr marL="336550" indent="-152400">
              <a:lnSpc>
                <a:spcPct val="150000"/>
              </a:lnSpc>
              <a:spcBef>
                <a:spcPts val="900"/>
              </a:spcBef>
              <a:buChar char="•"/>
              <a:tabLst>
                <a:tab pos="337185" algn="l"/>
              </a:tabLst>
            </a:pPr>
            <a:r>
              <a:rPr lang="en-US" sz="1400" dirty="0">
                <a:solidFill>
                  <a:srgbClr val="231F20"/>
                </a:solidFill>
                <a:latin typeface="Arial"/>
                <a:cs typeface="Arial"/>
              </a:rPr>
              <a:t>[</a:t>
            </a:r>
            <a:r>
              <a:rPr sz="1400" dirty="0">
                <a:solidFill>
                  <a:srgbClr val="231F20"/>
                </a:solidFill>
                <a:latin typeface="Arial"/>
                <a:cs typeface="Arial"/>
              </a:rPr>
              <a:t>Assisted </a:t>
            </a:r>
            <a:r>
              <a:rPr sz="1400" spc="-5" dirty="0">
                <a:solidFill>
                  <a:srgbClr val="231F20"/>
                </a:solidFill>
                <a:latin typeface="Arial"/>
                <a:cs typeface="Arial"/>
              </a:rPr>
              <a:t>Living</a:t>
            </a:r>
            <a:r>
              <a:rPr lang="en-US" sz="1400" spc="-10" dirty="0">
                <a:solidFill>
                  <a:srgbClr val="231F20"/>
                </a:solidFill>
                <a:latin typeface="Arial"/>
                <a:cs typeface="Arial"/>
              </a:rPr>
              <a:t>]</a:t>
            </a:r>
            <a:endParaRPr sz="1400" dirty="0">
              <a:latin typeface="Arial"/>
              <a:cs typeface="Arial"/>
            </a:endParaRPr>
          </a:p>
          <a:p>
            <a:pPr marL="351155" indent="-167005">
              <a:lnSpc>
                <a:spcPct val="150000"/>
              </a:lnSpc>
              <a:spcBef>
                <a:spcPts val="900"/>
              </a:spcBef>
              <a:buChar char="•"/>
              <a:tabLst>
                <a:tab pos="351790" algn="l"/>
              </a:tabLst>
            </a:pPr>
            <a:r>
              <a:rPr lang="en-US" sz="1400" spc="-5" dirty="0">
                <a:solidFill>
                  <a:srgbClr val="231F20"/>
                </a:solidFill>
                <a:latin typeface="Arial"/>
                <a:cs typeface="Arial"/>
              </a:rPr>
              <a:t>[</a:t>
            </a:r>
            <a:r>
              <a:rPr sz="1400" spc="-5" dirty="0">
                <a:solidFill>
                  <a:srgbClr val="231F20"/>
                </a:solidFill>
                <a:latin typeface="Arial"/>
                <a:cs typeface="Arial"/>
              </a:rPr>
              <a:t>Nursing</a:t>
            </a:r>
            <a:r>
              <a:rPr sz="1400" spc="-10" dirty="0">
                <a:solidFill>
                  <a:srgbClr val="231F20"/>
                </a:solidFill>
                <a:latin typeface="Arial"/>
                <a:cs typeface="Arial"/>
              </a:rPr>
              <a:t> </a:t>
            </a:r>
            <a:r>
              <a:rPr sz="1400" spc="-5" dirty="0">
                <a:solidFill>
                  <a:srgbClr val="231F20"/>
                </a:solidFill>
                <a:latin typeface="Arial"/>
                <a:cs typeface="Arial"/>
              </a:rPr>
              <a:t>Home</a:t>
            </a:r>
            <a:r>
              <a:rPr lang="en-US" sz="1400" spc="-5" dirty="0">
                <a:solidFill>
                  <a:srgbClr val="231F20"/>
                </a:solidFill>
                <a:latin typeface="Arial"/>
                <a:cs typeface="Arial"/>
              </a:rPr>
              <a:t>]</a:t>
            </a:r>
            <a:endParaRPr sz="1400" dirty="0">
              <a:latin typeface="Arial"/>
              <a:cs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33400" y="715014"/>
            <a:ext cx="2346325" cy="391160"/>
          </a:xfrm>
          <a:prstGeom prst="rect">
            <a:avLst/>
          </a:prstGeom>
        </p:spPr>
        <p:txBody>
          <a:bodyPr vert="horz" wrap="square" lIns="0" tIns="12700" rIns="0" bIns="0" rtlCol="0">
            <a:spAutoFit/>
          </a:bodyPr>
          <a:lstStyle/>
          <a:p>
            <a:pPr marL="12700">
              <a:lnSpc>
                <a:spcPct val="100000"/>
              </a:lnSpc>
              <a:spcBef>
                <a:spcPts val="100"/>
              </a:spcBef>
            </a:pPr>
            <a:r>
              <a:rPr sz="2400" dirty="0">
                <a:solidFill>
                  <a:srgbClr val="006EB6"/>
                </a:solidFill>
                <a:latin typeface="Arial"/>
                <a:cs typeface="Arial"/>
              </a:rPr>
              <a:t>The </a:t>
            </a:r>
            <a:r>
              <a:rPr sz="2400" spc="-5" dirty="0">
                <a:solidFill>
                  <a:srgbClr val="006EB6"/>
                </a:solidFill>
                <a:latin typeface="Arial"/>
                <a:cs typeface="Arial"/>
              </a:rPr>
              <a:t>Cost of</a:t>
            </a:r>
            <a:r>
              <a:rPr sz="2400" spc="-90" dirty="0">
                <a:solidFill>
                  <a:srgbClr val="006EB6"/>
                </a:solidFill>
                <a:latin typeface="Arial"/>
                <a:cs typeface="Arial"/>
              </a:rPr>
              <a:t> </a:t>
            </a:r>
            <a:r>
              <a:rPr sz="2400" spc="-5" dirty="0">
                <a:solidFill>
                  <a:srgbClr val="006EB6"/>
                </a:solidFill>
                <a:latin typeface="Arial"/>
                <a:cs typeface="Arial"/>
              </a:rPr>
              <a:t>Care</a:t>
            </a:r>
            <a:endParaRPr sz="2400" dirty="0">
              <a:latin typeface="Arial"/>
              <a:cs typeface="Arial"/>
            </a:endParaRPr>
          </a:p>
        </p:txBody>
      </p:sp>
      <p:graphicFrame>
        <p:nvGraphicFramePr>
          <p:cNvPr id="3" name="object 3"/>
          <p:cNvGraphicFramePr>
            <a:graphicFrameLocks noGrp="1"/>
          </p:cNvGraphicFramePr>
          <p:nvPr>
            <p:extLst>
              <p:ext uri="{D42A27DB-BD31-4B8C-83A1-F6EECF244321}">
                <p14:modId xmlns:p14="http://schemas.microsoft.com/office/powerpoint/2010/main" val="1308171213"/>
              </p:ext>
            </p:extLst>
          </p:nvPr>
        </p:nvGraphicFramePr>
        <p:xfrm>
          <a:off x="533400" y="1386206"/>
          <a:ext cx="7696200" cy="2377437"/>
        </p:xfrm>
        <a:graphic>
          <a:graphicData uri="http://schemas.openxmlformats.org/drawingml/2006/table">
            <a:tbl>
              <a:tblPr firstRow="1" bandRow="1">
                <a:tableStyleId>{2D5ABB26-0587-4C30-8999-92F81FD0307C}</a:tableStyleId>
              </a:tblPr>
              <a:tblGrid>
                <a:gridCol w="3510598">
                  <a:extLst>
                    <a:ext uri="{9D8B030D-6E8A-4147-A177-3AD203B41FA5}">
                      <a16:colId xmlns:a16="http://schemas.microsoft.com/office/drawing/2014/main" val="20000"/>
                    </a:ext>
                  </a:extLst>
                </a:gridCol>
                <a:gridCol w="2097415">
                  <a:extLst>
                    <a:ext uri="{9D8B030D-6E8A-4147-A177-3AD203B41FA5}">
                      <a16:colId xmlns:a16="http://schemas.microsoft.com/office/drawing/2014/main" val="20001"/>
                    </a:ext>
                  </a:extLst>
                </a:gridCol>
                <a:gridCol w="2088187">
                  <a:extLst>
                    <a:ext uri="{9D8B030D-6E8A-4147-A177-3AD203B41FA5}">
                      <a16:colId xmlns:a16="http://schemas.microsoft.com/office/drawing/2014/main" val="20002"/>
                    </a:ext>
                  </a:extLst>
                </a:gridCol>
              </a:tblGrid>
              <a:tr h="548639">
                <a:tc>
                  <a:txBody>
                    <a:bodyPr/>
                    <a:lstStyle/>
                    <a:p>
                      <a:pPr marL="245110">
                        <a:lnSpc>
                          <a:spcPct val="100000"/>
                        </a:lnSpc>
                        <a:spcBef>
                          <a:spcPts val="475"/>
                        </a:spcBef>
                      </a:pPr>
                      <a:r>
                        <a:rPr sz="1550" spc="15" dirty="0">
                          <a:solidFill>
                            <a:srgbClr val="231F20"/>
                          </a:solidFill>
                          <a:latin typeface="Arial"/>
                          <a:cs typeface="Arial"/>
                        </a:rPr>
                        <a:t>Home </a:t>
                      </a:r>
                      <a:r>
                        <a:rPr sz="1550" spc="10" dirty="0">
                          <a:solidFill>
                            <a:srgbClr val="231F20"/>
                          </a:solidFill>
                          <a:latin typeface="Arial"/>
                          <a:cs typeface="Arial"/>
                        </a:rPr>
                        <a:t>Health</a:t>
                      </a:r>
                      <a:r>
                        <a:rPr sz="1550" spc="-100" dirty="0">
                          <a:solidFill>
                            <a:srgbClr val="231F20"/>
                          </a:solidFill>
                          <a:latin typeface="Arial"/>
                          <a:cs typeface="Arial"/>
                        </a:rPr>
                        <a:t> </a:t>
                      </a:r>
                      <a:r>
                        <a:rPr sz="1550" spc="15" dirty="0">
                          <a:solidFill>
                            <a:srgbClr val="231F20"/>
                          </a:solidFill>
                          <a:latin typeface="Arial"/>
                          <a:cs typeface="Arial"/>
                        </a:rPr>
                        <a:t>Aide</a:t>
                      </a:r>
                      <a:endParaRPr sz="1550" dirty="0">
                        <a:latin typeface="Arial"/>
                        <a:cs typeface="Arial"/>
                      </a:endParaRPr>
                    </a:p>
                  </a:txBody>
                  <a:tcPr marL="0" marR="0" marT="60325" marB="0">
                    <a:lnR w="12700">
                      <a:solidFill>
                        <a:srgbClr val="FFFFFF"/>
                      </a:solidFill>
                      <a:prstDash val="solid"/>
                    </a:lnR>
                    <a:solidFill>
                      <a:srgbClr val="D5D7D8"/>
                    </a:solidFill>
                  </a:tcPr>
                </a:tc>
                <a:tc>
                  <a:txBody>
                    <a:bodyPr/>
                    <a:lstStyle/>
                    <a:p>
                      <a:pPr marL="53340" algn="ctr">
                        <a:lnSpc>
                          <a:spcPts val="1810"/>
                        </a:lnSpc>
                        <a:spcBef>
                          <a:spcPts val="459"/>
                        </a:spcBef>
                      </a:pPr>
                      <a:r>
                        <a:rPr lang="en-US" sz="1600" b="0" i="0" dirty="0">
                          <a:solidFill>
                            <a:schemeClr val="tx1"/>
                          </a:solidFill>
                          <a:effectLst/>
                          <a:latin typeface="+mn-lt"/>
                          <a:ea typeface="+mn-ea"/>
                          <a:cs typeface="+mn-cs"/>
                        </a:rPr>
                        <a:t>[$61,936.16]</a:t>
                      </a:r>
                      <a:br>
                        <a:rPr lang="en-US" sz="1550" spc="10" dirty="0">
                          <a:solidFill>
                            <a:srgbClr val="231F20"/>
                          </a:solidFill>
                          <a:latin typeface="Arial"/>
                          <a:ea typeface="+mn-ea"/>
                          <a:cs typeface="Arial"/>
                        </a:rPr>
                      </a:br>
                      <a:r>
                        <a:rPr sz="1200" spc="-5" dirty="0">
                          <a:solidFill>
                            <a:srgbClr val="231F20"/>
                          </a:solidFill>
                          <a:latin typeface="Arial"/>
                          <a:cs typeface="Arial"/>
                        </a:rPr>
                        <a:t>per</a:t>
                      </a:r>
                      <a:r>
                        <a:rPr sz="1200" spc="-100" dirty="0">
                          <a:solidFill>
                            <a:srgbClr val="231F20"/>
                          </a:solidFill>
                          <a:latin typeface="Arial"/>
                          <a:cs typeface="Arial"/>
                        </a:rPr>
                        <a:t> </a:t>
                      </a:r>
                      <a:r>
                        <a:rPr sz="1200" dirty="0">
                          <a:solidFill>
                            <a:srgbClr val="231F20"/>
                          </a:solidFill>
                          <a:latin typeface="Arial"/>
                          <a:cs typeface="Arial"/>
                        </a:rPr>
                        <a:t>year</a:t>
                      </a:r>
                      <a:endParaRPr sz="1200" dirty="0">
                        <a:latin typeface="Arial"/>
                        <a:cs typeface="Arial"/>
                      </a:endParaRPr>
                    </a:p>
                  </a:txBody>
                  <a:tcPr anchor="ctr">
                    <a:lnL w="12700">
                      <a:solidFill>
                        <a:srgbClr val="FFFFFF"/>
                      </a:solidFill>
                      <a:prstDash val="solid"/>
                    </a:lnL>
                    <a:lnR w="12700">
                      <a:solidFill>
                        <a:srgbClr val="FFFFFF"/>
                      </a:solidFill>
                      <a:prstDash val="solid"/>
                    </a:lnR>
                    <a:solidFill>
                      <a:srgbClr val="D5D7D8"/>
                    </a:solidFill>
                  </a:tcPr>
                </a:tc>
                <a:tc>
                  <a:txBody>
                    <a:bodyPr/>
                    <a:lstStyle/>
                    <a:p>
                      <a:pPr marR="86995" algn="ctr">
                        <a:lnSpc>
                          <a:spcPts val="1835"/>
                        </a:lnSpc>
                        <a:spcBef>
                          <a:spcPts val="459"/>
                        </a:spcBef>
                      </a:pPr>
                      <a:r>
                        <a:rPr lang="en-US" sz="1550" spc="10" dirty="0">
                          <a:solidFill>
                            <a:srgbClr val="231F20"/>
                          </a:solidFill>
                          <a:latin typeface="Arial"/>
                          <a:ea typeface="+mn-ea"/>
                          <a:cs typeface="Arial"/>
                        </a:rPr>
                        <a:t>[$</a:t>
                      </a:r>
                      <a:r>
                        <a:rPr lang="en-US" sz="1600" b="0" i="0" dirty="0">
                          <a:solidFill>
                            <a:schemeClr val="tx1"/>
                          </a:solidFill>
                          <a:effectLst/>
                          <a:latin typeface="+mn-lt"/>
                          <a:ea typeface="+mn-ea"/>
                          <a:cs typeface="+mn-cs"/>
                        </a:rPr>
                        <a:t>27.07]</a:t>
                      </a:r>
                      <a:br>
                        <a:rPr lang="en-US" sz="1600" b="0" i="0" dirty="0">
                          <a:solidFill>
                            <a:schemeClr val="tx1"/>
                          </a:solidFill>
                          <a:effectLst/>
                          <a:latin typeface="+mn-lt"/>
                          <a:ea typeface="+mn-ea"/>
                          <a:cs typeface="+mn-cs"/>
                        </a:rPr>
                      </a:br>
                      <a:r>
                        <a:rPr sz="1200" spc="-5" dirty="0">
                          <a:solidFill>
                            <a:srgbClr val="231F20"/>
                          </a:solidFill>
                          <a:latin typeface="Arial"/>
                          <a:cs typeface="Arial"/>
                        </a:rPr>
                        <a:t>per</a:t>
                      </a:r>
                      <a:r>
                        <a:rPr sz="1200" spc="-100" dirty="0">
                          <a:solidFill>
                            <a:srgbClr val="231F20"/>
                          </a:solidFill>
                          <a:latin typeface="Arial"/>
                          <a:cs typeface="Arial"/>
                        </a:rPr>
                        <a:t> </a:t>
                      </a:r>
                      <a:r>
                        <a:rPr sz="1200" spc="-5" dirty="0">
                          <a:solidFill>
                            <a:srgbClr val="231F20"/>
                          </a:solidFill>
                          <a:latin typeface="Arial"/>
                          <a:cs typeface="Arial"/>
                        </a:rPr>
                        <a:t>hour</a:t>
                      </a:r>
                      <a:endParaRPr sz="1200" dirty="0">
                        <a:latin typeface="Arial"/>
                        <a:cs typeface="Arial"/>
                      </a:endParaRPr>
                    </a:p>
                  </a:txBody>
                  <a:tcPr anchor="ctr">
                    <a:lnL w="12700">
                      <a:solidFill>
                        <a:srgbClr val="FFFFFF"/>
                      </a:solidFill>
                      <a:prstDash val="solid"/>
                    </a:lnL>
                    <a:solidFill>
                      <a:srgbClr val="D5D7D8"/>
                    </a:solidFill>
                  </a:tcPr>
                </a:tc>
                <a:extLst>
                  <a:ext uri="{0D108BD9-81ED-4DB2-BD59-A6C34878D82A}">
                    <a16:rowId xmlns:a16="http://schemas.microsoft.com/office/drawing/2014/main" val="10000"/>
                  </a:ext>
                </a:extLst>
              </a:tr>
              <a:tr h="548639">
                <a:tc>
                  <a:txBody>
                    <a:bodyPr/>
                    <a:lstStyle/>
                    <a:p>
                      <a:pPr marL="245110">
                        <a:lnSpc>
                          <a:spcPts val="1825"/>
                        </a:lnSpc>
                        <a:spcBef>
                          <a:spcPts val="415"/>
                        </a:spcBef>
                      </a:pPr>
                      <a:r>
                        <a:rPr sz="1550" spc="10" dirty="0">
                          <a:solidFill>
                            <a:srgbClr val="231F20"/>
                          </a:solidFill>
                          <a:latin typeface="Arial"/>
                          <a:cs typeface="Arial"/>
                        </a:rPr>
                        <a:t>Assisted</a:t>
                      </a:r>
                      <a:r>
                        <a:rPr sz="1550" dirty="0">
                          <a:solidFill>
                            <a:srgbClr val="231F20"/>
                          </a:solidFill>
                          <a:latin typeface="Arial"/>
                          <a:cs typeface="Arial"/>
                        </a:rPr>
                        <a:t> </a:t>
                      </a:r>
                      <a:r>
                        <a:rPr sz="1550" spc="5" dirty="0">
                          <a:solidFill>
                            <a:srgbClr val="231F20"/>
                          </a:solidFill>
                          <a:latin typeface="Arial"/>
                          <a:cs typeface="Arial"/>
                        </a:rPr>
                        <a:t>Living</a:t>
                      </a:r>
                      <a:endParaRPr sz="1550" dirty="0">
                        <a:latin typeface="Arial"/>
                        <a:cs typeface="Arial"/>
                      </a:endParaRPr>
                    </a:p>
                    <a:p>
                      <a:pPr marL="245110">
                        <a:lnSpc>
                          <a:spcPts val="1405"/>
                        </a:lnSpc>
                      </a:pPr>
                      <a:r>
                        <a:rPr sz="1200" dirty="0">
                          <a:solidFill>
                            <a:srgbClr val="231F20"/>
                          </a:solidFill>
                          <a:latin typeface="Arial"/>
                          <a:cs typeface="Arial"/>
                        </a:rPr>
                        <a:t>One Bedroom; Single</a:t>
                      </a:r>
                      <a:r>
                        <a:rPr sz="1200" spc="-20" dirty="0">
                          <a:solidFill>
                            <a:srgbClr val="231F20"/>
                          </a:solidFill>
                          <a:latin typeface="Arial"/>
                          <a:cs typeface="Arial"/>
                        </a:rPr>
                        <a:t> </a:t>
                      </a:r>
                      <a:r>
                        <a:rPr sz="1200" dirty="0">
                          <a:solidFill>
                            <a:srgbClr val="231F20"/>
                          </a:solidFill>
                          <a:latin typeface="Arial"/>
                          <a:cs typeface="Arial"/>
                        </a:rPr>
                        <a:t>Occupancy</a:t>
                      </a:r>
                      <a:endParaRPr sz="1200" dirty="0">
                        <a:latin typeface="Arial"/>
                        <a:cs typeface="Arial"/>
                      </a:endParaRPr>
                    </a:p>
                  </a:txBody>
                  <a:tcPr marL="0" marR="0" marT="52705" marB="0">
                    <a:lnR w="12700">
                      <a:solidFill>
                        <a:srgbClr val="FFFFFF"/>
                      </a:solidFill>
                      <a:prstDash val="solid"/>
                    </a:lnR>
                    <a:solidFill>
                      <a:srgbClr val="E9E9EA"/>
                    </a:solidFill>
                  </a:tcPr>
                </a:tc>
                <a:tc>
                  <a:txBody>
                    <a:bodyPr/>
                    <a:lstStyle/>
                    <a:p>
                      <a:pPr marL="53340" algn="ctr">
                        <a:lnSpc>
                          <a:spcPts val="1810"/>
                        </a:lnSpc>
                        <a:spcBef>
                          <a:spcPts val="400"/>
                        </a:spcBef>
                      </a:pPr>
                      <a:r>
                        <a:rPr lang="en-US" sz="1550" spc="10" dirty="0">
                          <a:solidFill>
                            <a:srgbClr val="231F20"/>
                          </a:solidFill>
                          <a:latin typeface="Arial"/>
                          <a:ea typeface="+mn-ea"/>
                          <a:cs typeface="Arial"/>
                        </a:rPr>
                        <a:t>[$</a:t>
                      </a:r>
                      <a:r>
                        <a:rPr lang="en-US" sz="1600" b="0" i="0" dirty="0">
                          <a:solidFill>
                            <a:schemeClr val="tx1"/>
                          </a:solidFill>
                          <a:effectLst/>
                          <a:latin typeface="+mn-lt"/>
                          <a:ea typeface="+mn-ea"/>
                          <a:cs typeface="+mn-cs"/>
                        </a:rPr>
                        <a:t>57,916.08]</a:t>
                      </a:r>
                      <a:br>
                        <a:rPr lang="en-US" sz="1550" spc="10" dirty="0">
                          <a:solidFill>
                            <a:srgbClr val="231F20"/>
                          </a:solidFill>
                          <a:latin typeface="Arial"/>
                          <a:ea typeface="+mn-ea"/>
                          <a:cs typeface="Arial"/>
                        </a:rPr>
                      </a:br>
                      <a:r>
                        <a:rPr sz="1200" spc="-5" dirty="0">
                          <a:solidFill>
                            <a:srgbClr val="231F20"/>
                          </a:solidFill>
                          <a:latin typeface="Arial"/>
                          <a:cs typeface="Arial"/>
                        </a:rPr>
                        <a:t>per</a:t>
                      </a:r>
                      <a:r>
                        <a:rPr sz="1200" spc="-100" dirty="0">
                          <a:solidFill>
                            <a:srgbClr val="231F20"/>
                          </a:solidFill>
                          <a:latin typeface="Arial"/>
                          <a:cs typeface="Arial"/>
                        </a:rPr>
                        <a:t> </a:t>
                      </a:r>
                      <a:r>
                        <a:rPr sz="1200" dirty="0">
                          <a:solidFill>
                            <a:srgbClr val="231F20"/>
                          </a:solidFill>
                          <a:latin typeface="Arial"/>
                          <a:cs typeface="Arial"/>
                        </a:rPr>
                        <a:t>year</a:t>
                      </a:r>
                      <a:endParaRPr sz="1200" dirty="0">
                        <a:latin typeface="Arial"/>
                        <a:cs typeface="Arial"/>
                      </a:endParaRPr>
                    </a:p>
                  </a:txBody>
                  <a:tcPr anchor="ctr">
                    <a:lnL w="12700">
                      <a:solidFill>
                        <a:srgbClr val="FFFFFF"/>
                      </a:solidFill>
                      <a:prstDash val="solid"/>
                    </a:lnL>
                    <a:lnR w="12700">
                      <a:solidFill>
                        <a:srgbClr val="FFFFFF"/>
                      </a:solidFill>
                      <a:prstDash val="solid"/>
                    </a:lnR>
                    <a:solidFill>
                      <a:srgbClr val="E9E9EA"/>
                    </a:solidFill>
                  </a:tcPr>
                </a:tc>
                <a:tc>
                  <a:txBody>
                    <a:bodyPr/>
                    <a:lstStyle/>
                    <a:p>
                      <a:pPr algn="ctr"/>
                      <a:r>
                        <a:rPr lang="en-US" sz="1550" spc="10" dirty="0">
                          <a:solidFill>
                            <a:srgbClr val="231F20"/>
                          </a:solidFill>
                          <a:latin typeface="Arial"/>
                          <a:ea typeface="+mn-ea"/>
                          <a:cs typeface="Arial"/>
                        </a:rPr>
                        <a:t>[$</a:t>
                      </a:r>
                      <a:r>
                        <a:rPr lang="en-US" sz="1600" b="0" i="0" dirty="0">
                          <a:solidFill>
                            <a:schemeClr val="tx1"/>
                          </a:solidFill>
                          <a:effectLst/>
                          <a:latin typeface="+mn-lt"/>
                          <a:ea typeface="+mn-ea"/>
                          <a:cs typeface="+mn-cs"/>
                        </a:rPr>
                        <a:t>4,826.34]</a:t>
                      </a:r>
                      <a:br>
                        <a:rPr lang="en-US" sz="1600" b="0" i="0" dirty="0">
                          <a:solidFill>
                            <a:schemeClr val="tx1"/>
                          </a:solidFill>
                          <a:effectLst/>
                          <a:latin typeface="+mn-lt"/>
                          <a:ea typeface="+mn-ea"/>
                          <a:cs typeface="+mn-cs"/>
                        </a:rPr>
                      </a:br>
                      <a:r>
                        <a:rPr lang="en-US" sz="1200" dirty="0"/>
                        <a:t>per month</a:t>
                      </a:r>
                    </a:p>
                  </a:txBody>
                  <a:tcPr anchor="ctr">
                    <a:lnL w="12700">
                      <a:solidFill>
                        <a:srgbClr val="FFFFFF"/>
                      </a:solidFill>
                      <a:prstDash val="solid"/>
                    </a:lnL>
                    <a:solidFill>
                      <a:srgbClr val="E9E9EA"/>
                    </a:solidFill>
                  </a:tcPr>
                </a:tc>
                <a:extLst>
                  <a:ext uri="{0D108BD9-81ED-4DB2-BD59-A6C34878D82A}">
                    <a16:rowId xmlns:a16="http://schemas.microsoft.com/office/drawing/2014/main" val="10001"/>
                  </a:ext>
                </a:extLst>
              </a:tr>
              <a:tr h="548640">
                <a:tc>
                  <a:txBody>
                    <a:bodyPr/>
                    <a:lstStyle/>
                    <a:p>
                      <a:pPr marL="245110">
                        <a:lnSpc>
                          <a:spcPts val="1825"/>
                        </a:lnSpc>
                        <a:spcBef>
                          <a:spcPts val="555"/>
                        </a:spcBef>
                      </a:pPr>
                      <a:r>
                        <a:rPr sz="1550" spc="10" dirty="0">
                          <a:solidFill>
                            <a:srgbClr val="231F20"/>
                          </a:solidFill>
                          <a:latin typeface="Arial"/>
                          <a:cs typeface="Arial"/>
                        </a:rPr>
                        <a:t>Nursing</a:t>
                      </a:r>
                      <a:r>
                        <a:rPr sz="1550" dirty="0">
                          <a:solidFill>
                            <a:srgbClr val="231F20"/>
                          </a:solidFill>
                          <a:latin typeface="Arial"/>
                          <a:cs typeface="Arial"/>
                        </a:rPr>
                        <a:t> </a:t>
                      </a:r>
                      <a:r>
                        <a:rPr sz="1550" spc="15" dirty="0">
                          <a:solidFill>
                            <a:srgbClr val="231F20"/>
                          </a:solidFill>
                          <a:latin typeface="Arial"/>
                          <a:cs typeface="Arial"/>
                        </a:rPr>
                        <a:t>Home</a:t>
                      </a:r>
                      <a:endParaRPr sz="1550" dirty="0">
                        <a:latin typeface="Arial"/>
                        <a:cs typeface="Arial"/>
                      </a:endParaRPr>
                    </a:p>
                    <a:p>
                      <a:pPr marL="245110">
                        <a:lnSpc>
                          <a:spcPts val="1405"/>
                        </a:lnSpc>
                      </a:pPr>
                      <a:r>
                        <a:rPr sz="1200" dirty="0">
                          <a:solidFill>
                            <a:srgbClr val="231F20"/>
                          </a:solidFill>
                          <a:latin typeface="Arial"/>
                          <a:cs typeface="Arial"/>
                        </a:rPr>
                        <a:t>Semi-private</a:t>
                      </a:r>
                      <a:r>
                        <a:rPr sz="1200" spc="-5" dirty="0">
                          <a:solidFill>
                            <a:srgbClr val="231F20"/>
                          </a:solidFill>
                          <a:latin typeface="Arial"/>
                          <a:cs typeface="Arial"/>
                        </a:rPr>
                        <a:t> </a:t>
                      </a:r>
                      <a:r>
                        <a:rPr sz="1200" dirty="0">
                          <a:solidFill>
                            <a:srgbClr val="231F20"/>
                          </a:solidFill>
                          <a:latin typeface="Arial"/>
                          <a:cs typeface="Arial"/>
                        </a:rPr>
                        <a:t>room</a:t>
                      </a:r>
                      <a:endParaRPr sz="1200" dirty="0">
                        <a:latin typeface="Arial"/>
                        <a:cs typeface="Arial"/>
                      </a:endParaRPr>
                    </a:p>
                  </a:txBody>
                  <a:tcPr marL="0" marR="0" marT="70485" marB="0">
                    <a:lnR w="12700">
                      <a:solidFill>
                        <a:srgbClr val="FFFFFF"/>
                      </a:solidFill>
                      <a:prstDash val="solid"/>
                    </a:lnR>
                    <a:solidFill>
                      <a:srgbClr val="D5D7D8"/>
                    </a:solidFill>
                  </a:tcPr>
                </a:tc>
                <a:tc>
                  <a:txBody>
                    <a:bodyPr/>
                    <a:lstStyle/>
                    <a:p>
                      <a:pPr marL="53340" algn="ctr">
                        <a:lnSpc>
                          <a:spcPts val="1810"/>
                        </a:lnSpc>
                        <a:spcBef>
                          <a:spcPts val="540"/>
                        </a:spcBef>
                      </a:pPr>
                      <a:r>
                        <a:rPr lang="en-US" sz="1550" spc="10" dirty="0">
                          <a:solidFill>
                            <a:srgbClr val="231F20"/>
                          </a:solidFill>
                          <a:latin typeface="Arial"/>
                          <a:ea typeface="+mn-ea"/>
                          <a:cs typeface="Arial"/>
                        </a:rPr>
                        <a:t>[$</a:t>
                      </a:r>
                      <a:r>
                        <a:rPr lang="en-US" sz="1600" b="0" i="0" dirty="0">
                          <a:solidFill>
                            <a:schemeClr val="tx1"/>
                          </a:solidFill>
                          <a:effectLst/>
                          <a:latin typeface="+mn-lt"/>
                          <a:ea typeface="+mn-ea"/>
                          <a:cs typeface="+mn-cs"/>
                        </a:rPr>
                        <a:t>99,410.40]</a:t>
                      </a:r>
                      <a:br>
                        <a:rPr lang="en-US" sz="1550" spc="10" dirty="0">
                          <a:solidFill>
                            <a:srgbClr val="231F20"/>
                          </a:solidFill>
                          <a:latin typeface="Arial"/>
                          <a:ea typeface="+mn-ea"/>
                          <a:cs typeface="Arial"/>
                        </a:rPr>
                      </a:br>
                      <a:r>
                        <a:rPr sz="1200" spc="-5" dirty="0">
                          <a:solidFill>
                            <a:srgbClr val="231F20"/>
                          </a:solidFill>
                          <a:latin typeface="Arial"/>
                          <a:cs typeface="Arial"/>
                        </a:rPr>
                        <a:t>per</a:t>
                      </a:r>
                      <a:r>
                        <a:rPr sz="1200" spc="-100" dirty="0">
                          <a:solidFill>
                            <a:srgbClr val="231F20"/>
                          </a:solidFill>
                          <a:latin typeface="Arial"/>
                          <a:cs typeface="Arial"/>
                        </a:rPr>
                        <a:t> </a:t>
                      </a:r>
                      <a:r>
                        <a:rPr sz="1200" dirty="0">
                          <a:solidFill>
                            <a:srgbClr val="231F20"/>
                          </a:solidFill>
                          <a:latin typeface="Arial"/>
                          <a:cs typeface="Arial"/>
                        </a:rPr>
                        <a:t>year</a:t>
                      </a:r>
                      <a:endParaRPr sz="1200" dirty="0">
                        <a:latin typeface="Arial"/>
                        <a:cs typeface="Arial"/>
                      </a:endParaRPr>
                    </a:p>
                  </a:txBody>
                  <a:tcPr anchor="ctr">
                    <a:lnL w="12700">
                      <a:solidFill>
                        <a:srgbClr val="FFFFFF"/>
                      </a:solidFill>
                      <a:prstDash val="solid"/>
                    </a:lnL>
                    <a:lnR w="12700">
                      <a:solidFill>
                        <a:srgbClr val="FFFFFF"/>
                      </a:solidFill>
                      <a:prstDash val="solid"/>
                    </a:lnR>
                    <a:solidFill>
                      <a:srgbClr val="D5D7D8"/>
                    </a:solidFill>
                  </a:tcPr>
                </a:tc>
                <a:tc>
                  <a:txBody>
                    <a:bodyPr/>
                    <a:lstStyle/>
                    <a:p>
                      <a:pPr marL="74295" algn="ctr">
                        <a:lnSpc>
                          <a:spcPts val="1814"/>
                        </a:lnSpc>
                        <a:spcBef>
                          <a:spcPts val="555"/>
                        </a:spcBef>
                      </a:pPr>
                      <a:r>
                        <a:rPr lang="en-US" sz="1550" spc="10" dirty="0">
                          <a:solidFill>
                            <a:srgbClr val="231F20"/>
                          </a:solidFill>
                          <a:latin typeface="Arial"/>
                          <a:ea typeface="+mn-ea"/>
                          <a:cs typeface="Arial"/>
                        </a:rPr>
                        <a:t>[$</a:t>
                      </a:r>
                      <a:r>
                        <a:rPr lang="en-US" sz="1600" b="0" i="0" dirty="0">
                          <a:solidFill>
                            <a:schemeClr val="tx1"/>
                          </a:solidFill>
                          <a:effectLst/>
                          <a:latin typeface="+mn-lt"/>
                          <a:ea typeface="+mn-ea"/>
                          <a:cs typeface="+mn-cs"/>
                        </a:rPr>
                        <a:t>276.14]</a:t>
                      </a:r>
                      <a:br>
                        <a:rPr lang="en-US" sz="1600" b="0" i="0" dirty="0">
                          <a:solidFill>
                            <a:schemeClr val="tx1"/>
                          </a:solidFill>
                          <a:effectLst/>
                          <a:latin typeface="+mn-lt"/>
                          <a:ea typeface="+mn-ea"/>
                          <a:cs typeface="+mn-cs"/>
                        </a:rPr>
                      </a:br>
                      <a:r>
                        <a:rPr sz="1200" spc="-5" dirty="0">
                          <a:solidFill>
                            <a:srgbClr val="231F20"/>
                          </a:solidFill>
                          <a:latin typeface="Arial"/>
                          <a:cs typeface="Arial"/>
                        </a:rPr>
                        <a:t>per</a:t>
                      </a:r>
                      <a:r>
                        <a:rPr sz="1200" spc="-15" dirty="0">
                          <a:solidFill>
                            <a:srgbClr val="231F20"/>
                          </a:solidFill>
                          <a:latin typeface="Arial"/>
                          <a:cs typeface="Arial"/>
                        </a:rPr>
                        <a:t> </a:t>
                      </a:r>
                      <a:r>
                        <a:rPr sz="1200" spc="-5" dirty="0">
                          <a:solidFill>
                            <a:srgbClr val="231F20"/>
                          </a:solidFill>
                          <a:latin typeface="Arial"/>
                          <a:cs typeface="Arial"/>
                        </a:rPr>
                        <a:t>day</a:t>
                      </a:r>
                      <a:endParaRPr sz="1200" dirty="0">
                        <a:latin typeface="Arial"/>
                        <a:cs typeface="Arial"/>
                      </a:endParaRPr>
                    </a:p>
                  </a:txBody>
                  <a:tcPr anchor="ctr">
                    <a:lnL w="12700">
                      <a:solidFill>
                        <a:srgbClr val="FFFFFF"/>
                      </a:solidFill>
                      <a:prstDash val="solid"/>
                    </a:lnL>
                    <a:solidFill>
                      <a:srgbClr val="D5D7D8"/>
                    </a:solidFill>
                  </a:tcPr>
                </a:tc>
                <a:extLst>
                  <a:ext uri="{0D108BD9-81ED-4DB2-BD59-A6C34878D82A}">
                    <a16:rowId xmlns:a16="http://schemas.microsoft.com/office/drawing/2014/main" val="10002"/>
                  </a:ext>
                </a:extLst>
              </a:tr>
              <a:tr h="548639">
                <a:tc>
                  <a:txBody>
                    <a:bodyPr/>
                    <a:lstStyle/>
                    <a:p>
                      <a:pPr marL="245110">
                        <a:lnSpc>
                          <a:spcPts val="1825"/>
                        </a:lnSpc>
                        <a:spcBef>
                          <a:spcPts val="595"/>
                        </a:spcBef>
                      </a:pPr>
                      <a:r>
                        <a:rPr sz="1550" spc="10" dirty="0">
                          <a:solidFill>
                            <a:srgbClr val="231F20"/>
                          </a:solidFill>
                          <a:latin typeface="Arial"/>
                          <a:cs typeface="Arial"/>
                        </a:rPr>
                        <a:t>Nursing</a:t>
                      </a:r>
                      <a:r>
                        <a:rPr sz="1550" dirty="0">
                          <a:solidFill>
                            <a:srgbClr val="231F20"/>
                          </a:solidFill>
                          <a:latin typeface="Arial"/>
                          <a:cs typeface="Arial"/>
                        </a:rPr>
                        <a:t> </a:t>
                      </a:r>
                      <a:r>
                        <a:rPr sz="1550" spc="15" dirty="0">
                          <a:solidFill>
                            <a:srgbClr val="231F20"/>
                          </a:solidFill>
                          <a:latin typeface="Arial"/>
                          <a:cs typeface="Arial"/>
                        </a:rPr>
                        <a:t>Home</a:t>
                      </a:r>
                      <a:endParaRPr sz="1550" dirty="0">
                        <a:latin typeface="Arial"/>
                        <a:cs typeface="Arial"/>
                      </a:endParaRPr>
                    </a:p>
                    <a:p>
                      <a:pPr marL="245110">
                        <a:lnSpc>
                          <a:spcPts val="1405"/>
                        </a:lnSpc>
                      </a:pPr>
                      <a:r>
                        <a:rPr sz="1200" dirty="0">
                          <a:solidFill>
                            <a:srgbClr val="231F20"/>
                          </a:solidFill>
                          <a:latin typeface="Arial"/>
                          <a:cs typeface="Arial"/>
                        </a:rPr>
                        <a:t>Private</a:t>
                      </a:r>
                      <a:r>
                        <a:rPr sz="1200" spc="-5" dirty="0">
                          <a:solidFill>
                            <a:srgbClr val="231F20"/>
                          </a:solidFill>
                          <a:latin typeface="Arial"/>
                          <a:cs typeface="Arial"/>
                        </a:rPr>
                        <a:t> Room</a:t>
                      </a:r>
                      <a:endParaRPr sz="1200" dirty="0">
                        <a:latin typeface="Arial"/>
                        <a:cs typeface="Arial"/>
                      </a:endParaRPr>
                    </a:p>
                  </a:txBody>
                  <a:tcPr marL="0" marR="0" marT="75565" marB="0">
                    <a:lnR w="12700">
                      <a:solidFill>
                        <a:srgbClr val="FFFFFF"/>
                      </a:solidFill>
                      <a:prstDash val="solid"/>
                    </a:lnR>
                    <a:solidFill>
                      <a:srgbClr val="E9E9EA"/>
                    </a:solidFill>
                  </a:tcPr>
                </a:tc>
                <a:tc>
                  <a:txBody>
                    <a:bodyPr/>
                    <a:lstStyle/>
                    <a:p>
                      <a:pPr marL="53340" algn="ctr">
                        <a:lnSpc>
                          <a:spcPts val="1810"/>
                        </a:lnSpc>
                        <a:spcBef>
                          <a:spcPts val="580"/>
                        </a:spcBef>
                      </a:pPr>
                      <a:r>
                        <a:rPr lang="en-US" sz="1550" spc="10" dirty="0">
                          <a:solidFill>
                            <a:srgbClr val="231F20"/>
                          </a:solidFill>
                          <a:latin typeface="Arial"/>
                          <a:ea typeface="+mn-ea"/>
                          <a:cs typeface="Arial"/>
                        </a:rPr>
                        <a:t>[$</a:t>
                      </a:r>
                      <a:r>
                        <a:rPr lang="en-US" sz="1600" b="0" i="0" dirty="0">
                          <a:solidFill>
                            <a:schemeClr val="tx1"/>
                          </a:solidFill>
                          <a:effectLst/>
                          <a:latin typeface="+mn-lt"/>
                          <a:ea typeface="+mn-ea"/>
                          <a:cs typeface="+mn-cs"/>
                        </a:rPr>
                        <a:t>113,529.60]</a:t>
                      </a:r>
                      <a:br>
                        <a:rPr lang="en-US" sz="1600" b="0" i="0" dirty="0">
                          <a:solidFill>
                            <a:schemeClr val="tx1"/>
                          </a:solidFill>
                          <a:effectLst/>
                          <a:latin typeface="+mn-lt"/>
                          <a:ea typeface="+mn-ea"/>
                          <a:cs typeface="+mn-cs"/>
                        </a:rPr>
                      </a:br>
                      <a:r>
                        <a:rPr sz="1200" spc="-5" dirty="0">
                          <a:solidFill>
                            <a:srgbClr val="231F20"/>
                          </a:solidFill>
                          <a:latin typeface="Arial"/>
                          <a:cs typeface="Arial"/>
                        </a:rPr>
                        <a:t>per</a:t>
                      </a:r>
                      <a:r>
                        <a:rPr sz="1200" spc="-100" dirty="0">
                          <a:solidFill>
                            <a:srgbClr val="231F20"/>
                          </a:solidFill>
                          <a:latin typeface="Arial"/>
                          <a:cs typeface="Arial"/>
                        </a:rPr>
                        <a:t> </a:t>
                      </a:r>
                      <a:r>
                        <a:rPr sz="1200" dirty="0">
                          <a:solidFill>
                            <a:srgbClr val="231F20"/>
                          </a:solidFill>
                          <a:latin typeface="Arial"/>
                          <a:cs typeface="Arial"/>
                        </a:rPr>
                        <a:t>year</a:t>
                      </a:r>
                      <a:endParaRPr sz="1200" dirty="0">
                        <a:latin typeface="Arial"/>
                        <a:cs typeface="Arial"/>
                      </a:endParaRPr>
                    </a:p>
                  </a:txBody>
                  <a:tcPr anchor="ctr">
                    <a:lnL w="12700">
                      <a:solidFill>
                        <a:srgbClr val="FFFFFF"/>
                      </a:solidFill>
                      <a:prstDash val="solid"/>
                    </a:lnL>
                    <a:lnR w="12700">
                      <a:solidFill>
                        <a:srgbClr val="FFFFFF"/>
                      </a:solidFill>
                      <a:prstDash val="solid"/>
                    </a:lnR>
                    <a:solidFill>
                      <a:srgbClr val="E9E9EA"/>
                    </a:solidFill>
                  </a:tcPr>
                </a:tc>
                <a:tc>
                  <a:txBody>
                    <a:bodyPr/>
                    <a:lstStyle/>
                    <a:p>
                      <a:pPr marL="17145" algn="ctr">
                        <a:lnSpc>
                          <a:spcPts val="1810"/>
                        </a:lnSpc>
                        <a:spcBef>
                          <a:spcPts val="580"/>
                        </a:spcBef>
                      </a:pPr>
                      <a:r>
                        <a:rPr lang="en-US" sz="1550" spc="10" dirty="0">
                          <a:solidFill>
                            <a:srgbClr val="231F20"/>
                          </a:solidFill>
                          <a:latin typeface="Arial"/>
                          <a:ea typeface="+mn-ea"/>
                          <a:cs typeface="Arial"/>
                        </a:rPr>
                        <a:t>[$</a:t>
                      </a:r>
                      <a:r>
                        <a:rPr lang="en-US" sz="1600" b="0" i="0" dirty="0">
                          <a:solidFill>
                            <a:schemeClr val="tx1"/>
                          </a:solidFill>
                          <a:effectLst/>
                          <a:latin typeface="+mn-lt"/>
                          <a:ea typeface="+mn-ea"/>
                          <a:cs typeface="+mn-cs"/>
                        </a:rPr>
                        <a:t>315.36]</a:t>
                      </a:r>
                      <a:br>
                        <a:rPr lang="en-US" sz="1600" b="0" i="0" dirty="0">
                          <a:solidFill>
                            <a:schemeClr val="tx1"/>
                          </a:solidFill>
                          <a:effectLst/>
                          <a:latin typeface="+mn-lt"/>
                          <a:ea typeface="+mn-ea"/>
                          <a:cs typeface="+mn-cs"/>
                        </a:rPr>
                      </a:br>
                      <a:r>
                        <a:rPr sz="1200" spc="-5" dirty="0">
                          <a:solidFill>
                            <a:srgbClr val="231F20"/>
                          </a:solidFill>
                          <a:latin typeface="Arial"/>
                          <a:cs typeface="Arial"/>
                        </a:rPr>
                        <a:t>per</a:t>
                      </a:r>
                      <a:r>
                        <a:rPr sz="1200" spc="-15" dirty="0">
                          <a:solidFill>
                            <a:srgbClr val="231F20"/>
                          </a:solidFill>
                          <a:latin typeface="Arial"/>
                          <a:cs typeface="Arial"/>
                        </a:rPr>
                        <a:t> </a:t>
                      </a:r>
                      <a:r>
                        <a:rPr sz="1200" spc="-5" dirty="0">
                          <a:solidFill>
                            <a:srgbClr val="231F20"/>
                          </a:solidFill>
                          <a:latin typeface="Arial"/>
                          <a:cs typeface="Arial"/>
                        </a:rPr>
                        <a:t>day</a:t>
                      </a:r>
                      <a:endParaRPr sz="1200" dirty="0">
                        <a:latin typeface="Arial"/>
                        <a:cs typeface="Arial"/>
                      </a:endParaRPr>
                    </a:p>
                  </a:txBody>
                  <a:tcPr anchor="ctr">
                    <a:lnL w="12700">
                      <a:solidFill>
                        <a:srgbClr val="FFFFFF"/>
                      </a:solidFill>
                      <a:prstDash val="solid"/>
                    </a:lnL>
                    <a:solidFill>
                      <a:srgbClr val="E9E9EA"/>
                    </a:solidFill>
                  </a:tcPr>
                </a:tc>
                <a:extLst>
                  <a:ext uri="{0D108BD9-81ED-4DB2-BD59-A6C34878D82A}">
                    <a16:rowId xmlns:a16="http://schemas.microsoft.com/office/drawing/2014/main" val="10003"/>
                  </a:ext>
                </a:extLst>
              </a:tr>
              <a:tr h="182880">
                <a:tc>
                  <a:txBody>
                    <a:bodyPr/>
                    <a:lstStyle/>
                    <a:p>
                      <a:pPr>
                        <a:lnSpc>
                          <a:spcPct val="100000"/>
                        </a:lnSpc>
                      </a:pPr>
                      <a:endParaRPr sz="1000">
                        <a:latin typeface="Times New Roman"/>
                        <a:cs typeface="Times New Roman"/>
                      </a:endParaRPr>
                    </a:p>
                  </a:txBody>
                  <a:tcPr marL="0" marR="0" marT="0" marB="0">
                    <a:lnR w="12700">
                      <a:solidFill>
                        <a:srgbClr val="FFFFFF"/>
                      </a:solidFill>
                      <a:prstDash val="solid"/>
                    </a:lnR>
                  </a:tcPr>
                </a:tc>
                <a:tc>
                  <a:txBody>
                    <a:bodyPr/>
                    <a:lstStyle/>
                    <a:p>
                      <a:pPr>
                        <a:lnSpc>
                          <a:spcPct val="100000"/>
                        </a:lnSpc>
                      </a:pPr>
                      <a:endParaRPr sz="1000">
                        <a:latin typeface="Times New Roman"/>
                        <a:cs typeface="Times New Roman"/>
                      </a:endParaRPr>
                    </a:p>
                  </a:txBody>
                  <a:tcPr marL="0" marR="0" marT="0" marB="0">
                    <a:lnL w="12700">
                      <a:solidFill>
                        <a:srgbClr val="FFFFFF"/>
                      </a:solidFill>
                      <a:prstDash val="solid"/>
                    </a:lnL>
                    <a:lnR w="12700">
                      <a:solidFill>
                        <a:srgbClr val="FFFFFF"/>
                      </a:solidFill>
                      <a:prstDash val="solid"/>
                    </a:lnR>
                  </a:tcPr>
                </a:tc>
                <a:tc>
                  <a:txBody>
                    <a:bodyPr/>
                    <a:lstStyle/>
                    <a:p>
                      <a:pPr algn="ctr">
                        <a:lnSpc>
                          <a:spcPct val="100000"/>
                        </a:lnSpc>
                      </a:pPr>
                      <a:endParaRPr sz="1000" dirty="0">
                        <a:latin typeface="Times New Roman"/>
                        <a:cs typeface="Times New Roman"/>
                      </a:endParaRPr>
                    </a:p>
                  </a:txBody>
                  <a:tcPr marL="0" marR="0" marT="0" marB="0">
                    <a:lnL w="12700">
                      <a:solidFill>
                        <a:srgbClr val="FFFFFF"/>
                      </a:solidFill>
                      <a:prstDash val="solid"/>
                    </a:lnL>
                  </a:tcPr>
                </a:tc>
                <a:extLst>
                  <a:ext uri="{0D108BD9-81ED-4DB2-BD59-A6C34878D82A}">
                    <a16:rowId xmlns:a16="http://schemas.microsoft.com/office/drawing/2014/main" val="10004"/>
                  </a:ext>
                </a:extLst>
              </a:tr>
            </a:tbl>
          </a:graphicData>
        </a:graphic>
      </p:graphicFrame>
      <p:sp>
        <p:nvSpPr>
          <p:cNvPr id="4" name="object 4"/>
          <p:cNvSpPr txBox="1"/>
          <p:nvPr/>
        </p:nvSpPr>
        <p:spPr>
          <a:xfrm>
            <a:off x="533400" y="3909056"/>
            <a:ext cx="7924800" cy="330200"/>
          </a:xfrm>
          <a:prstGeom prst="rect">
            <a:avLst/>
          </a:prstGeom>
        </p:spPr>
        <p:txBody>
          <a:bodyPr vert="horz" wrap="square" lIns="0" tIns="12700" rIns="0" bIns="0" rtlCol="0">
            <a:spAutoFit/>
          </a:bodyPr>
          <a:lstStyle/>
          <a:p>
            <a:pPr marL="12700" marR="5080">
              <a:lnSpc>
                <a:spcPct val="100000"/>
              </a:lnSpc>
              <a:spcBef>
                <a:spcPts val="100"/>
              </a:spcBef>
            </a:pPr>
            <a:r>
              <a:rPr sz="1000" dirty="0">
                <a:solidFill>
                  <a:srgbClr val="231F20"/>
                </a:solidFill>
                <a:latin typeface="Arial"/>
                <a:cs typeface="Arial"/>
              </a:rPr>
              <a:t>Source: Mutual </a:t>
            </a:r>
            <a:r>
              <a:rPr sz="1000" spc="-5" dirty="0">
                <a:solidFill>
                  <a:srgbClr val="231F20"/>
                </a:solidFill>
                <a:latin typeface="Arial"/>
                <a:cs typeface="Arial"/>
              </a:rPr>
              <a:t>of </a:t>
            </a:r>
            <a:r>
              <a:rPr sz="1000" dirty="0">
                <a:solidFill>
                  <a:srgbClr val="231F20"/>
                </a:solidFill>
                <a:latin typeface="Arial"/>
                <a:cs typeface="Arial"/>
              </a:rPr>
              <a:t>Omaha’s </a:t>
            </a:r>
            <a:r>
              <a:rPr sz="1000" spc="-5" dirty="0">
                <a:solidFill>
                  <a:srgbClr val="231F20"/>
                </a:solidFill>
                <a:latin typeface="Arial"/>
                <a:cs typeface="Arial"/>
              </a:rPr>
              <a:t>Cost-of-Care </a:t>
            </a:r>
            <a:r>
              <a:rPr sz="1000" spc="-15" dirty="0">
                <a:solidFill>
                  <a:srgbClr val="231F20"/>
                </a:solidFill>
                <a:latin typeface="Arial"/>
                <a:cs typeface="Arial"/>
              </a:rPr>
              <a:t>Survey, </a:t>
            </a:r>
            <a:r>
              <a:rPr sz="1000" dirty="0">
                <a:solidFill>
                  <a:srgbClr val="231F20"/>
                </a:solidFill>
                <a:latin typeface="Arial"/>
                <a:cs typeface="Arial"/>
              </a:rPr>
              <a:t>conducted </a:t>
            </a:r>
            <a:r>
              <a:rPr sz="1000" spc="-5" dirty="0">
                <a:solidFill>
                  <a:srgbClr val="231F20"/>
                </a:solidFill>
                <a:latin typeface="Arial"/>
                <a:cs typeface="Arial"/>
              </a:rPr>
              <a:t>by </a:t>
            </a:r>
            <a:r>
              <a:rPr sz="1000" spc="-15" dirty="0">
                <a:solidFill>
                  <a:srgbClr val="231F20"/>
                </a:solidFill>
                <a:latin typeface="Arial"/>
                <a:cs typeface="Arial"/>
              </a:rPr>
              <a:t>LTCG, </a:t>
            </a:r>
            <a:r>
              <a:rPr lang="en-US" sz="1000" spc="-15" dirty="0">
                <a:solidFill>
                  <a:srgbClr val="231F20"/>
                </a:solidFill>
                <a:latin typeface="Arial"/>
                <a:cs typeface="Arial"/>
              </a:rPr>
              <a:t>2021</a:t>
            </a:r>
            <a:r>
              <a:rPr sz="1000" spc="-5" dirty="0">
                <a:solidFill>
                  <a:srgbClr val="231F20"/>
                </a:solidFill>
                <a:latin typeface="Arial"/>
                <a:cs typeface="Arial"/>
              </a:rPr>
              <a:t>. Released </a:t>
            </a:r>
            <a:r>
              <a:rPr sz="1000" dirty="0">
                <a:solidFill>
                  <a:srgbClr val="231F20"/>
                </a:solidFill>
                <a:latin typeface="Arial"/>
                <a:cs typeface="Arial"/>
              </a:rPr>
              <a:t>April </a:t>
            </a:r>
            <a:r>
              <a:rPr lang="en-US" sz="1000" spc="-5" dirty="0">
                <a:solidFill>
                  <a:srgbClr val="231F20"/>
                </a:solidFill>
                <a:latin typeface="Arial"/>
                <a:cs typeface="Arial"/>
              </a:rPr>
              <a:t>2022</a:t>
            </a:r>
            <a:r>
              <a:rPr sz="1000" spc="-5" dirty="0">
                <a:solidFill>
                  <a:srgbClr val="231F20"/>
                </a:solidFill>
                <a:latin typeface="Arial"/>
                <a:cs typeface="Arial"/>
              </a:rPr>
              <a:t>.</a:t>
            </a:r>
            <a:r>
              <a:rPr lang="en-US" sz="1000" spc="-5" dirty="0">
                <a:solidFill>
                  <a:srgbClr val="231F20"/>
                </a:solidFill>
                <a:latin typeface="Arial"/>
                <a:cs typeface="Arial"/>
              </a:rPr>
              <a:t> </a:t>
            </a:r>
            <a:r>
              <a:rPr sz="1000" dirty="0">
                <a:solidFill>
                  <a:srgbClr val="231F20"/>
                </a:solidFill>
                <a:latin typeface="Arial"/>
                <a:cs typeface="Arial"/>
              </a:rPr>
              <a:t>Amounts shown </a:t>
            </a:r>
            <a:r>
              <a:rPr sz="1000" spc="-5" dirty="0">
                <a:solidFill>
                  <a:srgbClr val="231F20"/>
                </a:solidFill>
                <a:latin typeface="Arial"/>
                <a:cs typeface="Arial"/>
              </a:rPr>
              <a:t>are national averages. Costs </a:t>
            </a:r>
            <a:r>
              <a:rPr sz="1000" dirty="0">
                <a:solidFill>
                  <a:srgbClr val="231F20"/>
                </a:solidFill>
                <a:latin typeface="Arial"/>
                <a:cs typeface="Arial"/>
              </a:rPr>
              <a:t>may vary </a:t>
            </a:r>
            <a:r>
              <a:rPr sz="1000" spc="-5" dirty="0">
                <a:solidFill>
                  <a:srgbClr val="231F20"/>
                </a:solidFill>
                <a:latin typeface="Arial"/>
                <a:cs typeface="Arial"/>
              </a:rPr>
              <a:t>by </a:t>
            </a:r>
            <a:r>
              <a:rPr sz="1000" dirty="0">
                <a:solidFill>
                  <a:srgbClr val="231F20"/>
                </a:solidFill>
                <a:latin typeface="Arial"/>
                <a:cs typeface="Arial"/>
              </a:rPr>
              <a:t>state. Source </a:t>
            </a:r>
            <a:r>
              <a:rPr sz="1000" spc="-5" dirty="0">
                <a:solidFill>
                  <a:srgbClr val="231F20"/>
                </a:solidFill>
                <a:latin typeface="Arial"/>
                <a:cs typeface="Arial"/>
              </a:rPr>
              <a:t>is available upon</a:t>
            </a:r>
            <a:r>
              <a:rPr sz="1000" spc="-65" dirty="0">
                <a:solidFill>
                  <a:srgbClr val="231F20"/>
                </a:solidFill>
                <a:latin typeface="Arial"/>
                <a:cs typeface="Arial"/>
              </a:rPr>
              <a:t> </a:t>
            </a:r>
            <a:r>
              <a:rPr sz="1000" dirty="0">
                <a:solidFill>
                  <a:srgbClr val="231F20"/>
                </a:solidFill>
                <a:latin typeface="Arial"/>
                <a:cs typeface="Arial"/>
              </a:rPr>
              <a:t>request.</a:t>
            </a:r>
            <a:endParaRPr sz="1000" dirty="0">
              <a:latin typeface="Arial"/>
              <a:cs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57200" y="733438"/>
            <a:ext cx="2583815" cy="391160"/>
          </a:xfrm>
          <a:prstGeom prst="rect">
            <a:avLst/>
          </a:prstGeom>
        </p:spPr>
        <p:txBody>
          <a:bodyPr vert="horz" wrap="square" lIns="0" tIns="12700" rIns="0" bIns="0" rtlCol="0">
            <a:spAutoFit/>
          </a:bodyPr>
          <a:lstStyle/>
          <a:p>
            <a:pPr marL="12700">
              <a:lnSpc>
                <a:spcPct val="100000"/>
              </a:lnSpc>
              <a:spcBef>
                <a:spcPts val="100"/>
              </a:spcBef>
            </a:pPr>
            <a:r>
              <a:rPr spc="-5" dirty="0"/>
              <a:t>How </a:t>
            </a:r>
            <a:r>
              <a:rPr dirty="0"/>
              <a:t>Will </a:t>
            </a:r>
            <a:r>
              <a:rPr spc="-80" dirty="0"/>
              <a:t>You</a:t>
            </a:r>
            <a:r>
              <a:rPr spc="-130" dirty="0"/>
              <a:t> </a:t>
            </a:r>
            <a:r>
              <a:rPr dirty="0"/>
              <a:t>Pay?</a:t>
            </a:r>
          </a:p>
        </p:txBody>
      </p:sp>
      <p:sp>
        <p:nvSpPr>
          <p:cNvPr id="3" name="object 3"/>
          <p:cNvSpPr txBox="1"/>
          <p:nvPr/>
        </p:nvSpPr>
        <p:spPr>
          <a:xfrm>
            <a:off x="444500" y="1274569"/>
            <a:ext cx="7740015" cy="2600712"/>
          </a:xfrm>
          <a:prstGeom prst="rect">
            <a:avLst/>
          </a:prstGeom>
        </p:spPr>
        <p:txBody>
          <a:bodyPr vert="horz" wrap="square" lIns="0" tIns="71120" rIns="0" bIns="0" rtlCol="0">
            <a:spAutoFit/>
          </a:bodyPr>
          <a:lstStyle/>
          <a:p>
            <a:pPr marL="12700">
              <a:lnSpc>
                <a:spcPct val="100000"/>
              </a:lnSpc>
              <a:spcBef>
                <a:spcPts val="560"/>
              </a:spcBef>
            </a:pPr>
            <a:r>
              <a:rPr spc="-70" dirty="0">
                <a:solidFill>
                  <a:srgbClr val="231F20"/>
                </a:solidFill>
                <a:latin typeface="Arial"/>
                <a:cs typeface="Arial"/>
              </a:rPr>
              <a:t>You </a:t>
            </a:r>
            <a:r>
              <a:rPr dirty="0">
                <a:solidFill>
                  <a:srgbClr val="231F20"/>
                </a:solidFill>
                <a:latin typeface="Arial"/>
                <a:cs typeface="Arial"/>
              </a:rPr>
              <a:t>could </a:t>
            </a:r>
            <a:r>
              <a:rPr spc="-5" dirty="0">
                <a:solidFill>
                  <a:srgbClr val="231F20"/>
                </a:solidFill>
                <a:latin typeface="Arial"/>
                <a:cs typeface="Arial"/>
              </a:rPr>
              <a:t>use </a:t>
            </a:r>
            <a:r>
              <a:rPr dirty="0">
                <a:solidFill>
                  <a:srgbClr val="231F20"/>
                </a:solidFill>
                <a:latin typeface="Arial"/>
                <a:cs typeface="Arial"/>
              </a:rPr>
              <a:t>your savings,</a:t>
            </a:r>
            <a:r>
              <a:rPr spc="55" dirty="0">
                <a:solidFill>
                  <a:srgbClr val="231F20"/>
                </a:solidFill>
                <a:latin typeface="Arial"/>
                <a:cs typeface="Arial"/>
              </a:rPr>
              <a:t> </a:t>
            </a:r>
            <a:r>
              <a:rPr spc="-5" dirty="0">
                <a:solidFill>
                  <a:srgbClr val="231F20"/>
                </a:solidFill>
                <a:latin typeface="Arial"/>
                <a:cs typeface="Arial"/>
              </a:rPr>
              <a:t>but…</a:t>
            </a:r>
            <a:endParaRPr dirty="0">
              <a:latin typeface="Arial"/>
              <a:cs typeface="Arial"/>
            </a:endParaRPr>
          </a:p>
          <a:p>
            <a:pPr marL="309880" indent="-125730">
              <a:lnSpc>
                <a:spcPct val="100000"/>
              </a:lnSpc>
              <a:spcBef>
                <a:spcPts val="375"/>
              </a:spcBef>
              <a:buChar char="•"/>
              <a:tabLst>
                <a:tab pos="310515" algn="l"/>
              </a:tabLst>
            </a:pPr>
            <a:r>
              <a:rPr sz="1400" spc="15" dirty="0">
                <a:solidFill>
                  <a:srgbClr val="231F20"/>
                </a:solidFill>
                <a:latin typeface="Arial"/>
                <a:cs typeface="Arial"/>
              </a:rPr>
              <a:t>Funds may </a:t>
            </a:r>
            <a:r>
              <a:rPr sz="1400" spc="10" dirty="0">
                <a:solidFill>
                  <a:srgbClr val="231F20"/>
                </a:solidFill>
                <a:latin typeface="Arial"/>
                <a:cs typeface="Arial"/>
              </a:rPr>
              <a:t>not be </a:t>
            </a:r>
            <a:r>
              <a:rPr sz="1400" spc="5" dirty="0">
                <a:solidFill>
                  <a:srgbClr val="231F20"/>
                </a:solidFill>
                <a:latin typeface="Arial"/>
                <a:cs typeface="Arial"/>
              </a:rPr>
              <a:t>available </a:t>
            </a:r>
            <a:r>
              <a:rPr sz="1400" spc="10" dirty="0">
                <a:solidFill>
                  <a:srgbClr val="231F20"/>
                </a:solidFill>
                <a:latin typeface="Arial"/>
                <a:cs typeface="Arial"/>
              </a:rPr>
              <a:t>when </a:t>
            </a:r>
            <a:r>
              <a:rPr sz="1400" spc="15" dirty="0">
                <a:solidFill>
                  <a:srgbClr val="231F20"/>
                </a:solidFill>
                <a:latin typeface="Arial"/>
                <a:cs typeface="Arial"/>
              </a:rPr>
              <a:t>you </a:t>
            </a:r>
            <a:r>
              <a:rPr sz="1400" spc="10" dirty="0">
                <a:solidFill>
                  <a:srgbClr val="231F20"/>
                </a:solidFill>
                <a:latin typeface="Arial"/>
                <a:cs typeface="Arial"/>
              </a:rPr>
              <a:t>need</a:t>
            </a:r>
            <a:r>
              <a:rPr sz="1400" spc="-40" dirty="0">
                <a:solidFill>
                  <a:srgbClr val="231F20"/>
                </a:solidFill>
                <a:latin typeface="Arial"/>
                <a:cs typeface="Arial"/>
              </a:rPr>
              <a:t> </a:t>
            </a:r>
            <a:r>
              <a:rPr sz="1400" spc="15" dirty="0">
                <a:solidFill>
                  <a:srgbClr val="231F20"/>
                </a:solidFill>
                <a:latin typeface="Arial"/>
                <a:cs typeface="Arial"/>
              </a:rPr>
              <a:t>them</a:t>
            </a:r>
            <a:endParaRPr sz="1400" dirty="0">
              <a:latin typeface="Arial"/>
              <a:cs typeface="Arial"/>
            </a:endParaRPr>
          </a:p>
          <a:p>
            <a:pPr marL="306070" indent="-121920">
              <a:lnSpc>
                <a:spcPct val="100000"/>
              </a:lnSpc>
              <a:spcBef>
                <a:spcPts val="484"/>
              </a:spcBef>
              <a:buChar char="•"/>
              <a:tabLst>
                <a:tab pos="306705" algn="l"/>
              </a:tabLst>
            </a:pPr>
            <a:r>
              <a:rPr sz="1400" spc="-35" dirty="0">
                <a:solidFill>
                  <a:srgbClr val="231F20"/>
                </a:solidFill>
                <a:latin typeface="Arial"/>
                <a:cs typeface="Arial"/>
              </a:rPr>
              <a:t>You </a:t>
            </a:r>
            <a:r>
              <a:rPr sz="1400" spc="15" dirty="0">
                <a:solidFill>
                  <a:srgbClr val="231F20"/>
                </a:solidFill>
                <a:latin typeface="Arial"/>
                <a:cs typeface="Arial"/>
              </a:rPr>
              <a:t>may </a:t>
            </a:r>
            <a:r>
              <a:rPr sz="1400" spc="10" dirty="0">
                <a:solidFill>
                  <a:srgbClr val="231F20"/>
                </a:solidFill>
                <a:latin typeface="Arial"/>
                <a:cs typeface="Arial"/>
              </a:rPr>
              <a:t>have to sell valued</a:t>
            </a:r>
            <a:r>
              <a:rPr sz="1400" spc="15" dirty="0">
                <a:solidFill>
                  <a:srgbClr val="231F20"/>
                </a:solidFill>
                <a:latin typeface="Arial"/>
                <a:cs typeface="Arial"/>
              </a:rPr>
              <a:t> </a:t>
            </a:r>
            <a:r>
              <a:rPr sz="1400" spc="5" dirty="0">
                <a:solidFill>
                  <a:srgbClr val="231F20"/>
                </a:solidFill>
                <a:latin typeface="Arial"/>
                <a:cs typeface="Arial"/>
              </a:rPr>
              <a:t>assets</a:t>
            </a:r>
            <a:endParaRPr sz="1400" dirty="0">
              <a:latin typeface="Arial"/>
              <a:cs typeface="Arial"/>
            </a:endParaRPr>
          </a:p>
          <a:p>
            <a:pPr marL="309880" indent="-125730">
              <a:lnSpc>
                <a:spcPct val="100000"/>
              </a:lnSpc>
              <a:spcBef>
                <a:spcPts val="484"/>
              </a:spcBef>
              <a:buChar char="•"/>
              <a:tabLst>
                <a:tab pos="310515" algn="l"/>
              </a:tabLst>
            </a:pPr>
            <a:r>
              <a:rPr sz="1400" spc="5" dirty="0">
                <a:solidFill>
                  <a:srgbClr val="231F20"/>
                </a:solidFill>
                <a:latin typeface="Arial"/>
                <a:cs typeface="Arial"/>
              </a:rPr>
              <a:t>Liquidating </a:t>
            </a:r>
            <a:r>
              <a:rPr sz="1400" spc="10" dirty="0">
                <a:solidFill>
                  <a:srgbClr val="231F20"/>
                </a:solidFill>
                <a:latin typeface="Arial"/>
                <a:cs typeface="Arial"/>
              </a:rPr>
              <a:t>assets </a:t>
            </a:r>
            <a:r>
              <a:rPr sz="1400" spc="15" dirty="0">
                <a:solidFill>
                  <a:srgbClr val="231F20"/>
                </a:solidFill>
                <a:latin typeface="Arial"/>
                <a:cs typeface="Arial"/>
              </a:rPr>
              <a:t>may </a:t>
            </a:r>
            <a:r>
              <a:rPr sz="1400" spc="10" dirty="0">
                <a:solidFill>
                  <a:srgbClr val="231F20"/>
                </a:solidFill>
                <a:latin typeface="Arial"/>
                <a:cs typeface="Arial"/>
              </a:rPr>
              <a:t>trigger income taxes and result </a:t>
            </a:r>
            <a:r>
              <a:rPr sz="1400" spc="5" dirty="0">
                <a:solidFill>
                  <a:srgbClr val="231F20"/>
                </a:solidFill>
                <a:latin typeface="Arial"/>
                <a:cs typeface="Arial"/>
              </a:rPr>
              <a:t>in </a:t>
            </a:r>
            <a:r>
              <a:rPr sz="1400" spc="10" dirty="0">
                <a:solidFill>
                  <a:srgbClr val="231F20"/>
                </a:solidFill>
                <a:latin typeface="Arial"/>
                <a:cs typeface="Arial"/>
              </a:rPr>
              <a:t>the </a:t>
            </a:r>
            <a:r>
              <a:rPr sz="1400" spc="5" dirty="0">
                <a:solidFill>
                  <a:srgbClr val="231F20"/>
                </a:solidFill>
                <a:latin typeface="Arial"/>
                <a:cs typeface="Arial"/>
              </a:rPr>
              <a:t>loss </a:t>
            </a:r>
            <a:r>
              <a:rPr sz="1400" spc="10" dirty="0">
                <a:solidFill>
                  <a:srgbClr val="231F20"/>
                </a:solidFill>
                <a:latin typeface="Arial"/>
                <a:cs typeface="Arial"/>
              </a:rPr>
              <a:t>of future</a:t>
            </a:r>
            <a:r>
              <a:rPr sz="1400" spc="60" dirty="0">
                <a:solidFill>
                  <a:srgbClr val="231F20"/>
                </a:solidFill>
                <a:latin typeface="Arial"/>
                <a:cs typeface="Arial"/>
              </a:rPr>
              <a:t> </a:t>
            </a:r>
            <a:r>
              <a:rPr sz="1400" spc="5" dirty="0">
                <a:solidFill>
                  <a:srgbClr val="231F20"/>
                </a:solidFill>
                <a:latin typeface="Arial"/>
                <a:cs typeface="Arial"/>
              </a:rPr>
              <a:t>earnings</a:t>
            </a:r>
            <a:endParaRPr sz="1400" dirty="0">
              <a:latin typeface="Arial"/>
              <a:cs typeface="Arial"/>
            </a:endParaRPr>
          </a:p>
          <a:p>
            <a:pPr>
              <a:lnSpc>
                <a:spcPct val="100000"/>
              </a:lnSpc>
              <a:spcBef>
                <a:spcPts val="15"/>
              </a:spcBef>
              <a:buClr>
                <a:srgbClr val="231F20"/>
              </a:buClr>
              <a:buFont typeface="Arial"/>
              <a:buChar char="•"/>
            </a:pPr>
            <a:endParaRPr sz="1650" dirty="0">
              <a:latin typeface="Times New Roman"/>
              <a:cs typeface="Times New Roman"/>
            </a:endParaRPr>
          </a:p>
          <a:p>
            <a:pPr marL="12700">
              <a:lnSpc>
                <a:spcPct val="100000"/>
              </a:lnSpc>
            </a:pPr>
            <a:r>
              <a:rPr spc="-70" dirty="0">
                <a:solidFill>
                  <a:srgbClr val="231F20"/>
                </a:solidFill>
                <a:latin typeface="Arial"/>
                <a:cs typeface="Arial"/>
              </a:rPr>
              <a:t>You </a:t>
            </a:r>
            <a:r>
              <a:rPr dirty="0">
                <a:solidFill>
                  <a:srgbClr val="231F20"/>
                </a:solidFill>
                <a:latin typeface="Arial"/>
                <a:cs typeface="Arial"/>
              </a:rPr>
              <a:t>could rely </a:t>
            </a:r>
            <a:r>
              <a:rPr spc="-5" dirty="0">
                <a:solidFill>
                  <a:srgbClr val="231F20"/>
                </a:solidFill>
                <a:latin typeface="Arial"/>
                <a:cs typeface="Arial"/>
              </a:rPr>
              <a:t>on </a:t>
            </a:r>
            <a:r>
              <a:rPr dirty="0">
                <a:solidFill>
                  <a:srgbClr val="231F20"/>
                </a:solidFill>
                <a:latin typeface="Arial"/>
                <a:cs typeface="Arial"/>
              </a:rPr>
              <a:t>Medicaid,</a:t>
            </a:r>
            <a:r>
              <a:rPr spc="55" dirty="0">
                <a:solidFill>
                  <a:srgbClr val="231F20"/>
                </a:solidFill>
                <a:latin typeface="Arial"/>
                <a:cs typeface="Arial"/>
              </a:rPr>
              <a:t> </a:t>
            </a:r>
            <a:r>
              <a:rPr spc="-5" dirty="0">
                <a:solidFill>
                  <a:srgbClr val="231F20"/>
                </a:solidFill>
                <a:latin typeface="Arial"/>
                <a:cs typeface="Arial"/>
              </a:rPr>
              <a:t>but…</a:t>
            </a:r>
            <a:endParaRPr dirty="0">
              <a:latin typeface="Arial"/>
              <a:cs typeface="Arial"/>
            </a:endParaRPr>
          </a:p>
          <a:p>
            <a:pPr marL="309880" indent="-125730">
              <a:lnSpc>
                <a:spcPct val="100000"/>
              </a:lnSpc>
              <a:spcBef>
                <a:spcPts val="375"/>
              </a:spcBef>
              <a:buChar char="•"/>
              <a:tabLst>
                <a:tab pos="310515" algn="l"/>
              </a:tabLst>
            </a:pPr>
            <a:r>
              <a:rPr sz="1400" dirty="0">
                <a:solidFill>
                  <a:srgbClr val="231F20"/>
                </a:solidFill>
                <a:latin typeface="Arial"/>
                <a:cs typeface="Arial"/>
              </a:rPr>
              <a:t>It’s </a:t>
            </a:r>
            <a:r>
              <a:rPr sz="1400" spc="15" dirty="0">
                <a:solidFill>
                  <a:srgbClr val="231F20"/>
                </a:solidFill>
                <a:latin typeface="Arial"/>
                <a:cs typeface="Arial"/>
              </a:rPr>
              <a:t>a </a:t>
            </a:r>
            <a:r>
              <a:rPr sz="1400" spc="10" dirty="0">
                <a:solidFill>
                  <a:srgbClr val="231F20"/>
                </a:solidFill>
                <a:latin typeface="Arial"/>
                <a:cs typeface="Arial"/>
              </a:rPr>
              <a:t>program of </a:t>
            </a:r>
            <a:r>
              <a:rPr sz="1400" spc="5" dirty="0">
                <a:solidFill>
                  <a:srgbClr val="231F20"/>
                </a:solidFill>
                <a:latin typeface="Arial"/>
                <a:cs typeface="Arial"/>
              </a:rPr>
              <a:t>last </a:t>
            </a:r>
            <a:r>
              <a:rPr sz="1400" spc="10" dirty="0">
                <a:solidFill>
                  <a:srgbClr val="231F20"/>
                </a:solidFill>
                <a:latin typeface="Arial"/>
                <a:cs typeface="Arial"/>
              </a:rPr>
              <a:t>resort for people </a:t>
            </a:r>
            <a:r>
              <a:rPr sz="1400" spc="5" dirty="0">
                <a:solidFill>
                  <a:srgbClr val="231F20"/>
                </a:solidFill>
                <a:latin typeface="Arial"/>
                <a:cs typeface="Arial"/>
              </a:rPr>
              <a:t>with limited</a:t>
            </a:r>
            <a:r>
              <a:rPr sz="1400" spc="-20" dirty="0">
                <a:solidFill>
                  <a:srgbClr val="231F20"/>
                </a:solidFill>
                <a:latin typeface="Arial"/>
                <a:cs typeface="Arial"/>
              </a:rPr>
              <a:t> </a:t>
            </a:r>
            <a:r>
              <a:rPr sz="1400" spc="5" dirty="0">
                <a:solidFill>
                  <a:srgbClr val="231F20"/>
                </a:solidFill>
                <a:latin typeface="Arial"/>
                <a:cs typeface="Arial"/>
              </a:rPr>
              <a:t>assets</a:t>
            </a:r>
            <a:endParaRPr sz="1400" dirty="0">
              <a:latin typeface="Arial"/>
              <a:cs typeface="Arial"/>
            </a:endParaRPr>
          </a:p>
          <a:p>
            <a:pPr marL="306070" indent="-121920">
              <a:lnSpc>
                <a:spcPct val="100000"/>
              </a:lnSpc>
              <a:spcBef>
                <a:spcPts val="484"/>
              </a:spcBef>
              <a:buChar char="•"/>
              <a:tabLst>
                <a:tab pos="306705" algn="l"/>
              </a:tabLst>
            </a:pPr>
            <a:r>
              <a:rPr sz="1400" spc="-35" dirty="0">
                <a:solidFill>
                  <a:srgbClr val="231F20"/>
                </a:solidFill>
                <a:latin typeface="Arial"/>
                <a:cs typeface="Arial"/>
              </a:rPr>
              <a:t>You </a:t>
            </a:r>
            <a:r>
              <a:rPr sz="1400" spc="15" dirty="0">
                <a:solidFill>
                  <a:srgbClr val="231F20"/>
                </a:solidFill>
                <a:latin typeface="Arial"/>
                <a:cs typeface="Arial"/>
              </a:rPr>
              <a:t>may </a:t>
            </a:r>
            <a:r>
              <a:rPr sz="1400" spc="10" dirty="0">
                <a:solidFill>
                  <a:srgbClr val="231F20"/>
                </a:solidFill>
                <a:latin typeface="Arial"/>
                <a:cs typeface="Arial"/>
              </a:rPr>
              <a:t>have to </a:t>
            </a:r>
            <a:r>
              <a:rPr sz="1400" spc="15" dirty="0">
                <a:solidFill>
                  <a:srgbClr val="231F20"/>
                </a:solidFill>
                <a:latin typeface="Arial"/>
                <a:cs typeface="Arial"/>
              </a:rPr>
              <a:t>spend </a:t>
            </a:r>
            <a:r>
              <a:rPr sz="1400" spc="10" dirty="0">
                <a:solidFill>
                  <a:srgbClr val="231F20"/>
                </a:solidFill>
                <a:latin typeface="Arial"/>
                <a:cs typeface="Arial"/>
              </a:rPr>
              <a:t>down your assets to</a:t>
            </a:r>
            <a:r>
              <a:rPr sz="1400" dirty="0">
                <a:solidFill>
                  <a:srgbClr val="231F20"/>
                </a:solidFill>
                <a:latin typeface="Arial"/>
                <a:cs typeface="Arial"/>
              </a:rPr>
              <a:t> </a:t>
            </a:r>
            <a:r>
              <a:rPr sz="1400" spc="5" dirty="0">
                <a:solidFill>
                  <a:srgbClr val="231F20"/>
                </a:solidFill>
                <a:latin typeface="Arial"/>
                <a:cs typeface="Arial"/>
              </a:rPr>
              <a:t>qualify</a:t>
            </a:r>
            <a:endParaRPr sz="1400" dirty="0">
              <a:latin typeface="Arial"/>
              <a:cs typeface="Arial"/>
            </a:endParaRPr>
          </a:p>
          <a:p>
            <a:pPr marL="306070" indent="-121920">
              <a:lnSpc>
                <a:spcPct val="100000"/>
              </a:lnSpc>
              <a:spcBef>
                <a:spcPts val="484"/>
              </a:spcBef>
              <a:buChar char="•"/>
              <a:tabLst>
                <a:tab pos="306705" algn="l"/>
              </a:tabLst>
            </a:pPr>
            <a:r>
              <a:rPr sz="1400" spc="15" dirty="0">
                <a:solidFill>
                  <a:srgbClr val="231F20"/>
                </a:solidFill>
                <a:latin typeface="Arial"/>
                <a:cs typeface="Arial"/>
              </a:rPr>
              <a:t>The </a:t>
            </a:r>
            <a:r>
              <a:rPr sz="1400" spc="10" dirty="0">
                <a:solidFill>
                  <a:srgbClr val="231F20"/>
                </a:solidFill>
                <a:latin typeface="Arial"/>
                <a:cs typeface="Arial"/>
              </a:rPr>
              <a:t>state </a:t>
            </a:r>
            <a:r>
              <a:rPr sz="1400" spc="15" dirty="0">
                <a:solidFill>
                  <a:srgbClr val="231F20"/>
                </a:solidFill>
                <a:latin typeface="Arial"/>
                <a:cs typeface="Arial"/>
              </a:rPr>
              <a:t>may seek reimbursement from </a:t>
            </a:r>
            <a:r>
              <a:rPr sz="1400" spc="10" dirty="0">
                <a:solidFill>
                  <a:srgbClr val="231F20"/>
                </a:solidFill>
                <a:latin typeface="Arial"/>
                <a:cs typeface="Arial"/>
              </a:rPr>
              <a:t>your </a:t>
            </a:r>
            <a:r>
              <a:rPr sz="1400" spc="5" dirty="0">
                <a:solidFill>
                  <a:srgbClr val="231F20"/>
                </a:solidFill>
                <a:latin typeface="Arial"/>
                <a:cs typeface="Arial"/>
              </a:rPr>
              <a:t>estate </a:t>
            </a:r>
            <a:r>
              <a:rPr sz="1400" spc="10" dirty="0">
                <a:solidFill>
                  <a:srgbClr val="231F20"/>
                </a:solidFill>
                <a:latin typeface="Arial"/>
                <a:cs typeface="Arial"/>
              </a:rPr>
              <a:t>for </a:t>
            </a:r>
            <a:r>
              <a:rPr sz="1400" spc="5" dirty="0">
                <a:solidFill>
                  <a:srgbClr val="231F20"/>
                </a:solidFill>
                <a:latin typeface="Arial"/>
                <a:cs typeface="Arial"/>
              </a:rPr>
              <a:t>benefits </a:t>
            </a:r>
            <a:r>
              <a:rPr sz="1400" spc="10" dirty="0">
                <a:solidFill>
                  <a:srgbClr val="231F20"/>
                </a:solidFill>
                <a:latin typeface="Arial"/>
                <a:cs typeface="Arial"/>
              </a:rPr>
              <a:t>paid to</a:t>
            </a:r>
            <a:r>
              <a:rPr sz="1400" spc="-50" dirty="0">
                <a:solidFill>
                  <a:srgbClr val="231F20"/>
                </a:solidFill>
                <a:latin typeface="Arial"/>
                <a:cs typeface="Arial"/>
              </a:rPr>
              <a:t> </a:t>
            </a:r>
            <a:r>
              <a:rPr sz="1400" spc="15" dirty="0">
                <a:solidFill>
                  <a:srgbClr val="231F20"/>
                </a:solidFill>
                <a:latin typeface="Arial"/>
                <a:cs typeface="Arial"/>
              </a:rPr>
              <a:t>you</a:t>
            </a:r>
            <a:endParaRPr sz="1400" dirty="0">
              <a:latin typeface="Arial"/>
              <a:cs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p:nvPr/>
        </p:nvSpPr>
        <p:spPr>
          <a:xfrm>
            <a:off x="4516754" y="3638"/>
            <a:ext cx="4627246" cy="5148071"/>
          </a:xfrm>
          <a:prstGeom prst="rect">
            <a:avLst/>
          </a:prstGeom>
          <a:blipFill>
            <a:blip r:embed="rId3" cstate="print">
              <a:extLst>
                <a:ext uri="{28A0092B-C50C-407E-A947-70E740481C1C}">
                  <a14:useLocalDpi xmlns:a14="http://schemas.microsoft.com/office/drawing/2010/main" val="0"/>
                </a:ext>
              </a:extLst>
            </a:blip>
            <a:stretch>
              <a:fillRect l="-35034" r="-13174"/>
            </a:stretch>
          </a:blipFill>
        </p:spPr>
        <p:txBody>
          <a:bodyPr wrap="square" lIns="0" tIns="0" rIns="0" bIns="0" rtlCol="0"/>
          <a:lstStyle/>
          <a:p>
            <a:endParaRPr/>
          </a:p>
        </p:txBody>
      </p:sp>
      <p:pic>
        <p:nvPicPr>
          <p:cNvPr id="14" name="Picture 13">
            <a:extLst>
              <a:ext uri="{FF2B5EF4-FFF2-40B4-BE49-F238E27FC236}">
                <a16:creationId xmlns:a16="http://schemas.microsoft.com/office/drawing/2014/main" id="{BAEA2A73-6D2F-A44A-ACC8-708F20EA453C}"/>
              </a:ext>
            </a:extLst>
          </p:cNvPr>
          <p:cNvPicPr>
            <a:picLocks noChangeAspect="1"/>
          </p:cNvPicPr>
          <p:nvPr/>
        </p:nvPicPr>
        <p:blipFill rotWithShape="1">
          <a:blip r:embed="rId4"/>
          <a:srcRect l="19166"/>
          <a:stretch/>
        </p:blipFill>
        <p:spPr>
          <a:xfrm>
            <a:off x="0" y="-76200"/>
            <a:ext cx="4820833" cy="5241925"/>
          </a:xfrm>
          <a:prstGeom prst="rect">
            <a:avLst/>
          </a:prstGeom>
        </p:spPr>
      </p:pic>
      <p:sp>
        <p:nvSpPr>
          <p:cNvPr id="5" name="object 5"/>
          <p:cNvSpPr txBox="1">
            <a:spLocks noGrp="1"/>
          </p:cNvSpPr>
          <p:nvPr>
            <p:ph type="title"/>
          </p:nvPr>
        </p:nvSpPr>
        <p:spPr>
          <a:xfrm>
            <a:off x="444500" y="1279477"/>
            <a:ext cx="2583815" cy="391160"/>
          </a:xfrm>
          <a:prstGeom prst="rect">
            <a:avLst/>
          </a:prstGeom>
        </p:spPr>
        <p:txBody>
          <a:bodyPr vert="horz" wrap="square" lIns="0" tIns="12700" rIns="0" bIns="0" rtlCol="0">
            <a:spAutoFit/>
          </a:bodyPr>
          <a:lstStyle/>
          <a:p>
            <a:pPr marL="12700">
              <a:lnSpc>
                <a:spcPct val="100000"/>
              </a:lnSpc>
              <a:spcBef>
                <a:spcPts val="100"/>
              </a:spcBef>
            </a:pPr>
            <a:r>
              <a:rPr spc="-5" dirty="0">
                <a:solidFill>
                  <a:srgbClr val="FFFFFF"/>
                </a:solidFill>
              </a:rPr>
              <a:t>How </a:t>
            </a:r>
            <a:r>
              <a:rPr dirty="0">
                <a:solidFill>
                  <a:srgbClr val="FFFFFF"/>
                </a:solidFill>
              </a:rPr>
              <a:t>Will </a:t>
            </a:r>
            <a:r>
              <a:rPr spc="-80" dirty="0">
                <a:solidFill>
                  <a:srgbClr val="FFFFFF"/>
                </a:solidFill>
              </a:rPr>
              <a:t>You</a:t>
            </a:r>
            <a:r>
              <a:rPr spc="-130" dirty="0">
                <a:solidFill>
                  <a:srgbClr val="FFFFFF"/>
                </a:solidFill>
              </a:rPr>
              <a:t> </a:t>
            </a:r>
            <a:r>
              <a:rPr dirty="0">
                <a:solidFill>
                  <a:srgbClr val="FFFFFF"/>
                </a:solidFill>
              </a:rPr>
              <a:t>Pay?</a:t>
            </a:r>
          </a:p>
        </p:txBody>
      </p:sp>
      <p:sp>
        <p:nvSpPr>
          <p:cNvPr id="6" name="object 6"/>
          <p:cNvSpPr txBox="1"/>
          <p:nvPr/>
        </p:nvSpPr>
        <p:spPr>
          <a:xfrm>
            <a:off x="444500" y="1744297"/>
            <a:ext cx="3627754" cy="2437206"/>
          </a:xfrm>
          <a:prstGeom prst="rect">
            <a:avLst/>
          </a:prstGeom>
        </p:spPr>
        <p:txBody>
          <a:bodyPr vert="horz" wrap="square" lIns="0" tIns="12700" rIns="0" bIns="0" rtlCol="0">
            <a:spAutoFit/>
          </a:bodyPr>
          <a:lstStyle/>
          <a:p>
            <a:pPr marL="12700" marR="388620">
              <a:lnSpc>
                <a:spcPct val="100000"/>
              </a:lnSpc>
              <a:spcBef>
                <a:spcPts val="100"/>
              </a:spcBef>
            </a:pPr>
            <a:r>
              <a:rPr sz="1800" spc="-60" dirty="0">
                <a:solidFill>
                  <a:srgbClr val="FFFFFF"/>
                </a:solidFill>
                <a:latin typeface="Arial"/>
                <a:cs typeface="Arial"/>
              </a:rPr>
              <a:t>You </a:t>
            </a:r>
            <a:r>
              <a:rPr sz="1800" dirty="0">
                <a:solidFill>
                  <a:srgbClr val="FFFFFF"/>
                </a:solidFill>
                <a:latin typeface="Arial"/>
                <a:cs typeface="Arial"/>
              </a:rPr>
              <a:t>could </a:t>
            </a:r>
            <a:r>
              <a:rPr sz="1800" spc="-5" dirty="0">
                <a:solidFill>
                  <a:srgbClr val="FFFFFF"/>
                </a:solidFill>
                <a:latin typeface="Arial"/>
                <a:cs typeface="Arial"/>
              </a:rPr>
              <a:t>purchase </a:t>
            </a:r>
            <a:r>
              <a:rPr sz="1800" dirty="0">
                <a:solidFill>
                  <a:srgbClr val="FFFFFF"/>
                </a:solidFill>
                <a:latin typeface="Arial"/>
                <a:cs typeface="Arial"/>
              </a:rPr>
              <a:t>a </a:t>
            </a:r>
            <a:r>
              <a:rPr sz="1800" spc="-5" dirty="0">
                <a:solidFill>
                  <a:srgbClr val="FFFFFF"/>
                </a:solidFill>
                <a:latin typeface="Arial"/>
                <a:cs typeface="Arial"/>
              </a:rPr>
              <a:t>long-term  </a:t>
            </a:r>
            <a:r>
              <a:rPr sz="1800" dirty="0">
                <a:solidFill>
                  <a:srgbClr val="FFFFFF"/>
                </a:solidFill>
                <a:latin typeface="Arial"/>
                <a:cs typeface="Arial"/>
              </a:rPr>
              <a:t>care </a:t>
            </a:r>
            <a:r>
              <a:rPr sz="1800" spc="-5" dirty="0">
                <a:solidFill>
                  <a:srgbClr val="FFFFFF"/>
                </a:solidFill>
                <a:latin typeface="Arial"/>
                <a:cs typeface="Arial"/>
              </a:rPr>
              <a:t>insurance </a:t>
            </a:r>
            <a:r>
              <a:rPr sz="1800" spc="-25" dirty="0">
                <a:solidFill>
                  <a:srgbClr val="FFFFFF"/>
                </a:solidFill>
                <a:latin typeface="Arial"/>
                <a:cs typeface="Arial"/>
              </a:rPr>
              <a:t>policy,</a:t>
            </a:r>
            <a:r>
              <a:rPr sz="1800" spc="-30" dirty="0">
                <a:solidFill>
                  <a:srgbClr val="FFFFFF"/>
                </a:solidFill>
                <a:latin typeface="Arial"/>
                <a:cs typeface="Arial"/>
              </a:rPr>
              <a:t> </a:t>
            </a:r>
            <a:r>
              <a:rPr sz="1800" spc="-5" dirty="0">
                <a:solidFill>
                  <a:srgbClr val="FFFFFF"/>
                </a:solidFill>
                <a:latin typeface="Arial"/>
                <a:cs typeface="Arial"/>
              </a:rPr>
              <a:t>and…</a:t>
            </a:r>
            <a:endParaRPr sz="1800" dirty="0">
              <a:latin typeface="Arial"/>
              <a:cs typeface="Arial"/>
            </a:endParaRPr>
          </a:p>
          <a:p>
            <a:pPr marL="365760" marR="5080" indent="-181610">
              <a:lnSpc>
                <a:spcPct val="101899"/>
              </a:lnSpc>
              <a:spcBef>
                <a:spcPts val="850"/>
              </a:spcBef>
              <a:buChar char="•"/>
              <a:tabLst>
                <a:tab pos="366395" algn="l"/>
              </a:tabLst>
            </a:pPr>
            <a:r>
              <a:rPr sz="1400" spc="15" dirty="0">
                <a:solidFill>
                  <a:srgbClr val="FFFFFF"/>
                </a:solidFill>
                <a:latin typeface="Arial"/>
                <a:cs typeface="Arial"/>
              </a:rPr>
              <a:t>Supplement </a:t>
            </a:r>
            <a:r>
              <a:rPr sz="1400" spc="10" dirty="0">
                <a:solidFill>
                  <a:srgbClr val="FFFFFF"/>
                </a:solidFill>
                <a:latin typeface="Arial"/>
                <a:cs typeface="Arial"/>
              </a:rPr>
              <a:t>your </a:t>
            </a:r>
            <a:r>
              <a:rPr sz="1400" spc="5" dirty="0">
                <a:solidFill>
                  <a:srgbClr val="FFFFFF"/>
                </a:solidFill>
                <a:latin typeface="Arial"/>
                <a:cs typeface="Arial"/>
              </a:rPr>
              <a:t>out-of-pocket  </a:t>
            </a:r>
            <a:r>
              <a:rPr sz="1400" spc="10" dirty="0">
                <a:solidFill>
                  <a:srgbClr val="FFFFFF"/>
                </a:solidFill>
                <a:latin typeface="Arial"/>
                <a:cs typeface="Arial"/>
              </a:rPr>
              <a:t>expenses </a:t>
            </a:r>
            <a:r>
              <a:rPr sz="1400" spc="5" dirty="0">
                <a:solidFill>
                  <a:srgbClr val="FFFFFF"/>
                </a:solidFill>
                <a:latin typeface="Arial"/>
                <a:cs typeface="Arial"/>
              </a:rPr>
              <a:t>with policy benefits </a:t>
            </a:r>
            <a:r>
              <a:rPr sz="1400" spc="10" dirty="0">
                <a:solidFill>
                  <a:srgbClr val="FFFFFF"/>
                </a:solidFill>
                <a:latin typeface="Arial"/>
                <a:cs typeface="Arial"/>
              </a:rPr>
              <a:t>to </a:t>
            </a:r>
            <a:r>
              <a:rPr sz="1400" spc="5" dirty="0">
                <a:solidFill>
                  <a:srgbClr val="FFFFFF"/>
                </a:solidFill>
                <a:latin typeface="Arial"/>
                <a:cs typeface="Arial"/>
              </a:rPr>
              <a:t>help  </a:t>
            </a:r>
            <a:r>
              <a:rPr sz="1400" spc="10" dirty="0">
                <a:solidFill>
                  <a:srgbClr val="FFFFFF"/>
                </a:solidFill>
                <a:latin typeface="Arial"/>
                <a:cs typeface="Arial"/>
              </a:rPr>
              <a:t>pay your </a:t>
            </a:r>
            <a:r>
              <a:rPr sz="1400" spc="5" dirty="0">
                <a:solidFill>
                  <a:srgbClr val="FFFFFF"/>
                </a:solidFill>
                <a:latin typeface="Arial"/>
                <a:cs typeface="Arial"/>
              </a:rPr>
              <a:t>long-term </a:t>
            </a:r>
            <a:r>
              <a:rPr sz="1400" spc="10" dirty="0">
                <a:solidFill>
                  <a:srgbClr val="FFFFFF"/>
                </a:solidFill>
                <a:latin typeface="Arial"/>
                <a:cs typeface="Arial"/>
              </a:rPr>
              <a:t>care</a:t>
            </a:r>
            <a:r>
              <a:rPr sz="1400" spc="-10" dirty="0">
                <a:solidFill>
                  <a:srgbClr val="FFFFFF"/>
                </a:solidFill>
                <a:latin typeface="Arial"/>
                <a:cs typeface="Arial"/>
              </a:rPr>
              <a:t> </a:t>
            </a:r>
            <a:r>
              <a:rPr sz="1400" spc="10" dirty="0">
                <a:solidFill>
                  <a:srgbClr val="FFFFFF"/>
                </a:solidFill>
                <a:latin typeface="Arial"/>
                <a:cs typeface="Arial"/>
              </a:rPr>
              <a:t>expenses</a:t>
            </a:r>
            <a:endParaRPr sz="1400" dirty="0">
              <a:latin typeface="Arial"/>
              <a:cs typeface="Arial"/>
            </a:endParaRPr>
          </a:p>
          <a:p>
            <a:pPr marL="365760" marR="209550" indent="-181610">
              <a:lnSpc>
                <a:spcPct val="101899"/>
              </a:lnSpc>
              <a:spcBef>
                <a:spcPts val="900"/>
              </a:spcBef>
              <a:buChar char="•"/>
              <a:tabLst>
                <a:tab pos="366395" algn="l"/>
              </a:tabLst>
            </a:pPr>
            <a:r>
              <a:rPr sz="1400" spc="10" dirty="0">
                <a:solidFill>
                  <a:srgbClr val="FFFFFF"/>
                </a:solidFill>
                <a:latin typeface="Arial"/>
                <a:cs typeface="Arial"/>
              </a:rPr>
              <a:t>Protect </a:t>
            </a:r>
            <a:r>
              <a:rPr sz="1400" spc="15" dirty="0">
                <a:solidFill>
                  <a:srgbClr val="FFFFFF"/>
                </a:solidFill>
                <a:latin typeface="Arial"/>
                <a:cs typeface="Arial"/>
              </a:rPr>
              <a:t>a </a:t>
            </a:r>
            <a:r>
              <a:rPr sz="1400" spc="5" dirty="0">
                <a:solidFill>
                  <a:srgbClr val="FFFFFF"/>
                </a:solidFill>
                <a:latin typeface="Arial"/>
                <a:cs typeface="Arial"/>
              </a:rPr>
              <a:t>portion </a:t>
            </a:r>
            <a:r>
              <a:rPr sz="1400" spc="10" dirty="0">
                <a:solidFill>
                  <a:srgbClr val="FFFFFF"/>
                </a:solidFill>
                <a:latin typeface="Arial"/>
                <a:cs typeface="Arial"/>
              </a:rPr>
              <a:t>of your assets </a:t>
            </a:r>
            <a:r>
              <a:rPr sz="1400" spc="15" dirty="0">
                <a:solidFill>
                  <a:srgbClr val="FFFFFF"/>
                </a:solidFill>
                <a:latin typeface="Arial"/>
                <a:cs typeface="Arial"/>
              </a:rPr>
              <a:t>so  you can </a:t>
            </a:r>
            <a:r>
              <a:rPr sz="1400" spc="10" dirty="0">
                <a:solidFill>
                  <a:srgbClr val="FFFFFF"/>
                </a:solidFill>
                <a:latin typeface="Arial"/>
                <a:cs typeface="Arial"/>
              </a:rPr>
              <a:t>use </a:t>
            </a:r>
            <a:r>
              <a:rPr sz="1400" spc="15" dirty="0">
                <a:solidFill>
                  <a:srgbClr val="FFFFFF"/>
                </a:solidFill>
                <a:latin typeface="Arial"/>
                <a:cs typeface="Arial"/>
              </a:rPr>
              <a:t>them </a:t>
            </a:r>
            <a:r>
              <a:rPr sz="1400" spc="10" dirty="0">
                <a:solidFill>
                  <a:srgbClr val="FFFFFF"/>
                </a:solidFill>
                <a:latin typeface="Arial"/>
                <a:cs typeface="Arial"/>
              </a:rPr>
              <a:t>as</a:t>
            </a:r>
            <a:r>
              <a:rPr sz="1400" spc="-60" dirty="0">
                <a:solidFill>
                  <a:srgbClr val="FFFFFF"/>
                </a:solidFill>
                <a:latin typeface="Arial"/>
                <a:cs typeface="Arial"/>
              </a:rPr>
              <a:t> </a:t>
            </a:r>
            <a:r>
              <a:rPr sz="1400" spc="10" dirty="0">
                <a:solidFill>
                  <a:srgbClr val="FFFFFF"/>
                </a:solidFill>
                <a:latin typeface="Arial"/>
                <a:cs typeface="Arial"/>
              </a:rPr>
              <a:t>planned</a:t>
            </a:r>
            <a:endParaRPr sz="1400" dirty="0">
              <a:latin typeface="Arial"/>
              <a:cs typeface="Arial"/>
            </a:endParaRPr>
          </a:p>
          <a:p>
            <a:pPr marL="365760" marR="330200" indent="-181610">
              <a:lnSpc>
                <a:spcPct val="101899"/>
              </a:lnSpc>
              <a:spcBef>
                <a:spcPts val="900"/>
              </a:spcBef>
              <a:buChar char="•"/>
              <a:tabLst>
                <a:tab pos="366395" algn="l"/>
              </a:tabLst>
            </a:pPr>
            <a:r>
              <a:rPr sz="1400" spc="15" dirty="0">
                <a:solidFill>
                  <a:srgbClr val="FFFFFF"/>
                </a:solidFill>
                <a:latin typeface="Arial"/>
                <a:cs typeface="Arial"/>
              </a:rPr>
              <a:t>Stay connected </a:t>
            </a:r>
            <a:r>
              <a:rPr sz="1400" spc="10" dirty="0">
                <a:solidFill>
                  <a:srgbClr val="FFFFFF"/>
                </a:solidFill>
                <a:latin typeface="Arial"/>
                <a:cs typeface="Arial"/>
              </a:rPr>
              <a:t>to the things</a:t>
            </a:r>
            <a:r>
              <a:rPr sz="1400" spc="-75" dirty="0">
                <a:solidFill>
                  <a:srgbClr val="FFFFFF"/>
                </a:solidFill>
                <a:latin typeface="Arial"/>
                <a:cs typeface="Arial"/>
              </a:rPr>
              <a:t> </a:t>
            </a:r>
            <a:r>
              <a:rPr sz="1400" spc="10" dirty="0">
                <a:solidFill>
                  <a:srgbClr val="FFFFFF"/>
                </a:solidFill>
                <a:latin typeface="Arial"/>
                <a:cs typeface="Arial"/>
              </a:rPr>
              <a:t>that  matter</a:t>
            </a:r>
            <a:r>
              <a:rPr sz="1400" dirty="0">
                <a:solidFill>
                  <a:srgbClr val="FFFFFF"/>
                </a:solidFill>
                <a:latin typeface="Arial"/>
                <a:cs typeface="Arial"/>
              </a:rPr>
              <a:t> </a:t>
            </a:r>
            <a:r>
              <a:rPr sz="1400" spc="15" dirty="0">
                <a:solidFill>
                  <a:srgbClr val="FFFFFF"/>
                </a:solidFill>
                <a:latin typeface="Arial"/>
                <a:cs typeface="Arial"/>
              </a:rPr>
              <a:t>most</a:t>
            </a:r>
            <a:endParaRPr sz="1400" dirty="0">
              <a:latin typeface="Arial"/>
              <a:cs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57200" y="898525"/>
            <a:ext cx="2459990" cy="391160"/>
          </a:xfrm>
          <a:prstGeom prst="rect">
            <a:avLst/>
          </a:prstGeom>
        </p:spPr>
        <p:txBody>
          <a:bodyPr vert="horz" wrap="square" lIns="0" tIns="12700" rIns="0" bIns="0" rtlCol="0">
            <a:spAutoFit/>
          </a:bodyPr>
          <a:lstStyle/>
          <a:p>
            <a:pPr marL="12700">
              <a:lnSpc>
                <a:spcPct val="100000"/>
              </a:lnSpc>
              <a:spcBef>
                <a:spcPts val="100"/>
              </a:spcBef>
            </a:pPr>
            <a:r>
              <a:rPr dirty="0"/>
              <a:t>Why </a:t>
            </a:r>
            <a:r>
              <a:rPr spc="-15" dirty="0"/>
              <a:t>it’s</a:t>
            </a:r>
            <a:r>
              <a:rPr spc="-90" dirty="0"/>
              <a:t> </a:t>
            </a:r>
            <a:r>
              <a:rPr dirty="0"/>
              <a:t>Important</a:t>
            </a:r>
          </a:p>
        </p:txBody>
      </p:sp>
      <p:sp>
        <p:nvSpPr>
          <p:cNvPr id="3" name="object 3"/>
          <p:cNvSpPr txBox="1"/>
          <p:nvPr/>
        </p:nvSpPr>
        <p:spPr>
          <a:xfrm>
            <a:off x="431358" y="1508125"/>
            <a:ext cx="8161020" cy="1546577"/>
          </a:xfrm>
          <a:prstGeom prst="rect">
            <a:avLst/>
          </a:prstGeom>
        </p:spPr>
        <p:txBody>
          <a:bodyPr vert="horz" wrap="square" lIns="0" tIns="12700" rIns="0" bIns="0" rtlCol="0">
            <a:spAutoFit/>
          </a:bodyPr>
          <a:lstStyle/>
          <a:p>
            <a:pPr marL="12700" marR="5080">
              <a:lnSpc>
                <a:spcPct val="100000"/>
              </a:lnSpc>
              <a:spcBef>
                <a:spcPts val="100"/>
              </a:spcBef>
            </a:pPr>
            <a:r>
              <a:rPr dirty="0">
                <a:solidFill>
                  <a:srgbClr val="231F20"/>
                </a:solidFill>
                <a:latin typeface="Arial"/>
                <a:cs typeface="Arial"/>
              </a:rPr>
              <a:t>A </a:t>
            </a:r>
            <a:r>
              <a:rPr spc="-5" dirty="0">
                <a:solidFill>
                  <a:srgbClr val="231F20"/>
                </a:solidFill>
                <a:latin typeface="Arial"/>
                <a:cs typeface="Arial"/>
              </a:rPr>
              <a:t>long-term </a:t>
            </a:r>
            <a:r>
              <a:rPr dirty="0">
                <a:solidFill>
                  <a:srgbClr val="231F20"/>
                </a:solidFill>
                <a:latin typeface="Arial"/>
                <a:cs typeface="Arial"/>
              </a:rPr>
              <a:t>care </a:t>
            </a:r>
            <a:r>
              <a:rPr spc="-5" dirty="0">
                <a:solidFill>
                  <a:srgbClr val="231F20"/>
                </a:solidFill>
                <a:latin typeface="Arial"/>
                <a:cs typeface="Arial"/>
              </a:rPr>
              <a:t>insurance policy </a:t>
            </a:r>
            <a:r>
              <a:rPr dirty="0">
                <a:solidFill>
                  <a:srgbClr val="231F20"/>
                </a:solidFill>
                <a:latin typeface="Arial"/>
                <a:cs typeface="Arial"/>
              </a:rPr>
              <a:t>may </a:t>
            </a:r>
            <a:r>
              <a:rPr spc="-5" dirty="0">
                <a:solidFill>
                  <a:srgbClr val="231F20"/>
                </a:solidFill>
                <a:latin typeface="Arial"/>
                <a:cs typeface="Arial"/>
              </a:rPr>
              <a:t>be an important </a:t>
            </a:r>
            <a:r>
              <a:rPr dirty="0">
                <a:solidFill>
                  <a:srgbClr val="231F20"/>
                </a:solidFill>
                <a:latin typeface="Arial"/>
                <a:cs typeface="Arial"/>
              </a:rPr>
              <a:t>component</a:t>
            </a:r>
            <a:r>
              <a:rPr spc="-190" dirty="0">
                <a:solidFill>
                  <a:srgbClr val="231F20"/>
                </a:solidFill>
                <a:latin typeface="Arial"/>
                <a:cs typeface="Arial"/>
              </a:rPr>
              <a:t> </a:t>
            </a:r>
            <a:r>
              <a:rPr spc="-5" dirty="0">
                <a:solidFill>
                  <a:srgbClr val="231F20"/>
                </a:solidFill>
                <a:latin typeface="Arial"/>
                <a:cs typeface="Arial"/>
              </a:rPr>
              <a:t>of </a:t>
            </a:r>
            <a:r>
              <a:rPr dirty="0">
                <a:solidFill>
                  <a:srgbClr val="231F20"/>
                </a:solidFill>
                <a:latin typeface="Arial"/>
                <a:cs typeface="Arial"/>
              </a:rPr>
              <a:t>your </a:t>
            </a:r>
            <a:r>
              <a:rPr spc="-5" dirty="0">
                <a:solidFill>
                  <a:srgbClr val="231F20"/>
                </a:solidFill>
                <a:latin typeface="Arial"/>
                <a:cs typeface="Arial"/>
              </a:rPr>
              <a:t>overall plan </a:t>
            </a:r>
            <a:r>
              <a:rPr dirty="0">
                <a:solidFill>
                  <a:srgbClr val="231F20"/>
                </a:solidFill>
                <a:latin typeface="Arial"/>
                <a:cs typeface="Arial"/>
              </a:rPr>
              <a:t>for</a:t>
            </a:r>
            <a:r>
              <a:rPr spc="-10" dirty="0">
                <a:solidFill>
                  <a:srgbClr val="231F20"/>
                </a:solidFill>
                <a:latin typeface="Arial"/>
                <a:cs typeface="Arial"/>
              </a:rPr>
              <a:t> </a:t>
            </a:r>
            <a:r>
              <a:rPr dirty="0">
                <a:solidFill>
                  <a:srgbClr val="231F20"/>
                </a:solidFill>
                <a:latin typeface="Arial"/>
                <a:cs typeface="Arial"/>
              </a:rPr>
              <a:t>retirement.</a:t>
            </a:r>
            <a:endParaRPr dirty="0">
              <a:latin typeface="Arial"/>
              <a:cs typeface="Arial"/>
            </a:endParaRPr>
          </a:p>
          <a:p>
            <a:pPr marL="365760" indent="-181610">
              <a:lnSpc>
                <a:spcPct val="100000"/>
              </a:lnSpc>
              <a:spcBef>
                <a:spcPts val="825"/>
              </a:spcBef>
              <a:buChar char="•"/>
              <a:tabLst>
                <a:tab pos="366395" algn="l"/>
              </a:tabLst>
            </a:pPr>
            <a:r>
              <a:rPr sz="1400" spc="15" dirty="0">
                <a:solidFill>
                  <a:srgbClr val="231F20"/>
                </a:solidFill>
                <a:latin typeface="Arial"/>
                <a:cs typeface="Arial"/>
              </a:rPr>
              <a:t>Pays a </a:t>
            </a:r>
            <a:r>
              <a:rPr sz="1400" spc="5" dirty="0">
                <a:solidFill>
                  <a:srgbClr val="231F20"/>
                </a:solidFill>
                <a:latin typeface="Arial"/>
                <a:cs typeface="Arial"/>
              </a:rPr>
              <a:t>portion </a:t>
            </a:r>
            <a:r>
              <a:rPr sz="1400" spc="10" dirty="0">
                <a:solidFill>
                  <a:srgbClr val="231F20"/>
                </a:solidFill>
                <a:latin typeface="Arial"/>
                <a:cs typeface="Arial"/>
              </a:rPr>
              <a:t>of your </a:t>
            </a:r>
            <a:r>
              <a:rPr sz="1400" spc="5" dirty="0">
                <a:solidFill>
                  <a:srgbClr val="231F20"/>
                </a:solidFill>
                <a:latin typeface="Arial"/>
                <a:cs typeface="Arial"/>
              </a:rPr>
              <a:t>long-term </a:t>
            </a:r>
            <a:r>
              <a:rPr sz="1400" spc="10" dirty="0">
                <a:solidFill>
                  <a:srgbClr val="231F20"/>
                </a:solidFill>
                <a:latin typeface="Arial"/>
                <a:cs typeface="Arial"/>
              </a:rPr>
              <a:t>care</a:t>
            </a:r>
            <a:r>
              <a:rPr sz="1400" spc="-25" dirty="0">
                <a:solidFill>
                  <a:srgbClr val="231F20"/>
                </a:solidFill>
                <a:latin typeface="Arial"/>
                <a:cs typeface="Arial"/>
              </a:rPr>
              <a:t> </a:t>
            </a:r>
            <a:r>
              <a:rPr sz="1400" spc="10" dirty="0">
                <a:solidFill>
                  <a:srgbClr val="231F20"/>
                </a:solidFill>
                <a:latin typeface="Arial"/>
                <a:cs typeface="Arial"/>
              </a:rPr>
              <a:t>expenses</a:t>
            </a:r>
            <a:endParaRPr sz="1400" dirty="0">
              <a:latin typeface="Arial"/>
              <a:cs typeface="Arial"/>
            </a:endParaRPr>
          </a:p>
          <a:p>
            <a:pPr marL="365760" indent="-181610">
              <a:lnSpc>
                <a:spcPct val="100000"/>
              </a:lnSpc>
              <a:spcBef>
                <a:spcPts val="935"/>
              </a:spcBef>
              <a:buChar char="•"/>
              <a:tabLst>
                <a:tab pos="366395" algn="l"/>
              </a:tabLst>
            </a:pPr>
            <a:r>
              <a:rPr sz="1400" spc="10" dirty="0">
                <a:solidFill>
                  <a:srgbClr val="231F20"/>
                </a:solidFill>
                <a:latin typeface="Arial"/>
                <a:cs typeface="Arial"/>
              </a:rPr>
              <a:t>Helps </a:t>
            </a:r>
            <a:r>
              <a:rPr sz="1400" spc="5" dirty="0">
                <a:solidFill>
                  <a:srgbClr val="231F20"/>
                </a:solidFill>
                <a:latin typeface="Arial"/>
                <a:cs typeface="Arial"/>
              </a:rPr>
              <a:t>protect </a:t>
            </a:r>
            <a:r>
              <a:rPr sz="1400" spc="10" dirty="0">
                <a:solidFill>
                  <a:srgbClr val="231F20"/>
                </a:solidFill>
                <a:latin typeface="Arial"/>
                <a:cs typeface="Arial"/>
              </a:rPr>
              <a:t>your retirement</a:t>
            </a:r>
            <a:r>
              <a:rPr sz="1400" spc="-5" dirty="0">
                <a:solidFill>
                  <a:srgbClr val="231F20"/>
                </a:solidFill>
                <a:latin typeface="Arial"/>
                <a:cs typeface="Arial"/>
              </a:rPr>
              <a:t> </a:t>
            </a:r>
            <a:r>
              <a:rPr sz="1400" spc="5" dirty="0">
                <a:solidFill>
                  <a:srgbClr val="231F20"/>
                </a:solidFill>
                <a:latin typeface="Arial"/>
                <a:cs typeface="Arial"/>
              </a:rPr>
              <a:t>assets</a:t>
            </a:r>
            <a:endParaRPr sz="1400" dirty="0">
              <a:latin typeface="Arial"/>
              <a:cs typeface="Arial"/>
            </a:endParaRPr>
          </a:p>
          <a:p>
            <a:pPr marL="354330" indent="-170180">
              <a:lnSpc>
                <a:spcPct val="100000"/>
              </a:lnSpc>
              <a:spcBef>
                <a:spcPts val="935"/>
              </a:spcBef>
              <a:buChar char="•"/>
              <a:tabLst>
                <a:tab pos="354965" algn="l"/>
              </a:tabLst>
            </a:pPr>
            <a:r>
              <a:rPr sz="1400" spc="10" dirty="0">
                <a:solidFill>
                  <a:srgbClr val="231F20"/>
                </a:solidFill>
                <a:latin typeface="Arial"/>
                <a:cs typeface="Arial"/>
              </a:rPr>
              <a:t>Allows </a:t>
            </a:r>
            <a:r>
              <a:rPr sz="1400" spc="15" dirty="0">
                <a:solidFill>
                  <a:srgbClr val="231F20"/>
                </a:solidFill>
                <a:latin typeface="Arial"/>
                <a:cs typeface="Arial"/>
              </a:rPr>
              <a:t>you </a:t>
            </a:r>
            <a:r>
              <a:rPr sz="1400" spc="10" dirty="0">
                <a:solidFill>
                  <a:srgbClr val="231F20"/>
                </a:solidFill>
                <a:latin typeface="Arial"/>
                <a:cs typeface="Arial"/>
              </a:rPr>
              <a:t>to </a:t>
            </a:r>
            <a:r>
              <a:rPr sz="1400" spc="15" dirty="0">
                <a:solidFill>
                  <a:srgbClr val="231F20"/>
                </a:solidFill>
                <a:latin typeface="Arial"/>
                <a:cs typeface="Arial"/>
              </a:rPr>
              <a:t>spend </a:t>
            </a:r>
            <a:r>
              <a:rPr sz="1400" spc="10" dirty="0">
                <a:solidFill>
                  <a:srgbClr val="231F20"/>
                </a:solidFill>
                <a:latin typeface="Arial"/>
                <a:cs typeface="Arial"/>
              </a:rPr>
              <a:t>your retirement the way </a:t>
            </a:r>
            <a:r>
              <a:rPr sz="1400" spc="15" dirty="0">
                <a:solidFill>
                  <a:srgbClr val="231F20"/>
                </a:solidFill>
                <a:latin typeface="Arial"/>
                <a:cs typeface="Arial"/>
              </a:rPr>
              <a:t>you</a:t>
            </a:r>
            <a:r>
              <a:rPr sz="1400" spc="-45" dirty="0">
                <a:solidFill>
                  <a:srgbClr val="231F20"/>
                </a:solidFill>
                <a:latin typeface="Arial"/>
                <a:cs typeface="Arial"/>
              </a:rPr>
              <a:t> </a:t>
            </a:r>
            <a:r>
              <a:rPr sz="1400" spc="10" dirty="0">
                <a:solidFill>
                  <a:srgbClr val="231F20"/>
                </a:solidFill>
                <a:latin typeface="Arial"/>
                <a:cs typeface="Arial"/>
              </a:rPr>
              <a:t>planned</a:t>
            </a:r>
            <a:endParaRPr sz="1400" dirty="0">
              <a:latin typeface="Arial"/>
              <a:cs typeface="Arial"/>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99C4FFDA086E74B8187C2D49E9EF550" ma:contentTypeVersion="14" ma:contentTypeDescription="Create a new document." ma:contentTypeScope="" ma:versionID="d8227dbaa9560aab9846ee462ee72d0b">
  <xsd:schema xmlns:xsd="http://www.w3.org/2001/XMLSchema" xmlns:xs="http://www.w3.org/2001/XMLSchema" xmlns:p="http://schemas.microsoft.com/office/2006/metadata/properties" xmlns:ns3="b24728e0-73a7-4bf8-b246-3d3a4eb367b6" xmlns:ns4="bc07c542-31d9-43e6-8381-41bf2cd25ef3" targetNamespace="http://schemas.microsoft.com/office/2006/metadata/properties" ma:root="true" ma:fieldsID="42bdf0b1c85064e660ca35a8f4f5c2bc" ns3:_="" ns4:_="">
    <xsd:import namespace="b24728e0-73a7-4bf8-b246-3d3a4eb367b6"/>
    <xsd:import namespace="bc07c542-31d9-43e6-8381-41bf2cd25ef3"/>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OCR" minOccurs="0"/>
                <xsd:element ref="ns4:MediaServiceGenerationTime" minOccurs="0"/>
                <xsd:element ref="ns4:MediaServiceEventHashCode" minOccurs="0"/>
                <xsd:element ref="ns4:MediaServiceLocation" minOccurs="0"/>
                <xsd:element ref="ns4:MediaServiceAutoKeyPoints" minOccurs="0"/>
                <xsd:element ref="ns4:MediaServiceKeyPoints" minOccurs="0"/>
                <xsd:element ref="ns4: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24728e0-73a7-4bf8-b246-3d3a4eb367b6"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c07c542-31d9-43e6-8381-41bf2cd25ef3"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6DFC46E-4ED8-40BA-9068-7D34E1EA18C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24728e0-73a7-4bf8-b246-3d3a4eb367b6"/>
    <ds:schemaRef ds:uri="bc07c542-31d9-43e6-8381-41bf2cd25ef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5A2C30F-6EBF-4092-BDBC-1ABE48DB5CC1}">
  <ds:schemaRefs>
    <ds:schemaRef ds:uri="http://schemas.microsoft.com/sharepoint/v3/contenttype/forms"/>
  </ds:schemaRefs>
</ds:datastoreItem>
</file>

<file path=customXml/itemProps3.xml><?xml version="1.0" encoding="utf-8"?>
<ds:datastoreItem xmlns:ds="http://schemas.openxmlformats.org/officeDocument/2006/customXml" ds:itemID="{2F6BE71B-56EB-418A-8597-E31AC2BC6564}">
  <ds:schemaRefs>
    <ds:schemaRef ds:uri="http://schemas.openxmlformats.org/package/2006/metadata/core-properties"/>
    <ds:schemaRef ds:uri="http://purl.org/dc/elements/1.1/"/>
    <ds:schemaRef ds:uri="bc07c542-31d9-43e6-8381-41bf2cd25ef3"/>
    <ds:schemaRef ds:uri="http://schemas.microsoft.com/office/2006/documentManagement/types"/>
    <ds:schemaRef ds:uri="http://purl.org/dc/dcmitype/"/>
    <ds:schemaRef ds:uri="http://purl.org/dc/terms/"/>
    <ds:schemaRef ds:uri="http://schemas.microsoft.com/office/infopath/2007/PartnerControls"/>
    <ds:schemaRef ds:uri="b24728e0-73a7-4bf8-b246-3d3a4eb367b6"/>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240</TotalTime>
  <Words>1758</Words>
  <Application>Microsoft Office PowerPoint</Application>
  <PresentationFormat>Custom</PresentationFormat>
  <Paragraphs>121</Paragraphs>
  <Slides>13</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Helvetica Neue</vt:lpstr>
      <vt:lpstr>Times New Roman</vt:lpstr>
      <vt:lpstr>Office Theme</vt:lpstr>
      <vt:lpstr>Protecting  Your Future</vt:lpstr>
      <vt:lpstr>Connecting You to  What Matters Most</vt:lpstr>
      <vt:lpstr>Who Needs it?</vt:lpstr>
      <vt:lpstr>Common Myths</vt:lpstr>
      <vt:lpstr>Where Services are Provided</vt:lpstr>
      <vt:lpstr>PowerPoint Presentation</vt:lpstr>
      <vt:lpstr>How Will You Pay?</vt:lpstr>
      <vt:lpstr>How Will You Pay?</vt:lpstr>
      <vt:lpstr>Why it’s Important</vt:lpstr>
      <vt:lpstr>Stay-at-Home Benefits</vt:lpstr>
      <vt:lpstr>Your Choice of Benefits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Protecting  Your Future</dc:title>
  <cp:lastModifiedBy>Charlotte Bing - Financial Markets Inc</cp:lastModifiedBy>
  <cp:revision>38</cp:revision>
  <cp:lastPrinted>2021-08-24T13:39:16Z</cp:lastPrinted>
  <dcterms:created xsi:type="dcterms:W3CDTF">2019-05-01T12:35:45Z</dcterms:created>
  <dcterms:modified xsi:type="dcterms:W3CDTF">2022-07-28T18:48:21Z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2018-10-26T00:00:00Z</vt:filetime>
  </property>
  <property fmtid="{D5CDD505-2E9C-101B-9397-08002B2CF9AE}" pid="3" name="Creator">
    <vt:lpwstr>Adobe InDesign CC 13.1 (Macintosh)</vt:lpwstr>
  </property>
  <property fmtid="{D5CDD505-2E9C-101B-9397-08002B2CF9AE}" pid="4" name="LastSaved">
    <vt:filetime>2019-05-01T00:00:00Z</vt:filetime>
  </property>
  <property fmtid="{D5CDD505-2E9C-101B-9397-08002B2CF9AE}" pid="5" name="ContentTypeId">
    <vt:lpwstr>0x010100999C4FFDA086E74B8187C2D49E9EF550</vt:lpwstr>
  </property>
</Properties>
</file>