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81" r:id="rId2"/>
    <p:sldId id="346" r:id="rId3"/>
    <p:sldId id="376" r:id="rId4"/>
    <p:sldId id="377" r:id="rId5"/>
    <p:sldId id="378" r:id="rId6"/>
    <p:sldId id="350" r:id="rId7"/>
    <p:sldId id="379" r:id="rId8"/>
    <p:sldId id="380" r:id="rId9"/>
    <p:sldId id="381" r:id="rId10"/>
    <p:sldId id="304" r:id="rId11"/>
    <p:sldId id="298" r:id="rId12"/>
    <p:sldId id="354" r:id="rId13"/>
    <p:sldId id="355" r:id="rId14"/>
    <p:sldId id="356" r:id="rId15"/>
    <p:sldId id="299" r:id="rId16"/>
    <p:sldId id="357" r:id="rId17"/>
    <p:sldId id="358" r:id="rId18"/>
    <p:sldId id="359" r:id="rId19"/>
    <p:sldId id="360" r:id="rId20"/>
    <p:sldId id="382" r:id="rId21"/>
    <p:sldId id="362" r:id="rId22"/>
    <p:sldId id="364" r:id="rId23"/>
    <p:sldId id="363" r:id="rId24"/>
    <p:sldId id="365" r:id="rId25"/>
    <p:sldId id="366" r:id="rId26"/>
    <p:sldId id="367" r:id="rId27"/>
    <p:sldId id="368" r:id="rId28"/>
    <p:sldId id="369" r:id="rId29"/>
    <p:sldId id="370" r:id="rId30"/>
    <p:sldId id="371" r:id="rId31"/>
    <p:sldId id="372" r:id="rId32"/>
    <p:sldId id="373" r:id="rId33"/>
    <p:sldId id="375" r:id="rId34"/>
    <p:sldId id="374" r:id="rId35"/>
  </p:sldIdLst>
  <p:sldSz cx="12192000" cy="6858000"/>
  <p:notesSz cx="9144000" cy="6858000"/>
  <p:defaultTextStyle>
    <a:defPPr>
      <a:defRPr lang="en-US"/>
    </a:defPPr>
    <a:lvl1pPr algn="l" defTabSz="609585" rtl="0" fontAlgn="base">
      <a:spcBef>
        <a:spcPct val="0"/>
      </a:spcBef>
      <a:spcAft>
        <a:spcPct val="0"/>
      </a:spcAft>
      <a:defRPr kern="1200">
        <a:solidFill>
          <a:schemeClr val="tx1"/>
        </a:solidFill>
        <a:latin typeface="Arial" pitchFamily="-111" charset="0"/>
        <a:ea typeface="ヒラギノ角ゴ Pro W3" pitchFamily="-111" charset="-128"/>
        <a:cs typeface="ヒラギノ角ゴ Pro W3" pitchFamily="-111" charset="-128"/>
      </a:defRPr>
    </a:lvl1pPr>
    <a:lvl2pPr marL="609585" algn="l" defTabSz="609585" rtl="0" fontAlgn="base">
      <a:spcBef>
        <a:spcPct val="0"/>
      </a:spcBef>
      <a:spcAft>
        <a:spcPct val="0"/>
      </a:spcAft>
      <a:defRPr kern="1200">
        <a:solidFill>
          <a:schemeClr val="tx1"/>
        </a:solidFill>
        <a:latin typeface="Arial" pitchFamily="-111" charset="0"/>
        <a:ea typeface="ヒラギノ角ゴ Pro W3" pitchFamily="-111" charset="-128"/>
        <a:cs typeface="ヒラギノ角ゴ Pro W3" pitchFamily="-111" charset="-128"/>
      </a:defRPr>
    </a:lvl2pPr>
    <a:lvl3pPr marL="1219170" algn="l" defTabSz="609585" rtl="0" fontAlgn="base">
      <a:spcBef>
        <a:spcPct val="0"/>
      </a:spcBef>
      <a:spcAft>
        <a:spcPct val="0"/>
      </a:spcAft>
      <a:defRPr kern="1200">
        <a:solidFill>
          <a:schemeClr val="tx1"/>
        </a:solidFill>
        <a:latin typeface="Arial" pitchFamily="-111" charset="0"/>
        <a:ea typeface="ヒラギノ角ゴ Pro W3" pitchFamily="-111" charset="-128"/>
        <a:cs typeface="ヒラギノ角ゴ Pro W3" pitchFamily="-111" charset="-128"/>
      </a:defRPr>
    </a:lvl3pPr>
    <a:lvl4pPr marL="1828754" algn="l" defTabSz="609585" rtl="0" fontAlgn="base">
      <a:spcBef>
        <a:spcPct val="0"/>
      </a:spcBef>
      <a:spcAft>
        <a:spcPct val="0"/>
      </a:spcAft>
      <a:defRPr kern="1200">
        <a:solidFill>
          <a:schemeClr val="tx1"/>
        </a:solidFill>
        <a:latin typeface="Arial" pitchFamily="-111" charset="0"/>
        <a:ea typeface="ヒラギノ角ゴ Pro W3" pitchFamily="-111" charset="-128"/>
        <a:cs typeface="ヒラギノ角ゴ Pro W3" pitchFamily="-111" charset="-128"/>
      </a:defRPr>
    </a:lvl4pPr>
    <a:lvl5pPr marL="2438339" algn="l" defTabSz="609585" rtl="0" fontAlgn="base">
      <a:spcBef>
        <a:spcPct val="0"/>
      </a:spcBef>
      <a:spcAft>
        <a:spcPct val="0"/>
      </a:spcAft>
      <a:defRPr kern="1200">
        <a:solidFill>
          <a:schemeClr val="tx1"/>
        </a:solidFill>
        <a:latin typeface="Arial" pitchFamily="-111" charset="0"/>
        <a:ea typeface="ヒラギノ角ゴ Pro W3" pitchFamily="-111" charset="-128"/>
        <a:cs typeface="ヒラギノ角ゴ Pro W3" pitchFamily="-111" charset="-128"/>
      </a:defRPr>
    </a:lvl5pPr>
    <a:lvl6pPr marL="3047924" algn="l" defTabSz="609585" rtl="0" eaLnBrk="1" latinLnBrk="0" hangingPunct="1">
      <a:defRPr kern="1200">
        <a:solidFill>
          <a:schemeClr val="tx1"/>
        </a:solidFill>
        <a:latin typeface="Arial" pitchFamily="-111" charset="0"/>
        <a:ea typeface="ヒラギノ角ゴ Pro W3" pitchFamily="-111" charset="-128"/>
        <a:cs typeface="ヒラギノ角ゴ Pro W3" pitchFamily="-111" charset="-128"/>
      </a:defRPr>
    </a:lvl6pPr>
    <a:lvl7pPr marL="3657509" algn="l" defTabSz="609585" rtl="0" eaLnBrk="1" latinLnBrk="0" hangingPunct="1">
      <a:defRPr kern="1200">
        <a:solidFill>
          <a:schemeClr val="tx1"/>
        </a:solidFill>
        <a:latin typeface="Arial" pitchFamily="-111" charset="0"/>
        <a:ea typeface="ヒラギノ角ゴ Pro W3" pitchFamily="-111" charset="-128"/>
        <a:cs typeface="ヒラギノ角ゴ Pro W3" pitchFamily="-111" charset="-128"/>
      </a:defRPr>
    </a:lvl7pPr>
    <a:lvl8pPr marL="4267093" algn="l" defTabSz="609585" rtl="0" eaLnBrk="1" latinLnBrk="0" hangingPunct="1">
      <a:defRPr kern="1200">
        <a:solidFill>
          <a:schemeClr val="tx1"/>
        </a:solidFill>
        <a:latin typeface="Arial" pitchFamily="-111" charset="0"/>
        <a:ea typeface="ヒラギノ角ゴ Pro W3" pitchFamily="-111" charset="-128"/>
        <a:cs typeface="ヒラギノ角ゴ Pro W3" pitchFamily="-111" charset="-128"/>
      </a:defRPr>
    </a:lvl8pPr>
    <a:lvl9pPr marL="4876678" algn="l" defTabSz="609585" rtl="0" eaLnBrk="1" latinLnBrk="0" hangingPunct="1">
      <a:defRPr kern="1200">
        <a:solidFill>
          <a:schemeClr val="tx1"/>
        </a:solidFill>
        <a:latin typeface="Arial" pitchFamily="-111" charset="0"/>
        <a:ea typeface="ヒラギノ角ゴ Pro W3" pitchFamily="-111" charset="-128"/>
        <a:cs typeface="ヒラギノ角ゴ Pro W3" pitchFamily="-111"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Musial" initials="MM" lastIdx="4" clrIdx="0">
    <p:extLst>
      <p:ext uri="{19B8F6BF-5375-455C-9EA6-DF929625EA0E}">
        <p15:presenceInfo xmlns:p15="http://schemas.microsoft.com/office/powerpoint/2012/main" userId="S::melissa.musial@oneamerica.com::6106dbd1-45e7-4564-97d8-8a4fbe328d65" providerId="AD"/>
      </p:ext>
    </p:extLst>
  </p:cmAuthor>
  <p:cmAuthor id="2" name="Tammy Rabe" initials="TR" lastIdx="3" clrIdx="1">
    <p:extLst>
      <p:ext uri="{19B8F6BF-5375-455C-9EA6-DF929625EA0E}">
        <p15:presenceInfo xmlns:p15="http://schemas.microsoft.com/office/powerpoint/2012/main" userId="S::tammy.rabe@oneamerica.com::857a41b1-d1de-4156-84c6-0e9d9edfd9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242"/>
    <a:srgbClr val="606060"/>
    <a:srgbClr val="EBEBEB"/>
    <a:srgbClr val="000000"/>
    <a:srgbClr val="D8D9DA"/>
    <a:srgbClr val="ADD8F4"/>
    <a:srgbClr val="CBCBCB"/>
    <a:srgbClr val="B8D095"/>
    <a:srgbClr val="FFFFFF"/>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58" autoAdjust="0"/>
    <p:restoredTop sz="86055" autoAdjust="0"/>
  </p:normalViewPr>
  <p:slideViewPr>
    <p:cSldViewPr snapToObjects="1" showGuides="1">
      <p:cViewPr varScale="1">
        <p:scale>
          <a:sx n="57" d="100"/>
          <a:sy n="57" d="100"/>
        </p:scale>
        <p:origin x="604"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showGuides="1">
      <p:cViewPr varScale="1">
        <p:scale>
          <a:sx n="106" d="100"/>
          <a:sy n="106" d="100"/>
        </p:scale>
        <p:origin x="-3368" y="-12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27AC-A04A-87F3-3C750806E5AB}"/>
              </c:ext>
            </c:extLst>
          </c:dPt>
          <c:dPt>
            <c:idx val="1"/>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3-27AC-A04A-87F3-3C750806E5AB}"/>
              </c:ext>
            </c:extLst>
          </c:dPt>
          <c:dPt>
            <c:idx val="2"/>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5-27AC-A04A-87F3-3C750806E5AB}"/>
              </c:ext>
            </c:extLst>
          </c:dPt>
          <c:dLbls>
            <c:dLbl>
              <c:idx val="0"/>
              <c:layout>
                <c:manualLayout>
                  <c:x val="-0.21396461805910633"/>
                  <c:y val="0.11008488469343848"/>
                </c:manualLayout>
              </c:layout>
              <c:tx>
                <c:rich>
                  <a:bodyPr rot="0" spcFirstLastPara="1" vertOverflow="ellipsis" vert="horz" wrap="square" lIns="38100" tIns="19050" rIns="38100" bIns="19050" anchor="ctr" anchorCtr="1">
                    <a:noAutofit/>
                  </a:bodyPr>
                  <a:lstStyle/>
                  <a:p>
                    <a:pPr>
                      <a:defRPr sz="3200" b="1" i="0" u="none" strike="noStrike" kern="1200" baseline="0">
                        <a:solidFill>
                          <a:schemeClr val="tx1"/>
                        </a:solidFill>
                        <a:latin typeface="+mn-lt"/>
                        <a:ea typeface="+mn-ea"/>
                        <a:cs typeface="+mn-cs"/>
                      </a:defRPr>
                    </a:pPr>
                    <a:fld id="{AEF85BF3-03A2-FD42-A809-86AD4F79FAAA}" type="VALUE">
                      <a:rPr lang="en-US" sz="3200" b="1" smtClean="0">
                        <a:solidFill>
                          <a:schemeClr val="tx1"/>
                        </a:solidFill>
                      </a:rPr>
                      <a:pPr>
                        <a:defRPr sz="3200" b="1">
                          <a:solidFill>
                            <a:schemeClr val="tx1"/>
                          </a:solidFill>
                        </a:defRPr>
                      </a:pPr>
                      <a:t>[VALUE]</a:t>
                    </a:fld>
                    <a:r>
                      <a:rPr lang="en-US" sz="3200" b="1" dirty="0">
                        <a:solidFill>
                          <a:schemeClr val="tx1"/>
                        </a:solidFill>
                      </a:rPr>
                      <a:t>%</a:t>
                    </a:r>
                  </a:p>
                </c:rich>
              </c:tx>
              <c:spPr>
                <a:noFill/>
                <a:ln>
                  <a:noFill/>
                </a:ln>
                <a:effectLst/>
              </c:spPr>
              <c:txPr>
                <a:bodyPr rot="0" spcFirstLastPara="1" vertOverflow="ellipsis" vert="horz" wrap="square" lIns="38100" tIns="19050" rIns="38100" bIns="19050" anchor="ctr" anchorCtr="1">
                  <a:noAutofit/>
                </a:bodyPr>
                <a:lstStyle/>
                <a:p>
                  <a:pPr>
                    <a:defRPr sz="3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3665354330708663"/>
                      <c:h val="7.9594725011675652E-2"/>
                    </c:manualLayout>
                  </c15:layout>
                  <c15:dlblFieldTable/>
                  <c15:showDataLabelsRange val="0"/>
                </c:ext>
                <c:ext xmlns:c16="http://schemas.microsoft.com/office/drawing/2014/chart" uri="{C3380CC4-5D6E-409C-BE32-E72D297353CC}">
                  <c16:uniqueId val="{00000001-27AC-A04A-87F3-3C750806E5AB}"/>
                </c:ext>
              </c:extLst>
            </c:dLbl>
            <c:dLbl>
              <c:idx val="1"/>
              <c:layout>
                <c:manualLayout>
                  <c:x val="-0.16263234141186905"/>
                  <c:y val="-0.30823878819782469"/>
                </c:manualLayout>
              </c:layout>
              <c:tx>
                <c:rich>
                  <a:bodyPr rot="0" spcFirstLastPara="1" vertOverflow="ellipsis" vert="horz" wrap="square" lIns="38100" tIns="19050" rIns="38100" bIns="19050" anchor="ctr" anchorCtr="0">
                    <a:noAutofit/>
                  </a:bodyPr>
                  <a:lstStyle/>
                  <a:p>
                    <a:pPr algn="ctr">
                      <a:defRPr sz="3200" b="0" i="0" u="none" strike="noStrike" kern="1200" baseline="0">
                        <a:solidFill>
                          <a:schemeClr val="tx1"/>
                        </a:solidFill>
                        <a:latin typeface="+mn-lt"/>
                        <a:ea typeface="+mn-ea"/>
                        <a:cs typeface="+mn-cs"/>
                      </a:defRPr>
                    </a:pPr>
                    <a:fld id="{D5BA6018-44D6-2248-85B8-62567DC4DC0D}" type="VALUE">
                      <a:rPr lang="en-US" sz="3200" b="1" smtClean="0">
                        <a:solidFill>
                          <a:schemeClr val="tx1"/>
                        </a:solidFill>
                      </a:rPr>
                      <a:pPr algn="ctr">
                        <a:defRPr sz="3200">
                          <a:solidFill>
                            <a:schemeClr val="tx1"/>
                          </a:solidFill>
                        </a:defRPr>
                      </a:pPr>
                      <a:t>[VALUE]</a:t>
                    </a:fld>
                    <a:r>
                      <a:rPr lang="en-US" sz="3200" b="1" dirty="0">
                        <a:solidFill>
                          <a:schemeClr val="tx1"/>
                        </a:solidFill>
                      </a:rPr>
                      <a:t>%</a:t>
                    </a:r>
                  </a:p>
                </c:rich>
              </c:tx>
              <c:spPr>
                <a:noFill/>
                <a:ln>
                  <a:noFill/>
                </a:ln>
                <a:effectLst/>
              </c:spPr>
              <c:txPr>
                <a:bodyPr rot="0" spcFirstLastPara="1" vertOverflow="ellipsis" vert="horz" wrap="square" lIns="38100" tIns="19050" rIns="38100" bIns="19050" anchor="ctr" anchorCtr="0">
                  <a:noAutofit/>
                </a:bodyPr>
                <a:lstStyle/>
                <a:p>
                  <a:pPr algn="ctr">
                    <a:defRPr sz="3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4567888199091234"/>
                      <c:h val="9.4636966328954866E-2"/>
                    </c:manualLayout>
                  </c15:layout>
                  <c15:dlblFieldTable/>
                  <c15:showDataLabelsRange val="0"/>
                </c:ext>
                <c:ext xmlns:c16="http://schemas.microsoft.com/office/drawing/2014/chart" uri="{C3380CC4-5D6E-409C-BE32-E72D297353CC}">
                  <c16:uniqueId val="{00000003-27AC-A04A-87F3-3C750806E5AB}"/>
                </c:ext>
              </c:extLst>
            </c:dLbl>
            <c:dLbl>
              <c:idx val="2"/>
              <c:layout>
                <c:manualLayout>
                  <c:x val="0.22460885571121791"/>
                  <c:y val="2.0268921574374293E-2"/>
                </c:manualLayout>
              </c:layout>
              <c:tx>
                <c:rich>
                  <a:bodyPr rot="0" spcFirstLastPara="1" vertOverflow="ellipsis" vert="horz" wrap="square" lIns="38100" tIns="19050" rIns="38100" bIns="19050" anchor="ctr" anchorCtr="1">
                    <a:noAutofit/>
                  </a:bodyPr>
                  <a:lstStyle/>
                  <a:p>
                    <a:pPr>
                      <a:defRPr sz="3200" b="1" i="0" u="none" strike="noStrike" kern="1200" baseline="0">
                        <a:solidFill>
                          <a:schemeClr val="tx1"/>
                        </a:solidFill>
                        <a:latin typeface="+mn-lt"/>
                        <a:ea typeface="+mn-ea"/>
                        <a:cs typeface="+mn-cs"/>
                      </a:defRPr>
                    </a:pPr>
                    <a:fld id="{82A7F4D1-17BE-4E47-A29E-372BC778A50A}" type="VALUE">
                      <a:rPr lang="en-US" sz="3200" b="1" smtClean="0">
                        <a:solidFill>
                          <a:schemeClr val="tx1"/>
                        </a:solidFill>
                      </a:rPr>
                      <a:pPr>
                        <a:defRPr sz="3200" b="1">
                          <a:solidFill>
                            <a:schemeClr val="tx1"/>
                          </a:solidFill>
                        </a:defRPr>
                      </a:pPr>
                      <a:t>[VALUE]</a:t>
                    </a:fld>
                    <a:r>
                      <a:rPr lang="en-US" sz="3200" b="1" dirty="0">
                        <a:solidFill>
                          <a:schemeClr val="tx1"/>
                        </a:solidFill>
                      </a:rPr>
                      <a:t>%</a:t>
                    </a:r>
                  </a:p>
                </c:rich>
              </c:tx>
              <c:spPr>
                <a:noFill/>
                <a:ln>
                  <a:noFill/>
                </a:ln>
                <a:effectLst/>
              </c:spPr>
              <c:txPr>
                <a:bodyPr rot="0" spcFirstLastPara="1" vertOverflow="ellipsis" vert="horz" wrap="square" lIns="38100" tIns="19050" rIns="38100" bIns="19050" anchor="ctr" anchorCtr="1">
                  <a:noAutofit/>
                </a:bodyPr>
                <a:lstStyle/>
                <a:p>
                  <a:pPr>
                    <a:defRPr sz="3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2141687500782958"/>
                      <c:h val="0.10862283858122108"/>
                    </c:manualLayout>
                  </c15:layout>
                  <c15:dlblFieldTable/>
                  <c15:showDataLabelsRange val="0"/>
                </c:ext>
                <c:ext xmlns:c16="http://schemas.microsoft.com/office/drawing/2014/chart" uri="{C3380CC4-5D6E-409C-BE32-E72D297353CC}">
                  <c16:uniqueId val="{00000005-27AC-A04A-87F3-3C750806E5A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65–74 years: 1.72 million (27.6%)</c:v>
                </c:pt>
                <c:pt idx="1">
                  <c:v>75–84 years: 2.25 million (36.1%)</c:v>
                </c:pt>
                <c:pt idx="2">
                  <c:v>85+ years: 2.27 million (36.4%)</c:v>
                </c:pt>
              </c:strCache>
            </c:strRef>
          </c:cat>
          <c:val>
            <c:numRef>
              <c:f>Sheet1!$B$2:$B$4</c:f>
              <c:numCache>
                <c:formatCode>General</c:formatCode>
                <c:ptCount val="3"/>
                <c:pt idx="0">
                  <c:v>27.6</c:v>
                </c:pt>
                <c:pt idx="1">
                  <c:v>36.1</c:v>
                </c:pt>
                <c:pt idx="2">
                  <c:v>36.4</c:v>
                </c:pt>
              </c:numCache>
            </c:numRef>
          </c:val>
          <c:extLst>
            <c:ext xmlns:c16="http://schemas.microsoft.com/office/drawing/2014/chart" uri="{C3380CC4-5D6E-409C-BE32-E72D297353CC}">
              <c16:uniqueId val="{00000000-BADA-5E42-841B-7E758417732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A5C36E"/>
            </a:solidFill>
            <a:ln w="28575">
              <a:solidFill>
                <a:srgbClr val="D8D9DA"/>
              </a:solidFill>
            </a:ln>
          </c:spPr>
          <c:dPt>
            <c:idx val="0"/>
            <c:bubble3D val="0"/>
            <c:spPr>
              <a:solidFill>
                <a:srgbClr val="A5C36E"/>
              </a:solidFill>
              <a:ln w="28575">
                <a:solidFill>
                  <a:srgbClr val="D8D9DA"/>
                </a:solidFill>
              </a:ln>
              <a:effectLst/>
            </c:spPr>
            <c:extLst>
              <c:ext xmlns:c16="http://schemas.microsoft.com/office/drawing/2014/chart" uri="{C3380CC4-5D6E-409C-BE32-E72D297353CC}">
                <c16:uniqueId val="{00000002-B96C-E745-86BE-52D9B3851DB6}"/>
              </c:ext>
            </c:extLst>
          </c:dPt>
          <c:dPt>
            <c:idx val="1"/>
            <c:bubble3D val="0"/>
            <c:spPr>
              <a:solidFill>
                <a:srgbClr val="A5C36E"/>
              </a:solidFill>
              <a:ln w="28575">
                <a:solidFill>
                  <a:srgbClr val="D8D9DA"/>
                </a:solidFill>
              </a:ln>
              <a:effectLst/>
            </c:spPr>
            <c:extLst>
              <c:ext xmlns:c16="http://schemas.microsoft.com/office/drawing/2014/chart" uri="{C3380CC4-5D6E-409C-BE32-E72D297353CC}">
                <c16:uniqueId val="{00000004-B96C-E745-86BE-52D9B3851DB6}"/>
              </c:ext>
            </c:extLst>
          </c:dPt>
          <c:dPt>
            <c:idx val="2"/>
            <c:bubble3D val="0"/>
            <c:spPr>
              <a:solidFill>
                <a:srgbClr val="ADD8F4"/>
              </a:solidFill>
              <a:ln w="31750">
                <a:solidFill>
                  <a:srgbClr val="D8D9DA"/>
                </a:solidFill>
                <a:miter lim="800000"/>
              </a:ln>
              <a:effectLst/>
            </c:spPr>
            <c:extLst>
              <c:ext xmlns:c16="http://schemas.microsoft.com/office/drawing/2014/chart" uri="{C3380CC4-5D6E-409C-BE32-E72D297353CC}">
                <c16:uniqueId val="{00000005-B96C-E745-86BE-52D9B3851DB6}"/>
              </c:ext>
            </c:extLst>
          </c:dPt>
          <c:dPt>
            <c:idx val="3"/>
            <c:bubble3D val="0"/>
            <c:spPr>
              <a:solidFill>
                <a:srgbClr val="A5C36E"/>
              </a:solidFill>
              <a:ln w="28575">
                <a:solidFill>
                  <a:srgbClr val="D8D9DA"/>
                </a:solidFill>
              </a:ln>
              <a:effectLst/>
            </c:spPr>
            <c:extLst>
              <c:ext xmlns:c16="http://schemas.microsoft.com/office/drawing/2014/chart" uri="{C3380CC4-5D6E-409C-BE32-E72D297353CC}">
                <c16:uniqueId val="{00000003-B96C-E745-86BE-52D9B3851DB6}"/>
              </c:ext>
            </c:extLst>
          </c:dPt>
          <c:dPt>
            <c:idx val="4"/>
            <c:bubble3D val="0"/>
            <c:spPr>
              <a:solidFill>
                <a:srgbClr val="A5C36E"/>
              </a:solidFill>
              <a:ln w="28575">
                <a:solidFill>
                  <a:srgbClr val="D8D9DA"/>
                </a:solidFill>
              </a:ln>
              <a:effectLst/>
            </c:spPr>
            <c:extLst>
              <c:ext xmlns:c16="http://schemas.microsoft.com/office/drawing/2014/chart" uri="{C3380CC4-5D6E-409C-BE32-E72D297353CC}">
                <c16:uniqueId val="{00000006-B96C-E745-86BE-52D9B3851DB6}"/>
              </c:ext>
            </c:extLst>
          </c:dPt>
          <c:cat>
            <c:strRef>
              <c:f>Sheet1!$A$2:$A$6</c:f>
              <c:strCache>
                <c:ptCount val="5"/>
                <c:pt idx="0">
                  <c:v>1st Qtr</c:v>
                </c:pt>
                <c:pt idx="1">
                  <c:v>2nd Qtr</c:v>
                </c:pt>
                <c:pt idx="2">
                  <c:v>3rd Qtr</c:v>
                </c:pt>
                <c:pt idx="3">
                  <c:v>4th Qtr</c:v>
                </c:pt>
                <c:pt idx="4">
                  <c:v>5th Qtr</c:v>
                </c:pt>
              </c:strCache>
            </c:strRef>
          </c:cat>
          <c:val>
            <c:numRef>
              <c:f>Sheet1!$B$2:$B$6</c:f>
              <c:numCache>
                <c:formatCode>General</c:formatCode>
                <c:ptCount val="5"/>
                <c:pt idx="0">
                  <c:v>35</c:v>
                </c:pt>
                <c:pt idx="1">
                  <c:v>5</c:v>
                </c:pt>
                <c:pt idx="2">
                  <c:v>10</c:v>
                </c:pt>
                <c:pt idx="3">
                  <c:v>28</c:v>
                </c:pt>
                <c:pt idx="4">
                  <c:v>25</c:v>
                </c:pt>
              </c:numCache>
            </c:numRef>
          </c:val>
          <c:extLst>
            <c:ext xmlns:c16="http://schemas.microsoft.com/office/drawing/2014/chart" uri="{C3380CC4-5D6E-409C-BE32-E72D297353CC}">
              <c16:uniqueId val="{00000000-B96C-E745-86BE-52D9B3851DB6}"/>
            </c:ext>
          </c:extLst>
        </c:ser>
        <c:dLbls>
          <c:showLegendKey val="0"/>
          <c:showVal val="0"/>
          <c:showCatName val="0"/>
          <c:showSerName val="0"/>
          <c:showPercent val="0"/>
          <c:showBubbleSize val="0"/>
          <c:showLeaderLines val="1"/>
        </c:dLbls>
        <c:firstSliceAng val="29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29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A5C36E"/>
            </a:solidFill>
            <a:ln w="28575">
              <a:solidFill>
                <a:srgbClr val="D8D9DA"/>
              </a:solidFill>
            </a:ln>
          </c:spPr>
          <c:dPt>
            <c:idx val="0"/>
            <c:bubble3D val="0"/>
            <c:spPr>
              <a:solidFill>
                <a:srgbClr val="A5C36E"/>
              </a:solidFill>
              <a:ln w="28575">
                <a:solidFill>
                  <a:srgbClr val="D8D9DA"/>
                </a:solidFill>
              </a:ln>
              <a:effectLst/>
            </c:spPr>
            <c:extLst>
              <c:ext xmlns:c16="http://schemas.microsoft.com/office/drawing/2014/chart" uri="{C3380CC4-5D6E-409C-BE32-E72D297353CC}">
                <c16:uniqueId val="{00000001-5FA9-487B-8CD6-77C6674120B6}"/>
              </c:ext>
            </c:extLst>
          </c:dPt>
          <c:dPt>
            <c:idx val="1"/>
            <c:bubble3D val="0"/>
            <c:spPr>
              <a:solidFill>
                <a:srgbClr val="A5C36E"/>
              </a:solidFill>
              <a:ln w="28575">
                <a:solidFill>
                  <a:srgbClr val="D8D9DA"/>
                </a:solidFill>
              </a:ln>
              <a:effectLst/>
            </c:spPr>
            <c:extLst>
              <c:ext xmlns:c16="http://schemas.microsoft.com/office/drawing/2014/chart" uri="{C3380CC4-5D6E-409C-BE32-E72D297353CC}">
                <c16:uniqueId val="{00000003-5FA9-487B-8CD6-77C6674120B6}"/>
              </c:ext>
            </c:extLst>
          </c:dPt>
          <c:dPt>
            <c:idx val="2"/>
            <c:bubble3D val="0"/>
            <c:spPr>
              <a:solidFill>
                <a:srgbClr val="A5C36E"/>
              </a:solidFill>
              <a:ln w="31750">
                <a:solidFill>
                  <a:srgbClr val="D8D9DA"/>
                </a:solidFill>
                <a:miter lim="800000"/>
              </a:ln>
              <a:effectLst/>
            </c:spPr>
            <c:extLst>
              <c:ext xmlns:c16="http://schemas.microsoft.com/office/drawing/2014/chart" uri="{C3380CC4-5D6E-409C-BE32-E72D297353CC}">
                <c16:uniqueId val="{00000005-5FA9-487B-8CD6-77C6674120B6}"/>
              </c:ext>
            </c:extLst>
          </c:dPt>
          <c:dPt>
            <c:idx val="3"/>
            <c:bubble3D val="0"/>
            <c:spPr>
              <a:solidFill>
                <a:srgbClr val="A5C36E"/>
              </a:solidFill>
              <a:ln w="28575">
                <a:solidFill>
                  <a:srgbClr val="D8D9DA"/>
                </a:solidFill>
              </a:ln>
              <a:effectLst/>
            </c:spPr>
            <c:extLst>
              <c:ext xmlns:c16="http://schemas.microsoft.com/office/drawing/2014/chart" uri="{C3380CC4-5D6E-409C-BE32-E72D297353CC}">
                <c16:uniqueId val="{00000007-5FA9-487B-8CD6-77C6674120B6}"/>
              </c:ext>
            </c:extLst>
          </c:dPt>
          <c:dPt>
            <c:idx val="4"/>
            <c:bubble3D val="0"/>
            <c:spPr>
              <a:solidFill>
                <a:srgbClr val="A5C36E"/>
              </a:solidFill>
              <a:ln w="28575">
                <a:solidFill>
                  <a:srgbClr val="D8D9DA"/>
                </a:solidFill>
              </a:ln>
              <a:effectLst/>
            </c:spPr>
            <c:extLst>
              <c:ext xmlns:c16="http://schemas.microsoft.com/office/drawing/2014/chart" uri="{C3380CC4-5D6E-409C-BE32-E72D297353CC}">
                <c16:uniqueId val="{00000009-5FA9-487B-8CD6-77C6674120B6}"/>
              </c:ext>
            </c:extLst>
          </c:dPt>
          <c:cat>
            <c:strRef>
              <c:f>Sheet1!$A$2:$A$6</c:f>
              <c:strCache>
                <c:ptCount val="5"/>
                <c:pt idx="0">
                  <c:v>1st Qtr</c:v>
                </c:pt>
                <c:pt idx="1">
                  <c:v>2nd Qtr</c:v>
                </c:pt>
                <c:pt idx="2">
                  <c:v>3rd Qtr</c:v>
                </c:pt>
                <c:pt idx="3">
                  <c:v>4th Qtr</c:v>
                </c:pt>
                <c:pt idx="4">
                  <c:v>5th Qtr</c:v>
                </c:pt>
              </c:strCache>
            </c:strRef>
          </c:cat>
          <c:val>
            <c:numRef>
              <c:f>Sheet1!$B$2:$B$6</c:f>
              <c:numCache>
                <c:formatCode>General</c:formatCode>
                <c:ptCount val="5"/>
                <c:pt idx="0">
                  <c:v>35</c:v>
                </c:pt>
                <c:pt idx="3">
                  <c:v>43</c:v>
                </c:pt>
                <c:pt idx="4">
                  <c:v>25</c:v>
                </c:pt>
              </c:numCache>
            </c:numRef>
          </c:val>
          <c:extLst>
            <c:ext xmlns:c16="http://schemas.microsoft.com/office/drawing/2014/chart" uri="{C3380CC4-5D6E-409C-BE32-E72D297353CC}">
              <c16:uniqueId val="{0000000A-5FA9-487B-8CD6-77C6674120B6}"/>
            </c:ext>
          </c:extLst>
        </c:ser>
        <c:dLbls>
          <c:showLegendKey val="0"/>
          <c:showVal val="0"/>
          <c:showCatName val="0"/>
          <c:showSerName val="0"/>
          <c:showPercent val="0"/>
          <c:showBubbleSize val="0"/>
          <c:showLeaderLines val="1"/>
        </c:dLbls>
        <c:firstSliceAng val="29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11200" y="0"/>
            <a:ext cx="7721600" cy="342900"/>
          </a:xfrm>
          <a:prstGeom prst="rect">
            <a:avLst/>
          </a:prstGeom>
        </p:spPr>
        <p:txBody>
          <a:bodyPr vert="horz" wrap="square" lIns="0" tIns="0" rIns="0" bIns="0" numCol="1" anchor="ctr" anchorCtr="0" compatLnSpc="1">
            <a:prstTxWarp prst="textNoShape">
              <a:avLst/>
            </a:prstTxWarp>
          </a:bodyPr>
          <a:lstStyle>
            <a:lvl1pPr>
              <a:defRPr sz="1200"/>
            </a:lvl1pPr>
          </a:lstStyle>
          <a:p>
            <a:pPr algn="ctr">
              <a:defRPr/>
            </a:pPr>
            <a:endParaRPr lang="en-US" sz="1100" cap="small" dirty="0">
              <a:latin typeface="+mj-lt"/>
            </a:endParaRPr>
          </a:p>
        </p:txBody>
      </p:sp>
      <p:sp>
        <p:nvSpPr>
          <p:cNvPr id="3" name="Date Placeholder 2"/>
          <p:cNvSpPr>
            <a:spLocks noGrp="1"/>
          </p:cNvSpPr>
          <p:nvPr>
            <p:ph type="dt" sz="quarter" idx="1"/>
          </p:nvPr>
        </p:nvSpPr>
        <p:spPr>
          <a:xfrm>
            <a:off x="711200" y="6572251"/>
            <a:ext cx="812800" cy="208382"/>
          </a:xfrm>
          <a:prstGeom prst="rect">
            <a:avLst/>
          </a:prstGeom>
        </p:spPr>
        <p:txBody>
          <a:bodyPr vert="horz" wrap="square" lIns="0" tIns="0" rIns="0" bIns="0" numCol="1" anchor="b" anchorCtr="0" compatLnSpc="1">
            <a:prstTxWarp prst="textNoShape">
              <a:avLst/>
            </a:prstTxWarp>
          </a:bodyPr>
          <a:lstStyle>
            <a:lvl1pPr algn="r">
              <a:defRPr sz="1200"/>
            </a:lvl1pPr>
          </a:lstStyle>
          <a:p>
            <a:pPr algn="l">
              <a:defRPr/>
            </a:pPr>
            <a:fld id="{2B40D166-F2E1-2947-9125-AD1DCC241D6E}" type="datetime1">
              <a:rPr lang="en-US" sz="1000" smtClean="0">
                <a:latin typeface="+mj-lt"/>
              </a:rPr>
              <a:pPr algn="l">
                <a:defRPr/>
              </a:pPr>
              <a:t>9/27/2021</a:t>
            </a:fld>
            <a:r>
              <a:rPr lang="en-US" sz="1000">
                <a:latin typeface="+mj-lt"/>
              </a:rPr>
              <a:t>   </a:t>
            </a:r>
            <a:endParaRPr lang="en-US" sz="1000" dirty="0">
              <a:latin typeface="+mj-lt"/>
            </a:endParaRPr>
          </a:p>
        </p:txBody>
      </p:sp>
      <p:sp>
        <p:nvSpPr>
          <p:cNvPr id="5" name="Slide Number Placeholder 4"/>
          <p:cNvSpPr>
            <a:spLocks noGrp="1"/>
          </p:cNvSpPr>
          <p:nvPr>
            <p:ph type="sldNum" sz="quarter" idx="3"/>
          </p:nvPr>
        </p:nvSpPr>
        <p:spPr>
          <a:xfrm>
            <a:off x="7620000" y="6565846"/>
            <a:ext cx="812800" cy="208382"/>
          </a:xfrm>
          <a:prstGeom prst="rect">
            <a:avLst/>
          </a:prstGeom>
        </p:spPr>
        <p:txBody>
          <a:bodyPr vert="horz" wrap="square" lIns="0" tIns="0" rIns="0" bIns="0" numCol="1" anchor="b" anchorCtr="0" compatLnSpc="1">
            <a:prstTxWarp prst="textNoShape">
              <a:avLst/>
            </a:prstTxWarp>
          </a:bodyPr>
          <a:lstStyle>
            <a:lvl1pPr algn="r">
              <a:defRPr sz="1200"/>
            </a:lvl1pPr>
          </a:lstStyle>
          <a:p>
            <a:pPr>
              <a:defRPr/>
            </a:pPr>
            <a:fld id="{401135D0-81C8-6047-AB70-CB2078FEB644}" type="slidenum">
              <a:rPr lang="en-US" sz="1000">
                <a:latin typeface="+mj-lt"/>
              </a:rPr>
              <a:pPr>
                <a:defRPr/>
              </a:pPr>
              <a:t>‹#›</a:t>
            </a:fld>
            <a:endParaRPr lang="en-US" sz="1000" dirty="0">
              <a:latin typeface="+mj-lt"/>
            </a:endParaRPr>
          </a:p>
        </p:txBody>
      </p:sp>
      <p:cxnSp>
        <p:nvCxnSpPr>
          <p:cNvPr id="7" name="Straight Connector 6"/>
          <p:cNvCxnSpPr/>
          <p:nvPr/>
        </p:nvCxnSpPr>
        <p:spPr>
          <a:xfrm>
            <a:off x="711200" y="6429376"/>
            <a:ext cx="7721600" cy="1251"/>
          </a:xfrm>
          <a:prstGeom prst="line">
            <a:avLst/>
          </a:prstGeom>
          <a:ln w="6350">
            <a:solidFill>
              <a:srgbClr val="1A1A19"/>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11200" y="6427349"/>
            <a:ext cx="7721600" cy="138499"/>
          </a:xfrm>
          <a:prstGeom prst="rect">
            <a:avLst/>
          </a:prstGeom>
          <a:noFill/>
        </p:spPr>
        <p:txBody>
          <a:bodyPr wrap="square" lIns="0" tIns="0" rIns="0" bIns="0" rtlCol="0" anchor="b" anchorCtr="0">
            <a:spAutoFit/>
          </a:bodyPr>
          <a:lstStyle/>
          <a:p>
            <a:pPr algn="ctr"/>
            <a:r>
              <a:rPr lang="en-US" sz="900" i="1" dirty="0">
                <a:latin typeface="+mj-lt"/>
              </a:rPr>
              <a:t>Products and financial services provided by</a:t>
            </a:r>
          </a:p>
        </p:txBody>
      </p:sp>
      <p:sp>
        <p:nvSpPr>
          <p:cNvPr id="10" name="Footer Placeholder 9"/>
          <p:cNvSpPr>
            <a:spLocks noGrp="1"/>
          </p:cNvSpPr>
          <p:nvPr>
            <p:ph type="ftr" sz="quarter" idx="2"/>
          </p:nvPr>
        </p:nvSpPr>
        <p:spPr>
          <a:xfrm>
            <a:off x="711200" y="6229351"/>
            <a:ext cx="7721600" cy="200025"/>
          </a:xfrm>
          <a:prstGeom prst="rect">
            <a:avLst/>
          </a:prstGeom>
        </p:spPr>
        <p:txBody>
          <a:bodyPr vert="horz" lIns="0" tIns="0" rIns="0" bIns="0" rtlCol="0" anchor="ctr" anchorCtr="0"/>
          <a:lstStyle>
            <a:lvl1pPr algn="l">
              <a:defRPr sz="1200"/>
            </a:lvl1pPr>
          </a:lstStyle>
          <a:p>
            <a:endParaRPr lang="en-US" sz="900" b="1" dirty="0"/>
          </a:p>
        </p:txBody>
      </p:sp>
      <p:sp>
        <p:nvSpPr>
          <p:cNvPr id="12" name="TextBox 11"/>
          <p:cNvSpPr txBox="1"/>
          <p:nvPr/>
        </p:nvSpPr>
        <p:spPr>
          <a:xfrm>
            <a:off x="711200" y="6522238"/>
            <a:ext cx="7721600" cy="200055"/>
          </a:xfrm>
          <a:prstGeom prst="rect">
            <a:avLst/>
          </a:prstGeom>
          <a:noFill/>
        </p:spPr>
        <p:txBody>
          <a:bodyPr wrap="square" lIns="0" tIns="0" rIns="0" bIns="0" rtlCol="0" anchor="b" anchorCtr="0">
            <a:spAutoFit/>
          </a:bodyPr>
          <a:lstStyle/>
          <a:p>
            <a:pPr algn="ctr"/>
            <a:r>
              <a:rPr lang="en-US" sz="1300" cap="small" dirty="0">
                <a:latin typeface="+mj-lt"/>
              </a:rPr>
              <a:t>The State Life Insurance Company</a:t>
            </a:r>
            <a:endParaRPr lang="en-US" sz="1300" cap="small" baseline="30000" dirty="0">
              <a:latin typeface="+mj-lt"/>
            </a:endParaRPr>
          </a:p>
        </p:txBody>
      </p:sp>
    </p:spTree>
    <p:extLst>
      <p:ext uri="{BB962C8B-B14F-4D97-AF65-F5344CB8AC3E}">
        <p14:creationId xmlns:p14="http://schemas.microsoft.com/office/powerpoint/2010/main" val="259529661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11200" y="0"/>
            <a:ext cx="7721600" cy="342900"/>
          </a:xfrm>
          <a:prstGeom prst="rect">
            <a:avLst/>
          </a:prstGeom>
        </p:spPr>
        <p:txBody>
          <a:bodyPr vert="horz" wrap="square" lIns="91440" tIns="0" rIns="91440" bIns="0" numCol="1" anchor="ctr" anchorCtr="0" compatLnSpc="1">
            <a:prstTxWarp prst="textNoShape">
              <a:avLst/>
            </a:prstTxWarp>
          </a:bodyPr>
          <a:lstStyle>
            <a:lvl1pPr algn="ctr">
              <a:defRPr sz="1200" cap="small">
                <a:latin typeface="Georgia"/>
                <a:cs typeface="Georgia"/>
              </a:defRPr>
            </a:lvl1pPr>
          </a:lstStyle>
          <a:p>
            <a:pPr>
              <a:defRPr/>
            </a:pPr>
            <a:endParaRPr lang="en-US" dirty="0"/>
          </a:p>
        </p:txBody>
      </p:sp>
      <p:sp>
        <p:nvSpPr>
          <p:cNvPr id="3" name="Date Placeholder 2"/>
          <p:cNvSpPr>
            <a:spLocks noGrp="1"/>
          </p:cNvSpPr>
          <p:nvPr>
            <p:ph type="dt" idx="1"/>
          </p:nvPr>
        </p:nvSpPr>
        <p:spPr>
          <a:xfrm>
            <a:off x="711200" y="6565847"/>
            <a:ext cx="812800" cy="208407"/>
          </a:xfrm>
          <a:prstGeom prst="rect">
            <a:avLst/>
          </a:prstGeom>
        </p:spPr>
        <p:txBody>
          <a:bodyPr vert="horz" wrap="square" lIns="0" tIns="0" rIns="0" bIns="0" numCol="1" anchor="b" anchorCtr="0" compatLnSpc="1">
            <a:prstTxWarp prst="textNoShape">
              <a:avLst/>
            </a:prstTxWarp>
          </a:bodyPr>
          <a:lstStyle>
            <a:lvl1pPr algn="l">
              <a:defRPr sz="1000">
                <a:latin typeface="Georgia"/>
                <a:cs typeface="Georgia"/>
              </a:defRPr>
            </a:lvl1pPr>
          </a:lstStyle>
          <a:p>
            <a:pPr>
              <a:defRPr/>
            </a:pPr>
            <a:fld id="{71AA68AF-A852-B34C-B4AA-64DB69A3A30B}" type="datetime1">
              <a:rPr lang="en-US" smtClean="0"/>
              <a:pPr>
                <a:defRPr/>
              </a:pPr>
              <a:t>9/27/2021</a:t>
            </a:fld>
            <a:endParaRPr lang="en-US" dirty="0"/>
          </a:p>
        </p:txBody>
      </p:sp>
      <p:sp>
        <p:nvSpPr>
          <p:cNvPr id="4" name="Slide Image Placeholder 3"/>
          <p:cNvSpPr>
            <a:spLocks noGrp="1" noRot="1" noChangeAspect="1"/>
          </p:cNvSpPr>
          <p:nvPr>
            <p:ph type="sldImg" idx="2"/>
          </p:nvPr>
        </p:nvSpPr>
        <p:spPr>
          <a:xfrm>
            <a:off x="2286000" y="400050"/>
            <a:ext cx="4572000" cy="25717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711200" y="3086100"/>
            <a:ext cx="7721600" cy="30861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711200" y="6230602"/>
            <a:ext cx="7721600" cy="200025"/>
          </a:xfrm>
          <a:prstGeom prst="rect">
            <a:avLst/>
          </a:prstGeom>
        </p:spPr>
        <p:txBody>
          <a:bodyPr vert="horz" wrap="square" lIns="0" tIns="0" rIns="91440" bIns="0" numCol="1" anchor="ctr" anchorCtr="0" compatLnSpc="1">
            <a:prstTxWarp prst="textNoShape">
              <a:avLst/>
            </a:prstTxWarp>
          </a:bodyPr>
          <a:lstStyle>
            <a:lvl1pPr>
              <a:defRPr sz="1100" b="1">
                <a:latin typeface="Arial"/>
                <a:cs typeface="Arial"/>
              </a:defRPr>
            </a:lvl1pPr>
          </a:lstStyle>
          <a:p>
            <a:pPr>
              <a:defRPr/>
            </a:pPr>
            <a:endParaRPr lang="en-US" dirty="0"/>
          </a:p>
        </p:txBody>
      </p:sp>
      <p:sp>
        <p:nvSpPr>
          <p:cNvPr id="7" name="Slide Number Placeholder 6"/>
          <p:cNvSpPr>
            <a:spLocks noGrp="1"/>
          </p:cNvSpPr>
          <p:nvPr>
            <p:ph type="sldNum" sz="quarter" idx="5"/>
          </p:nvPr>
        </p:nvSpPr>
        <p:spPr>
          <a:xfrm>
            <a:off x="7620000" y="6582157"/>
            <a:ext cx="812800" cy="208407"/>
          </a:xfrm>
          <a:prstGeom prst="rect">
            <a:avLst/>
          </a:prstGeom>
        </p:spPr>
        <p:txBody>
          <a:bodyPr vert="horz" wrap="square" lIns="91440" tIns="0" rIns="0" bIns="0" numCol="1" anchor="b" anchorCtr="0" compatLnSpc="1">
            <a:prstTxWarp prst="textNoShape">
              <a:avLst/>
            </a:prstTxWarp>
          </a:bodyPr>
          <a:lstStyle>
            <a:lvl1pPr algn="r">
              <a:defRPr sz="1000">
                <a:latin typeface="Georgia"/>
                <a:cs typeface="Georgia"/>
              </a:defRPr>
            </a:lvl1pPr>
          </a:lstStyle>
          <a:p>
            <a:pPr>
              <a:defRPr/>
            </a:pPr>
            <a:fld id="{7945FDD3-740F-274E-AD64-38D52E432D3E}" type="slidenum">
              <a:rPr lang="en-US" smtClean="0"/>
              <a:pPr>
                <a:defRPr/>
              </a:pPr>
              <a:t>‹#›</a:t>
            </a:fld>
            <a:endParaRPr lang="en-US" dirty="0"/>
          </a:p>
        </p:txBody>
      </p:sp>
      <p:cxnSp>
        <p:nvCxnSpPr>
          <p:cNvPr id="17" name="Straight Connector 16"/>
          <p:cNvCxnSpPr/>
          <p:nvPr/>
        </p:nvCxnSpPr>
        <p:spPr>
          <a:xfrm>
            <a:off x="711200" y="6429376"/>
            <a:ext cx="7721600" cy="1251"/>
          </a:xfrm>
          <a:prstGeom prst="line">
            <a:avLst/>
          </a:prstGeom>
          <a:ln w="6350">
            <a:solidFill>
              <a:srgbClr val="1A1A19"/>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11200" y="6427349"/>
            <a:ext cx="7721600" cy="138499"/>
          </a:xfrm>
          <a:prstGeom prst="rect">
            <a:avLst/>
          </a:prstGeom>
          <a:noFill/>
        </p:spPr>
        <p:txBody>
          <a:bodyPr wrap="square" lIns="0" tIns="0" rIns="0" bIns="0" rtlCol="0" anchor="b" anchorCtr="0">
            <a:spAutoFit/>
          </a:bodyPr>
          <a:lstStyle/>
          <a:p>
            <a:pPr algn="ctr"/>
            <a:r>
              <a:rPr lang="en-US" sz="900" i="1" dirty="0">
                <a:latin typeface="+mj-lt"/>
              </a:rPr>
              <a:t>Products and financial services provided by</a:t>
            </a:r>
          </a:p>
        </p:txBody>
      </p:sp>
      <p:sp>
        <p:nvSpPr>
          <p:cNvPr id="19" name="TextBox 18"/>
          <p:cNvSpPr txBox="1"/>
          <p:nvPr/>
        </p:nvSpPr>
        <p:spPr>
          <a:xfrm>
            <a:off x="711200" y="6522238"/>
            <a:ext cx="7721600" cy="200055"/>
          </a:xfrm>
          <a:prstGeom prst="rect">
            <a:avLst/>
          </a:prstGeom>
          <a:noFill/>
        </p:spPr>
        <p:txBody>
          <a:bodyPr wrap="square" lIns="0" tIns="0" rIns="0" bIns="0" rtlCol="0" anchor="b" anchorCtr="0">
            <a:spAutoFit/>
          </a:bodyPr>
          <a:lstStyle/>
          <a:p>
            <a:pPr algn="ctr"/>
            <a:r>
              <a:rPr lang="en-US" sz="1300" cap="small" dirty="0">
                <a:latin typeface="+mj-lt"/>
              </a:rPr>
              <a:t>The State Life Insurance Company</a:t>
            </a:r>
            <a:endParaRPr lang="en-US" sz="1300" cap="small" baseline="30000" dirty="0">
              <a:latin typeface="+mj-lt"/>
            </a:endParaRPr>
          </a:p>
        </p:txBody>
      </p:sp>
    </p:spTree>
    <p:extLst>
      <p:ext uri="{BB962C8B-B14F-4D97-AF65-F5344CB8AC3E}">
        <p14:creationId xmlns:p14="http://schemas.microsoft.com/office/powerpoint/2010/main" val="3539548336"/>
      </p:ext>
    </p:extLst>
  </p:cSld>
  <p:clrMap bg1="lt1" tx1="dk1" bg2="lt2" tx2="dk2" accent1="accent1" accent2="accent2" accent3="accent3" accent4="accent4" accent5="accent5" accent6="accent6" hlink="hlink" folHlink="folHlink"/>
  <p:hf sldNum="0" hdr="0" ftr="0" dt="0"/>
  <p:notesStyle>
    <a:lvl1pPr algn="l" defTabSz="609585" rtl="0" eaLnBrk="0" fontAlgn="base" hangingPunct="0">
      <a:spcBef>
        <a:spcPct val="30000"/>
      </a:spcBef>
      <a:spcAft>
        <a:spcPct val="0"/>
      </a:spcAft>
      <a:defRPr sz="1600" kern="1200">
        <a:solidFill>
          <a:schemeClr val="tx1"/>
        </a:solidFill>
        <a:latin typeface="+mn-lt"/>
        <a:ea typeface="ヒラギノ角ゴ Pro W3" pitchFamily="-111" charset="-128"/>
        <a:cs typeface="ヒラギノ角ゴ Pro W3" pitchFamily="-111" charset="-128"/>
      </a:defRPr>
    </a:lvl1pPr>
    <a:lvl2pPr marL="609585" algn="l" defTabSz="609585" rtl="0" eaLnBrk="0" fontAlgn="base" hangingPunct="0">
      <a:spcBef>
        <a:spcPct val="30000"/>
      </a:spcBef>
      <a:spcAft>
        <a:spcPct val="0"/>
      </a:spcAft>
      <a:defRPr sz="1600" kern="1200">
        <a:solidFill>
          <a:schemeClr val="tx1"/>
        </a:solidFill>
        <a:latin typeface="+mn-lt"/>
        <a:ea typeface="ヒラギノ角ゴ Pro W3" pitchFamily="-111" charset="-128"/>
        <a:cs typeface="+mn-cs"/>
      </a:defRPr>
    </a:lvl2pPr>
    <a:lvl3pPr marL="1219170" algn="l" defTabSz="609585" rtl="0" eaLnBrk="0" fontAlgn="base" hangingPunct="0">
      <a:spcBef>
        <a:spcPct val="30000"/>
      </a:spcBef>
      <a:spcAft>
        <a:spcPct val="0"/>
      </a:spcAft>
      <a:defRPr sz="1600" kern="1200">
        <a:solidFill>
          <a:schemeClr val="tx1"/>
        </a:solidFill>
        <a:latin typeface="+mn-lt"/>
        <a:ea typeface="ヒラギノ角ゴ Pro W3" pitchFamily="-111" charset="-128"/>
        <a:cs typeface="+mn-cs"/>
      </a:defRPr>
    </a:lvl3pPr>
    <a:lvl4pPr marL="1828754" algn="l" defTabSz="609585" rtl="0" eaLnBrk="0" fontAlgn="base" hangingPunct="0">
      <a:spcBef>
        <a:spcPct val="30000"/>
      </a:spcBef>
      <a:spcAft>
        <a:spcPct val="0"/>
      </a:spcAft>
      <a:defRPr sz="1600" kern="1200">
        <a:solidFill>
          <a:schemeClr val="tx1"/>
        </a:solidFill>
        <a:latin typeface="+mn-lt"/>
        <a:ea typeface="ヒラギノ角ゴ Pro W3" pitchFamily="-111" charset="-128"/>
        <a:cs typeface="+mn-cs"/>
      </a:defRPr>
    </a:lvl4pPr>
    <a:lvl5pPr marL="2438339" algn="l" defTabSz="609585" rtl="0" eaLnBrk="0" fontAlgn="base" hangingPunct="0">
      <a:spcBef>
        <a:spcPct val="30000"/>
      </a:spcBef>
      <a:spcAft>
        <a:spcPct val="0"/>
      </a:spcAft>
      <a:defRPr sz="1600" kern="1200">
        <a:solidFill>
          <a:schemeClr val="tx1"/>
        </a:solidFill>
        <a:latin typeface="+mn-lt"/>
        <a:ea typeface="ヒラギノ角ゴ Pro W3" pitchFamily="-111" charset="-128"/>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One Choice</a:t>
            </a:r>
          </a:p>
        </p:txBody>
      </p:sp>
    </p:spTree>
    <p:extLst>
      <p:ext uri="{BB962C8B-B14F-4D97-AF65-F5344CB8AC3E}">
        <p14:creationId xmlns:p14="http://schemas.microsoft.com/office/powerpoint/2010/main" val="1020028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first question is, you may not need care, but if you do….how will it affect your family?</a:t>
            </a:r>
          </a:p>
        </p:txBody>
      </p:sp>
    </p:spTree>
    <p:extLst>
      <p:ext uri="{BB962C8B-B14F-4D97-AF65-F5344CB8AC3E}">
        <p14:creationId xmlns:p14="http://schemas.microsoft.com/office/powerpoint/2010/main" val="92937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indent="0">
              <a:buNone/>
            </a:pPr>
            <a:r>
              <a:rPr lang="en-US" sz="1800" u="sng" dirty="0">
                <a:solidFill>
                  <a:schemeClr val="tx1">
                    <a:lumMod val="65000"/>
                    <a:lumOff val="35000"/>
                  </a:schemeClr>
                </a:solidFill>
                <a:latin typeface="Arial Narrow" panose="020B0606020202030204" pitchFamily="34" charset="0"/>
              </a:rPr>
              <a:t>Emotional impacts: </a:t>
            </a:r>
            <a:r>
              <a:rPr lang="en-US" sz="1600" dirty="0">
                <a:solidFill>
                  <a:schemeClr val="tx1">
                    <a:lumMod val="65000"/>
                    <a:lumOff val="35000"/>
                  </a:schemeClr>
                </a:solidFill>
                <a:latin typeface="Arial Narrow" panose="020B0606020202030204" pitchFamily="34" charset="0"/>
              </a:rPr>
              <a:t>Spousal caregivers may be likely to experience depression at an even higher rate than those for whom they care. Caregivers may feel as though they’re adjusting to taking care of an entirely different person, especially with diagnoses like dementia, which can leave caregivers mourning the loss of their previous lives with their husbands or wives.</a:t>
            </a:r>
          </a:p>
          <a:p>
            <a:pPr marL="0" indent="0">
              <a:buFont typeface="Arial" pitchFamily="-111" charset="0"/>
              <a:buNone/>
            </a:pPr>
            <a:endParaRPr lang="en-US" sz="1800" dirty="0">
              <a:solidFill>
                <a:schemeClr val="tx1">
                  <a:lumMod val="65000"/>
                  <a:lumOff val="35000"/>
                </a:schemeClr>
              </a:solidFill>
              <a:latin typeface="Arial Narrow" panose="020B0606020202030204" pitchFamily="34" charset="0"/>
            </a:endParaRPr>
          </a:p>
          <a:p>
            <a:pPr marL="0" indent="0">
              <a:buNone/>
            </a:pPr>
            <a:r>
              <a:rPr lang="en-US" sz="1800" u="sng" dirty="0">
                <a:solidFill>
                  <a:schemeClr val="tx1">
                    <a:lumMod val="65000"/>
                    <a:lumOff val="35000"/>
                  </a:schemeClr>
                </a:solidFill>
                <a:latin typeface="Arial Narrow" panose="020B0606020202030204" pitchFamily="34" charset="0"/>
              </a:rPr>
              <a:t>Physical challenges:  </a:t>
            </a:r>
            <a:r>
              <a:rPr lang="en-US" sz="1600" dirty="0">
                <a:solidFill>
                  <a:schemeClr val="tx1">
                    <a:lumMod val="65000"/>
                    <a:lumOff val="35000"/>
                  </a:schemeClr>
                </a:solidFill>
                <a:latin typeface="Arial Narrow" panose="020B0606020202030204" pitchFamily="34" charset="0"/>
              </a:rPr>
              <a:t>Emotional strain can have an undeniable impact on physical well-being. Excess stress can lead to poor sleep, increased blood pressure, weight gain or loss, headaches or any other wealth of symptoms. </a:t>
            </a:r>
          </a:p>
          <a:p>
            <a:pPr marL="0" indent="0">
              <a:buNone/>
            </a:pPr>
            <a:endParaRPr lang="en-US" sz="1600" dirty="0">
              <a:solidFill>
                <a:schemeClr val="tx1">
                  <a:lumMod val="65000"/>
                  <a:lumOff val="35000"/>
                </a:schemeClr>
              </a:solidFill>
              <a:latin typeface="Arial Narrow" panose="020B0606020202030204" pitchFamily="34" charset="0"/>
            </a:endParaRPr>
          </a:p>
          <a:p>
            <a:pPr marL="0" indent="0">
              <a:buNone/>
            </a:pPr>
            <a:r>
              <a:rPr lang="en-US" sz="1600" dirty="0">
                <a:solidFill>
                  <a:schemeClr val="tx1">
                    <a:lumMod val="65000"/>
                    <a:lumOff val="35000"/>
                  </a:schemeClr>
                </a:solidFill>
                <a:latin typeface="Arial Narrow" panose="020B0606020202030204" pitchFamily="34" charset="0"/>
              </a:rPr>
              <a:t>Aside from physical conditions that negatively affect health, physical challenges may present themselves in other ways. For example, wives may have trouble physically helping their husband move around the home due to a sheer difference in weight and size, while husbands may find that their own physical conditions make it difficult to help their wife with mobility.</a:t>
            </a:r>
            <a:endParaRPr lang="en-US" sz="1800" dirty="0">
              <a:solidFill>
                <a:schemeClr val="tx1">
                  <a:lumMod val="65000"/>
                  <a:lumOff val="35000"/>
                </a:schemeClr>
              </a:solidFill>
              <a:latin typeface="Arial Narrow" panose="020B0606020202030204" pitchFamily="34" charset="0"/>
            </a:endParaRPr>
          </a:p>
          <a:p>
            <a:endParaRPr lang="en-US" dirty="0"/>
          </a:p>
        </p:txBody>
      </p:sp>
    </p:spTree>
    <p:extLst>
      <p:ext uri="{BB962C8B-B14F-4D97-AF65-F5344CB8AC3E}">
        <p14:creationId xmlns:p14="http://schemas.microsoft.com/office/powerpoint/2010/main" val="1708893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600" b="0" i="0" kern="1200" dirty="0">
                <a:solidFill>
                  <a:schemeClr val="tx1"/>
                </a:solidFill>
                <a:effectLst/>
                <a:latin typeface="+mn-lt"/>
                <a:ea typeface="ヒラギノ角ゴ Pro W3" pitchFamily="-111" charset="-128"/>
                <a:cs typeface="ヒラギノ角ゴ Pro W3" pitchFamily="-111" charset="-128"/>
              </a:rPr>
              <a:t>Both caregiver depression and perceived burden may increase as the care receiver's functional status declines. Thus, higher levels of clinical depression are attributed to people caring for individuals with dementia.</a:t>
            </a:r>
            <a:endParaRPr lang="en-US" sz="1600" b="0" i="0" u="none" strike="noStrike" kern="1200" baseline="30000" dirty="0">
              <a:solidFill>
                <a:schemeClr val="tx1"/>
              </a:solidFill>
              <a:effectLst/>
              <a:latin typeface="+mn-lt"/>
              <a:ea typeface="ヒラギノ角ゴ Pro W3" pitchFamily="-111" charset="-128"/>
              <a:cs typeface="ヒラギノ角ゴ Pro W3" pitchFamily="-111" charset="-128"/>
            </a:endParaRPr>
          </a:p>
          <a:p>
            <a:endParaRPr lang="en-US" sz="1600" b="0" i="0" u="none" strike="noStrike" kern="1200" baseline="30000" dirty="0">
              <a:solidFill>
                <a:schemeClr val="tx1"/>
              </a:solidFill>
              <a:effectLst/>
              <a:latin typeface="+mn-lt"/>
              <a:ea typeface="ヒラギノ角ゴ Pro W3" pitchFamily="-111" charset="-128"/>
              <a:cs typeface="ヒラギノ角ゴ Pro W3"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ヒラギノ角ゴ Pro W3" pitchFamily="-111" charset="-128"/>
                <a:cs typeface="ヒラギノ角ゴ Pro W3" pitchFamily="-111" charset="-128"/>
              </a:rPr>
              <a:t>Some 36% of caregivers report high emotional stress. They also describe feeling frustrated, angry, drained, guilty or helpless as a result of providing care. 48% of caregivers who had no choice in providing care feel a high amount of emotional stress. Those caring for a relative more often feel high emotional stress 38% than do those caring for a non-relative 23%.</a:t>
            </a:r>
          </a:p>
          <a:p>
            <a:endParaRPr lang="en-US" dirty="0"/>
          </a:p>
          <a:p>
            <a:r>
              <a:rPr lang="en-US" sz="1600" b="0" i="0" kern="1200" dirty="0">
                <a:solidFill>
                  <a:schemeClr val="tx1"/>
                </a:solidFill>
                <a:effectLst/>
                <a:latin typeface="+mn-lt"/>
                <a:ea typeface="ヒラギノ角ゴ Pro W3" pitchFamily="-111" charset="-128"/>
                <a:cs typeface="ヒラギノ角ゴ Pro W3" pitchFamily="-111" charset="-128"/>
              </a:rPr>
              <a:t>About 1 in 4 (23%) caregivers report that caregiving has made it difficult to take care of their own health and a similar proportion report that it has made their health worse. Caregivers have lower levels of subjective well-being and physical health than non-caregivers. In 2020, 20% of caregivers reported fair or poor health status.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ヒラギノ角ゴ Pro W3" pitchFamily="-111" charset="-128"/>
                <a:cs typeface="ヒラギノ角ゴ Pro W3" pitchFamily="-111" charset="-128"/>
              </a:rPr>
              <a:t>61% of working caregivers suffer work-related impacts due to their dual roles. Many caregivers feel they have no choice about taking on caregiving responsibilities 53%. This sense of obligation is even higher in caregivers that provide 21 or more hours of care per week 57% and live-in caregivers 64%. 61% of caregivers in 2020 were employed at one point while also caregiving.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effectLst/>
              <a:latin typeface="+mn-lt"/>
              <a:ea typeface="ヒラギノ角ゴ Pro W3" pitchFamily="-111" charset="-128"/>
              <a:cs typeface="ヒラギノ角ゴ Pro W3"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ヒラギノ角ゴ Pro W3" pitchFamily="-111" charset="-128"/>
                <a:cs typeface="ヒラギノ角ゴ Pro W3" pitchFamily="-111" charset="-128"/>
              </a:rPr>
              <a:t>6 in 10 caregivers report having experienced at least 1 impact or change to their employment situation as a result of caregiving, with about half having to go in late, leave early, or take time off to provide care 53%. Other impacts include cutting back on their working hours 15% or taking a leave of absence 14% .</a:t>
            </a:r>
            <a:endParaRPr lang="en-US" dirty="0"/>
          </a:p>
        </p:txBody>
      </p:sp>
    </p:spTree>
    <p:extLst>
      <p:ext uri="{BB962C8B-B14F-4D97-AF65-F5344CB8AC3E}">
        <p14:creationId xmlns:p14="http://schemas.microsoft.com/office/powerpoint/2010/main" val="3890376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indent="0">
              <a:buFont typeface="Arial" pitchFamily="-111" charset="0"/>
              <a:buNone/>
            </a:pPr>
            <a:r>
              <a:rPr lang="en-US" sz="1600" dirty="0">
                <a:solidFill>
                  <a:schemeClr val="tx1">
                    <a:lumMod val="65000"/>
                    <a:lumOff val="35000"/>
                  </a:schemeClr>
                </a:solidFill>
                <a:latin typeface="Arial Narrow" panose="020B0606020202030204" pitchFamily="34" charset="0"/>
              </a:rPr>
              <a:t>Siblings might not have a model for how to work together to handle caregiving and the many practical, emotional, and financial issues that go with it.  While some families may be able to work out differences, others may struggle.</a:t>
            </a:r>
          </a:p>
          <a:p>
            <a:pPr marL="0" indent="0">
              <a:buFont typeface="Arial" pitchFamily="-111" charset="0"/>
              <a:buNone/>
            </a:pPr>
            <a:endParaRPr lang="en-US" sz="1600" dirty="0">
              <a:solidFill>
                <a:schemeClr val="tx1">
                  <a:lumMod val="65000"/>
                  <a:lumOff val="35000"/>
                </a:schemeClr>
              </a:solidFill>
              <a:latin typeface="Arial Narrow" panose="020B0606020202030204" pitchFamily="34" charset="0"/>
            </a:endParaRPr>
          </a:p>
          <a:p>
            <a:pPr marL="0" indent="0">
              <a:buFont typeface="Arial" pitchFamily="-111" charset="0"/>
              <a:buNone/>
            </a:pPr>
            <a:r>
              <a:rPr lang="en-US" sz="1600" dirty="0">
                <a:solidFill>
                  <a:schemeClr val="tx1">
                    <a:lumMod val="65000"/>
                    <a:lumOff val="35000"/>
                  </a:schemeClr>
                </a:solidFill>
                <a:latin typeface="Arial Narrow" panose="020B0606020202030204" pitchFamily="34" charset="0"/>
              </a:rPr>
              <a:t>There may be tension and resentment. Fights can often be over caregiving:  who does or doesn’t do it; how much; and who is in charge.</a:t>
            </a:r>
          </a:p>
          <a:p>
            <a:pPr marL="0" indent="0">
              <a:buFont typeface="Arial" pitchFamily="-111" charset="0"/>
              <a:buNone/>
            </a:pPr>
            <a:endParaRPr lang="en-US" sz="1600" dirty="0">
              <a:solidFill>
                <a:schemeClr val="tx1">
                  <a:lumMod val="65000"/>
                  <a:lumOff val="35000"/>
                </a:schemeClr>
              </a:solidFill>
              <a:latin typeface="Arial Narrow" panose="020B0606020202030204" pitchFamily="34" charset="0"/>
            </a:endParaRPr>
          </a:p>
          <a:p>
            <a:pPr marL="0" indent="0">
              <a:buFont typeface="Arial" pitchFamily="-111" charset="0"/>
              <a:buNone/>
            </a:pPr>
            <a:r>
              <a:rPr lang="en-US" sz="1600" dirty="0">
                <a:solidFill>
                  <a:schemeClr val="tx1">
                    <a:lumMod val="65000"/>
                    <a:lumOff val="35000"/>
                  </a:schemeClr>
                </a:solidFill>
                <a:latin typeface="Arial Narrow" panose="020B0606020202030204" pitchFamily="34" charset="0"/>
              </a:rPr>
              <a:t>The sibling who lives nearby or has a closer relationship to the parent may take on the caregiving role.</a:t>
            </a:r>
          </a:p>
          <a:p>
            <a:pPr marL="0" indent="0">
              <a:buFont typeface="Arial" pitchFamily="-111" charset="0"/>
              <a:buNone/>
            </a:pPr>
            <a:endParaRPr lang="en-US" sz="1600" dirty="0">
              <a:solidFill>
                <a:schemeClr val="tx1">
                  <a:lumMod val="65000"/>
                  <a:lumOff val="35000"/>
                </a:schemeClr>
              </a:solidFill>
              <a:latin typeface="Arial Narrow" panose="020B0606020202030204" pitchFamily="34" charset="0"/>
            </a:endParaRPr>
          </a:p>
          <a:p>
            <a:pPr marL="0" indent="0">
              <a:buNone/>
            </a:pPr>
            <a:r>
              <a:rPr lang="en-US" sz="1600" dirty="0">
                <a:solidFill>
                  <a:schemeClr val="tx1">
                    <a:lumMod val="65000"/>
                    <a:lumOff val="35000"/>
                  </a:schemeClr>
                </a:solidFill>
                <a:latin typeface="Arial Narrow" panose="020B0606020202030204" pitchFamily="34" charset="0"/>
              </a:rPr>
              <a:t>One sibling may become a parent’s caregiver because he or she doesn't have a job or needs a place to stay. Family members may think this arrangement will solve a lot of problems. But it can be a recipe for trouble. The family needs to spell out clearly what that person will be expected to do, whether there will be financial compensation, and how that will work. In addition, the sibling(s) should be clear about what support tasks each will provide.</a:t>
            </a:r>
          </a:p>
          <a:p>
            <a:pPr marL="0" indent="0">
              <a:buFont typeface="Arial" pitchFamily="-111" charset="0"/>
              <a:buNone/>
            </a:pPr>
            <a:endParaRPr lang="en-US" sz="1600" dirty="0">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3409197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tx1">
                    <a:lumMod val="65000"/>
                    <a:lumOff val="35000"/>
                  </a:schemeClr>
                </a:solidFill>
                <a:latin typeface="Arial Narrow" panose="020B0606020202030204" pitchFamily="34" charset="0"/>
                <a:ea typeface="Calibri" panose="020F0502020204030204" pitchFamily="34" charset="0"/>
                <a:cs typeface="Times New Roman" panose="02020603050405020304" pitchFamily="18" charset="0"/>
              </a:rPr>
              <a:t>If you are single and have no family nearby – you’ll need to plan.</a:t>
            </a:r>
          </a:p>
          <a:p>
            <a:endParaRPr lang="en-US" sz="1600" dirty="0">
              <a:solidFill>
                <a:schemeClr val="tx1">
                  <a:lumMod val="65000"/>
                  <a:lumOff val="35000"/>
                </a:schemeClr>
              </a:solidFill>
              <a:latin typeface="Arial Narrow" panose="020B0606020202030204" pitchFamily="34" charset="0"/>
              <a:ea typeface="Calibri" panose="020F0502020204030204" pitchFamily="34" charset="0"/>
              <a:cs typeface="Times New Roman" panose="02020603050405020304" pitchFamily="18" charset="0"/>
            </a:endParaRPr>
          </a:p>
          <a:p>
            <a:r>
              <a:rPr lang="en-US" sz="1600" dirty="0">
                <a:solidFill>
                  <a:schemeClr val="tx1">
                    <a:lumMod val="65000"/>
                    <a:lumOff val="35000"/>
                  </a:schemeClr>
                </a:solidFill>
                <a:latin typeface="Arial Narrow" panose="020B0606020202030204" pitchFamily="34" charset="0"/>
                <a:ea typeface="Calibri" panose="020F0502020204030204" pitchFamily="34" charset="0"/>
                <a:cs typeface="Times New Roman" panose="02020603050405020304" pitchFamily="18" charset="0"/>
              </a:rPr>
              <a:t>Who will be designated to care for you and are they ready and able to accept that responsibility?  If you live close by friends, are they willing and able – financially and physically themselves to care for you?</a:t>
            </a:r>
          </a:p>
          <a:p>
            <a:endParaRPr lang="en-US" sz="1600" dirty="0">
              <a:solidFill>
                <a:schemeClr val="tx1">
                  <a:lumMod val="65000"/>
                  <a:lumOff val="35000"/>
                </a:schemeClr>
              </a:solidFill>
              <a:latin typeface="Arial Narrow" panose="020B0606020202030204" pitchFamily="34" charset="0"/>
              <a:cs typeface="Times New Roman" panose="02020603050405020304" pitchFamily="18" charset="0"/>
            </a:endParaRPr>
          </a:p>
          <a:p>
            <a:r>
              <a:rPr lang="en-US" sz="1600" dirty="0">
                <a:solidFill>
                  <a:schemeClr val="tx1">
                    <a:lumMod val="65000"/>
                    <a:lumOff val="35000"/>
                  </a:schemeClr>
                </a:solidFill>
                <a:latin typeface="Arial Narrow" panose="020B0606020202030204" pitchFamily="34" charset="0"/>
                <a:cs typeface="Times New Roman" panose="02020603050405020304" pitchFamily="18" charset="0"/>
              </a:rPr>
              <a:t>Who will look out for you financially?</a:t>
            </a:r>
          </a:p>
          <a:p>
            <a:pPr marL="342900" indent="-342900">
              <a:buFont typeface="Arial" panose="020B0604020202020204" pitchFamily="34" charset="0"/>
              <a:buChar char="•"/>
            </a:pPr>
            <a:r>
              <a:rPr lang="en-US" sz="1600" dirty="0">
                <a:solidFill>
                  <a:schemeClr val="tx1">
                    <a:lumMod val="65000"/>
                    <a:lumOff val="35000"/>
                  </a:schemeClr>
                </a:solidFill>
                <a:latin typeface="Arial Narrow" panose="020B0606020202030204" pitchFamily="34" charset="0"/>
                <a:cs typeface="Times New Roman" panose="02020603050405020304" pitchFamily="18" charset="0"/>
              </a:rPr>
              <a:t>Make sure bills for care are paid regularly and on time</a:t>
            </a:r>
          </a:p>
          <a:p>
            <a:pPr marL="342900" indent="-342900">
              <a:buFont typeface="Arial" panose="020B0604020202020204" pitchFamily="34" charset="0"/>
              <a:buChar char="•"/>
            </a:pPr>
            <a:r>
              <a:rPr lang="en-US" sz="1600" dirty="0">
                <a:solidFill>
                  <a:schemeClr val="tx1">
                    <a:lumMod val="65000"/>
                    <a:lumOff val="35000"/>
                  </a:schemeClr>
                </a:solidFill>
                <a:latin typeface="Arial Narrow" panose="020B0606020202030204" pitchFamily="34" charset="0"/>
                <a:cs typeface="Times New Roman" panose="02020603050405020304" pitchFamily="18" charset="0"/>
              </a:rPr>
              <a:t>Plans are available to handle bill administration so you can keep your private affairs – private and be rest assured that they will be paid.</a:t>
            </a:r>
          </a:p>
          <a:p>
            <a:endParaRPr lang="en-US" dirty="0"/>
          </a:p>
        </p:txBody>
      </p:sp>
    </p:spTree>
    <p:extLst>
      <p:ext uri="{BB962C8B-B14F-4D97-AF65-F5344CB8AC3E}">
        <p14:creationId xmlns:p14="http://schemas.microsoft.com/office/powerpoint/2010/main" val="182627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My second question is:  And if </a:t>
            </a:r>
            <a:r>
              <a:rPr lang="en-US"/>
              <a:t>you do </a:t>
            </a:r>
            <a:r>
              <a:rPr lang="en-US" dirty="0"/>
              <a:t>need care, how will you pay for it?</a:t>
            </a:r>
          </a:p>
        </p:txBody>
      </p:sp>
    </p:spTree>
    <p:extLst>
      <p:ext uri="{BB962C8B-B14F-4D97-AF65-F5344CB8AC3E}">
        <p14:creationId xmlns:p14="http://schemas.microsoft.com/office/powerpoint/2010/main" val="3851674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a:t>Unfortunately, long-term care is not free. </a:t>
            </a:r>
            <a:r>
              <a:rPr lang="en-US" sz="1600" kern="1200" dirty="0">
                <a:solidFill>
                  <a:schemeClr val="tx1"/>
                </a:solidFill>
                <a:effectLst/>
                <a:latin typeface="+mn-lt"/>
                <a:ea typeface="ヒラギノ角ゴ Pro W3" pitchFamily="-111" charset="-128"/>
                <a:cs typeface="ヒラギノ角ゴ Pro W3" pitchFamily="-111" charset="-128"/>
              </a:rPr>
              <a:t>Actually, it is quite expensive.  We typically get three answers:  we get the government will pay for me and I mentioned earlier what it will require for the government to pay.  That is usually a last resort for most. Also, many believe Medicare pays for this.  This can be confusing because Medicare DOES pay for nursing home, however, it is following a hospital stay and only for a short period of time.  </a:t>
            </a:r>
            <a:br>
              <a:rPr lang="en-US" sz="1600" kern="1200" dirty="0">
                <a:solidFill>
                  <a:schemeClr val="tx1"/>
                </a:solidFill>
                <a:effectLst/>
                <a:latin typeface="+mn-lt"/>
                <a:ea typeface="ヒラギノ角ゴ Pro W3" pitchFamily="-111" charset="-128"/>
                <a:cs typeface="ヒラギノ角ゴ Pro W3" pitchFamily="-111" charset="-128"/>
              </a:rPr>
            </a:br>
            <a:endParaRPr lang="en-US" sz="1600" kern="1200" dirty="0">
              <a:solidFill>
                <a:schemeClr val="tx1"/>
              </a:solidFill>
              <a:effectLst/>
              <a:latin typeface="+mn-lt"/>
              <a:ea typeface="ヒラギノ角ゴ Pro W3" pitchFamily="-111" charset="-128"/>
              <a:cs typeface="ヒラギノ角ゴ Pro W3" pitchFamily="-111" charset="-128"/>
            </a:endParaRPr>
          </a:p>
          <a:p>
            <a:r>
              <a:rPr lang="en-US" sz="1600" kern="1200" dirty="0">
                <a:solidFill>
                  <a:schemeClr val="tx1"/>
                </a:solidFill>
                <a:effectLst/>
                <a:latin typeface="+mn-lt"/>
                <a:ea typeface="ヒラギノ角ゴ Pro W3" pitchFamily="-111" charset="-128"/>
                <a:cs typeface="ヒラギノ角ゴ Pro W3" pitchFamily="-111" charset="-128"/>
              </a:rPr>
              <a:t>It is also designed to be rehabilitative care meaning you are getting better and coming back out.  Such as if I had knee replacement or a hip surgery and needed to rehabilitate to be able to take care of myself. The type of care we are talking about today is different.  It will require care from this point forward (meaning I am not getting better) and needing help with activities of daily life such as bathing, eating, getting dressed, using the restroom, getting in and out of bed. </a:t>
            </a:r>
          </a:p>
          <a:p>
            <a:r>
              <a:rPr lang="en-US" sz="1600" kern="1200" dirty="0">
                <a:solidFill>
                  <a:schemeClr val="tx1"/>
                </a:solidFill>
                <a:effectLst/>
                <a:latin typeface="+mn-lt"/>
                <a:ea typeface="ヒラギノ角ゴ Pro W3" pitchFamily="-111" charset="-128"/>
                <a:cs typeface="ヒラギノ角ゴ Pro W3" pitchFamily="-111" charset="-128"/>
              </a:rPr>
              <a:t> </a:t>
            </a:r>
          </a:p>
          <a:p>
            <a:pPr marL="0" marR="0" lvl="0" indent="0" algn="l" defTabSz="609585" rtl="0" eaLnBrk="0" fontAlgn="base" latinLnBrk="0" hangingPunct="0">
              <a:lnSpc>
                <a:spcPct val="100000"/>
              </a:lnSpc>
              <a:spcBef>
                <a:spcPct val="30000"/>
              </a:spcBef>
              <a:spcAft>
                <a:spcPct val="0"/>
              </a:spcAft>
              <a:buClrTx/>
              <a:buSzTx/>
              <a:buFontTx/>
              <a:buNone/>
              <a:tabLst/>
              <a:defRPr/>
            </a:pPr>
            <a:r>
              <a:rPr lang="en-US" sz="1600" kern="1200" dirty="0">
                <a:solidFill>
                  <a:schemeClr val="tx1"/>
                </a:solidFill>
                <a:effectLst/>
                <a:latin typeface="+mn-lt"/>
                <a:ea typeface="ヒラギノ角ゴ Pro W3" pitchFamily="-111" charset="-128"/>
                <a:cs typeface="ヒラギノ角ゴ Pro W3" pitchFamily="-111" charset="-128"/>
              </a:rPr>
              <a:t>Medicaid pays for this, but only if you </a:t>
            </a:r>
            <a:r>
              <a:rPr lang="en-US" dirty="0"/>
              <a:t>have limited income and resources.</a:t>
            </a:r>
            <a:r>
              <a:rPr lang="en-US" sz="1600" kern="1200" dirty="0">
                <a:solidFill>
                  <a:schemeClr val="tx1"/>
                </a:solidFill>
                <a:effectLst/>
                <a:latin typeface="+mn-lt"/>
                <a:ea typeface="ヒラギノ角ゴ Pro W3" pitchFamily="-111" charset="-128"/>
                <a:cs typeface="ヒラギノ角ゴ Pro W3" pitchFamily="-111" charset="-128"/>
              </a:rPr>
              <a:t> Besides, most of Medicaid will not pay for care at home.  It most likely will require facility care….most people we work with want to stay in the comfort of their own home without restricted visiting hours for their friends and family or being potentially exposed to other illnesses.</a:t>
            </a:r>
          </a:p>
          <a:p>
            <a:r>
              <a:rPr lang="en-US" sz="1600" kern="1200" dirty="0">
                <a:solidFill>
                  <a:schemeClr val="tx1"/>
                </a:solidFill>
                <a:effectLst/>
                <a:latin typeface="+mn-lt"/>
                <a:ea typeface="ヒラギノ角ゴ Pro W3" pitchFamily="-111" charset="-128"/>
                <a:cs typeface="ヒラギノ角ゴ Pro W3" pitchFamily="-111" charset="-128"/>
              </a:rPr>
              <a:t> </a:t>
            </a:r>
          </a:p>
          <a:p>
            <a:r>
              <a:rPr lang="en-US" sz="1600" kern="1200" dirty="0">
                <a:solidFill>
                  <a:schemeClr val="tx1"/>
                </a:solidFill>
                <a:effectLst/>
                <a:latin typeface="+mn-lt"/>
                <a:ea typeface="ヒラギノ角ゴ Pro W3" pitchFamily="-111" charset="-128"/>
                <a:cs typeface="ヒラギノ角ゴ Pro W3" pitchFamily="-111" charset="-128"/>
              </a:rPr>
              <a:t>The second answer we get is traditional type LTC insurance and that is absolutely appropriate!  I applaud anyone who has put this protection in place.  However, most have not because it can be expensive, the premiums can increase over time, but the biggest thing we have heard is that “it is a use it or lose it” policy.  Meaning if I don’t need care, all the money I paid in is now gone.  </a:t>
            </a:r>
          </a:p>
          <a:p>
            <a:r>
              <a:rPr lang="en-US" sz="1600" kern="1200" dirty="0">
                <a:solidFill>
                  <a:schemeClr val="tx1"/>
                </a:solidFill>
                <a:effectLst/>
                <a:latin typeface="+mn-lt"/>
                <a:ea typeface="ヒラギノ角ゴ Pro W3" pitchFamily="-111" charset="-128"/>
                <a:cs typeface="ヒラギノ角ゴ Pro W3" pitchFamily="-111" charset="-128"/>
              </a:rPr>
              <a:t> </a:t>
            </a:r>
          </a:p>
          <a:p>
            <a:r>
              <a:rPr lang="en-US" sz="1600" kern="1200" dirty="0">
                <a:solidFill>
                  <a:schemeClr val="tx1"/>
                </a:solidFill>
                <a:effectLst/>
                <a:latin typeface="+mn-lt"/>
                <a:ea typeface="ヒラギノ角ゴ Pro W3" pitchFamily="-111" charset="-128"/>
                <a:cs typeface="ヒラギノ角ゴ Pro W3" pitchFamily="-111" charset="-128"/>
              </a:rPr>
              <a:t>The third response we get is “I will pay for this out of my own money”.</a:t>
            </a:r>
          </a:p>
          <a:p>
            <a:endParaRPr lang="en-US" dirty="0"/>
          </a:p>
          <a:p>
            <a:endParaRPr lang="en-US" dirty="0"/>
          </a:p>
        </p:txBody>
      </p:sp>
    </p:spTree>
    <p:extLst>
      <p:ext uri="{BB962C8B-B14F-4D97-AF65-F5344CB8AC3E}">
        <p14:creationId xmlns:p14="http://schemas.microsoft.com/office/powerpoint/2010/main" val="613113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believe or have been told that they have “plenty of assets”.  This may be true!  However, there may be a better way to pay out of assets.  Also, needing care isn’t a one-time payment at a set price.  It is an increased expense in your retirement years that will require more income to pay.  Are your assets able to suddenly generate this increased need for income at the exact moment you need it?</a:t>
            </a:r>
          </a:p>
          <a:p>
            <a:endParaRPr lang="en-US" dirty="0"/>
          </a:p>
          <a:p>
            <a:r>
              <a:rPr lang="en-US" dirty="0"/>
              <a:t>Long term care is an income or cash flow problem, not an asset problem.</a:t>
            </a:r>
          </a:p>
          <a:p>
            <a:endParaRPr lang="en-US" dirty="0"/>
          </a:p>
        </p:txBody>
      </p:sp>
    </p:spTree>
    <p:extLst>
      <p:ext uri="{BB962C8B-B14F-4D97-AF65-F5344CB8AC3E}">
        <p14:creationId xmlns:p14="http://schemas.microsoft.com/office/powerpoint/2010/main" val="1150461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ヒラギノ角ゴ Pro W3" pitchFamily="-111" charset="-128"/>
                <a:cs typeface="ヒラギノ角ゴ Pro W3" pitchFamily="-111" charset="-128"/>
              </a:rPr>
              <a:t>Most people will default to paying out of pocket and go it alone — paying out of pocket is often referred to as “self-funding”.</a:t>
            </a:r>
          </a:p>
          <a:p>
            <a:r>
              <a:rPr lang="en-US" sz="1600" kern="1200" dirty="0">
                <a:solidFill>
                  <a:schemeClr val="tx1"/>
                </a:solidFill>
                <a:effectLst/>
                <a:latin typeface="+mn-lt"/>
                <a:ea typeface="ヒラギノ角ゴ Pro W3" pitchFamily="-111" charset="-128"/>
                <a:cs typeface="ヒラギノ角ゴ Pro W3" pitchFamily="-111" charset="-128"/>
              </a:rPr>
              <a:t> </a:t>
            </a:r>
          </a:p>
          <a:p>
            <a:r>
              <a:rPr lang="en-US" sz="1600" kern="1200" dirty="0">
                <a:solidFill>
                  <a:schemeClr val="tx1"/>
                </a:solidFill>
                <a:effectLst/>
                <a:latin typeface="+mn-lt"/>
                <a:ea typeface="ヒラギノ角ゴ Pro W3" pitchFamily="-111" charset="-128"/>
                <a:cs typeface="ヒラギノ角ゴ Pro W3" pitchFamily="-111" charset="-128"/>
              </a:rPr>
              <a:t>Many will liquidate their assets faster than they had intended.  Maybe spending managed accounts, annuities, or cash which may cause a ripple effect on other planning such as taxable social security or raising your Medicare premiums unnecessarily.  This may potentially create a retirement lifestyle that is less than desirable or leave children without an inheritance.</a:t>
            </a:r>
            <a:endParaRPr lang="en-US" dirty="0"/>
          </a:p>
          <a:p>
            <a:endParaRPr lang="en-US" dirty="0"/>
          </a:p>
        </p:txBody>
      </p:sp>
    </p:spTree>
    <p:extLst>
      <p:ext uri="{BB962C8B-B14F-4D97-AF65-F5344CB8AC3E}">
        <p14:creationId xmlns:p14="http://schemas.microsoft.com/office/powerpoint/2010/main" val="3904559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1600" kern="1200" dirty="0">
                <a:solidFill>
                  <a:schemeClr val="tx1"/>
                </a:solidFill>
                <a:effectLst/>
                <a:latin typeface="+mn-lt"/>
                <a:ea typeface="ヒラギノ角ゴ Pro W3" pitchFamily="-111" charset="-128"/>
                <a:cs typeface="ヒラギノ角ゴ Pro W3" pitchFamily="-111" charset="-128"/>
              </a:rPr>
              <a:t>The government recognized that there were a lot of people that this would affect.  Many would spend down their money to eventually end up on taxpayer assistance anyway.  </a:t>
            </a:r>
          </a:p>
          <a:p>
            <a:r>
              <a:rPr lang="en-US" sz="1600" kern="1200" dirty="0">
                <a:solidFill>
                  <a:schemeClr val="tx1"/>
                </a:solidFill>
                <a:effectLst/>
                <a:latin typeface="+mn-lt"/>
                <a:ea typeface="ヒラギノ角ゴ Pro W3" pitchFamily="-111" charset="-128"/>
                <a:cs typeface="ヒラギノ角ゴ Pro W3" pitchFamily="-111" charset="-128"/>
              </a:rPr>
              <a:t> </a:t>
            </a:r>
          </a:p>
          <a:p>
            <a:r>
              <a:rPr lang="en-US" sz="1600" kern="1200" dirty="0">
                <a:solidFill>
                  <a:schemeClr val="tx1"/>
                </a:solidFill>
                <a:effectLst/>
                <a:latin typeface="+mn-lt"/>
                <a:ea typeface="ヒラギノ角ゴ Pro W3" pitchFamily="-111" charset="-128"/>
                <a:cs typeface="ヒラギノ角ゴ Pro W3" pitchFamily="-111" charset="-128"/>
              </a:rPr>
              <a:t>So they said, “why are we waiting for this to happen?  Let’s give them tax incentives NOW to encourage them to plan for later.”  That is how they influence behavior, right?  They raise taxes to keep us from doing things and lower them to encourage us to do things and it works very well!  </a:t>
            </a:r>
          </a:p>
          <a:p>
            <a:r>
              <a:rPr lang="en-US" sz="1600" kern="1200" dirty="0">
                <a:solidFill>
                  <a:schemeClr val="tx1"/>
                </a:solidFill>
                <a:effectLst/>
                <a:latin typeface="+mn-lt"/>
                <a:ea typeface="ヒラギノ角ゴ Pro W3" pitchFamily="-111" charset="-128"/>
                <a:cs typeface="ヒラギノ角ゴ Pro W3" pitchFamily="-111" charset="-128"/>
              </a:rPr>
              <a:t> </a:t>
            </a:r>
          </a:p>
          <a:p>
            <a:r>
              <a:rPr lang="en-US" sz="1600" kern="1200" dirty="0">
                <a:solidFill>
                  <a:schemeClr val="tx1"/>
                </a:solidFill>
                <a:effectLst/>
                <a:latin typeface="+mn-lt"/>
                <a:ea typeface="ヒラギノ角ゴ Pro W3" pitchFamily="-111" charset="-128"/>
                <a:cs typeface="ヒラギノ角ゴ Pro W3" pitchFamily="-111" charset="-128"/>
              </a:rPr>
              <a:t>The first tax law passed is to allow the use of life insurance tax free to pay these care expense bills via the HIPAA Law of 1996. </a:t>
            </a:r>
          </a:p>
          <a:p>
            <a:endParaRPr lang="en-US" sz="1600" kern="1200" dirty="0">
              <a:solidFill>
                <a:schemeClr val="tx1"/>
              </a:solidFill>
              <a:effectLst/>
              <a:latin typeface="+mn-lt"/>
              <a:ea typeface="ヒラギノ角ゴ Pro W3" pitchFamily="-111" charset="-128"/>
              <a:cs typeface="ヒラギノ角ゴ Pro W3" pitchFamily="-111" charset="-128"/>
            </a:endParaRPr>
          </a:p>
          <a:p>
            <a:r>
              <a:rPr lang="en-US" sz="1600" kern="1200" dirty="0">
                <a:solidFill>
                  <a:schemeClr val="tx1"/>
                </a:solidFill>
                <a:effectLst/>
                <a:latin typeface="+mn-lt"/>
                <a:ea typeface="ヒラギノ角ゴ Pro W3" pitchFamily="-111" charset="-128"/>
                <a:cs typeface="ヒラギノ角ゴ Pro W3" pitchFamily="-111" charset="-128"/>
              </a:rPr>
              <a:t>Now, when I say life insurance, most will say “my kids are grown and my house is paid for, why do I need life insurance?”  What most fail to realize is that life insurance is one of the last buckets that are chuck full of tax incentives that we all love — tax deferral in cash value growth, </a:t>
            </a:r>
          </a:p>
          <a:p>
            <a:r>
              <a:rPr lang="en-US" sz="1600" kern="1200" dirty="0">
                <a:solidFill>
                  <a:schemeClr val="tx1"/>
                </a:solidFill>
                <a:effectLst/>
                <a:latin typeface="+mn-lt"/>
                <a:ea typeface="ヒラギノ角ゴ Pro W3" pitchFamily="-111" charset="-128"/>
                <a:cs typeface="ヒラギノ角ゴ Pro W3" pitchFamily="-111" charset="-128"/>
              </a:rPr>
              <a:t>larger amount tax free at death to my heirs, and now they blessed certain life policies with one more tax blessing — tax free while they are alive to pay for these care expense bills.  </a:t>
            </a:r>
          </a:p>
          <a:p>
            <a:r>
              <a:rPr lang="en-US" sz="1600" kern="1200" dirty="0">
                <a:solidFill>
                  <a:schemeClr val="tx1"/>
                </a:solidFill>
                <a:effectLst/>
                <a:latin typeface="+mn-lt"/>
                <a:ea typeface="ヒラギノ角ゴ Pro W3" pitchFamily="-111" charset="-128"/>
                <a:cs typeface="ヒラギノ角ゴ Pro W3" pitchFamily="-111" charset="-128"/>
              </a:rPr>
              <a:t> </a:t>
            </a:r>
          </a:p>
          <a:p>
            <a:r>
              <a:rPr lang="en-US" sz="1600" kern="1200" dirty="0">
                <a:solidFill>
                  <a:schemeClr val="tx1"/>
                </a:solidFill>
                <a:effectLst/>
                <a:latin typeface="+mn-lt"/>
                <a:ea typeface="ヒラギノ角ゴ Pro W3" pitchFamily="-111" charset="-128"/>
                <a:cs typeface="ヒラギノ角ゴ Pro W3" pitchFamily="-111" charset="-128"/>
              </a:rPr>
              <a:t>So don’t view this as you normally would view life insurance, but view this as a tax vessel that the government is using to deliver tax free money to you for this expense. </a:t>
            </a:r>
          </a:p>
          <a:p>
            <a:endParaRPr lang="en-US" sz="1600" kern="1200" dirty="0">
              <a:solidFill>
                <a:schemeClr val="tx1"/>
              </a:solidFill>
              <a:effectLst/>
              <a:latin typeface="+mn-lt"/>
              <a:ea typeface="ヒラギノ角ゴ Pro W3" pitchFamily="-111" charset="-128"/>
              <a:cs typeface="ヒラギノ角ゴ Pro W3" pitchFamily="-111" charset="-128"/>
            </a:endParaRPr>
          </a:p>
          <a:p>
            <a:r>
              <a:rPr lang="en-US" sz="1600" kern="1200" dirty="0">
                <a:solidFill>
                  <a:schemeClr val="tx1"/>
                </a:solidFill>
                <a:effectLst/>
                <a:latin typeface="+mn-lt"/>
                <a:ea typeface="ヒラギノ角ゴ Pro W3" pitchFamily="-111" charset="-128"/>
                <a:cs typeface="ヒラギノ角ゴ Pro W3" pitchFamily="-111" charset="-128"/>
              </a:rPr>
              <a:t>The second tax law was passed 10 years later.  The Pension Protection Act extended the HIPAA Law to certain annuities to be used tax free for long-term care bills as well!</a:t>
            </a:r>
            <a:endParaRPr lang="en-US" dirty="0"/>
          </a:p>
          <a:p>
            <a:endParaRPr lang="en-US" dirty="0"/>
          </a:p>
        </p:txBody>
      </p:sp>
    </p:spTree>
    <p:extLst>
      <p:ext uri="{BB962C8B-B14F-4D97-AF65-F5344CB8AC3E}">
        <p14:creationId xmlns:p14="http://schemas.microsoft.com/office/powerpoint/2010/main" val="2922127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dirty="0"/>
              <a:t>What </a:t>
            </a:r>
            <a:r>
              <a:rPr kumimoji="0" lang="en-US" altLang="en-US" sz="2400" b="1" i="0" u="none" strike="noStrike" cap="none" normalizeH="0" baseline="0" dirty="0">
                <a:ln>
                  <a:noFill/>
                </a:ln>
                <a:solidFill>
                  <a:schemeClr val="tx1">
                    <a:lumMod val="65000"/>
                    <a:lumOff val="35000"/>
                  </a:schemeClr>
                </a:solidFill>
                <a:effectLst/>
                <a:latin typeface="Arial Narrow" panose="020B0606020202030204" pitchFamily="34" charset="0"/>
              </a:rPr>
              <a:t>is Long-Term Care?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lumMod val="65000"/>
                    <a:lumOff val="35000"/>
                  </a:schemeClr>
                </a:solidFill>
                <a:effectLst/>
                <a:latin typeface="Arial Narrow" panose="020B0606020202030204" pitchFamily="34" charset="0"/>
              </a:rPr>
              <a:t>Individuals need long-term care when a chronic condition, trauma, or illness limits their ability to carry out basic self-care tasks, called </a:t>
            </a:r>
            <a:r>
              <a:rPr kumimoji="0" lang="en-US" altLang="en-US" sz="1600" b="0" i="1" u="none" strike="noStrike" cap="none" normalizeH="0" baseline="0" dirty="0">
                <a:ln>
                  <a:noFill/>
                </a:ln>
                <a:solidFill>
                  <a:schemeClr val="tx1">
                    <a:lumMod val="65000"/>
                    <a:lumOff val="35000"/>
                  </a:schemeClr>
                </a:solidFill>
                <a:effectLst/>
                <a:latin typeface="Arial Narrow" panose="020B0606020202030204" pitchFamily="34" charset="0"/>
              </a:rPr>
              <a:t>activities of daily living</a:t>
            </a:r>
            <a:r>
              <a:rPr kumimoji="0" lang="en-US" altLang="en-US" sz="1600" b="0" i="0" u="none" strike="noStrike" cap="none" normalizeH="0" baseline="0" dirty="0">
                <a:ln>
                  <a:noFill/>
                </a:ln>
                <a:solidFill>
                  <a:schemeClr val="tx1">
                    <a:lumMod val="65000"/>
                    <a:lumOff val="35000"/>
                  </a:schemeClr>
                </a:solidFill>
                <a:effectLst/>
                <a:latin typeface="Arial Narrow" panose="020B0606020202030204" pitchFamily="34" charset="0"/>
              </a:rPr>
              <a:t> (ADLs), (such as bathing, dressing or eating), or </a:t>
            </a:r>
            <a:r>
              <a:rPr kumimoji="0" lang="en-US" altLang="en-US" sz="1600" b="0" i="1" u="none" strike="noStrike" cap="none" normalizeH="0" baseline="0" dirty="0">
                <a:ln>
                  <a:noFill/>
                </a:ln>
                <a:solidFill>
                  <a:schemeClr val="tx1">
                    <a:lumMod val="65000"/>
                    <a:lumOff val="35000"/>
                  </a:schemeClr>
                </a:solidFill>
                <a:effectLst/>
                <a:latin typeface="Arial Narrow" panose="020B0606020202030204" pitchFamily="34" charset="0"/>
              </a:rPr>
              <a:t>instrumental activities of daily living</a:t>
            </a:r>
            <a:r>
              <a:rPr kumimoji="0" lang="en-US" altLang="en-US" sz="1600" b="0" i="0" u="none" strike="noStrike" cap="none" normalizeH="0" baseline="0" dirty="0">
                <a:ln>
                  <a:noFill/>
                </a:ln>
                <a:solidFill>
                  <a:schemeClr val="tx1">
                    <a:lumMod val="65000"/>
                    <a:lumOff val="35000"/>
                  </a:schemeClr>
                </a:solidFill>
                <a:effectLst/>
                <a:latin typeface="Arial Narrow" panose="020B0606020202030204" pitchFamily="34" charset="0"/>
              </a:rPr>
              <a:t> (IADLs) (such as household chores, meal preparation, or managing money). Long-term care often involves the most intimate aspects of people’s lives—what and when they eat, personal hygiene, getting dressed, using the bathroom. Other less severe long-term care needs may involve household tasks such as preparing meals or using the telephone.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solidFill>
                <a:schemeClr val="tx1">
                  <a:lumMod val="65000"/>
                  <a:lumOff val="35000"/>
                </a:schemeClr>
              </a:solidFill>
              <a:effectLst/>
              <a:latin typeface="Arial Narrow" panose="020B0606020202030204" pitchFamily="34" charset="0"/>
            </a:endParaRPr>
          </a:p>
          <a:p>
            <a:pPr marL="18288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lumMod val="65000"/>
                    <a:lumOff val="35000"/>
                  </a:schemeClr>
                </a:solidFill>
                <a:effectLst/>
                <a:latin typeface="Arial Narrow" panose="020B0606020202030204" pitchFamily="34" charset="0"/>
              </a:rPr>
              <a:t>The goal of long-term care is not to cure an illness, but to give an individual an optimal level of functioning. Long-term care includes a variety of medical, social, personal, supportive and specialized services needed by those who have lost some capacity for self-care because of a chronic illness or disabling condition.</a:t>
            </a:r>
          </a:p>
          <a:p>
            <a:endParaRPr lang="en-US" dirty="0"/>
          </a:p>
          <a:p>
            <a:endParaRPr lang="en-US" dirty="0"/>
          </a:p>
        </p:txBody>
      </p:sp>
    </p:spTree>
    <p:extLst>
      <p:ext uri="{BB962C8B-B14F-4D97-AF65-F5344CB8AC3E}">
        <p14:creationId xmlns:p14="http://schemas.microsoft.com/office/powerpoint/2010/main" val="716104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So,</a:t>
            </a:r>
            <a:r>
              <a:rPr lang="en-US" baseline="0" dirty="0"/>
              <a:t> how do we create this income stream to fill the “gap”?</a:t>
            </a:r>
            <a:endParaRPr lang="en-US" dirty="0"/>
          </a:p>
          <a:p>
            <a:endParaRPr lang="en-US" dirty="0"/>
          </a:p>
          <a:p>
            <a:r>
              <a:rPr lang="en-US" dirty="0"/>
              <a:t>If you were to self-fund, this is an example of an option that may work for</a:t>
            </a:r>
            <a:r>
              <a:rPr lang="en-US" baseline="0" dirty="0"/>
              <a:t> you.  This is the concept of asset-based LTC.</a:t>
            </a:r>
          </a:p>
          <a:p>
            <a:endParaRPr lang="en-US" baseline="0" dirty="0"/>
          </a:p>
          <a:p>
            <a:r>
              <a:rPr lang="en-US" baseline="0" dirty="0"/>
              <a:t>If a portfolio has moderate, conservative, or aggressive type assets, most will prefer to use their conservative assets first in the event of needing LTC.  </a:t>
            </a:r>
          </a:p>
          <a:p>
            <a:endParaRPr lang="en-US" baseline="0" dirty="0"/>
          </a:p>
          <a:p>
            <a:r>
              <a:rPr lang="en-US" sz="1600" kern="1200" dirty="0">
                <a:solidFill>
                  <a:schemeClr val="tx1"/>
                </a:solidFill>
                <a:effectLst/>
                <a:latin typeface="+mn-lt"/>
                <a:ea typeface="ヒラギノ角ゴ Pro W3" pitchFamily="-111" charset="-128"/>
                <a:cs typeface="ヒラギノ角ゴ Pro W3" pitchFamily="-111" charset="-128"/>
              </a:rPr>
              <a:t>If you’re going to to use this money, why not carve out a piece, reposition it from one pocket to the other to take advantage of the tax incentives like the HIPAA law or the Pension Protection Act? By repositioning these assets and purchasing asset-based protection with lifetime coverage, you are turning this into an unlimited bucket of income specifically designed to pay care expense bills when they come in. By doing this, you can leave the rest of your portfolio intact. </a:t>
            </a:r>
          </a:p>
          <a:p>
            <a:endParaRPr lang="en-US" sz="1600" kern="1200" baseline="0" dirty="0">
              <a:solidFill>
                <a:schemeClr val="tx1"/>
              </a:solidFill>
              <a:effectLst/>
              <a:latin typeface="+mn-lt"/>
              <a:ea typeface="ヒラギノ角ゴ Pro W3" pitchFamily="-111" charset="-128"/>
              <a:cs typeface="ヒラギノ角ゴ Pro W3" pitchFamily="-111" charset="-128"/>
            </a:endParaRPr>
          </a:p>
          <a:p>
            <a:r>
              <a:rPr lang="en-US" baseline="0" dirty="0"/>
              <a:t>By using this option, you could reposition an amount into a specific policy that is designed to provide a stream of money to pay LTC expenses to help avoid pulling the money directly out of other investments.  Lifetime coverage is the ONLY option to help cover the entire length of an extended care need due to illnesses such as Alzheimer’s, Parkinson’s, and Dementia.</a:t>
            </a:r>
          </a:p>
          <a:p>
            <a:endParaRPr lang="en-US" dirty="0"/>
          </a:p>
          <a:p>
            <a:endParaRPr lang="en-US" dirty="0"/>
          </a:p>
        </p:txBody>
      </p:sp>
    </p:spTree>
    <p:extLst>
      <p:ext uri="{BB962C8B-B14F-4D97-AF65-F5344CB8AC3E}">
        <p14:creationId xmlns:p14="http://schemas.microsoft.com/office/powerpoint/2010/main" val="3303671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We rarely get asked,</a:t>
            </a:r>
            <a:r>
              <a:rPr lang="en-US" baseline="0" dirty="0"/>
              <a:t> “how does this work if I die?”.  Most people understand how life insurance  and annuities work when someone passes away.  However, we usually get asked, “How does this work if I need it for my care?”</a:t>
            </a:r>
          </a:p>
          <a:p>
            <a:endParaRPr lang="en-US" baseline="0" dirty="0"/>
          </a:p>
          <a:p>
            <a:r>
              <a:rPr lang="en-US" baseline="0" dirty="0"/>
              <a:t>This diagram helps explain how the concept works!</a:t>
            </a:r>
          </a:p>
          <a:p>
            <a:endParaRPr lang="en-US" baseline="0" dirty="0"/>
          </a:p>
          <a:p>
            <a:r>
              <a:rPr lang="en-US" baseline="0" dirty="0"/>
              <a:t>We call this our “Timeline.”  To the left is day one and will begin with either a life insurance policy or an annuity first.  We call this the “Base Policy.”  Once the base policy is exhausted, the “Rider” kicks in and keeps paying the amount for an extended period, up to your lifetime.</a:t>
            </a:r>
          </a:p>
          <a:p>
            <a:endParaRPr lang="en-US" baseline="0" dirty="0"/>
          </a:p>
          <a:p>
            <a:r>
              <a:rPr lang="en-US" baseline="0" dirty="0"/>
              <a:t>You may fund the life policy via cash, CDs, savings, life insurance cash values, and qualified retirement money!  There are also payment options available for those using an income stream to pay rather than an asset reposition.  The annuity options use either qualified or non-qualified money.  The rider may be funded by single premium or fixed annual premiums.  These premiums are guaranteed to never increase and have tax incentives.</a:t>
            </a:r>
            <a:endParaRPr lang="en-US" dirty="0"/>
          </a:p>
          <a:p>
            <a:endParaRPr lang="en-US" dirty="0"/>
          </a:p>
          <a:p>
            <a:endParaRPr lang="en-US" dirty="0"/>
          </a:p>
        </p:txBody>
      </p:sp>
    </p:spTree>
    <p:extLst>
      <p:ext uri="{BB962C8B-B14F-4D97-AF65-F5344CB8AC3E}">
        <p14:creationId xmlns:p14="http://schemas.microsoft.com/office/powerpoint/2010/main" val="2744144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 me share some hypothetical examples using life insurance.</a:t>
            </a:r>
          </a:p>
          <a:p>
            <a:endParaRPr lang="en-US" dirty="0"/>
          </a:p>
        </p:txBody>
      </p:sp>
    </p:spTree>
    <p:extLst>
      <p:ext uri="{BB962C8B-B14F-4D97-AF65-F5344CB8AC3E}">
        <p14:creationId xmlns:p14="http://schemas.microsoft.com/office/powerpoint/2010/main" val="338697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a typeface="ヒラギノ角ゴ Pro W3"/>
                <a:cs typeface="ヒラギノ角ゴ Pro W3"/>
              </a:rPr>
              <a:t>In the example on</a:t>
            </a:r>
            <a:r>
              <a:rPr lang="en-US" baseline="0" dirty="0">
                <a:ea typeface="ヒラギノ角ゴ Pro W3"/>
                <a:cs typeface="ヒラギノ角ゴ Pro W3"/>
              </a:rPr>
              <a:t> this slide, we have a couple, aged 60 and 60 respectively. They have a base policy of $100,000.</a:t>
            </a:r>
          </a:p>
          <a:p>
            <a:endParaRPr lang="en-US" baseline="0" dirty="0">
              <a:ea typeface="ヒラギノ角ゴ Pro W3"/>
              <a:cs typeface="ヒラギノ角ゴ Pro W3"/>
            </a:endParaRPr>
          </a:p>
          <a:p>
            <a:r>
              <a:rPr lang="en-US" baseline="0" dirty="0">
                <a:ea typeface="ヒラギノ角ゴ Pro W3"/>
                <a:cs typeface="ヒラギノ角ゴ Pro W3"/>
              </a:rPr>
              <a:t>With a non-smoker couple and a 3% payout over [33] months, the couple could net $3,411 a month per person for LTC protection. Even better, this couple has an optional COB rider (selected with single pay) with their base policy. This means they can add protection for a lifetime! </a:t>
            </a:r>
          </a:p>
          <a:p>
            <a:endParaRPr lang="en-US" baseline="0" dirty="0">
              <a:ea typeface="ヒラギノ角ゴ Pro W3"/>
              <a:cs typeface="ヒラギノ角ゴ Pro W3"/>
            </a:endParaRPr>
          </a:p>
          <a:p>
            <a:pPr marL="0" marR="0" lvl="0" indent="0" algn="l" defTabSz="609585" rtl="0" eaLnBrk="0" fontAlgn="base" latinLnBrk="0" hangingPunct="0">
              <a:lnSpc>
                <a:spcPct val="100000"/>
              </a:lnSpc>
              <a:spcBef>
                <a:spcPct val="30000"/>
              </a:spcBef>
              <a:spcAft>
                <a:spcPct val="0"/>
              </a:spcAft>
              <a:buClrTx/>
              <a:buSzTx/>
              <a:buFontTx/>
              <a:buNone/>
              <a:tabLst/>
              <a:defRPr/>
            </a:pPr>
            <a:r>
              <a:rPr lang="en-US" baseline="0" dirty="0">
                <a:ea typeface="ヒラギノ角ゴ Pro W3"/>
                <a:cs typeface="ヒラギノ角ゴ Pro W3"/>
              </a:rPr>
              <a:t>In this example, their COB premium </a:t>
            </a:r>
            <a:r>
              <a:rPr lang="en-US" dirty="0"/>
              <a:t>was included in the single premium they paid and </a:t>
            </a:r>
            <a:r>
              <a:rPr lang="en-US" baseline="0" dirty="0">
                <a:ea typeface="ヒラギノ角ゴ Pro W3"/>
                <a:cs typeface="ヒラギノ角ゴ Pro W3"/>
              </a:rPr>
              <a:t>they chose lifetime coverage. </a:t>
            </a:r>
          </a:p>
          <a:p>
            <a:endParaRPr lang="en-US" dirty="0"/>
          </a:p>
        </p:txBody>
      </p:sp>
    </p:spTree>
    <p:extLst>
      <p:ext uri="{BB962C8B-B14F-4D97-AF65-F5344CB8AC3E}">
        <p14:creationId xmlns:p14="http://schemas.microsoft.com/office/powerpoint/2010/main" val="1996215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a:spcAft>
                <a:spcPts val="600"/>
              </a:spcAft>
              <a:buFont typeface="Arial" panose="020B0604020202020204" pitchFamily="34" charset="0"/>
              <a:buNone/>
            </a:pPr>
            <a:r>
              <a:rPr lang="en-US" sz="1600" dirty="0">
                <a:solidFill>
                  <a:srgbClr val="060F18"/>
                </a:solidFill>
                <a:cs typeface="Times New Roman" panose="02020603050405020304" pitchFamily="18" charset="0"/>
              </a:rPr>
              <a:t>This married couple has a high income and would like to cover all aspects of their retirement strategy.</a:t>
            </a:r>
          </a:p>
          <a:p>
            <a:pPr marL="0" indent="0" defTabSz="457200">
              <a:spcAft>
                <a:spcPts val="600"/>
              </a:spcAft>
              <a:buFont typeface="Arial" panose="020B0604020202020204" pitchFamily="34" charset="0"/>
              <a:buNone/>
            </a:pPr>
            <a:r>
              <a:rPr lang="en-US" sz="1600" dirty="0">
                <a:solidFill>
                  <a:srgbClr val="060F18"/>
                </a:solidFill>
                <a:cs typeface="Times New Roman" panose="02020603050405020304" pitchFamily="18" charset="0"/>
              </a:rPr>
              <a:t>They saw what their grandparents went through</a:t>
            </a:r>
            <a:r>
              <a:rPr lang="en-US" sz="1600" dirty="0">
                <a:solidFill>
                  <a:srgbClr val="060F18"/>
                </a:solidFill>
                <a:ea typeface="ヒラギノ角ゴ Pro W3" pitchFamily="-111" charset="-128"/>
                <a:cs typeface="Arial" panose="020B0604020202020204" pitchFamily="34" charset="0"/>
              </a:rPr>
              <a:t> </a:t>
            </a:r>
            <a:r>
              <a:rPr lang="en-US" sz="1600" dirty="0">
                <a:solidFill>
                  <a:srgbClr val="060F18"/>
                </a:solidFill>
                <a:cs typeface="Times New Roman" panose="02020603050405020304" pitchFamily="18" charset="0"/>
              </a:rPr>
              <a:t>and how their parents had to become caregivers. Now, they want to keep that situation from happening to their children.</a:t>
            </a:r>
          </a:p>
          <a:p>
            <a:pPr marL="0" indent="0" defTabSz="457200">
              <a:spcAft>
                <a:spcPts val="600"/>
              </a:spcAft>
              <a:buFont typeface="Arial" panose="020B0604020202020204" pitchFamily="34" charset="0"/>
              <a:buNone/>
            </a:pPr>
            <a:r>
              <a:rPr lang="en-US" sz="1600" dirty="0">
                <a:solidFill>
                  <a:srgbClr val="060F18"/>
                </a:solidFill>
                <a:cs typeface="Times New Roman" panose="02020603050405020304" pitchFamily="18" charset="0"/>
              </a:rPr>
              <a:t>They have a health savings account and  like tax-free money.</a:t>
            </a:r>
            <a:endParaRPr lang="en-US" sz="800" dirty="0">
              <a:solidFill>
                <a:srgbClr val="060F18"/>
              </a:solidFill>
              <a:cs typeface="Times New Roman" panose="02020603050405020304" pitchFamily="18" charset="0"/>
            </a:endParaRPr>
          </a:p>
          <a:p>
            <a:pPr marL="0" indent="0" defTabSz="457200">
              <a:buFont typeface="Arial" panose="020B0604020202020204" pitchFamily="34" charset="0"/>
              <a:buNone/>
            </a:pPr>
            <a:r>
              <a:rPr lang="en-US" sz="1600" dirty="0">
                <a:solidFill>
                  <a:srgbClr val="060F18"/>
                </a:solidFill>
                <a:cs typeface="Times New Roman" panose="02020603050405020304" pitchFamily="18" charset="0"/>
              </a:rPr>
              <a:t>They have plenty of life insurance.</a:t>
            </a:r>
          </a:p>
          <a:p>
            <a:endParaRPr lang="en-US" dirty="0"/>
          </a:p>
        </p:txBody>
      </p:sp>
    </p:spTree>
    <p:extLst>
      <p:ext uri="{BB962C8B-B14F-4D97-AF65-F5344CB8AC3E}">
        <p14:creationId xmlns:p14="http://schemas.microsoft.com/office/powerpoint/2010/main" val="2949223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609585" rtl="0" eaLnBrk="0" fontAlgn="base" latinLnBrk="0" hangingPunct="0">
              <a:lnSpc>
                <a:spcPct val="100000"/>
              </a:lnSpc>
              <a:spcBef>
                <a:spcPct val="30000"/>
              </a:spcBef>
              <a:spcAft>
                <a:spcPct val="0"/>
              </a:spcAft>
              <a:buClrTx/>
              <a:buSzTx/>
              <a:buFontTx/>
              <a:buNone/>
              <a:tabLst/>
              <a:defRPr/>
            </a:pPr>
            <a:r>
              <a:rPr lang="en-US" dirty="0">
                <a:ea typeface="ヒラギノ角ゴ Pro W3"/>
                <a:cs typeface="ヒラギノ角ゴ Pro W3"/>
              </a:rPr>
              <a:t>In the example on</a:t>
            </a:r>
            <a:r>
              <a:rPr lang="en-US" baseline="0" dirty="0">
                <a:ea typeface="ヒラギノ角ゴ Pro W3"/>
                <a:cs typeface="ヒラギノ角ゴ Pro W3"/>
              </a:rPr>
              <a:t> this slide, we have a couple, aged 70  and 71 respectively. They have a base policy of $200,000</a:t>
            </a:r>
            <a:r>
              <a:rPr lang="en-US" dirty="0"/>
              <a:t> and COB being funded </a:t>
            </a:r>
            <a:r>
              <a:rPr lang="en-US" baseline="0" dirty="0">
                <a:ea typeface="ヒラギノ角ゴ Pro W3"/>
                <a:cs typeface="ヒラギノ角ゴ Pro W3"/>
              </a:rPr>
              <a:t>with his new IRA. The new IRA includes</a:t>
            </a:r>
            <a:r>
              <a:rPr lang="en-US" sz="1600" b="0" i="0" u="none" strike="noStrike" kern="1200" dirty="0">
                <a:solidFill>
                  <a:schemeClr val="tx1"/>
                </a:solidFill>
                <a:effectLst/>
                <a:latin typeface="+mn-lt"/>
                <a:ea typeface="ヒラギノ角ゴ Pro W3" pitchFamily="-111" charset="-128"/>
                <a:cs typeface="ヒラギノ角ゴ Pro W3" pitchFamily="-111" charset="-128"/>
              </a:rPr>
              <a:t> a </a:t>
            </a:r>
            <a:r>
              <a:rPr lang="en-US" sz="1600" u="none" strike="noStrike" kern="1200" dirty="0">
                <a:solidFill>
                  <a:schemeClr val="tx1"/>
                </a:solidFill>
                <a:effectLst/>
                <a:latin typeface="+mn-lt"/>
                <a:ea typeface="ヒラギノ角ゴ Pro W3" pitchFamily="-111" charset="-128"/>
                <a:cs typeface="ヒラギノ角ゴ Pro W3" pitchFamily="-111" charset="-128"/>
              </a:rPr>
              <a:t>bonus</a:t>
            </a:r>
            <a:r>
              <a:rPr lang="en-US" sz="1600" b="0" i="0" u="none" strike="noStrike" kern="1200" dirty="0">
                <a:solidFill>
                  <a:schemeClr val="tx1"/>
                </a:solidFill>
                <a:effectLst/>
                <a:latin typeface="+mn-lt"/>
                <a:ea typeface="ヒラギノ角ゴ Pro W3" pitchFamily="-111" charset="-128"/>
                <a:cs typeface="ヒラギノ角ゴ Pro W3" pitchFamily="-111" charset="-128"/>
              </a:rPr>
              <a:t> used to calculate the income rider payments. (The $200k does not generate $20k of additional cash value, but $20k of additional account value to determine the 10-year income rider payout.)</a:t>
            </a:r>
            <a:endParaRPr lang="en-US" baseline="0" dirty="0">
              <a:ea typeface="ヒラギノ角ゴ Pro W3"/>
              <a:cs typeface="ヒラギノ角ゴ Pro W3"/>
            </a:endParaRPr>
          </a:p>
          <a:p>
            <a:endParaRPr lang="en-US" baseline="0" dirty="0">
              <a:ea typeface="ヒラギノ角ゴ Pro W3"/>
              <a:cs typeface="ヒラギノ角ゴ Pro W3"/>
            </a:endParaRPr>
          </a:p>
          <a:p>
            <a:r>
              <a:rPr lang="en-US" baseline="0" dirty="0">
                <a:ea typeface="ヒラギノ角ゴ Pro W3"/>
                <a:cs typeface="ヒラギノ角ゴ Pro W3"/>
              </a:rPr>
              <a:t>With a non-smoker couple and a 3% payout over 33 months, the couple could net $4,388 a month per person for LTC protection. Even better, the optional COB rider is included with their initial transfer of $200,000. This means for no further out of pocket expenses or premiums they have added protection for life for both spouses. </a:t>
            </a:r>
          </a:p>
          <a:p>
            <a:endParaRPr lang="en-US" baseline="0" dirty="0">
              <a:ea typeface="ヒラギノ角ゴ Pro W3"/>
              <a:cs typeface="ヒラギノ角ゴ Pro W3"/>
            </a:endParaRPr>
          </a:p>
          <a:p>
            <a:r>
              <a:rPr lang="en-US" baseline="0" dirty="0">
                <a:ea typeface="ヒラギノ角ゴ Pro W3"/>
                <a:cs typeface="ヒラギノ角ゴ Pro W3"/>
              </a:rPr>
              <a:t>In this example, their premium includes the COB and they chose lifetime coverage. </a:t>
            </a:r>
          </a:p>
          <a:p>
            <a:endParaRPr lang="en-US" baseline="0" dirty="0">
              <a:ea typeface="ヒラギノ角ゴ Pro W3"/>
              <a:cs typeface="ヒラギノ角ゴ Pro W3"/>
            </a:endParaRPr>
          </a:p>
          <a:p>
            <a:r>
              <a:rPr lang="en-US" baseline="0" dirty="0">
                <a:ea typeface="ヒラギノ角ゴ Pro W3"/>
                <a:cs typeface="ヒラギノ角ゴ Pro W3"/>
              </a:rPr>
              <a:t>Another terrific example of the value the COB rider can provide. </a:t>
            </a:r>
            <a:endParaRPr lang="en-US" dirty="0">
              <a:ea typeface="ヒラギノ角ゴ Pro W3"/>
              <a:cs typeface="ヒラギノ角ゴ Pro W3"/>
            </a:endParaRPr>
          </a:p>
          <a:p>
            <a:endParaRPr lang="en-US" dirty="0"/>
          </a:p>
        </p:txBody>
      </p:sp>
    </p:spTree>
    <p:extLst>
      <p:ext uri="{BB962C8B-B14F-4D97-AF65-F5344CB8AC3E}">
        <p14:creationId xmlns:p14="http://schemas.microsoft.com/office/powerpoint/2010/main" val="2379357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let’s look at some hypothetical examples with Annuities.</a:t>
            </a:r>
          </a:p>
        </p:txBody>
      </p:sp>
    </p:spTree>
    <p:extLst>
      <p:ext uri="{BB962C8B-B14F-4D97-AF65-F5344CB8AC3E}">
        <p14:creationId xmlns:p14="http://schemas.microsoft.com/office/powerpoint/2010/main" val="3163389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example the client may transfer her existing annuity valued at $200,000 into a PPA compliant annuity and with the addition of the COB able to leverage into lifetime LTC protection at $4,973 per month and over $59,000 per year.</a:t>
            </a:r>
          </a:p>
          <a:p>
            <a:endParaRPr lang="en-US" dirty="0"/>
          </a:p>
        </p:txBody>
      </p:sp>
    </p:spTree>
    <p:extLst>
      <p:ext uri="{BB962C8B-B14F-4D97-AF65-F5344CB8AC3E}">
        <p14:creationId xmlns:p14="http://schemas.microsoft.com/office/powerpoint/2010/main" val="1330697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example the client may transfer his existing annuity valued at $150,000 into a PPA compliant annuity and with the built in COB he is able to get 2.5 times leverage for LTC </a:t>
            </a:r>
            <a:r>
              <a:rPr lang="en-US" sz="1600" b="0" i="0" u="none" strike="noStrike" kern="1200" dirty="0">
                <a:solidFill>
                  <a:schemeClr val="tx1"/>
                </a:solidFill>
                <a:effectLst/>
                <a:latin typeface="+mn-lt"/>
                <a:ea typeface="ヒラギノ角ゴ Pro W3" pitchFamily="-111" charset="-128"/>
                <a:cs typeface="ヒラギノ角ゴ Pro W3" pitchFamily="-111" charset="-128"/>
              </a:rPr>
              <a:t>without any additional out of pocket costs or ongoing premiums. The cost of the COB is paid via internal charges.</a:t>
            </a:r>
            <a:endParaRPr lang="en-US" dirty="0"/>
          </a:p>
        </p:txBody>
      </p:sp>
    </p:spTree>
    <p:extLst>
      <p:ext uri="{BB962C8B-B14F-4D97-AF65-F5344CB8AC3E}">
        <p14:creationId xmlns:p14="http://schemas.microsoft.com/office/powerpoint/2010/main" val="3900214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example the client may transfer her existing annuity valued at 100,000 into a PPA compliant annuity. With the addition of the COB paid annually and with a premium guaranteed never to increase, she is able to extend coverage for lifetime LTC protection.</a:t>
            </a:r>
          </a:p>
        </p:txBody>
      </p:sp>
    </p:spTree>
    <p:extLst>
      <p:ext uri="{BB962C8B-B14F-4D97-AF65-F5344CB8AC3E}">
        <p14:creationId xmlns:p14="http://schemas.microsoft.com/office/powerpoint/2010/main" val="896407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costs:</a:t>
            </a:r>
          </a:p>
          <a:p>
            <a:r>
              <a:rPr lang="en-US" dirty="0"/>
              <a:t>The average cost for one year</a:t>
            </a:r>
            <a:r>
              <a:rPr lang="en-US" baseline="0" dirty="0"/>
              <a:t> in a private room in a nursing home was over $105,000 in 2020.</a:t>
            </a:r>
          </a:p>
          <a:p>
            <a:r>
              <a:rPr lang="en-US" baseline="0" dirty="0"/>
              <a:t>Keep in mind that averages are middle-of-the-road projections.  Half of people will need less, while the other half will need more.</a:t>
            </a:r>
          </a:p>
          <a:p>
            <a:endParaRPr lang="en-US" baseline="0" dirty="0"/>
          </a:p>
          <a:p>
            <a:endParaRPr lang="en-US" dirty="0"/>
          </a:p>
          <a:p>
            <a:endParaRPr lang="en-US" dirty="0"/>
          </a:p>
        </p:txBody>
      </p:sp>
    </p:spTree>
    <p:extLst>
      <p:ext uri="{BB962C8B-B14F-4D97-AF65-F5344CB8AC3E}">
        <p14:creationId xmlns:p14="http://schemas.microsoft.com/office/powerpoint/2010/main" val="354414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wrong decision is no decision.</a:t>
            </a:r>
          </a:p>
        </p:txBody>
      </p:sp>
    </p:spTree>
    <p:extLst>
      <p:ext uri="{BB962C8B-B14F-4D97-AF65-F5344CB8AC3E}">
        <p14:creationId xmlns:p14="http://schemas.microsoft.com/office/powerpoint/2010/main" val="2990441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Slide</a:t>
            </a:r>
          </a:p>
        </p:txBody>
      </p:sp>
    </p:spTree>
    <p:extLst>
      <p:ext uri="{BB962C8B-B14F-4D97-AF65-F5344CB8AC3E}">
        <p14:creationId xmlns:p14="http://schemas.microsoft.com/office/powerpoint/2010/main" val="3927986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wrong decision is no decision.</a:t>
            </a:r>
          </a:p>
        </p:txBody>
      </p:sp>
    </p:spTree>
    <p:extLst>
      <p:ext uri="{BB962C8B-B14F-4D97-AF65-F5344CB8AC3E}">
        <p14:creationId xmlns:p14="http://schemas.microsoft.com/office/powerpoint/2010/main" val="1854171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ヒラギノ角ゴ Pro W3" pitchFamily="-111" charset="-128"/>
                <a:cs typeface="ヒラギノ角ゴ Pro W3" pitchFamily="-111" charset="-128"/>
              </a:rPr>
              <a:t> </a:t>
            </a:r>
          </a:p>
          <a:p>
            <a:r>
              <a:rPr lang="en-US" sz="1600" kern="1200" dirty="0">
                <a:solidFill>
                  <a:schemeClr val="tx1"/>
                </a:solidFill>
                <a:effectLst/>
                <a:latin typeface="+mn-lt"/>
                <a:ea typeface="ヒラギノ角ゴ Pro W3" pitchFamily="-111" charset="-128"/>
                <a:cs typeface="ヒラギノ角ゴ Pro W3" pitchFamily="-111" charset="-128"/>
              </a:rPr>
              <a:t>No narration</a:t>
            </a:r>
          </a:p>
        </p:txBody>
      </p:sp>
    </p:spTree>
    <p:extLst>
      <p:ext uri="{BB962C8B-B14F-4D97-AF65-F5344CB8AC3E}">
        <p14:creationId xmlns:p14="http://schemas.microsoft.com/office/powerpoint/2010/main" val="2078277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ヒラギノ角ゴ Pro W3" pitchFamily="-111" charset="-128"/>
                <a:cs typeface="ヒラギノ角ゴ Pro W3" pitchFamily="-111" charset="-128"/>
              </a:rPr>
              <a:t> </a:t>
            </a:r>
          </a:p>
          <a:p>
            <a:r>
              <a:rPr lang="en-US" sz="1600" kern="1200" dirty="0">
                <a:solidFill>
                  <a:schemeClr val="tx1"/>
                </a:solidFill>
                <a:effectLst/>
                <a:latin typeface="+mn-lt"/>
                <a:ea typeface="ヒラギノ角ゴ Pro W3" pitchFamily="-111" charset="-128"/>
                <a:cs typeface="ヒラギノ角ゴ Pro W3" pitchFamily="-111" charset="-128"/>
              </a:rPr>
              <a:t>No narration</a:t>
            </a:r>
          </a:p>
        </p:txBody>
      </p:sp>
    </p:spTree>
    <p:extLst>
      <p:ext uri="{BB962C8B-B14F-4D97-AF65-F5344CB8AC3E}">
        <p14:creationId xmlns:p14="http://schemas.microsoft.com/office/powerpoint/2010/main" val="3702505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As we start to build a solution that best fits the needs, it is important to understand some averages. It is also important to understand  that averages don’t always tell the entire story and these figures don’t take into consideration needs and/or costs that might start in the home. </a:t>
            </a:r>
          </a:p>
          <a:p>
            <a:endParaRPr lang="en-US" dirty="0"/>
          </a:p>
          <a:p>
            <a:r>
              <a:rPr lang="en-US" dirty="0"/>
              <a:t>The average length of LTC for men is 2.2 years, however, that average increases to 3.9 years after the first year of care.</a:t>
            </a:r>
          </a:p>
          <a:p>
            <a:endParaRPr lang="en-US" dirty="0"/>
          </a:p>
          <a:p>
            <a:r>
              <a:rPr lang="en-US" dirty="0"/>
              <a:t>As for women, the average length of LTC is 3.7 years, however, once again that average increases after the first year of care.  In this case to 5.2 years.</a:t>
            </a:r>
          </a:p>
          <a:p>
            <a:endParaRPr lang="en-US" dirty="0"/>
          </a:p>
          <a:p>
            <a:r>
              <a:rPr lang="en-US" dirty="0"/>
              <a:t>And lastly, one of the most important statistics on LTC may be the average length of an LTC event for someone diagnosed with Alzheimer’s: 8 years.  And remember, that’s just the </a:t>
            </a:r>
            <a:r>
              <a:rPr lang="en-US" i="1" dirty="0"/>
              <a:t>average</a:t>
            </a:r>
            <a:r>
              <a:rPr lang="en-US" dirty="0"/>
              <a:t> Alzheimer’s claim</a:t>
            </a:r>
          </a:p>
          <a:p>
            <a:endParaRPr lang="en-US" dirty="0"/>
          </a:p>
          <a:p>
            <a:endParaRPr lang="en-US" baseline="0" dirty="0"/>
          </a:p>
          <a:p>
            <a:endParaRPr lang="en-US" dirty="0"/>
          </a:p>
          <a:p>
            <a:endParaRPr lang="en-US" dirty="0"/>
          </a:p>
        </p:txBody>
      </p:sp>
    </p:spTree>
    <p:extLst>
      <p:ext uri="{BB962C8B-B14F-4D97-AF65-F5344CB8AC3E}">
        <p14:creationId xmlns:p14="http://schemas.microsoft.com/office/powerpoint/2010/main" val="2323237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ヒラギノ角ゴ Pro W3" pitchFamily="-111" charset="-128"/>
                <a:cs typeface="ヒラギノ角ゴ Pro W3" pitchFamily="-111" charset="-128"/>
              </a:rPr>
              <a:t>With five of the seven carriers, men met or exceeded the length of claim for women, with each exceeding a million dollars! Planning for the average would’ve only covered a fraction of the cost. The belief that average lengths of care are sufficient could create one of the most devastating financial decisions in life.</a:t>
            </a:r>
            <a:endParaRPr lang="en-US" dirty="0"/>
          </a:p>
          <a:p>
            <a:endParaRPr lang="en-US" baseline="0" dirty="0"/>
          </a:p>
          <a:p>
            <a:endParaRPr lang="en-US" dirty="0"/>
          </a:p>
          <a:p>
            <a:endParaRPr lang="en-US" dirty="0"/>
          </a:p>
        </p:txBody>
      </p:sp>
    </p:spTree>
    <p:extLst>
      <p:ext uri="{BB962C8B-B14F-4D97-AF65-F5344CB8AC3E}">
        <p14:creationId xmlns:p14="http://schemas.microsoft.com/office/powerpoint/2010/main" val="1692582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037">
              <a:spcAft>
                <a:spcPts val="800"/>
              </a:spcAft>
              <a:buFontTx/>
              <a:buNone/>
              <a:defRPr/>
            </a:pPr>
            <a:r>
              <a:rPr lang="en-US" sz="1600" b="1" dirty="0">
                <a:solidFill>
                  <a:srgbClr val="173D65"/>
                </a:solidFill>
                <a:ea typeface="ヒラギノ角ゴ Pro W3" pitchFamily="-111" charset="-128"/>
                <a:cs typeface="Arial" panose="020B0604020202020204" pitchFamily="34" charset="0"/>
              </a:rPr>
              <a:t>1.  Higher demand. </a:t>
            </a:r>
            <a:r>
              <a:rPr lang="en-US" sz="1600" b="0" dirty="0">
                <a:solidFill>
                  <a:srgbClr val="173D65"/>
                </a:solidFill>
                <a:ea typeface="ヒラギノ角ゴ Pro W3" pitchFamily="-111" charset="-128"/>
                <a:cs typeface="Arial" panose="020B0604020202020204" pitchFamily="34" charset="0"/>
              </a:rPr>
              <a:t>As</a:t>
            </a:r>
            <a:r>
              <a:rPr lang="en-US" sz="1600" b="0" baseline="0" dirty="0">
                <a:solidFill>
                  <a:srgbClr val="173D65"/>
                </a:solidFill>
                <a:ea typeface="ヒラギノ角ゴ Pro W3" pitchFamily="-111" charset="-128"/>
                <a:cs typeface="Arial" panose="020B0604020202020204" pitchFamily="34" charset="0"/>
              </a:rPr>
              <a:t> our population ages, demand for long-term care services could increase.  Higher demand often leads to higher costs.</a:t>
            </a:r>
            <a:endParaRPr lang="en-US" sz="1400" dirty="0">
              <a:solidFill>
                <a:srgbClr val="173D65"/>
              </a:solidFill>
              <a:ea typeface="ヒラギノ角ゴ Pro W3" pitchFamily="-111" charset="-128"/>
              <a:cs typeface="Arial" panose="020B0604020202020204" pitchFamily="34" charset="0"/>
            </a:endParaRPr>
          </a:p>
          <a:p>
            <a:r>
              <a:rPr lang="en-US" sz="1600" b="1" dirty="0">
                <a:solidFill>
                  <a:srgbClr val="173D65"/>
                </a:solidFill>
                <a:ea typeface="ヒラギノ角ゴ Pro W3" pitchFamily="-111" charset="-128"/>
                <a:cs typeface="Arial" panose="020B0604020202020204" pitchFamily="34" charset="0"/>
              </a:rPr>
              <a:t>2.</a:t>
            </a:r>
            <a:r>
              <a:rPr lang="en-US" sz="1600" b="1" baseline="0" dirty="0">
                <a:solidFill>
                  <a:srgbClr val="173D65"/>
                </a:solidFill>
                <a:ea typeface="ヒラギノ角ゴ Pro W3" pitchFamily="-111" charset="-128"/>
                <a:cs typeface="Arial" panose="020B0604020202020204" pitchFamily="34" charset="0"/>
              </a:rPr>
              <a:t>  </a:t>
            </a:r>
            <a:r>
              <a:rPr lang="en-US" sz="1600" b="1" dirty="0">
                <a:solidFill>
                  <a:srgbClr val="173D65"/>
                </a:solidFill>
                <a:ea typeface="ヒラギノ角ゴ Pro W3" pitchFamily="-111" charset="-128"/>
                <a:cs typeface="Arial" panose="020B0604020202020204" pitchFamily="34" charset="0"/>
              </a:rPr>
              <a:t>Longer life spans. </a:t>
            </a:r>
            <a:r>
              <a:rPr lang="en-US" sz="1600" b="0" i="0" u="none" strike="noStrike" kern="1200" baseline="0" dirty="0">
                <a:solidFill>
                  <a:schemeClr val="tx1"/>
                </a:solidFill>
                <a:latin typeface="+mn-lt"/>
                <a:ea typeface="ヒラギノ角ゴ Pro W3" pitchFamily="-111" charset="-128"/>
                <a:cs typeface="ヒラギノ角ゴ Pro W3" pitchFamily="-111" charset="-128"/>
              </a:rPr>
              <a:t>Advances in medical technology are helping us live longer, but as access to these new technologies increases so can the cost to use them.</a:t>
            </a:r>
          </a:p>
          <a:p>
            <a:r>
              <a:rPr lang="en-US" sz="1600" b="1" dirty="0">
                <a:solidFill>
                  <a:srgbClr val="173D65"/>
                </a:solidFill>
                <a:ea typeface="ヒラギノ角ゴ Pro W3" pitchFamily="-111" charset="-128"/>
                <a:cs typeface="Arial" panose="020B0604020202020204" pitchFamily="34" charset="0"/>
              </a:rPr>
              <a:t>3.  Family dynamics. </a:t>
            </a:r>
            <a:r>
              <a:rPr lang="en-US" sz="1600" dirty="0">
                <a:solidFill>
                  <a:srgbClr val="173D65"/>
                </a:solidFill>
                <a:ea typeface="ヒラギノ角ゴ Pro W3" pitchFamily="-111" charset="-128"/>
                <a:cs typeface="Arial" panose="020B0604020202020204" pitchFamily="34" charset="0"/>
              </a:rPr>
              <a:t>Most parents don’t want their children</a:t>
            </a:r>
            <a:r>
              <a:rPr lang="en-US" sz="1600" baseline="0" dirty="0">
                <a:solidFill>
                  <a:srgbClr val="173D65"/>
                </a:solidFill>
                <a:ea typeface="ヒラギノ角ゴ Pro W3" pitchFamily="-111" charset="-128"/>
                <a:cs typeface="Arial" panose="020B0604020202020204" pitchFamily="34" charset="0"/>
              </a:rPr>
              <a:t> putting their lives on hold to provide care.  And if they did, will the care responsibilities be spread equally among the children?  Probably not.</a:t>
            </a:r>
            <a:endParaRPr lang="en-US" sz="1600" dirty="0">
              <a:solidFill>
                <a:srgbClr val="173D65"/>
              </a:solidFill>
              <a:ea typeface="ヒラギノ角ゴ Pro W3" pitchFamily="-111" charset="-128"/>
              <a:cs typeface="Arial" panose="020B0604020202020204" pitchFamily="34" charset="0"/>
            </a:endParaRPr>
          </a:p>
          <a:p>
            <a:pPr marL="0" indent="0" defTabSz="457037">
              <a:buFontTx/>
              <a:buNone/>
              <a:defRPr/>
            </a:pPr>
            <a:r>
              <a:rPr lang="en-US" sz="1600" b="1" dirty="0">
                <a:solidFill>
                  <a:srgbClr val="173D65"/>
                </a:solidFill>
                <a:ea typeface="ヒラギノ角ゴ Pro W3" pitchFamily="-111" charset="-128"/>
                <a:cs typeface="Arial" panose="020B0604020202020204" pitchFamily="34" charset="0"/>
              </a:rPr>
              <a:t>4.  Government.</a:t>
            </a:r>
            <a:r>
              <a:rPr lang="en-US" sz="1600" dirty="0">
                <a:solidFill>
                  <a:srgbClr val="173D65"/>
                </a:solidFill>
                <a:ea typeface="ヒラギノ角ゴ Pro W3" pitchFamily="-111" charset="-128"/>
                <a:cs typeface="Arial" panose="020B0604020202020204" pitchFamily="34" charset="0"/>
              </a:rPr>
              <a:t> Which</a:t>
            </a:r>
            <a:r>
              <a:rPr lang="en-US" sz="1600" baseline="0" dirty="0">
                <a:solidFill>
                  <a:srgbClr val="173D65"/>
                </a:solidFill>
                <a:ea typeface="ヒラギノ角ゴ Pro W3" pitchFamily="-111" charset="-128"/>
                <a:cs typeface="Arial" panose="020B0604020202020204" pitchFamily="34" charset="0"/>
              </a:rPr>
              <a:t> of today’s programs </a:t>
            </a:r>
            <a:r>
              <a:rPr lang="en-US" sz="1600" dirty="0">
                <a:solidFill>
                  <a:srgbClr val="173D65"/>
                </a:solidFill>
                <a:ea typeface="ヒラギノ角ゴ Pro W3" pitchFamily="-111" charset="-128"/>
                <a:cs typeface="Arial" panose="020B0604020202020204" pitchFamily="34" charset="0"/>
              </a:rPr>
              <a:t>will be available in the future? Who will qualify, and how?</a:t>
            </a:r>
          </a:p>
          <a:p>
            <a:endParaRPr lang="en-US" dirty="0"/>
          </a:p>
          <a:p>
            <a:endParaRPr lang="en-US" dirty="0"/>
          </a:p>
        </p:txBody>
      </p:sp>
    </p:spTree>
    <p:extLst>
      <p:ext uri="{BB962C8B-B14F-4D97-AF65-F5344CB8AC3E}">
        <p14:creationId xmlns:p14="http://schemas.microsoft.com/office/powerpoint/2010/main" val="3840138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Each of the trends we just discussed can have a significant impact on another emerging trend:  Alzheimer’s, a degenerative disease that impacts memory and other mental functions.  There is no cure, and the disease often requires long-term care services for an extended period.</a:t>
            </a:r>
          </a:p>
          <a:p>
            <a:endParaRPr lang="en-US" baseline="0" dirty="0"/>
          </a:p>
          <a:p>
            <a:r>
              <a:rPr lang="en-US" baseline="0" dirty="0"/>
              <a:t>Read figures.</a:t>
            </a:r>
          </a:p>
          <a:p>
            <a:endParaRPr lang="en-US" baseline="0" dirty="0"/>
          </a:p>
          <a:p>
            <a:endParaRPr lang="en-US" dirty="0"/>
          </a:p>
        </p:txBody>
      </p:sp>
    </p:spTree>
    <p:extLst>
      <p:ext uri="{BB962C8B-B14F-4D97-AF65-F5344CB8AC3E}">
        <p14:creationId xmlns:p14="http://schemas.microsoft.com/office/powerpoint/2010/main" val="4281984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There were an estimated 6.2 million Americans age 65+ with Alzheimer’s in 2021.</a:t>
            </a:r>
          </a:p>
          <a:p>
            <a:endParaRPr lang="en-US" baseline="0" dirty="0"/>
          </a:p>
          <a:p>
            <a:r>
              <a:rPr lang="en-US" baseline="0" dirty="0"/>
              <a:t>These numbers will increase rapidly in the coming years due to the Baby Boomer generation.  By 2050, the numbers are expected to nearly triple from 6.2 million to 12.7 million.</a:t>
            </a:r>
          </a:p>
          <a:p>
            <a:endParaRPr lang="en-US" baseline="0" dirty="0"/>
          </a:p>
          <a:p>
            <a:r>
              <a:rPr lang="en-US" dirty="0"/>
              <a:t>New treatments for common ailments like heart attack and high blood pressure are being discovered and are helping Americans live longer lives.  But since there are few treatments and no cure for Alzheimer’s, living longer lives can make preparing for retirement difficult.</a:t>
            </a:r>
          </a:p>
          <a:p>
            <a:endParaRPr lang="en-US" dirty="0"/>
          </a:p>
          <a:p>
            <a:endParaRPr lang="en-US" dirty="0"/>
          </a:p>
        </p:txBody>
      </p:sp>
    </p:spTree>
    <p:extLst>
      <p:ext uri="{BB962C8B-B14F-4D97-AF65-F5344CB8AC3E}">
        <p14:creationId xmlns:p14="http://schemas.microsoft.com/office/powerpoint/2010/main" val="2208591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dirty="0"/>
              <a:t>An American turning 65 today has nearly a 70% chance of requiring some form of long-term care services in their lifetimes.</a:t>
            </a:r>
          </a:p>
          <a:p>
            <a:pPr marL="0" indent="0">
              <a:buNone/>
            </a:pPr>
            <a:endParaRPr lang="en-US" sz="1600" dirty="0"/>
          </a:p>
          <a:p>
            <a:pPr marL="0" indent="0">
              <a:buNone/>
            </a:pPr>
            <a:r>
              <a:rPr lang="en-US" sz="1600" dirty="0"/>
              <a:t>And of those needing care, 20% will need it for longer than five years.</a:t>
            </a:r>
            <a:endParaRPr lang="en-US" sz="1800" dirty="0"/>
          </a:p>
          <a:p>
            <a:endParaRPr lang="en-US" dirty="0"/>
          </a:p>
        </p:txBody>
      </p:sp>
    </p:spTree>
    <p:extLst>
      <p:ext uri="{BB962C8B-B14F-4D97-AF65-F5344CB8AC3E}">
        <p14:creationId xmlns:p14="http://schemas.microsoft.com/office/powerpoint/2010/main" val="1135960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5E271-D217-9444-83B8-0253465E58A3}"/>
              </a:ext>
            </a:extLst>
          </p:cNvPr>
          <p:cNvPicPr>
            <a:picLocks noChangeAspect="1"/>
          </p:cNvPicPr>
          <p:nvPr userDrawn="1"/>
        </p:nvPicPr>
        <p:blipFill>
          <a:blip r:embed="rId3">
            <a:extLst>
              <a:ext uri="{28A0092B-C50C-407E-A947-70E740481C1C}">
                <a14:useLocalDpi xmlns:a14="http://schemas.microsoft.com/office/drawing/2010/main"/>
              </a:ext>
            </a:extLst>
          </a:blip>
          <a:srcRect l="1644" r="1644"/>
          <a:stretch/>
        </p:blipFill>
        <p:spPr>
          <a:xfrm>
            <a:off x="0" y="457200"/>
            <a:ext cx="12192000" cy="5740215"/>
          </a:xfrm>
          <a:prstGeom prst="rect">
            <a:avLst/>
          </a:prstGeom>
        </p:spPr>
      </p:pic>
      <p:sp>
        <p:nvSpPr>
          <p:cNvPr id="5" name="TextBox 4"/>
          <p:cNvSpPr txBox="1"/>
          <p:nvPr userDrawn="1"/>
        </p:nvSpPr>
        <p:spPr>
          <a:xfrm>
            <a:off x="4301067" y="-1346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5172359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76C3232-B579-1C47-BBA1-9C686173F3F0}"/>
              </a:ext>
            </a:extLst>
          </p:cNvPr>
          <p:cNvSpPr/>
          <p:nvPr userDrawn="1"/>
        </p:nvSpPr>
        <p:spPr>
          <a:xfrm>
            <a:off x="304800" y="0"/>
            <a:ext cx="11582399" cy="6117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itle 1"/>
          <p:cNvSpPr>
            <a:spLocks noGrp="1"/>
          </p:cNvSpPr>
          <p:nvPr>
            <p:ph type="title"/>
          </p:nvPr>
        </p:nvSpPr>
        <p:spPr/>
        <p:txBody>
          <a:bodyPr/>
          <a:lstStyle>
            <a:lvl1pPr>
              <a:defRPr i="0"/>
            </a:lvl1pPr>
          </a:lstStyle>
          <a:p>
            <a:r>
              <a:rPr lang="en-US" dirty="0"/>
              <a:t>Click to edit Master title style</a:t>
            </a:r>
          </a:p>
        </p:txBody>
      </p:sp>
      <p:sp>
        <p:nvSpPr>
          <p:cNvPr id="10" name="TextBox 6"/>
          <p:cNvSpPr txBox="1">
            <a:spLocks noChangeArrowheads="1"/>
          </p:cNvSpPr>
          <p:nvPr userDrawn="1"/>
        </p:nvSpPr>
        <p:spPr bwMode="auto">
          <a:xfrm>
            <a:off x="4695928" y="2323209"/>
            <a:ext cx="4651272" cy="707886"/>
          </a:xfrm>
          <a:prstGeom prst="rect">
            <a:avLst/>
          </a:prstGeom>
          <a:noFill/>
          <a:ln w="9525">
            <a:noFill/>
            <a:miter lim="800000"/>
            <a:headEnd/>
            <a:tailEnd/>
          </a:ln>
        </p:spPr>
        <p:txBody>
          <a:bodyPr wrap="square" anchor="ctr">
            <a:prstTxWarp prst="textNoShape">
              <a:avLst/>
            </a:prstTxWarp>
            <a:spAutoFit/>
          </a:bodyPr>
          <a:lstStyle/>
          <a:p>
            <a:r>
              <a:rPr lang="en-US" sz="2000" dirty="0">
                <a:latin typeface="Georgia" charset="0"/>
              </a:rPr>
              <a:t>Text</a:t>
            </a:r>
            <a:r>
              <a:rPr lang="en-US" sz="2000" baseline="0" dirty="0">
                <a:latin typeface="Georgia" charset="0"/>
              </a:rPr>
              <a:t> area here</a:t>
            </a:r>
            <a:br>
              <a:rPr lang="en-US" sz="2000" baseline="0" dirty="0">
                <a:latin typeface="Georgia" charset="0"/>
              </a:rPr>
            </a:br>
            <a:r>
              <a:rPr lang="en-US" sz="2000" baseline="0" dirty="0">
                <a:latin typeface="Georgia" charset="0"/>
              </a:rPr>
              <a:t>Text area here</a:t>
            </a:r>
            <a:endParaRPr lang="en-US" sz="2000" dirty="0">
              <a:latin typeface="Georgia" charset="0"/>
            </a:endParaRPr>
          </a:p>
        </p:txBody>
      </p:sp>
      <p:sp>
        <p:nvSpPr>
          <p:cNvPr id="15" name="TextBox 6"/>
          <p:cNvSpPr txBox="1">
            <a:spLocks noChangeArrowheads="1"/>
          </p:cNvSpPr>
          <p:nvPr userDrawn="1"/>
        </p:nvSpPr>
        <p:spPr bwMode="auto">
          <a:xfrm>
            <a:off x="3426340" y="2170373"/>
            <a:ext cx="1141659" cy="830997"/>
          </a:xfrm>
          <a:prstGeom prst="rect">
            <a:avLst/>
          </a:prstGeom>
          <a:noFill/>
          <a:ln w="9525">
            <a:noFill/>
            <a:miter lim="800000"/>
            <a:headEnd/>
            <a:tailEnd/>
          </a:ln>
        </p:spPr>
        <p:txBody>
          <a:bodyPr wrap="none" anchor="ctr">
            <a:prstTxWarp prst="textNoShape">
              <a:avLst/>
            </a:prstTxWarp>
            <a:spAutoFit/>
          </a:bodyPr>
          <a:lstStyle/>
          <a:p>
            <a:pPr algn="r"/>
            <a:r>
              <a:rPr lang="en-US" sz="4800" dirty="0">
                <a:solidFill>
                  <a:srgbClr val="4C748F"/>
                </a:solidFill>
                <a:latin typeface="Georgia" charset="0"/>
              </a:rPr>
              <a:t>xx</a:t>
            </a:r>
            <a:r>
              <a:rPr lang="en-US" sz="4800" baseline="30000" dirty="0">
                <a:solidFill>
                  <a:srgbClr val="4C748F"/>
                </a:solidFill>
                <a:latin typeface="Georgia" charset="0"/>
              </a:rPr>
              <a:t>%</a:t>
            </a:r>
            <a:endParaRPr lang="en-US" sz="2000" baseline="30000" dirty="0">
              <a:solidFill>
                <a:srgbClr val="4C748F"/>
              </a:solidFill>
              <a:latin typeface="Georgia" charset="0"/>
            </a:endParaRPr>
          </a:p>
        </p:txBody>
      </p:sp>
      <p:cxnSp>
        <p:nvCxnSpPr>
          <p:cNvPr id="19" name="Straight Connector 18"/>
          <p:cNvCxnSpPr/>
          <p:nvPr userDrawn="1"/>
        </p:nvCxnSpPr>
        <p:spPr>
          <a:xfrm>
            <a:off x="2133602" y="3237539"/>
            <a:ext cx="7842521" cy="0"/>
          </a:xfrm>
          <a:prstGeom prst="line">
            <a:avLst/>
          </a:prstGeom>
          <a:ln w="9525" cap="flat" cmpd="sng" algn="ctr">
            <a:solidFill>
              <a:schemeClr val="tx1"/>
            </a:solidFill>
            <a:prstDash val="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133602" y="4304339"/>
            <a:ext cx="7842521" cy="0"/>
          </a:xfrm>
          <a:prstGeom prst="line">
            <a:avLst/>
          </a:prstGeom>
          <a:ln w="9525" cap="flat" cmpd="sng" algn="ctr">
            <a:solidFill>
              <a:schemeClr val="tx1"/>
            </a:solidFill>
            <a:prstDash val="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2133602" y="5371139"/>
            <a:ext cx="7842521" cy="0"/>
          </a:xfrm>
          <a:prstGeom prst="line">
            <a:avLst/>
          </a:prstGeom>
          <a:ln w="9525" cap="flat" cmpd="sng" algn="ctr">
            <a:solidFill>
              <a:schemeClr val="tx1"/>
            </a:solidFill>
            <a:prstDash val="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6"/>
          <p:cNvSpPr txBox="1">
            <a:spLocks noChangeArrowheads="1"/>
          </p:cNvSpPr>
          <p:nvPr userDrawn="1"/>
        </p:nvSpPr>
        <p:spPr bwMode="auto">
          <a:xfrm>
            <a:off x="4698143" y="3483114"/>
            <a:ext cx="4651272" cy="707886"/>
          </a:xfrm>
          <a:prstGeom prst="rect">
            <a:avLst/>
          </a:prstGeom>
          <a:noFill/>
          <a:ln w="9525">
            <a:noFill/>
            <a:miter lim="800000"/>
            <a:headEnd/>
            <a:tailEnd/>
          </a:ln>
        </p:spPr>
        <p:txBody>
          <a:bodyPr wrap="square" anchor="ctr">
            <a:prstTxWarp prst="textNoShape">
              <a:avLst/>
            </a:prstTxWarp>
            <a:spAutoFit/>
          </a:bodyPr>
          <a:lstStyle/>
          <a:p>
            <a:r>
              <a:rPr lang="en-US" sz="2000" dirty="0">
                <a:latin typeface="Georgia" charset="0"/>
              </a:rPr>
              <a:t>Text</a:t>
            </a:r>
            <a:r>
              <a:rPr lang="en-US" sz="2000" baseline="0" dirty="0">
                <a:latin typeface="Georgia" charset="0"/>
              </a:rPr>
              <a:t> area here</a:t>
            </a:r>
            <a:br>
              <a:rPr lang="en-US" sz="2000" baseline="0" dirty="0">
                <a:latin typeface="Georgia" charset="0"/>
              </a:rPr>
            </a:br>
            <a:r>
              <a:rPr lang="en-US" sz="2000" baseline="0" dirty="0">
                <a:latin typeface="Georgia" charset="0"/>
              </a:rPr>
              <a:t>Text area here</a:t>
            </a:r>
            <a:endParaRPr lang="en-US" sz="2000" dirty="0">
              <a:latin typeface="Georgia" charset="0"/>
            </a:endParaRPr>
          </a:p>
        </p:txBody>
      </p:sp>
      <p:sp>
        <p:nvSpPr>
          <p:cNvPr id="23" name="TextBox 6"/>
          <p:cNvSpPr txBox="1">
            <a:spLocks noChangeArrowheads="1"/>
          </p:cNvSpPr>
          <p:nvPr userDrawn="1"/>
        </p:nvSpPr>
        <p:spPr bwMode="auto">
          <a:xfrm>
            <a:off x="3428555" y="3330278"/>
            <a:ext cx="1141659" cy="830997"/>
          </a:xfrm>
          <a:prstGeom prst="rect">
            <a:avLst/>
          </a:prstGeom>
          <a:noFill/>
          <a:ln w="9525">
            <a:noFill/>
            <a:miter lim="800000"/>
            <a:headEnd/>
            <a:tailEnd/>
          </a:ln>
        </p:spPr>
        <p:txBody>
          <a:bodyPr wrap="none" anchor="ctr">
            <a:prstTxWarp prst="textNoShape">
              <a:avLst/>
            </a:prstTxWarp>
            <a:spAutoFit/>
          </a:bodyPr>
          <a:lstStyle/>
          <a:p>
            <a:pPr algn="r"/>
            <a:r>
              <a:rPr lang="en-US" sz="4800" dirty="0">
                <a:solidFill>
                  <a:srgbClr val="4C748F"/>
                </a:solidFill>
                <a:latin typeface="Georgia" charset="0"/>
              </a:rPr>
              <a:t>xx</a:t>
            </a:r>
            <a:r>
              <a:rPr lang="en-US" sz="4800" baseline="30000" dirty="0">
                <a:solidFill>
                  <a:srgbClr val="4C748F"/>
                </a:solidFill>
                <a:latin typeface="Georgia" charset="0"/>
              </a:rPr>
              <a:t>%</a:t>
            </a:r>
            <a:endParaRPr lang="en-US" sz="2000" baseline="30000" dirty="0">
              <a:solidFill>
                <a:srgbClr val="4C748F"/>
              </a:solidFill>
              <a:latin typeface="Georgia" charset="0"/>
            </a:endParaRPr>
          </a:p>
        </p:txBody>
      </p:sp>
      <p:sp>
        <p:nvSpPr>
          <p:cNvPr id="24" name="TextBox 6"/>
          <p:cNvSpPr txBox="1">
            <a:spLocks noChangeArrowheads="1"/>
          </p:cNvSpPr>
          <p:nvPr userDrawn="1"/>
        </p:nvSpPr>
        <p:spPr bwMode="auto">
          <a:xfrm>
            <a:off x="4698143" y="4483944"/>
            <a:ext cx="4651272" cy="707886"/>
          </a:xfrm>
          <a:prstGeom prst="rect">
            <a:avLst/>
          </a:prstGeom>
          <a:noFill/>
          <a:ln w="9525">
            <a:noFill/>
            <a:miter lim="800000"/>
            <a:headEnd/>
            <a:tailEnd/>
          </a:ln>
        </p:spPr>
        <p:txBody>
          <a:bodyPr wrap="square" anchor="ctr">
            <a:prstTxWarp prst="textNoShape">
              <a:avLst/>
            </a:prstTxWarp>
            <a:spAutoFit/>
          </a:bodyPr>
          <a:lstStyle/>
          <a:p>
            <a:r>
              <a:rPr lang="en-US" sz="2000" dirty="0">
                <a:latin typeface="Georgia" charset="0"/>
              </a:rPr>
              <a:t>Text</a:t>
            </a:r>
            <a:r>
              <a:rPr lang="en-US" sz="2000" baseline="0" dirty="0">
                <a:latin typeface="Georgia" charset="0"/>
              </a:rPr>
              <a:t> area here</a:t>
            </a:r>
            <a:br>
              <a:rPr lang="en-US" sz="2000" baseline="0" dirty="0">
                <a:latin typeface="Georgia" charset="0"/>
              </a:rPr>
            </a:br>
            <a:r>
              <a:rPr lang="en-US" sz="2000" baseline="0" dirty="0">
                <a:latin typeface="Georgia" charset="0"/>
              </a:rPr>
              <a:t>Text area here</a:t>
            </a:r>
            <a:endParaRPr lang="en-US" sz="2000" dirty="0">
              <a:latin typeface="Georgia" charset="0"/>
            </a:endParaRPr>
          </a:p>
        </p:txBody>
      </p:sp>
      <p:sp>
        <p:nvSpPr>
          <p:cNvPr id="25" name="TextBox 6"/>
          <p:cNvSpPr txBox="1">
            <a:spLocks noChangeArrowheads="1"/>
          </p:cNvSpPr>
          <p:nvPr userDrawn="1"/>
        </p:nvSpPr>
        <p:spPr bwMode="auto">
          <a:xfrm>
            <a:off x="3428555" y="4331108"/>
            <a:ext cx="1141659" cy="830997"/>
          </a:xfrm>
          <a:prstGeom prst="rect">
            <a:avLst/>
          </a:prstGeom>
          <a:noFill/>
          <a:ln w="9525">
            <a:noFill/>
            <a:miter lim="800000"/>
            <a:headEnd/>
            <a:tailEnd/>
          </a:ln>
        </p:spPr>
        <p:txBody>
          <a:bodyPr wrap="none" anchor="ctr">
            <a:prstTxWarp prst="textNoShape">
              <a:avLst/>
            </a:prstTxWarp>
            <a:spAutoFit/>
          </a:bodyPr>
          <a:lstStyle/>
          <a:p>
            <a:pPr algn="r"/>
            <a:r>
              <a:rPr lang="en-US" sz="4800" dirty="0">
                <a:solidFill>
                  <a:srgbClr val="4C748F"/>
                </a:solidFill>
                <a:latin typeface="Georgia" charset="0"/>
              </a:rPr>
              <a:t>xx</a:t>
            </a:r>
            <a:r>
              <a:rPr lang="en-US" sz="4800" baseline="30000" dirty="0">
                <a:solidFill>
                  <a:srgbClr val="4C748F"/>
                </a:solidFill>
                <a:latin typeface="Georgia" charset="0"/>
              </a:rPr>
              <a:t>%</a:t>
            </a:r>
            <a:endParaRPr lang="en-US" sz="2000" baseline="30000" dirty="0">
              <a:solidFill>
                <a:srgbClr val="4C748F"/>
              </a:solidFill>
              <a:latin typeface="Georgia" charset="0"/>
            </a:endParaRPr>
          </a:p>
        </p:txBody>
      </p:sp>
      <p:sp>
        <p:nvSpPr>
          <p:cNvPr id="28" name="TextBox 27">
            <a:extLst>
              <a:ext uri="{FF2B5EF4-FFF2-40B4-BE49-F238E27FC236}">
                <a16:creationId xmlns:a16="http://schemas.microsoft.com/office/drawing/2014/main" id="{2C5829BC-BC9D-1648-A06B-165ABD6CB228}"/>
              </a:ext>
            </a:extLst>
          </p:cNvPr>
          <p:cNvSpPr txBox="1"/>
          <p:nvPr userDrawn="1"/>
        </p:nvSpPr>
        <p:spPr>
          <a:xfrm>
            <a:off x="254002" y="233998"/>
            <a:ext cx="11683997" cy="246221"/>
          </a:xfrm>
          <a:prstGeom prst="rect">
            <a:avLst/>
          </a:prstGeom>
          <a:noFill/>
        </p:spPr>
        <p:txBody>
          <a:bodyPr wrap="square" rtlCol="0">
            <a:spAutoFit/>
          </a:bodyPr>
          <a:lstStyle/>
          <a:p>
            <a:pPr algn="ctr"/>
            <a:r>
              <a:rPr lang="en-US" sz="1000" cap="all" spc="151" dirty="0"/>
              <a:t>Client Name</a:t>
            </a:r>
          </a:p>
        </p:txBody>
      </p:sp>
      <p:sp>
        <p:nvSpPr>
          <p:cNvPr id="30" name="TextBox 29">
            <a:extLst>
              <a:ext uri="{FF2B5EF4-FFF2-40B4-BE49-F238E27FC236}">
                <a16:creationId xmlns:a16="http://schemas.microsoft.com/office/drawing/2014/main" id="{6A4C79CE-26DB-BC49-BE9E-F73D006DD538}"/>
              </a:ext>
            </a:extLst>
          </p:cNvPr>
          <p:cNvSpPr txBox="1"/>
          <p:nvPr userDrawn="1"/>
        </p:nvSpPr>
        <p:spPr>
          <a:xfrm>
            <a:off x="9601200" y="6117363"/>
            <a:ext cx="2454237" cy="230832"/>
          </a:xfrm>
          <a:prstGeom prst="rect">
            <a:avLst/>
          </a:prstGeom>
          <a:noFill/>
        </p:spPr>
        <p:txBody>
          <a:bodyPr wrap="square" rtlCol="0">
            <a:spAutoFit/>
          </a:bodyPr>
          <a:lstStyle/>
          <a:p>
            <a:pPr marL="0" marR="0" indent="0" algn="l" defTabSz="457189" rtl="0" eaLnBrk="1" fontAlgn="base" latinLnBrk="0" hangingPunct="1">
              <a:lnSpc>
                <a:spcPct val="100000"/>
              </a:lnSpc>
              <a:spcBef>
                <a:spcPct val="0"/>
              </a:spcBef>
              <a:spcAft>
                <a:spcPct val="0"/>
              </a:spcAft>
              <a:buClrTx/>
              <a:buSzTx/>
              <a:buFontTx/>
              <a:buNone/>
              <a:tabLst/>
              <a:defRPr/>
            </a:pPr>
            <a:r>
              <a:rPr lang="en-US" sz="900" b="1" kern="1200" dirty="0">
                <a:solidFill>
                  <a:srgbClr val="5F5F5F"/>
                </a:solidFill>
                <a:latin typeface="Arial" pitchFamily="-111" charset="0"/>
                <a:ea typeface="ヒラギノ角ゴ Pro W3" pitchFamily="-111" charset="-128"/>
                <a:cs typeface="ヒラギノ角ゴ Pro W3" pitchFamily="-111" charset="-128"/>
              </a:rPr>
              <a:t>For use with financial professionals only.</a:t>
            </a:r>
          </a:p>
        </p:txBody>
      </p:sp>
    </p:spTree>
    <p:extLst>
      <p:ext uri="{BB962C8B-B14F-4D97-AF65-F5344CB8AC3E}">
        <p14:creationId xmlns:p14="http://schemas.microsoft.com/office/powerpoint/2010/main" val="915173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254002" y="0"/>
            <a:ext cx="11683999" cy="6169552"/>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itle 1"/>
          <p:cNvSpPr>
            <a:spLocks noGrp="1"/>
          </p:cNvSpPr>
          <p:nvPr>
            <p:ph type="title"/>
          </p:nvPr>
        </p:nvSpPr>
        <p:spPr/>
        <p:txBody>
          <a:bodyPr/>
          <a:lstStyle>
            <a:lvl1pPr>
              <a:defRPr i="0"/>
            </a:lvl1pPr>
          </a:lstStyle>
          <a:p>
            <a:r>
              <a:rPr lang="en-US" dirty="0"/>
              <a:t>Click to edit Master title style</a:t>
            </a:r>
          </a:p>
        </p:txBody>
      </p:sp>
      <p:cxnSp>
        <p:nvCxnSpPr>
          <p:cNvPr id="21" name="Straight Connector 20"/>
          <p:cNvCxnSpPr/>
          <p:nvPr userDrawn="1"/>
        </p:nvCxnSpPr>
        <p:spPr>
          <a:xfrm flipV="1">
            <a:off x="3759200" y="2514601"/>
            <a:ext cx="0" cy="2856539"/>
          </a:xfrm>
          <a:prstGeom prst="line">
            <a:avLst/>
          </a:prstGeom>
          <a:ln w="9525" cap="flat" cmpd="sng" algn="ctr">
            <a:solidFill>
              <a:schemeClr val="tx1"/>
            </a:solidFill>
            <a:prstDash val="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31" name="Table 30"/>
          <p:cNvGraphicFramePr>
            <a:graphicFrameLocks noGrp="1"/>
          </p:cNvGraphicFramePr>
          <p:nvPr userDrawn="1">
            <p:extLst>
              <p:ext uri="{D42A27DB-BD31-4B8C-83A1-F6EECF244321}">
                <p14:modId xmlns:p14="http://schemas.microsoft.com/office/powerpoint/2010/main" val="1872849947"/>
              </p:ext>
            </p:extLst>
          </p:nvPr>
        </p:nvGraphicFramePr>
        <p:xfrm>
          <a:off x="4165600" y="2535936"/>
          <a:ext cx="7416800" cy="1416051"/>
        </p:xfrm>
        <a:graphic>
          <a:graphicData uri="http://schemas.openxmlformats.org/drawingml/2006/table">
            <a:tbl>
              <a:tblPr/>
              <a:tblGrid>
                <a:gridCol w="7416800">
                  <a:extLst>
                    <a:ext uri="{9D8B030D-6E8A-4147-A177-3AD203B41FA5}">
                      <a16:colId xmlns:a16="http://schemas.microsoft.com/office/drawing/2014/main" val="20000"/>
                    </a:ext>
                  </a:extLst>
                </a:gridCol>
              </a:tblGrid>
              <a:tr h="14160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FF"/>
                          </a:solidFill>
                          <a:effectLst/>
                          <a:latin typeface="Georgia" charset="0"/>
                          <a:ea typeface="ＭＳ Ｐゴシック" charset="-128"/>
                          <a:cs typeface="ＭＳ Ｐゴシック" charset="-128"/>
                        </a:rPr>
                        <a:t>Text here</a:t>
                      </a:r>
                      <a:endParaRPr kumimoji="0" lang="en-US" sz="2400" b="0" i="0" u="none" strike="noStrike" cap="none" normalizeH="0" baseline="-25000" dirty="0">
                        <a:ln>
                          <a:noFill/>
                        </a:ln>
                        <a:solidFill>
                          <a:srgbClr val="FFFFFF"/>
                        </a:solidFill>
                        <a:effectLst/>
                        <a:latin typeface="Georgia" charset="0"/>
                        <a:ea typeface="ＭＳ Ｐゴシック" charset="-128"/>
                        <a:cs typeface="ＭＳ Ｐゴシック" charset="-128"/>
                      </a:endParaRPr>
                    </a:p>
                  </a:txBody>
                  <a:tcPr marL="121920" marR="1219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C748F"/>
                    </a:solidFill>
                  </a:tcPr>
                </a:tc>
                <a:extLst>
                  <a:ext uri="{0D108BD9-81ED-4DB2-BD59-A6C34878D82A}">
                    <a16:rowId xmlns:a16="http://schemas.microsoft.com/office/drawing/2014/main" val="10000"/>
                  </a:ext>
                </a:extLst>
              </a:tr>
            </a:tbl>
          </a:graphicData>
        </a:graphic>
      </p:graphicFrame>
      <p:graphicFrame>
        <p:nvGraphicFramePr>
          <p:cNvPr id="32" name="Table 31"/>
          <p:cNvGraphicFramePr>
            <a:graphicFrameLocks noGrp="1"/>
          </p:cNvGraphicFramePr>
          <p:nvPr userDrawn="1">
            <p:extLst>
              <p:ext uri="{D42A27DB-BD31-4B8C-83A1-F6EECF244321}">
                <p14:modId xmlns:p14="http://schemas.microsoft.com/office/powerpoint/2010/main" val="1167107256"/>
              </p:ext>
            </p:extLst>
          </p:nvPr>
        </p:nvGraphicFramePr>
        <p:xfrm>
          <a:off x="4165600" y="4047237"/>
          <a:ext cx="7416800" cy="1377951"/>
        </p:xfrm>
        <a:graphic>
          <a:graphicData uri="http://schemas.openxmlformats.org/drawingml/2006/table">
            <a:tbl>
              <a:tblPr/>
              <a:tblGrid>
                <a:gridCol w="7416800">
                  <a:extLst>
                    <a:ext uri="{9D8B030D-6E8A-4147-A177-3AD203B41FA5}">
                      <a16:colId xmlns:a16="http://schemas.microsoft.com/office/drawing/2014/main" val="20000"/>
                    </a:ext>
                  </a:extLst>
                </a:gridCol>
              </a:tblGrid>
              <a:tr h="1377951">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2400" b="0" i="0" u="none" strike="noStrike" cap="none" normalizeH="0" baseline="0" dirty="0">
                          <a:ln>
                            <a:noFill/>
                          </a:ln>
                          <a:solidFill>
                            <a:srgbClr val="4C748F"/>
                          </a:solidFill>
                          <a:effectLst/>
                          <a:latin typeface="Georgia" charset="0"/>
                          <a:ea typeface="ＭＳ Ｐゴシック" charset="-128"/>
                          <a:cs typeface="ＭＳ Ｐゴシック" charset="-128"/>
                        </a:rPr>
                        <a:t>Text here</a:t>
                      </a:r>
                    </a:p>
                  </a:txBody>
                  <a:tcPr marL="121920" marR="1219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0"/>
                  </a:ext>
                </a:extLst>
              </a:tr>
            </a:tbl>
          </a:graphicData>
        </a:graphic>
      </p:graphicFrame>
      <p:sp>
        <p:nvSpPr>
          <p:cNvPr id="35" name="TextBox 6"/>
          <p:cNvSpPr txBox="1">
            <a:spLocks noChangeArrowheads="1"/>
          </p:cNvSpPr>
          <p:nvPr userDrawn="1"/>
        </p:nvSpPr>
        <p:spPr bwMode="auto">
          <a:xfrm>
            <a:off x="914400" y="3600682"/>
            <a:ext cx="2743200" cy="707886"/>
          </a:xfrm>
          <a:prstGeom prst="rect">
            <a:avLst/>
          </a:prstGeom>
          <a:noFill/>
          <a:ln w="9525">
            <a:noFill/>
            <a:miter lim="800000"/>
            <a:headEnd/>
            <a:tailEnd/>
          </a:ln>
        </p:spPr>
        <p:txBody>
          <a:bodyPr wrap="square" anchor="ctr">
            <a:prstTxWarp prst="textNoShape">
              <a:avLst/>
            </a:prstTxWarp>
            <a:spAutoFit/>
          </a:bodyPr>
          <a:lstStyle/>
          <a:p>
            <a:r>
              <a:rPr lang="en-US" sz="2000" dirty="0">
                <a:latin typeface="Georgia" charset="0"/>
              </a:rPr>
              <a:t>Text</a:t>
            </a:r>
            <a:r>
              <a:rPr lang="en-US" sz="2000" baseline="0" dirty="0">
                <a:latin typeface="Georgia" charset="0"/>
              </a:rPr>
              <a:t> area here</a:t>
            </a:r>
            <a:br>
              <a:rPr lang="en-US" sz="2000" baseline="0" dirty="0">
                <a:latin typeface="Georgia" charset="0"/>
              </a:rPr>
            </a:br>
            <a:r>
              <a:rPr lang="en-US" sz="2000" baseline="0" dirty="0">
                <a:latin typeface="Georgia" charset="0"/>
              </a:rPr>
              <a:t>Text area here</a:t>
            </a:r>
            <a:endParaRPr lang="en-US" sz="2000" dirty="0">
              <a:latin typeface="Georgia" charset="0"/>
            </a:endParaRPr>
          </a:p>
        </p:txBody>
      </p:sp>
      <p:sp>
        <p:nvSpPr>
          <p:cNvPr id="16" name="TextBox 15"/>
          <p:cNvSpPr txBox="1"/>
          <p:nvPr userDrawn="1"/>
        </p:nvSpPr>
        <p:spPr>
          <a:xfrm>
            <a:off x="254002" y="64721"/>
            <a:ext cx="11683997" cy="246221"/>
          </a:xfrm>
          <a:prstGeom prst="rect">
            <a:avLst/>
          </a:prstGeom>
          <a:noFill/>
        </p:spPr>
        <p:txBody>
          <a:bodyPr wrap="square" rtlCol="0">
            <a:spAutoFit/>
          </a:bodyPr>
          <a:lstStyle/>
          <a:p>
            <a:pPr algn="ctr"/>
            <a:r>
              <a:rPr lang="en-US" sz="1000" cap="all" spc="151" dirty="0"/>
              <a:t>Enter</a:t>
            </a:r>
            <a:r>
              <a:rPr lang="en-US" sz="1000" cap="all" spc="151" baseline="0" dirty="0"/>
              <a:t> section head text</a:t>
            </a:r>
            <a:endParaRPr lang="en-US" sz="1000" cap="all" spc="151" dirty="0"/>
          </a:p>
        </p:txBody>
      </p:sp>
      <p:sp>
        <p:nvSpPr>
          <p:cNvPr id="17" name="TextBox 16">
            <a:extLst>
              <a:ext uri="{FF2B5EF4-FFF2-40B4-BE49-F238E27FC236}">
                <a16:creationId xmlns:a16="http://schemas.microsoft.com/office/drawing/2014/main" id="{3DBD371D-683C-1B44-8307-1D4BCDBDD9FF}"/>
              </a:ext>
            </a:extLst>
          </p:cNvPr>
          <p:cNvSpPr txBox="1"/>
          <p:nvPr userDrawn="1"/>
        </p:nvSpPr>
        <p:spPr>
          <a:xfrm>
            <a:off x="9601200" y="6169968"/>
            <a:ext cx="2454237" cy="230832"/>
          </a:xfrm>
          <a:prstGeom prst="rect">
            <a:avLst/>
          </a:prstGeom>
          <a:noFill/>
        </p:spPr>
        <p:txBody>
          <a:bodyPr wrap="square" rtlCol="0">
            <a:spAutoFit/>
          </a:bodyPr>
          <a:lstStyle/>
          <a:p>
            <a:pPr marL="0" marR="0" indent="0" algn="l" defTabSz="457189" rtl="0" eaLnBrk="1" fontAlgn="base" latinLnBrk="0" hangingPunct="1">
              <a:lnSpc>
                <a:spcPct val="100000"/>
              </a:lnSpc>
              <a:spcBef>
                <a:spcPct val="0"/>
              </a:spcBef>
              <a:spcAft>
                <a:spcPct val="0"/>
              </a:spcAft>
              <a:buClrTx/>
              <a:buSzTx/>
              <a:buFontTx/>
              <a:buNone/>
              <a:tabLst/>
              <a:defRPr/>
            </a:pPr>
            <a:r>
              <a:rPr lang="en-US" sz="900" b="1" kern="1200" dirty="0">
                <a:solidFill>
                  <a:srgbClr val="5F5F5F"/>
                </a:solidFill>
                <a:latin typeface="Arial" pitchFamily="-111" charset="0"/>
                <a:ea typeface="ヒラギノ角ゴ Pro W3" pitchFamily="-111" charset="-128"/>
                <a:cs typeface="ヒラギノ角ゴ Pro W3" pitchFamily="-111" charset="-128"/>
              </a:rPr>
              <a:t>For use with financial professionals only.</a:t>
            </a:r>
          </a:p>
        </p:txBody>
      </p:sp>
    </p:spTree>
    <p:extLst>
      <p:ext uri="{BB962C8B-B14F-4D97-AF65-F5344CB8AC3E}">
        <p14:creationId xmlns:p14="http://schemas.microsoft.com/office/powerpoint/2010/main" val="198530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254002" y="0"/>
            <a:ext cx="11683999" cy="6169552"/>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cxnSp>
        <p:nvCxnSpPr>
          <p:cNvPr id="26" name="Straight Connector 25"/>
          <p:cNvCxnSpPr/>
          <p:nvPr userDrawn="1"/>
        </p:nvCxnSpPr>
        <p:spPr>
          <a:xfrm flipV="1">
            <a:off x="4978400" y="2514601"/>
            <a:ext cx="0" cy="2856539"/>
          </a:xfrm>
          <a:prstGeom prst="line">
            <a:avLst/>
          </a:prstGeom>
          <a:ln w="9525" cap="flat" cmpd="sng" algn="ctr">
            <a:solidFill>
              <a:schemeClr val="tx1"/>
            </a:solidFill>
            <a:prstDash val="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15C5F4E-5969-4F4D-AB6B-42BE0294ABD2}"/>
              </a:ext>
            </a:extLst>
          </p:cNvPr>
          <p:cNvSpPr txBox="1"/>
          <p:nvPr userDrawn="1"/>
        </p:nvSpPr>
        <p:spPr>
          <a:xfrm>
            <a:off x="9601200" y="6169968"/>
            <a:ext cx="2454237" cy="230832"/>
          </a:xfrm>
          <a:prstGeom prst="rect">
            <a:avLst/>
          </a:prstGeom>
          <a:noFill/>
        </p:spPr>
        <p:txBody>
          <a:bodyPr wrap="square" rtlCol="0">
            <a:spAutoFit/>
          </a:bodyPr>
          <a:lstStyle/>
          <a:p>
            <a:pPr marL="0" marR="0" indent="0" algn="l" defTabSz="457189" rtl="0" eaLnBrk="1" fontAlgn="base" latinLnBrk="0" hangingPunct="1">
              <a:lnSpc>
                <a:spcPct val="100000"/>
              </a:lnSpc>
              <a:spcBef>
                <a:spcPct val="0"/>
              </a:spcBef>
              <a:spcAft>
                <a:spcPct val="0"/>
              </a:spcAft>
              <a:buClrTx/>
              <a:buSzTx/>
              <a:buFontTx/>
              <a:buNone/>
              <a:tabLst/>
              <a:defRPr/>
            </a:pPr>
            <a:r>
              <a:rPr lang="en-US" sz="900" b="1" kern="1200" dirty="0">
                <a:solidFill>
                  <a:srgbClr val="5F5F5F"/>
                </a:solidFill>
                <a:latin typeface="Arial" pitchFamily="-111" charset="0"/>
                <a:ea typeface="ヒラギノ角ゴ Pro W3" pitchFamily="-111" charset="-128"/>
                <a:cs typeface="ヒラギノ角ゴ Pro W3" pitchFamily="-111" charset="-128"/>
              </a:rPr>
              <a:t>For use with financial professionals only.</a:t>
            </a:r>
          </a:p>
        </p:txBody>
      </p:sp>
      <p:sp>
        <p:nvSpPr>
          <p:cNvPr id="10" name="TextBox 9">
            <a:extLst>
              <a:ext uri="{FF2B5EF4-FFF2-40B4-BE49-F238E27FC236}">
                <a16:creationId xmlns:a16="http://schemas.microsoft.com/office/drawing/2014/main" id="{8EED7214-6984-DA41-933A-B5809DE0DFFC}"/>
              </a:ext>
            </a:extLst>
          </p:cNvPr>
          <p:cNvSpPr txBox="1"/>
          <p:nvPr userDrawn="1"/>
        </p:nvSpPr>
        <p:spPr>
          <a:xfrm>
            <a:off x="254002" y="64721"/>
            <a:ext cx="11683997" cy="246221"/>
          </a:xfrm>
          <a:prstGeom prst="rect">
            <a:avLst/>
          </a:prstGeom>
          <a:noFill/>
        </p:spPr>
        <p:txBody>
          <a:bodyPr wrap="square" rtlCol="0">
            <a:spAutoFit/>
          </a:bodyPr>
          <a:lstStyle/>
          <a:p>
            <a:pPr algn="ctr"/>
            <a:r>
              <a:rPr lang="en-US" sz="1000" cap="all" spc="151" dirty="0"/>
              <a:t>Client Name</a:t>
            </a:r>
          </a:p>
        </p:txBody>
      </p:sp>
    </p:spTree>
    <p:extLst>
      <p:ext uri="{BB962C8B-B14F-4D97-AF65-F5344CB8AC3E}">
        <p14:creationId xmlns:p14="http://schemas.microsoft.com/office/powerpoint/2010/main" val="1439078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254002" y="0"/>
            <a:ext cx="11683999" cy="6169552"/>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itle 1"/>
          <p:cNvSpPr>
            <a:spLocks noGrp="1"/>
          </p:cNvSpPr>
          <p:nvPr>
            <p:ph type="title"/>
          </p:nvPr>
        </p:nvSpPr>
        <p:spPr/>
        <p:txBody>
          <a:bodyPr/>
          <a:lstStyle>
            <a:lvl1pPr>
              <a:defRPr i="0"/>
            </a:lvl1pPr>
          </a:lstStyle>
          <a:p>
            <a:r>
              <a:rPr lang="en-US" dirty="0"/>
              <a:t>Click to edit Master title style</a:t>
            </a:r>
          </a:p>
        </p:txBody>
      </p:sp>
      <p:sp>
        <p:nvSpPr>
          <p:cNvPr id="18" name="Title 1"/>
          <p:cNvSpPr txBox="1">
            <a:spLocks/>
          </p:cNvSpPr>
          <p:nvPr userDrawn="1"/>
        </p:nvSpPr>
        <p:spPr bwMode="auto">
          <a:xfrm>
            <a:off x="1267968" y="2286000"/>
            <a:ext cx="4470400" cy="609600"/>
          </a:xfrm>
          <a:prstGeom prst="rect">
            <a:avLst/>
          </a:prstGeom>
          <a:noFill/>
          <a:ln w="9525">
            <a:noFill/>
            <a:miter lim="800000"/>
            <a:headEnd/>
            <a:tailEnd/>
          </a:ln>
        </p:spPr>
        <p:txBody>
          <a:bodyPr>
            <a:prstTxWarp prst="textNoShape">
              <a:avLst/>
            </a:prstTxWarp>
          </a:bodyPr>
          <a:lstStyle/>
          <a:p>
            <a:pPr eaLnBrk="0" hangingPunct="0"/>
            <a:r>
              <a:rPr lang="en-US" sz="2400" dirty="0">
                <a:solidFill>
                  <a:srgbClr val="4C748F"/>
                </a:solidFill>
                <a:latin typeface="Georgia" charset="0"/>
              </a:rPr>
              <a:t>text</a:t>
            </a:r>
          </a:p>
        </p:txBody>
      </p:sp>
      <p:sp>
        <p:nvSpPr>
          <p:cNvPr id="26" name="Title 1"/>
          <p:cNvSpPr txBox="1">
            <a:spLocks/>
          </p:cNvSpPr>
          <p:nvPr userDrawn="1"/>
        </p:nvSpPr>
        <p:spPr bwMode="auto">
          <a:xfrm>
            <a:off x="6441441" y="2286000"/>
            <a:ext cx="4470400" cy="609600"/>
          </a:xfrm>
          <a:prstGeom prst="rect">
            <a:avLst/>
          </a:prstGeom>
          <a:noFill/>
          <a:ln w="9525">
            <a:noFill/>
            <a:miter lim="800000"/>
            <a:headEnd/>
            <a:tailEnd/>
          </a:ln>
        </p:spPr>
        <p:txBody>
          <a:bodyPr>
            <a:prstTxWarp prst="textNoShape">
              <a:avLst/>
            </a:prstTxWarp>
          </a:bodyPr>
          <a:lstStyle/>
          <a:p>
            <a:pPr eaLnBrk="0" hangingPunct="0"/>
            <a:r>
              <a:rPr lang="en-US" sz="2400" dirty="0">
                <a:solidFill>
                  <a:srgbClr val="4C748F"/>
                </a:solidFill>
                <a:latin typeface="Georgia" charset="0"/>
              </a:rPr>
              <a:t>text</a:t>
            </a:r>
          </a:p>
        </p:txBody>
      </p:sp>
      <p:sp>
        <p:nvSpPr>
          <p:cNvPr id="27" name="Content Placeholder 2"/>
          <p:cNvSpPr>
            <a:spLocks noGrp="1"/>
          </p:cNvSpPr>
          <p:nvPr>
            <p:ph idx="1" hasCustomPrompt="1"/>
          </p:nvPr>
        </p:nvSpPr>
        <p:spPr>
          <a:xfrm>
            <a:off x="1267968" y="2895600"/>
            <a:ext cx="4624832" cy="2435080"/>
          </a:xfrm>
        </p:spPr>
        <p:txBody>
          <a:bodyPr/>
          <a:lstStyle>
            <a:lvl1pPr marL="609585" indent="-607469">
              <a:spcBef>
                <a:spcPts val="800"/>
              </a:spcBef>
              <a:tabLst>
                <a:tab pos="965176" algn="l"/>
                <a:tab pos="1930352" algn="l"/>
                <a:tab pos="2895528" algn="l"/>
                <a:tab pos="3860703" algn="l"/>
                <a:tab pos="4825879" algn="l"/>
                <a:tab pos="5791055" algn="l"/>
                <a:tab pos="6756231" algn="l"/>
                <a:tab pos="7721407" algn="l"/>
                <a:tab pos="8686583" algn="l"/>
                <a:tab pos="9651759" algn="l"/>
              </a:tabLst>
              <a:defRPr/>
            </a:lvl1pPr>
          </a:lstStyle>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p:txBody>
      </p:sp>
      <p:sp>
        <p:nvSpPr>
          <p:cNvPr id="28" name="Content Placeholder 2"/>
          <p:cNvSpPr>
            <a:spLocks noGrp="1"/>
          </p:cNvSpPr>
          <p:nvPr>
            <p:ph idx="10" hasCustomPrompt="1"/>
          </p:nvPr>
        </p:nvSpPr>
        <p:spPr>
          <a:xfrm>
            <a:off x="6453633" y="2895600"/>
            <a:ext cx="4624832" cy="2435080"/>
          </a:xfrm>
        </p:spPr>
        <p:txBody>
          <a:bodyPr/>
          <a:lstStyle>
            <a:lvl1pPr marL="609585" indent="-607469">
              <a:spcBef>
                <a:spcPts val="800"/>
              </a:spcBef>
              <a:tabLst>
                <a:tab pos="965176" algn="l"/>
                <a:tab pos="1930352" algn="l"/>
                <a:tab pos="2895528" algn="l"/>
                <a:tab pos="3860703" algn="l"/>
                <a:tab pos="4825879" algn="l"/>
                <a:tab pos="5791055" algn="l"/>
                <a:tab pos="6756231" algn="l"/>
                <a:tab pos="7721407" algn="l"/>
                <a:tab pos="8686583" algn="l"/>
                <a:tab pos="9651759" algn="l"/>
              </a:tabLst>
              <a:defRPr/>
            </a:lvl1pPr>
          </a:lstStyle>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p:txBody>
      </p:sp>
      <p:cxnSp>
        <p:nvCxnSpPr>
          <p:cNvPr id="29" name="Straight Connector 28"/>
          <p:cNvCxnSpPr/>
          <p:nvPr userDrawn="1"/>
        </p:nvCxnSpPr>
        <p:spPr>
          <a:xfrm flipV="1">
            <a:off x="6096000" y="2514601"/>
            <a:ext cx="0" cy="2856539"/>
          </a:xfrm>
          <a:prstGeom prst="line">
            <a:avLst/>
          </a:prstGeom>
          <a:ln w="9525" cap="flat" cmpd="sng" algn="ctr">
            <a:solidFill>
              <a:schemeClr val="tx1"/>
            </a:solidFill>
            <a:prstDash val="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54002" y="64721"/>
            <a:ext cx="11683997" cy="246221"/>
          </a:xfrm>
          <a:prstGeom prst="rect">
            <a:avLst/>
          </a:prstGeom>
          <a:noFill/>
        </p:spPr>
        <p:txBody>
          <a:bodyPr wrap="square" rtlCol="0">
            <a:spAutoFit/>
          </a:bodyPr>
          <a:lstStyle/>
          <a:p>
            <a:pPr algn="ctr"/>
            <a:r>
              <a:rPr lang="en-US" sz="1000" cap="all" spc="151" dirty="0"/>
              <a:t>Enter</a:t>
            </a:r>
            <a:r>
              <a:rPr lang="en-US" sz="1000" cap="all" spc="151" baseline="0" dirty="0"/>
              <a:t> section head text</a:t>
            </a:r>
            <a:endParaRPr lang="en-US" sz="1000" cap="all" spc="151" dirty="0"/>
          </a:p>
        </p:txBody>
      </p:sp>
      <p:sp>
        <p:nvSpPr>
          <p:cNvPr id="15" name="TextBox 14">
            <a:extLst>
              <a:ext uri="{FF2B5EF4-FFF2-40B4-BE49-F238E27FC236}">
                <a16:creationId xmlns:a16="http://schemas.microsoft.com/office/drawing/2014/main" id="{0B1778D5-F9BC-B041-AF90-E82300AB0496}"/>
              </a:ext>
            </a:extLst>
          </p:cNvPr>
          <p:cNvSpPr txBox="1"/>
          <p:nvPr userDrawn="1"/>
        </p:nvSpPr>
        <p:spPr>
          <a:xfrm>
            <a:off x="9601200" y="6169968"/>
            <a:ext cx="2454237" cy="230832"/>
          </a:xfrm>
          <a:prstGeom prst="rect">
            <a:avLst/>
          </a:prstGeom>
          <a:noFill/>
        </p:spPr>
        <p:txBody>
          <a:bodyPr wrap="square" rtlCol="0">
            <a:spAutoFit/>
          </a:bodyPr>
          <a:lstStyle/>
          <a:p>
            <a:pPr marL="0" marR="0" indent="0" algn="l" defTabSz="457189" rtl="0" eaLnBrk="1" fontAlgn="base" latinLnBrk="0" hangingPunct="1">
              <a:lnSpc>
                <a:spcPct val="100000"/>
              </a:lnSpc>
              <a:spcBef>
                <a:spcPct val="0"/>
              </a:spcBef>
              <a:spcAft>
                <a:spcPct val="0"/>
              </a:spcAft>
              <a:buClrTx/>
              <a:buSzTx/>
              <a:buFontTx/>
              <a:buNone/>
              <a:tabLst/>
              <a:defRPr/>
            </a:pPr>
            <a:r>
              <a:rPr lang="en-US" sz="900" b="1" kern="1200" dirty="0">
                <a:solidFill>
                  <a:srgbClr val="5F5F5F"/>
                </a:solidFill>
                <a:latin typeface="Arial" pitchFamily="-111" charset="0"/>
                <a:ea typeface="ヒラギノ角ゴ Pro W3" pitchFamily="-111" charset="-128"/>
                <a:cs typeface="ヒラギノ角ゴ Pro W3" pitchFamily="-111" charset="-128"/>
              </a:rPr>
              <a:t>For use with financial professionals only.</a:t>
            </a:r>
          </a:p>
        </p:txBody>
      </p:sp>
    </p:spTree>
    <p:extLst>
      <p:ext uri="{BB962C8B-B14F-4D97-AF65-F5344CB8AC3E}">
        <p14:creationId xmlns:p14="http://schemas.microsoft.com/office/powerpoint/2010/main" val="1094630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1A9D3FE-DA81-7F46-8460-A3159B454533}"/>
              </a:ext>
            </a:extLst>
          </p:cNvPr>
          <p:cNvSpPr>
            <a:spLocks noGrp="1"/>
          </p:cNvSpPr>
          <p:nvPr>
            <p:ph type="sldNum" sz="quarter" idx="12"/>
          </p:nvPr>
        </p:nvSpPr>
        <p:spPr/>
        <p:txBody>
          <a:bodyPr/>
          <a:lstStyle/>
          <a:p>
            <a:fld id="{8F83B711-5161-AB41-8F1D-ABE62B9C82E3}" type="slidenum">
              <a:rPr lang="en-US" smtClean="0"/>
              <a:t>‹#›</a:t>
            </a:fld>
            <a:endParaRPr lang="en-US" dirty="0"/>
          </a:p>
        </p:txBody>
      </p:sp>
      <p:sp>
        <p:nvSpPr>
          <p:cNvPr id="8" name="TextBox 7">
            <a:extLst>
              <a:ext uri="{FF2B5EF4-FFF2-40B4-BE49-F238E27FC236}">
                <a16:creationId xmlns:a16="http://schemas.microsoft.com/office/drawing/2014/main" id="{F6167684-A2EB-8640-A772-AB21E4E8F031}"/>
              </a:ext>
            </a:extLst>
          </p:cNvPr>
          <p:cNvSpPr txBox="1"/>
          <p:nvPr userDrawn="1"/>
        </p:nvSpPr>
        <p:spPr>
          <a:xfrm>
            <a:off x="9601200" y="6248400"/>
            <a:ext cx="2454237" cy="230832"/>
          </a:xfrm>
          <a:prstGeom prst="rect">
            <a:avLst/>
          </a:prstGeom>
          <a:noFill/>
        </p:spPr>
        <p:txBody>
          <a:bodyPr wrap="square" rtlCol="0">
            <a:spAutoFit/>
          </a:bodyPr>
          <a:lstStyle/>
          <a:p>
            <a:pPr marL="0" marR="0" indent="0" algn="l" defTabSz="457189" rtl="0" eaLnBrk="1" fontAlgn="base" latinLnBrk="0" hangingPunct="1">
              <a:lnSpc>
                <a:spcPct val="100000"/>
              </a:lnSpc>
              <a:spcBef>
                <a:spcPct val="0"/>
              </a:spcBef>
              <a:spcAft>
                <a:spcPct val="0"/>
              </a:spcAft>
              <a:buClrTx/>
              <a:buSzTx/>
              <a:buFontTx/>
              <a:buNone/>
              <a:tabLst/>
              <a:defRPr/>
            </a:pPr>
            <a:r>
              <a:rPr lang="en-US" sz="900" b="1" kern="1200" dirty="0">
                <a:solidFill>
                  <a:srgbClr val="5F5F5F"/>
                </a:solidFill>
                <a:latin typeface="Arial" pitchFamily="-111" charset="0"/>
                <a:ea typeface="ヒラギノ角ゴ Pro W3" pitchFamily="-111" charset="-128"/>
                <a:cs typeface="ヒラギノ角ゴ Pro W3" pitchFamily="-111" charset="-128"/>
              </a:rPr>
              <a:t>For use with financial professionals only.</a:t>
            </a:r>
          </a:p>
        </p:txBody>
      </p:sp>
    </p:spTree>
    <p:extLst>
      <p:ext uri="{BB962C8B-B14F-4D97-AF65-F5344CB8AC3E}">
        <p14:creationId xmlns:p14="http://schemas.microsoft.com/office/powerpoint/2010/main" val="252769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Section Header">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8AF90-38F9-F24D-ADF6-5AB33B8BA309}"/>
              </a:ext>
            </a:extLst>
          </p:cNvPr>
          <p:cNvPicPr>
            <a:picLocks noChangeAspect="1"/>
          </p:cNvPicPr>
          <p:nvPr userDrawn="1"/>
        </p:nvPicPr>
        <p:blipFill>
          <a:blip r:embed="rId3">
            <a:extLst>
              <a:ext uri="{28A0092B-C50C-407E-A947-70E740481C1C}">
                <a14:useLocalDpi xmlns:a14="http://schemas.microsoft.com/office/drawing/2010/main"/>
              </a:ext>
            </a:extLst>
          </a:blip>
          <a:srcRect l="6894" r="6894"/>
          <a:stretch/>
        </p:blipFill>
        <p:spPr>
          <a:xfrm>
            <a:off x="304800" y="0"/>
            <a:ext cx="11582399" cy="6117363"/>
          </a:xfrm>
          <a:prstGeom prst="rect">
            <a:avLst/>
          </a:prstGeom>
        </p:spPr>
      </p:pic>
      <p:sp>
        <p:nvSpPr>
          <p:cNvPr id="5" name="TextBox 4"/>
          <p:cNvSpPr txBox="1"/>
          <p:nvPr userDrawn="1"/>
        </p:nvSpPr>
        <p:spPr>
          <a:xfrm>
            <a:off x="4301067" y="-1346200"/>
            <a:ext cx="184731" cy="369332"/>
          </a:xfrm>
          <a:prstGeom prst="rect">
            <a:avLst/>
          </a:prstGeom>
          <a:noFill/>
        </p:spPr>
        <p:txBody>
          <a:bodyPr wrap="none" rtlCol="0">
            <a:spAutoFit/>
          </a:bodyPr>
          <a:lstStyle/>
          <a:p>
            <a:endParaRPr lang="en-US" dirty="0"/>
          </a:p>
        </p:txBody>
      </p:sp>
      <p:sp>
        <p:nvSpPr>
          <p:cNvPr id="30"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extBox 1"/>
          <p:cNvSpPr txBox="1"/>
          <p:nvPr userDrawn="1"/>
        </p:nvSpPr>
        <p:spPr>
          <a:xfrm>
            <a:off x="-1377695" y="148132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8567182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Section Header">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1C4E14-D412-A041-8956-3266DC57E8C5}"/>
              </a:ext>
            </a:extLst>
          </p:cNvPr>
          <p:cNvPicPr>
            <a:picLocks noChangeAspect="1"/>
          </p:cNvPicPr>
          <p:nvPr userDrawn="1"/>
        </p:nvPicPr>
        <p:blipFill>
          <a:blip r:embed="rId3">
            <a:extLst>
              <a:ext uri="{28A0092B-C50C-407E-A947-70E740481C1C}">
                <a14:useLocalDpi xmlns:a14="http://schemas.microsoft.com/office/drawing/2010/main"/>
              </a:ext>
            </a:extLst>
          </a:blip>
          <a:srcRect l="7085" r="7085"/>
          <a:stretch/>
        </p:blipFill>
        <p:spPr>
          <a:xfrm>
            <a:off x="304801" y="0"/>
            <a:ext cx="11582398" cy="6135578"/>
          </a:xfrm>
          <a:prstGeom prst="rect">
            <a:avLst/>
          </a:prstGeom>
        </p:spPr>
      </p:pic>
      <p:sp>
        <p:nvSpPr>
          <p:cNvPr id="5" name="TextBox 4"/>
          <p:cNvSpPr txBox="1"/>
          <p:nvPr userDrawn="1"/>
        </p:nvSpPr>
        <p:spPr>
          <a:xfrm>
            <a:off x="4301067" y="-1346200"/>
            <a:ext cx="184731" cy="369332"/>
          </a:xfrm>
          <a:prstGeom prst="rect">
            <a:avLst/>
          </a:prstGeom>
          <a:noFill/>
        </p:spPr>
        <p:txBody>
          <a:bodyPr wrap="none" rtlCol="0">
            <a:spAutoFit/>
          </a:bodyPr>
          <a:lstStyle/>
          <a:p>
            <a:endParaRPr lang="en-US" dirty="0"/>
          </a:p>
        </p:txBody>
      </p:sp>
      <p:sp>
        <p:nvSpPr>
          <p:cNvPr id="30"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extBox 1"/>
          <p:cNvSpPr txBox="1"/>
          <p:nvPr userDrawn="1"/>
        </p:nvSpPr>
        <p:spPr>
          <a:xfrm>
            <a:off x="-1377695" y="148132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9395138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Section Header">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2E23F6-76FE-3D4B-8C00-FD509C46049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8495" r="5422"/>
          <a:stretch/>
        </p:blipFill>
        <p:spPr>
          <a:xfrm>
            <a:off x="304800" y="-1"/>
            <a:ext cx="11582399" cy="6117363"/>
          </a:xfrm>
          <a:prstGeom prst="rect">
            <a:avLst/>
          </a:prstGeom>
        </p:spPr>
      </p:pic>
      <p:sp>
        <p:nvSpPr>
          <p:cNvPr id="5" name="TextBox 4"/>
          <p:cNvSpPr txBox="1"/>
          <p:nvPr userDrawn="1"/>
        </p:nvSpPr>
        <p:spPr>
          <a:xfrm>
            <a:off x="4301067" y="-1346200"/>
            <a:ext cx="184731" cy="369332"/>
          </a:xfrm>
          <a:prstGeom prst="rect">
            <a:avLst/>
          </a:prstGeom>
          <a:noFill/>
        </p:spPr>
        <p:txBody>
          <a:bodyPr wrap="none" rtlCol="0">
            <a:spAutoFit/>
          </a:bodyPr>
          <a:lstStyle/>
          <a:p>
            <a:endParaRPr lang="en-US" dirty="0"/>
          </a:p>
        </p:txBody>
      </p:sp>
      <p:sp>
        <p:nvSpPr>
          <p:cNvPr id="30"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extBox 1"/>
          <p:cNvSpPr txBox="1"/>
          <p:nvPr userDrawn="1"/>
        </p:nvSpPr>
        <p:spPr>
          <a:xfrm>
            <a:off x="-1377695" y="148132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8191911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Section Header">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06CD6-B1DB-7042-9F06-31E3A6D09B5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7714" r="6074"/>
          <a:stretch/>
        </p:blipFill>
        <p:spPr>
          <a:xfrm>
            <a:off x="274319" y="0"/>
            <a:ext cx="11582399" cy="6117363"/>
          </a:xfrm>
          <a:prstGeom prst="rect">
            <a:avLst/>
          </a:prstGeom>
        </p:spPr>
      </p:pic>
      <p:sp>
        <p:nvSpPr>
          <p:cNvPr id="5" name="TextBox 4"/>
          <p:cNvSpPr txBox="1"/>
          <p:nvPr userDrawn="1"/>
        </p:nvSpPr>
        <p:spPr>
          <a:xfrm>
            <a:off x="4301067" y="-1346200"/>
            <a:ext cx="184731" cy="369332"/>
          </a:xfrm>
          <a:prstGeom prst="rect">
            <a:avLst/>
          </a:prstGeom>
          <a:noFill/>
        </p:spPr>
        <p:txBody>
          <a:bodyPr wrap="none" rtlCol="0">
            <a:spAutoFit/>
          </a:bodyPr>
          <a:lstStyle/>
          <a:p>
            <a:endParaRPr lang="en-US" dirty="0"/>
          </a:p>
        </p:txBody>
      </p:sp>
      <p:sp>
        <p:nvSpPr>
          <p:cNvPr id="30"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extBox 1"/>
          <p:cNvSpPr txBox="1"/>
          <p:nvPr userDrawn="1"/>
        </p:nvSpPr>
        <p:spPr>
          <a:xfrm>
            <a:off x="-1377695" y="148132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1094360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Section Header">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3DDAF1-E191-2E4B-8941-A1EBF0AB622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2592"/>
          <a:stretch/>
        </p:blipFill>
        <p:spPr>
          <a:xfrm>
            <a:off x="304799" y="0"/>
            <a:ext cx="11582399" cy="6117362"/>
          </a:xfrm>
          <a:prstGeom prst="rect">
            <a:avLst/>
          </a:prstGeom>
        </p:spPr>
      </p:pic>
      <p:sp>
        <p:nvSpPr>
          <p:cNvPr id="5" name="TextBox 4"/>
          <p:cNvSpPr txBox="1"/>
          <p:nvPr userDrawn="1"/>
        </p:nvSpPr>
        <p:spPr>
          <a:xfrm>
            <a:off x="4301067" y="-1346200"/>
            <a:ext cx="184731" cy="369332"/>
          </a:xfrm>
          <a:prstGeom prst="rect">
            <a:avLst/>
          </a:prstGeom>
          <a:noFill/>
        </p:spPr>
        <p:txBody>
          <a:bodyPr wrap="none" rtlCol="0">
            <a:spAutoFit/>
          </a:bodyPr>
          <a:lstStyle/>
          <a:p>
            <a:endParaRPr lang="en-US" dirty="0"/>
          </a:p>
        </p:txBody>
      </p:sp>
      <p:sp>
        <p:nvSpPr>
          <p:cNvPr id="30"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extBox 1"/>
          <p:cNvSpPr txBox="1"/>
          <p:nvPr userDrawn="1"/>
        </p:nvSpPr>
        <p:spPr>
          <a:xfrm>
            <a:off x="-1377695" y="148132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1683297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949118-1081-0A48-B03A-99AE6EBA6C2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69"/>
          <a:stretch/>
        </p:blipFill>
        <p:spPr>
          <a:xfrm>
            <a:off x="304800" y="4481"/>
            <a:ext cx="11582399" cy="6117363"/>
          </a:xfrm>
          <a:prstGeom prst="rect">
            <a:avLst/>
          </a:prstGeom>
        </p:spPr>
      </p:pic>
      <p:sp>
        <p:nvSpPr>
          <p:cNvPr id="14"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pic>
        <p:nvPicPr>
          <p:cNvPr id="7" name="Picture 6" descr="A picture containing tree, grass, outdoor, path&#10;&#10;Description automatically generated">
            <a:extLst>
              <a:ext uri="{FF2B5EF4-FFF2-40B4-BE49-F238E27FC236}">
                <a16:creationId xmlns:a16="http://schemas.microsoft.com/office/drawing/2014/main" id="{70B7D381-9611-3640-ADA2-D0076D197A08}"/>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304799" y="0"/>
            <a:ext cx="11582399" cy="6117362"/>
          </a:xfrm>
          <a:prstGeom prst="rect">
            <a:avLst/>
          </a:prstGeom>
        </p:spPr>
      </p:pic>
    </p:spTree>
    <p:extLst>
      <p:ext uri="{BB962C8B-B14F-4D97-AF65-F5344CB8AC3E}">
        <p14:creationId xmlns:p14="http://schemas.microsoft.com/office/powerpoint/2010/main" val="3916973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1C5FAE-9295-2140-97E7-CD5EEF993BA8}"/>
              </a:ext>
            </a:extLst>
          </p:cNvPr>
          <p:cNvSpPr/>
          <p:nvPr userDrawn="1"/>
        </p:nvSpPr>
        <p:spPr>
          <a:xfrm>
            <a:off x="254002" y="0"/>
            <a:ext cx="11683999" cy="6169552"/>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sz="4800">
                <a:latin typeface="+mn-lt"/>
              </a:defRPr>
            </a:lvl1pPr>
          </a:lstStyle>
          <a:p>
            <a:r>
              <a:rPr lang="en-US" dirty="0"/>
              <a:t>Click to edit Master title style</a:t>
            </a:r>
          </a:p>
        </p:txBody>
      </p:sp>
    </p:spTree>
    <p:extLst>
      <p:ext uri="{BB962C8B-B14F-4D97-AF65-F5344CB8AC3E}">
        <p14:creationId xmlns:p14="http://schemas.microsoft.com/office/powerpoint/2010/main" val="1301344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304800" y="0"/>
            <a:ext cx="11582399" cy="6117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itle 1"/>
          <p:cNvSpPr>
            <a:spLocks noGrp="1"/>
          </p:cNvSpPr>
          <p:nvPr>
            <p:ph type="title"/>
          </p:nvPr>
        </p:nvSpPr>
        <p:spPr/>
        <p:txBody>
          <a:bodyPr/>
          <a:lstStyle>
            <a:lvl1pPr>
              <a:defRPr sz="4800" i="0">
                <a:latin typeface="+mn-lt"/>
              </a:defRPr>
            </a:lvl1pPr>
          </a:lstStyle>
          <a:p>
            <a:r>
              <a:rPr lang="en-US" dirty="0"/>
              <a:t>Click to edit Master title style</a:t>
            </a:r>
          </a:p>
        </p:txBody>
      </p:sp>
      <p:sp>
        <p:nvSpPr>
          <p:cNvPr id="3" name="Content Placeholder 2"/>
          <p:cNvSpPr>
            <a:spLocks noGrp="1"/>
          </p:cNvSpPr>
          <p:nvPr>
            <p:ph idx="1"/>
          </p:nvPr>
        </p:nvSpPr>
        <p:spPr>
          <a:xfrm>
            <a:off x="609600" y="2057400"/>
            <a:ext cx="10972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3" name="TextBox 12">
            <a:extLst>
              <a:ext uri="{FF2B5EF4-FFF2-40B4-BE49-F238E27FC236}">
                <a16:creationId xmlns:a16="http://schemas.microsoft.com/office/drawing/2014/main" id="{90811F17-AA38-794C-A831-59310E1B0F47}"/>
              </a:ext>
            </a:extLst>
          </p:cNvPr>
          <p:cNvSpPr txBox="1"/>
          <p:nvPr userDrawn="1"/>
        </p:nvSpPr>
        <p:spPr>
          <a:xfrm>
            <a:off x="254002" y="233998"/>
            <a:ext cx="11683997" cy="246221"/>
          </a:xfrm>
          <a:prstGeom prst="rect">
            <a:avLst/>
          </a:prstGeom>
          <a:noFill/>
        </p:spPr>
        <p:txBody>
          <a:bodyPr wrap="square" rtlCol="0">
            <a:spAutoFit/>
          </a:bodyPr>
          <a:lstStyle/>
          <a:p>
            <a:pPr algn="ctr"/>
            <a:r>
              <a:rPr lang="en-US" sz="1000" cap="all" spc="151" dirty="0"/>
              <a:t>Client Name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29" name="Title Placeholder 1"/>
          <p:cNvSpPr>
            <a:spLocks noGrp="1"/>
          </p:cNvSpPr>
          <p:nvPr>
            <p:ph type="title"/>
          </p:nvPr>
        </p:nvSpPr>
        <p:spPr bwMode="auto">
          <a:xfrm>
            <a:off x="609600" y="960438"/>
            <a:ext cx="10972800" cy="96043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0" name="Text Placeholder 2"/>
          <p:cNvSpPr>
            <a:spLocks noGrp="1"/>
          </p:cNvSpPr>
          <p:nvPr>
            <p:ph type="body" idx="1"/>
          </p:nvPr>
        </p:nvSpPr>
        <p:spPr bwMode="auto">
          <a:xfrm>
            <a:off x="609600" y="2057400"/>
            <a:ext cx="109728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Footer Placeholder 16"/>
          <p:cNvSpPr>
            <a:spLocks noGrp="1"/>
          </p:cNvSpPr>
          <p:nvPr>
            <p:ph type="ftr" sz="quarter" idx="3"/>
          </p:nvPr>
        </p:nvSpPr>
        <p:spPr>
          <a:xfrm>
            <a:off x="362749" y="6096002"/>
            <a:ext cx="11343216" cy="152399"/>
          </a:xfrm>
          <a:prstGeom prst="rect">
            <a:avLst/>
          </a:prstGeom>
        </p:spPr>
        <p:txBody>
          <a:bodyPr vert="horz" wrap="square" lIns="0" tIns="45720" rIns="91440" bIns="0" numCol="1" anchor="b" anchorCtr="0" compatLnSpc="1">
            <a:prstTxWarp prst="textNoShape">
              <a:avLst/>
            </a:prstTxWarp>
          </a:bodyPr>
          <a:lstStyle>
            <a:lvl1pPr>
              <a:defRPr sz="900" b="1" smtClean="0"/>
            </a:lvl1pPr>
          </a:lstStyle>
          <a:p>
            <a:pPr>
              <a:defRPr/>
            </a:pPr>
            <a:endParaRPr lang="en-US" dirty="0"/>
          </a:p>
        </p:txBody>
      </p:sp>
      <p:grpSp>
        <p:nvGrpSpPr>
          <p:cNvPr id="5" name="Group 4"/>
          <p:cNvGrpSpPr/>
          <p:nvPr userDrawn="1"/>
        </p:nvGrpSpPr>
        <p:grpSpPr>
          <a:xfrm>
            <a:off x="1917824" y="6446771"/>
            <a:ext cx="8356352" cy="351052"/>
            <a:chOff x="209737" y="6549887"/>
            <a:chExt cx="6267264" cy="263289"/>
          </a:xfrm>
        </p:grpSpPr>
        <p:sp>
          <p:nvSpPr>
            <p:cNvPr id="6" name="TextBox 13"/>
            <p:cNvSpPr txBox="1">
              <a:spLocks noChangeArrowheads="1"/>
            </p:cNvSpPr>
            <p:nvPr userDrawn="1"/>
          </p:nvSpPr>
          <p:spPr bwMode="auto">
            <a:xfrm>
              <a:off x="1949605" y="6574601"/>
              <a:ext cx="4527396" cy="238575"/>
            </a:xfrm>
            <a:prstGeom prst="rect">
              <a:avLst/>
            </a:prstGeom>
            <a:noFill/>
            <a:ln>
              <a:noFill/>
            </a:ln>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l" eaLnBrk="1" hangingPunct="1">
                <a:defRPr/>
              </a:pPr>
              <a:r>
                <a:rPr lang="en-US" altLang="en-US" sz="1467" i="1" dirty="0">
                  <a:solidFill>
                    <a:srgbClr val="7F7F7F"/>
                  </a:solidFill>
                  <a:latin typeface="Times New Roman" panose="02020603050405020304" pitchFamily="18" charset="0"/>
                  <a:cs typeface="Arial" panose="020B0604020202020204" pitchFamily="34" charset="0"/>
                </a:rPr>
                <a:t>is the marketing name for the companies of OneAmerica</a:t>
              </a:r>
            </a:p>
          </p:txBody>
        </p:sp>
        <p:pic>
          <p:nvPicPr>
            <p:cNvPr id="7" name="Picture 6"/>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209737" y="6549887"/>
              <a:ext cx="1771463" cy="208722"/>
            </a:xfrm>
            <a:prstGeom prst="rect">
              <a:avLst/>
            </a:prstGeom>
          </p:spPr>
        </p:pic>
      </p:grpSp>
      <p:sp>
        <p:nvSpPr>
          <p:cNvPr id="8" name="Slide Number Placeholder 5">
            <a:extLst>
              <a:ext uri="{FF2B5EF4-FFF2-40B4-BE49-F238E27FC236}">
                <a16:creationId xmlns:a16="http://schemas.microsoft.com/office/drawing/2014/main" id="{5419E75F-EC59-EC43-A83A-7B8B8E19F107}"/>
              </a:ext>
            </a:extLst>
          </p:cNvPr>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Tree>
  </p:cSld>
  <p:clrMap bg1="lt1" tx1="dk1" bg2="lt2" tx2="dk2" accent1="accent1" accent2="accent2" accent3="accent3" accent4="accent4" accent5="accent5" accent6="accent6" hlink="hlink" folHlink="folHlink"/>
  <p:sldLayoutIdLst>
    <p:sldLayoutId id="2147483665" r:id="rId1"/>
    <p:sldLayoutId id="2147483670" r:id="rId2"/>
    <p:sldLayoutId id="2147483690" r:id="rId3"/>
    <p:sldLayoutId id="2147483683" r:id="rId4"/>
    <p:sldLayoutId id="2147483685" r:id="rId5"/>
    <p:sldLayoutId id="2147483689" r:id="rId6"/>
    <p:sldLayoutId id="2147483684" r:id="rId7"/>
    <p:sldLayoutId id="2147483680" r:id="rId8"/>
    <p:sldLayoutId id="2147483651" r:id="rId9"/>
    <p:sldLayoutId id="2147483675" r:id="rId10"/>
    <p:sldLayoutId id="2147483676" r:id="rId11"/>
    <p:sldLayoutId id="2147483677" r:id="rId12"/>
    <p:sldLayoutId id="2147483678" r:id="rId13"/>
    <p:sldLayoutId id="2147483682" r:id="rId14"/>
  </p:sldLayoutIdLst>
  <p:hf sldNum="0" hdr="0" ftr="0" dt="0"/>
  <p:txStyles>
    <p:titleStyle>
      <a:lvl1pPr algn="ctr" defTabSz="457189" rtl="0" eaLnBrk="1" fontAlgn="base" hangingPunct="1">
        <a:spcBef>
          <a:spcPct val="0"/>
        </a:spcBef>
        <a:spcAft>
          <a:spcPct val="0"/>
        </a:spcAft>
        <a:defRPr sz="4400" i="0" kern="1200">
          <a:solidFill>
            <a:schemeClr val="tx1"/>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p:titleStyle>
    <p:bodyStyle>
      <a:lvl1pPr marL="342891" indent="-342891" algn="l" defTabSz="457189"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32" indent="-285744" algn="l" defTabSz="457189"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2971" indent="-228594" algn="l" defTabSz="457189"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160"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349"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chart" Target="../charts/chart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www.alz.org/media/Documents/alzheimers-facts-and-figures.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B314F-F062-4B4E-9D12-D00AC0072E96}"/>
              </a:ext>
            </a:extLst>
          </p:cNvPr>
          <p:cNvSpPr/>
          <p:nvPr/>
        </p:nvSpPr>
        <p:spPr>
          <a:xfrm>
            <a:off x="0" y="1862350"/>
            <a:ext cx="5105400" cy="3293331"/>
          </a:xfrm>
          <a:prstGeom prst="rect">
            <a:avLst/>
          </a:prstGeom>
          <a:solidFill>
            <a:srgbClr val="003A6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ACDB"/>
              </a:solidFill>
            </a:endParaRPr>
          </a:p>
        </p:txBody>
      </p:sp>
      <p:sp>
        <p:nvSpPr>
          <p:cNvPr id="3" name="Title 2"/>
          <p:cNvSpPr>
            <a:spLocks noGrp="1"/>
          </p:cNvSpPr>
          <p:nvPr>
            <p:ph type="title" idx="4294967295"/>
          </p:nvPr>
        </p:nvSpPr>
        <p:spPr>
          <a:xfrm>
            <a:off x="233665" y="2295525"/>
            <a:ext cx="5252735" cy="1133475"/>
          </a:xfrm>
        </p:spPr>
        <p:txBody>
          <a:bodyPr/>
          <a:lstStyle/>
          <a:p>
            <a:pPr algn="l"/>
            <a:r>
              <a:rPr lang="en-US" sz="5400" dirty="0">
                <a:solidFill>
                  <a:srgbClr val="FFFFFF"/>
                </a:solidFill>
                <a:latin typeface="Arial" panose="020B0604020202020204" pitchFamily="34" charset="0"/>
                <a:cs typeface="Arial" panose="020B0604020202020204" pitchFamily="34" charset="0"/>
              </a:rPr>
              <a:t>One Choice </a:t>
            </a:r>
            <a:br>
              <a:rPr lang="en-US" sz="4000" dirty="0">
                <a:solidFill>
                  <a:srgbClr val="FFFFFF"/>
                </a:solidFill>
                <a:latin typeface="Arial" panose="020B0604020202020204" pitchFamily="34" charset="0"/>
                <a:cs typeface="Arial" panose="020B0604020202020204" pitchFamily="34" charset="0"/>
              </a:rPr>
            </a:br>
            <a:r>
              <a:rPr lang="en-US" sz="3200" i="1" dirty="0">
                <a:solidFill>
                  <a:srgbClr val="FFFFFF"/>
                </a:solidFill>
                <a:latin typeface="Arial" panose="020B0604020202020204" pitchFamily="34" charset="0"/>
                <a:cs typeface="Arial" panose="020B0604020202020204" pitchFamily="34" charset="0"/>
              </a:rPr>
              <a:t>can impact generations</a:t>
            </a:r>
          </a:p>
        </p:txBody>
      </p:sp>
      <p:sp>
        <p:nvSpPr>
          <p:cNvPr id="6" name="Title 2">
            <a:extLst>
              <a:ext uri="{FF2B5EF4-FFF2-40B4-BE49-F238E27FC236}">
                <a16:creationId xmlns:a16="http://schemas.microsoft.com/office/drawing/2014/main" id="{8797E684-26D1-414C-BE06-E4FE9E7996F5}"/>
              </a:ext>
            </a:extLst>
          </p:cNvPr>
          <p:cNvSpPr txBox="1">
            <a:spLocks/>
          </p:cNvSpPr>
          <p:nvPr/>
        </p:nvSpPr>
        <p:spPr bwMode="auto">
          <a:xfrm>
            <a:off x="233665" y="3553560"/>
            <a:ext cx="4648200" cy="16021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189" rtl="0" eaLnBrk="1" fontAlgn="base" hangingPunct="1">
              <a:spcBef>
                <a:spcPct val="0"/>
              </a:spcBef>
              <a:spcAft>
                <a:spcPct val="0"/>
              </a:spcAft>
              <a:defRPr sz="4400" i="0" kern="1200">
                <a:solidFill>
                  <a:schemeClr val="tx1"/>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pPr algn="l"/>
            <a:r>
              <a:rPr lang="en-US" sz="2000" dirty="0">
                <a:solidFill>
                  <a:srgbClr val="FFFFFF"/>
                </a:solidFill>
                <a:latin typeface="Arial" panose="020B0604020202020204" pitchFamily="34" charset="0"/>
                <a:cs typeface="Arial" panose="020B0604020202020204" pitchFamily="34" charset="0"/>
              </a:rPr>
              <a:t>You are only one choice away from </a:t>
            </a:r>
          </a:p>
          <a:p>
            <a:pPr algn="l"/>
            <a:r>
              <a:rPr lang="en-US" sz="2000" dirty="0">
                <a:solidFill>
                  <a:srgbClr val="FFFFFF"/>
                </a:solidFill>
                <a:latin typeface="Arial" panose="020B0604020202020204" pitchFamily="34" charset="0"/>
                <a:cs typeface="Arial" panose="020B0604020202020204" pitchFamily="34" charset="0"/>
              </a:rPr>
              <a:t>changing your life and the lives of </a:t>
            </a:r>
          </a:p>
          <a:p>
            <a:pPr algn="l"/>
            <a:r>
              <a:rPr lang="en-US" sz="2000" dirty="0">
                <a:solidFill>
                  <a:srgbClr val="FFFFFF"/>
                </a:solidFill>
                <a:latin typeface="Arial" panose="020B0604020202020204" pitchFamily="34" charset="0"/>
                <a:cs typeface="Arial" panose="020B0604020202020204" pitchFamily="34" charset="0"/>
              </a:rPr>
              <a:t>those you love.</a:t>
            </a:r>
          </a:p>
        </p:txBody>
      </p:sp>
      <p:sp>
        <p:nvSpPr>
          <p:cNvPr id="7" name="Rectangle 6">
            <a:extLst>
              <a:ext uri="{FF2B5EF4-FFF2-40B4-BE49-F238E27FC236}">
                <a16:creationId xmlns:a16="http://schemas.microsoft.com/office/drawing/2014/main" id="{704E39D0-2F48-9643-94FA-9E695390D749}"/>
              </a:ext>
            </a:extLst>
          </p:cNvPr>
          <p:cNvSpPr/>
          <p:nvPr/>
        </p:nvSpPr>
        <p:spPr>
          <a:xfrm>
            <a:off x="4104108" y="108237"/>
            <a:ext cx="4145687" cy="369332"/>
          </a:xfrm>
          <a:prstGeom prst="rect">
            <a:avLst/>
          </a:prstGeom>
        </p:spPr>
        <p:txBody>
          <a:bodyPr wrap="none">
            <a:spAutoFit/>
          </a:bodyPr>
          <a:lstStyle/>
          <a:p>
            <a:r>
              <a:rPr lang="en-US" b="1" dirty="0">
                <a:solidFill>
                  <a:srgbClr val="8193A0"/>
                </a:solidFill>
              </a:rPr>
              <a:t>The State Life Insurance Company</a:t>
            </a:r>
            <a:r>
              <a:rPr lang="en-US" b="1" baseline="30000" dirty="0">
                <a:solidFill>
                  <a:srgbClr val="8193A0"/>
                </a:solidFill>
              </a:rPr>
              <a:t>®</a:t>
            </a:r>
            <a:r>
              <a:rPr lang="en-US" b="1" dirty="0">
                <a:solidFill>
                  <a:srgbClr val="8193A0"/>
                </a:solidFill>
              </a:rPr>
              <a:t> </a:t>
            </a:r>
          </a:p>
        </p:txBody>
      </p:sp>
      <p:sp>
        <p:nvSpPr>
          <p:cNvPr id="8" name="Rectangle 7">
            <a:extLst>
              <a:ext uri="{FF2B5EF4-FFF2-40B4-BE49-F238E27FC236}">
                <a16:creationId xmlns:a16="http://schemas.microsoft.com/office/drawing/2014/main" id="{17BB8BC2-5C62-0947-B3E5-6A43013AE9EB}"/>
              </a:ext>
            </a:extLst>
          </p:cNvPr>
          <p:cNvSpPr/>
          <p:nvPr/>
        </p:nvSpPr>
        <p:spPr>
          <a:xfrm>
            <a:off x="221473" y="5715000"/>
            <a:ext cx="1284326" cy="461665"/>
          </a:xfrm>
          <a:prstGeom prst="rect">
            <a:avLst/>
          </a:prstGeom>
        </p:spPr>
        <p:txBody>
          <a:bodyPr wrap="none">
            <a:spAutoFit/>
          </a:bodyPr>
          <a:lstStyle/>
          <a:p>
            <a:r>
              <a:rPr lang="en-US" sz="1200" dirty="0">
                <a:solidFill>
                  <a:srgbClr val="CBCBCB"/>
                </a:solidFill>
              </a:rPr>
              <a:t>ICC21 PM-1228</a:t>
            </a:r>
          </a:p>
          <a:p>
            <a:r>
              <a:rPr lang="en-US" sz="1200" dirty="0">
                <a:solidFill>
                  <a:srgbClr val="CBCBCB"/>
                </a:solidFill>
              </a:rPr>
              <a:t>PM-1228</a:t>
            </a:r>
          </a:p>
        </p:txBody>
      </p:sp>
    </p:spTree>
    <p:extLst>
      <p:ext uri="{BB962C8B-B14F-4D97-AF65-F5344CB8AC3E}">
        <p14:creationId xmlns:p14="http://schemas.microsoft.com/office/powerpoint/2010/main" val="176759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84000"/>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193A8A-3138-164A-BE66-AA62805F5B4D}"/>
              </a:ext>
            </a:extLst>
          </p:cNvPr>
          <p:cNvSpPr/>
          <p:nvPr/>
        </p:nvSpPr>
        <p:spPr>
          <a:xfrm>
            <a:off x="6096000" y="1752600"/>
            <a:ext cx="6121400" cy="3048000"/>
          </a:xfrm>
          <a:prstGeom prst="rect">
            <a:avLst/>
          </a:prstGeom>
          <a:solidFill>
            <a:srgbClr val="003A6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DB"/>
              </a:solidFill>
            </a:endParaRPr>
          </a:p>
        </p:txBody>
      </p:sp>
      <p:sp>
        <p:nvSpPr>
          <p:cNvPr id="7" name="Text Placeholder 1">
            <a:extLst>
              <a:ext uri="{FF2B5EF4-FFF2-40B4-BE49-F238E27FC236}">
                <a16:creationId xmlns:a16="http://schemas.microsoft.com/office/drawing/2014/main" id="{9CFE9D22-5583-C34E-B224-04A877CC6A7E}"/>
              </a:ext>
            </a:extLst>
          </p:cNvPr>
          <p:cNvSpPr txBox="1">
            <a:spLocks/>
          </p:cNvSpPr>
          <p:nvPr/>
        </p:nvSpPr>
        <p:spPr bwMode="auto">
          <a:xfrm>
            <a:off x="6400800" y="2209800"/>
            <a:ext cx="55626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defTabSz="457189"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32" indent="-285744" algn="l" defTabSz="457189"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2971" indent="-228594" algn="l" defTabSz="457189"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160"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349"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dirty="0">
                <a:solidFill>
                  <a:srgbClr val="FFFFFF"/>
                </a:solidFill>
                <a:latin typeface="Arial" panose="020B0604020202020204" pitchFamily="34" charset="0"/>
                <a:cs typeface="Arial" panose="020B0604020202020204" pitchFamily="34" charset="0"/>
              </a:rPr>
              <a:t>You may not need care, but if you do…</a:t>
            </a:r>
            <a:endParaRPr lang="en-US" i="1" dirty="0">
              <a:solidFill>
                <a:srgbClr val="FFFFFF"/>
              </a:solidFill>
              <a:latin typeface="Arial" panose="020B0604020202020204" pitchFamily="34" charset="0"/>
              <a:cs typeface="Arial" panose="020B0604020202020204" pitchFamily="34" charset="0"/>
            </a:endParaRPr>
          </a:p>
        </p:txBody>
      </p:sp>
      <p:sp>
        <p:nvSpPr>
          <p:cNvPr id="4" name="Text Placeholder 1">
            <a:extLst>
              <a:ext uri="{FF2B5EF4-FFF2-40B4-BE49-F238E27FC236}">
                <a16:creationId xmlns:a16="http://schemas.microsoft.com/office/drawing/2014/main" id="{7259D90E-2645-DD4B-AA6D-8D8347A235FC}"/>
              </a:ext>
            </a:extLst>
          </p:cNvPr>
          <p:cNvSpPr txBox="1">
            <a:spLocks/>
          </p:cNvSpPr>
          <p:nvPr/>
        </p:nvSpPr>
        <p:spPr bwMode="auto">
          <a:xfrm>
            <a:off x="6400800" y="3276601"/>
            <a:ext cx="55626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891" indent="-342891" algn="l" defTabSz="457189"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32" indent="-285744" algn="l" defTabSz="457189"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2971" indent="-228594" algn="l" defTabSz="457189"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160"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349"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i="1" dirty="0">
                <a:solidFill>
                  <a:srgbClr val="FFFFFF"/>
                </a:solidFill>
                <a:latin typeface="Arial" panose="020B0604020202020204" pitchFamily="34" charset="0"/>
                <a:cs typeface="Arial" panose="020B0604020202020204" pitchFamily="34" charset="0"/>
              </a:rPr>
              <a:t>how will it affect your family?</a:t>
            </a:r>
          </a:p>
        </p:txBody>
      </p:sp>
    </p:spTree>
    <p:extLst>
      <p:ext uri="{BB962C8B-B14F-4D97-AF65-F5344CB8AC3E}">
        <p14:creationId xmlns:p14="http://schemas.microsoft.com/office/powerpoint/2010/main" val="313688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4FD733-2E57-1A4A-AC8D-A9156363A962}"/>
              </a:ext>
            </a:extLst>
          </p:cNvPr>
          <p:cNvSpPr txBox="1">
            <a:spLocks/>
          </p:cNvSpPr>
          <p:nvPr/>
        </p:nvSpPr>
        <p:spPr>
          <a:xfrm>
            <a:off x="609600" y="474406"/>
            <a:ext cx="10972800" cy="960439"/>
          </a:xfrm>
          <a:prstGeom prst="rect">
            <a:avLst/>
          </a:prstGeom>
        </p:spPr>
        <p:txBody>
          <a:bodyPr/>
          <a:lstStyle>
            <a:lvl1pPr algn="ctr" defTabSz="457189" rtl="0" eaLnBrk="1" fontAlgn="base" hangingPunct="1">
              <a:spcBef>
                <a:spcPct val="0"/>
              </a:spcBef>
              <a:spcAft>
                <a:spcPct val="0"/>
              </a:spcAft>
              <a:defRPr sz="4400" i="0" kern="1200">
                <a:solidFill>
                  <a:schemeClr val="tx1"/>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r>
              <a:rPr lang="en-US" sz="3600" dirty="0">
                <a:latin typeface="Arial" panose="020B0604020202020204" pitchFamily="34" charset="0"/>
                <a:cs typeface="Arial" panose="020B0604020202020204" pitchFamily="34" charset="0"/>
              </a:rPr>
              <a:t>Potential impact on spouses</a:t>
            </a:r>
          </a:p>
        </p:txBody>
      </p:sp>
      <p:sp>
        <p:nvSpPr>
          <p:cNvPr id="4" name="Content Placeholder 2">
            <a:extLst>
              <a:ext uri="{FF2B5EF4-FFF2-40B4-BE49-F238E27FC236}">
                <a16:creationId xmlns:a16="http://schemas.microsoft.com/office/drawing/2014/main" id="{D469C5DF-2108-2840-A22D-1157756382EC}"/>
              </a:ext>
            </a:extLst>
          </p:cNvPr>
          <p:cNvSpPr txBox="1">
            <a:spLocks/>
          </p:cNvSpPr>
          <p:nvPr/>
        </p:nvSpPr>
        <p:spPr>
          <a:xfrm>
            <a:off x="838200" y="1295400"/>
            <a:ext cx="10467976" cy="4761593"/>
          </a:xfrm>
          <a:prstGeom prst="rect">
            <a:avLst/>
          </a:prstGeom>
        </p:spPr>
        <p:txBody>
          <a:bodyPr>
            <a:noAutofit/>
          </a:bodyP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panose="020B0604020202020204" pitchFamily="34" charset="0"/>
                <a:cs typeface="Arial" panose="020B0604020202020204" pitchFamily="34" charset="0"/>
              </a:rPr>
              <a:t>Emotional impacts:</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Depression</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Mourning loss of previous life</a:t>
            </a:r>
          </a:p>
          <a:p>
            <a:pPr marL="0" indent="0">
              <a:buFont typeface="Arial" pitchFamily="-111" charset="0"/>
              <a:buNone/>
            </a:pPr>
            <a:endParaRPr lang="en-US" sz="2000" dirty="0">
              <a:solidFill>
                <a:srgbClr val="000000"/>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Physical challenges:</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Excess stress</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Poor sleep, increased blood pressure, weight gain or loss, headaches, etc.</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Trouble physically helping due to size difference</a:t>
            </a:r>
          </a:p>
          <a:p>
            <a:pPr marL="0" indent="0">
              <a:buNone/>
            </a:pPr>
            <a:endParaRPr lang="en-US" sz="2000" dirty="0">
              <a:solidFill>
                <a:srgbClr val="000000"/>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Financial impacts</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Potential decline in retirement assets due to paying for spouse’s care </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Budget adjustments due to increased spending on long-term care monthly bills</a:t>
            </a:r>
          </a:p>
        </p:txBody>
      </p:sp>
    </p:spTree>
    <p:extLst>
      <p:ext uri="{BB962C8B-B14F-4D97-AF65-F5344CB8AC3E}">
        <p14:creationId xmlns:p14="http://schemas.microsoft.com/office/powerpoint/2010/main" val="122381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500"/>
                                        <p:tgtEl>
                                          <p:spTgt spid="4">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4FD733-2E57-1A4A-AC8D-A9156363A962}"/>
              </a:ext>
            </a:extLst>
          </p:cNvPr>
          <p:cNvSpPr txBox="1">
            <a:spLocks/>
          </p:cNvSpPr>
          <p:nvPr/>
        </p:nvSpPr>
        <p:spPr>
          <a:xfrm>
            <a:off x="609600" y="474406"/>
            <a:ext cx="10972800" cy="960439"/>
          </a:xfrm>
          <a:prstGeom prst="rect">
            <a:avLst/>
          </a:prstGeom>
        </p:spPr>
        <p:txBody>
          <a:bodyPr/>
          <a:lstStyle>
            <a:lvl1pPr algn="ctr" defTabSz="457189" rtl="0" eaLnBrk="1" fontAlgn="base" hangingPunct="1">
              <a:spcBef>
                <a:spcPct val="0"/>
              </a:spcBef>
              <a:spcAft>
                <a:spcPct val="0"/>
              </a:spcAft>
              <a:defRPr sz="4400" i="0" kern="1200">
                <a:solidFill>
                  <a:schemeClr val="tx1"/>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r>
              <a:rPr lang="en-US" sz="3600" dirty="0">
                <a:latin typeface="Arial" panose="020B0604020202020204" pitchFamily="34" charset="0"/>
                <a:cs typeface="Arial" panose="020B0604020202020204" pitchFamily="34" charset="0"/>
              </a:rPr>
              <a:t>Potential impact on adult children</a:t>
            </a:r>
          </a:p>
        </p:txBody>
      </p:sp>
      <p:sp>
        <p:nvSpPr>
          <p:cNvPr id="4" name="Content Placeholder 2">
            <a:extLst>
              <a:ext uri="{FF2B5EF4-FFF2-40B4-BE49-F238E27FC236}">
                <a16:creationId xmlns:a16="http://schemas.microsoft.com/office/drawing/2014/main" id="{D469C5DF-2108-2840-A22D-1157756382EC}"/>
              </a:ext>
            </a:extLst>
          </p:cNvPr>
          <p:cNvSpPr txBox="1">
            <a:spLocks/>
          </p:cNvSpPr>
          <p:nvPr/>
        </p:nvSpPr>
        <p:spPr>
          <a:xfrm>
            <a:off x="657224" y="1295400"/>
            <a:ext cx="11458576" cy="4952999"/>
          </a:xfrm>
          <a:prstGeom prst="rect">
            <a:avLst/>
          </a:prstGeom>
        </p:spPr>
        <p:txBody>
          <a:bodyPr>
            <a:noAutofit/>
          </a:bodyP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panose="020B0604020202020204" pitchFamily="34" charset="0"/>
                <a:cs typeface="Arial" panose="020B0604020202020204" pitchFamily="34" charset="0"/>
              </a:rPr>
              <a:t>Emotional impacts:</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Caregivers may suffer from increased depression and stress.</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More likely to have substance abuse or dependence, and chronic disease.</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They describe feeling frustrated, angry, drained, guilty or helpless as a result of providing care.</a:t>
            </a:r>
          </a:p>
          <a:p>
            <a:pPr marL="0" indent="0">
              <a:buNone/>
            </a:pPr>
            <a:endParaRPr lang="en-US" sz="2000" dirty="0">
              <a:solidFill>
                <a:srgbClr val="000000"/>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Physical challenges:</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Caregivers are in worse health.</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Caregivers have lower levels of self-care.</a:t>
            </a:r>
          </a:p>
          <a:p>
            <a:pPr marL="0" indent="0">
              <a:buNone/>
            </a:pPr>
            <a:endParaRPr lang="en-US" sz="1400" dirty="0">
              <a:solidFill>
                <a:srgbClr val="000000"/>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Lifestyle challenges:</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Potential for marriage strain due to amount of time taking care of parent</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Financial losses due to potentially putting career on hold</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Less time in raising their own children</a:t>
            </a:r>
          </a:p>
        </p:txBody>
      </p:sp>
      <p:sp>
        <p:nvSpPr>
          <p:cNvPr id="5" name="TextBox 4">
            <a:extLst>
              <a:ext uri="{FF2B5EF4-FFF2-40B4-BE49-F238E27FC236}">
                <a16:creationId xmlns:a16="http://schemas.microsoft.com/office/drawing/2014/main" id="{E49331FB-AE40-3743-8471-E7A9EFF91491}"/>
              </a:ext>
            </a:extLst>
          </p:cNvPr>
          <p:cNvSpPr txBox="1"/>
          <p:nvPr/>
        </p:nvSpPr>
        <p:spPr>
          <a:xfrm>
            <a:off x="7315200" y="5943600"/>
            <a:ext cx="6158346" cy="276999"/>
          </a:xfrm>
          <a:prstGeom prst="rect">
            <a:avLst/>
          </a:prstGeom>
          <a:noFill/>
        </p:spPr>
        <p:txBody>
          <a:bodyPr wrap="square" rtlCol="0">
            <a:spAutoFit/>
          </a:bodyPr>
          <a:lstStyle/>
          <a:p>
            <a:r>
              <a:rPr lang="en-US" sz="1200" b="1" dirty="0">
                <a:solidFill>
                  <a:srgbClr val="424242"/>
                </a:solidFill>
              </a:rPr>
              <a:t>Source</a:t>
            </a:r>
            <a:r>
              <a:rPr lang="en-US" sz="1200" i="1" dirty="0">
                <a:solidFill>
                  <a:srgbClr val="424242"/>
                </a:solidFill>
              </a:rPr>
              <a:t>: https://</a:t>
            </a:r>
            <a:r>
              <a:rPr lang="en-US" sz="1200" i="1" dirty="0" err="1">
                <a:solidFill>
                  <a:srgbClr val="424242"/>
                </a:solidFill>
              </a:rPr>
              <a:t>www.caregiving.org</a:t>
            </a:r>
            <a:r>
              <a:rPr lang="en-US" sz="1200" i="1" dirty="0">
                <a:solidFill>
                  <a:srgbClr val="424242"/>
                </a:solidFill>
              </a:rPr>
              <a:t>/caregiving-in-the-us-2020</a:t>
            </a:r>
          </a:p>
        </p:txBody>
      </p:sp>
    </p:spTree>
    <p:extLst>
      <p:ext uri="{BB962C8B-B14F-4D97-AF65-F5344CB8AC3E}">
        <p14:creationId xmlns:p14="http://schemas.microsoft.com/office/powerpoint/2010/main" val="375226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500"/>
                                        <p:tgtEl>
                                          <p:spTgt spid="4">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500"/>
                                        <p:tgtEl>
                                          <p:spTgt spid="4">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2" end="12"/>
                                            </p:txEl>
                                          </p:spTgt>
                                        </p:tgtEl>
                                        <p:attrNameLst>
                                          <p:attrName>style.visibility</p:attrName>
                                        </p:attrNameLst>
                                      </p:cBhvr>
                                      <p:to>
                                        <p:strVal val="visible"/>
                                      </p:to>
                                    </p:set>
                                    <p:animEffect transition="in" filter="fade">
                                      <p:cBhvr>
                                        <p:cTn id="5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4FD733-2E57-1A4A-AC8D-A9156363A962}"/>
              </a:ext>
            </a:extLst>
          </p:cNvPr>
          <p:cNvSpPr txBox="1">
            <a:spLocks/>
          </p:cNvSpPr>
          <p:nvPr/>
        </p:nvSpPr>
        <p:spPr>
          <a:xfrm>
            <a:off x="609600" y="474406"/>
            <a:ext cx="10972800" cy="960439"/>
          </a:xfrm>
          <a:prstGeom prst="rect">
            <a:avLst/>
          </a:prstGeom>
        </p:spPr>
        <p:txBody>
          <a:bodyPr/>
          <a:lstStyle>
            <a:lvl1pPr algn="ctr" defTabSz="457189" rtl="0" eaLnBrk="1" fontAlgn="base" hangingPunct="1">
              <a:spcBef>
                <a:spcPct val="0"/>
              </a:spcBef>
              <a:spcAft>
                <a:spcPct val="0"/>
              </a:spcAft>
              <a:defRPr sz="4400" i="0" kern="1200">
                <a:solidFill>
                  <a:schemeClr val="tx1"/>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r>
              <a:rPr lang="en-US" sz="3600" dirty="0">
                <a:latin typeface="Arial" panose="020B0604020202020204" pitchFamily="34" charset="0"/>
                <a:cs typeface="Arial" panose="020B0604020202020204" pitchFamily="34" charset="0"/>
              </a:rPr>
              <a:t>Potential impact on siblings</a:t>
            </a:r>
          </a:p>
        </p:txBody>
      </p:sp>
      <p:sp>
        <p:nvSpPr>
          <p:cNvPr id="4" name="Content Placeholder 2">
            <a:extLst>
              <a:ext uri="{FF2B5EF4-FFF2-40B4-BE49-F238E27FC236}">
                <a16:creationId xmlns:a16="http://schemas.microsoft.com/office/drawing/2014/main" id="{D469C5DF-2108-2840-A22D-1157756382EC}"/>
              </a:ext>
            </a:extLst>
          </p:cNvPr>
          <p:cNvSpPr txBox="1">
            <a:spLocks/>
          </p:cNvSpPr>
          <p:nvPr/>
        </p:nvSpPr>
        <p:spPr>
          <a:xfrm>
            <a:off x="685800" y="1752600"/>
            <a:ext cx="9248776" cy="3975355"/>
          </a:xfrm>
          <a:prstGeom prst="rect">
            <a:avLst/>
          </a:prstGeom>
        </p:spPr>
        <p:txBody>
          <a:bodyPr>
            <a:noAutofit/>
          </a:bodyP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panose="020B0604020202020204" pitchFamily="34" charset="0"/>
                <a:cs typeface="Arial" panose="020B0604020202020204" pitchFamily="34" charset="0"/>
              </a:rPr>
              <a:t>Lack of model to work together  </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Some families may be able to work it out while others struggle</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Siblings may have different ideas about what the parent needs</a:t>
            </a:r>
          </a:p>
          <a:p>
            <a:pPr marL="0" indent="0">
              <a:buNone/>
            </a:pPr>
            <a:endParaRPr lang="en-US" sz="1600" dirty="0">
              <a:solidFill>
                <a:srgbClr val="000000"/>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Tension and resentment — may have fights over caregiving</a:t>
            </a:r>
          </a:p>
          <a:p>
            <a:pPr marL="0" indent="0">
              <a:buNone/>
            </a:pPr>
            <a:endParaRPr lang="en-US" sz="2000" b="1" dirty="0">
              <a:solidFill>
                <a:schemeClr val="tx2"/>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Sibling caregiver who lives nearby</a:t>
            </a:r>
          </a:p>
          <a:p>
            <a:pPr marL="0" indent="0">
              <a:buNone/>
            </a:pPr>
            <a:endParaRPr lang="en-US" sz="1600" dirty="0">
              <a:solidFill>
                <a:srgbClr val="000000"/>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Sibling that doesn’t work or needs a place to stay </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needs expectations spelled out clearly to avoid fighting</a:t>
            </a:r>
          </a:p>
          <a:p>
            <a:pPr marL="0" indent="0">
              <a:buNone/>
            </a:pPr>
            <a:endParaRPr lang="en-US" sz="2400" dirty="0">
              <a:solidFill>
                <a:srgbClr val="000000"/>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05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4FD733-2E57-1A4A-AC8D-A9156363A962}"/>
              </a:ext>
            </a:extLst>
          </p:cNvPr>
          <p:cNvSpPr txBox="1">
            <a:spLocks/>
          </p:cNvSpPr>
          <p:nvPr/>
        </p:nvSpPr>
        <p:spPr>
          <a:xfrm>
            <a:off x="609600" y="474406"/>
            <a:ext cx="10972800" cy="960439"/>
          </a:xfrm>
          <a:prstGeom prst="rect">
            <a:avLst/>
          </a:prstGeom>
        </p:spPr>
        <p:txBody>
          <a:bodyPr/>
          <a:lstStyle>
            <a:lvl1pPr algn="ctr" defTabSz="457189" rtl="0" eaLnBrk="1" fontAlgn="base" hangingPunct="1">
              <a:spcBef>
                <a:spcPct val="0"/>
              </a:spcBef>
              <a:spcAft>
                <a:spcPct val="0"/>
              </a:spcAft>
              <a:defRPr sz="4400" i="0" kern="1200">
                <a:solidFill>
                  <a:schemeClr val="tx1"/>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r>
              <a:rPr lang="en-US" sz="3600" dirty="0">
                <a:latin typeface="Arial" panose="020B0604020202020204" pitchFamily="34" charset="0"/>
                <a:cs typeface="Arial" panose="020B0604020202020204" pitchFamily="34" charset="0"/>
              </a:rPr>
              <a:t>Potential impact on friends</a:t>
            </a:r>
          </a:p>
        </p:txBody>
      </p:sp>
      <p:sp>
        <p:nvSpPr>
          <p:cNvPr id="4" name="Content Placeholder 2">
            <a:extLst>
              <a:ext uri="{FF2B5EF4-FFF2-40B4-BE49-F238E27FC236}">
                <a16:creationId xmlns:a16="http://schemas.microsoft.com/office/drawing/2014/main" id="{D469C5DF-2108-2840-A22D-1157756382EC}"/>
              </a:ext>
            </a:extLst>
          </p:cNvPr>
          <p:cNvSpPr txBox="1">
            <a:spLocks/>
          </p:cNvSpPr>
          <p:nvPr/>
        </p:nvSpPr>
        <p:spPr>
          <a:xfrm>
            <a:off x="1114424" y="1752600"/>
            <a:ext cx="9934576" cy="3975355"/>
          </a:xfrm>
          <a:prstGeom prst="rect">
            <a:avLst/>
          </a:prstGeom>
        </p:spPr>
        <p:txBody>
          <a:bodyPr>
            <a:noAutofit/>
          </a:bodyP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If you are single and have no family nearby — you’ll need to plan.</a:t>
            </a:r>
          </a:p>
          <a:p>
            <a:pPr marL="0" indent="0">
              <a:buNone/>
            </a:pPr>
            <a:endParaRPr lang="en-US" sz="2400"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Who will be designated to care for you and are they ready and able to accept that responsibility? </a:t>
            </a:r>
          </a:p>
          <a:p>
            <a:pPr marL="0" indent="0">
              <a:buNone/>
            </a:pPr>
            <a:endParaRPr lang="en-US" sz="2000" b="1" u="sng" dirty="0">
              <a:solidFill>
                <a:schemeClr val="tx2"/>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Who will look out for you financially?</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Make sure bills for care are paid regularly and on time</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Plans available to handle bill administration</a:t>
            </a:r>
          </a:p>
        </p:txBody>
      </p:sp>
    </p:spTree>
    <p:extLst>
      <p:ext uri="{BB962C8B-B14F-4D97-AF65-F5344CB8AC3E}">
        <p14:creationId xmlns:p14="http://schemas.microsoft.com/office/powerpoint/2010/main" val="53076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19E1EA-7471-9943-8DDA-FD1EAB9779D7}"/>
              </a:ext>
            </a:extLst>
          </p:cNvPr>
          <p:cNvSpPr/>
          <p:nvPr/>
        </p:nvSpPr>
        <p:spPr>
          <a:xfrm>
            <a:off x="1292" y="1660641"/>
            <a:ext cx="5180308" cy="2918652"/>
          </a:xfrm>
          <a:prstGeom prst="rect">
            <a:avLst/>
          </a:prstGeom>
          <a:solidFill>
            <a:srgbClr val="003A65">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DB"/>
              </a:solidFill>
            </a:endParaRPr>
          </a:p>
        </p:txBody>
      </p:sp>
      <p:sp>
        <p:nvSpPr>
          <p:cNvPr id="5" name="Title 1">
            <a:extLst>
              <a:ext uri="{FF2B5EF4-FFF2-40B4-BE49-F238E27FC236}">
                <a16:creationId xmlns:a16="http://schemas.microsoft.com/office/drawing/2014/main" id="{A2EA1E97-0FC7-E647-B787-1297F9FDF546}"/>
              </a:ext>
            </a:extLst>
          </p:cNvPr>
          <p:cNvSpPr txBox="1">
            <a:spLocks/>
          </p:cNvSpPr>
          <p:nvPr/>
        </p:nvSpPr>
        <p:spPr bwMode="auto">
          <a:xfrm>
            <a:off x="304800" y="1905000"/>
            <a:ext cx="5029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189" rtl="0" eaLnBrk="1" fontAlgn="base" hangingPunct="1">
              <a:spcBef>
                <a:spcPct val="0"/>
              </a:spcBef>
              <a:spcAft>
                <a:spcPct val="0"/>
              </a:spcAft>
              <a:defRPr sz="2800" i="0" kern="1200" cap="none" baseline="0">
                <a:solidFill>
                  <a:srgbClr val="5F5F5F"/>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pPr algn="l"/>
            <a:r>
              <a:rPr lang="en-US" sz="4000" dirty="0">
                <a:solidFill>
                  <a:srgbClr val="FFFFFF"/>
                </a:solidFill>
                <a:latin typeface="Arial" panose="020B0604020202020204" pitchFamily="34" charset="0"/>
                <a:cs typeface="Arial" panose="020B0604020202020204" pitchFamily="34" charset="0"/>
              </a:rPr>
              <a:t>And if you do </a:t>
            </a:r>
            <a:br>
              <a:rPr lang="en-US" sz="4000" dirty="0">
                <a:solidFill>
                  <a:srgbClr val="FFFFFF"/>
                </a:solidFill>
                <a:latin typeface="Arial" panose="020B0604020202020204" pitchFamily="34" charset="0"/>
                <a:cs typeface="Arial" panose="020B0604020202020204" pitchFamily="34" charset="0"/>
              </a:rPr>
            </a:br>
            <a:r>
              <a:rPr lang="en-US" sz="4000" dirty="0">
                <a:solidFill>
                  <a:srgbClr val="FFFFFF"/>
                </a:solidFill>
                <a:latin typeface="Arial" panose="020B0604020202020204" pitchFamily="34" charset="0"/>
                <a:cs typeface="Arial" panose="020B0604020202020204" pitchFamily="34" charset="0"/>
              </a:rPr>
              <a:t>need care… </a:t>
            </a:r>
            <a:endParaRPr lang="en-US" sz="3200" i="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CD0D1F5D-44BE-9B44-846A-ACE05EFC2E4D}"/>
              </a:ext>
            </a:extLst>
          </p:cNvPr>
          <p:cNvSpPr txBox="1">
            <a:spLocks/>
          </p:cNvSpPr>
          <p:nvPr/>
        </p:nvSpPr>
        <p:spPr bwMode="auto">
          <a:xfrm>
            <a:off x="304800" y="2971800"/>
            <a:ext cx="5029200" cy="160749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189" rtl="0" eaLnBrk="1" fontAlgn="base" hangingPunct="1">
              <a:spcBef>
                <a:spcPct val="0"/>
              </a:spcBef>
              <a:spcAft>
                <a:spcPct val="0"/>
              </a:spcAft>
              <a:defRPr sz="2800" i="0" kern="1200" cap="none" baseline="0">
                <a:solidFill>
                  <a:srgbClr val="5F5F5F"/>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pPr algn="l"/>
            <a:r>
              <a:rPr lang="en-US" sz="3200" i="1" dirty="0">
                <a:solidFill>
                  <a:srgbClr val="FFFFFF"/>
                </a:solidFill>
                <a:latin typeface="Arial" panose="020B0604020202020204" pitchFamily="34" charset="0"/>
                <a:cs typeface="Arial" panose="020B0604020202020204" pitchFamily="34" charset="0"/>
              </a:rPr>
              <a:t>how will you pay for it?</a:t>
            </a:r>
          </a:p>
        </p:txBody>
      </p:sp>
    </p:spTree>
    <p:extLst>
      <p:ext uri="{BB962C8B-B14F-4D97-AF65-F5344CB8AC3E}">
        <p14:creationId xmlns:p14="http://schemas.microsoft.com/office/powerpoint/2010/main" val="22464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Finances – three ways to pay</a:t>
            </a:r>
          </a:p>
        </p:txBody>
      </p:sp>
      <p:sp>
        <p:nvSpPr>
          <p:cNvPr id="4" name="TextBox 3">
            <a:extLst>
              <a:ext uri="{FF2B5EF4-FFF2-40B4-BE49-F238E27FC236}">
                <a16:creationId xmlns:a16="http://schemas.microsoft.com/office/drawing/2014/main" id="{3C0FDDDE-B02E-2945-A23D-07DFE93AF1A3}"/>
              </a:ext>
            </a:extLst>
          </p:cNvPr>
          <p:cNvSpPr txBox="1"/>
          <p:nvPr/>
        </p:nvSpPr>
        <p:spPr>
          <a:xfrm>
            <a:off x="925465" y="1457890"/>
            <a:ext cx="3427874" cy="1446550"/>
          </a:xfrm>
          <a:prstGeom prst="rect">
            <a:avLst/>
          </a:prstGeom>
          <a:noFill/>
        </p:spPr>
        <p:txBody>
          <a:bodyPr wrap="square" rtlCol="0">
            <a:spAutoFit/>
          </a:bodyPr>
          <a:lstStyle/>
          <a:p>
            <a:pPr algn="ctr"/>
            <a:r>
              <a:rPr lang="en-US" sz="8800" dirty="0">
                <a:solidFill>
                  <a:schemeClr val="accent5">
                    <a:lumMod val="75000"/>
                  </a:schemeClr>
                </a:solidFill>
                <a:latin typeface="+mj-lt"/>
              </a:rPr>
              <a:t>1</a:t>
            </a:r>
          </a:p>
        </p:txBody>
      </p:sp>
      <p:sp>
        <p:nvSpPr>
          <p:cNvPr id="5" name="TextBox 4">
            <a:extLst>
              <a:ext uri="{FF2B5EF4-FFF2-40B4-BE49-F238E27FC236}">
                <a16:creationId xmlns:a16="http://schemas.microsoft.com/office/drawing/2014/main" id="{9D3C06A9-F817-B948-9554-8A49AFFF6DC3}"/>
              </a:ext>
            </a:extLst>
          </p:cNvPr>
          <p:cNvSpPr txBox="1"/>
          <p:nvPr/>
        </p:nvSpPr>
        <p:spPr>
          <a:xfrm>
            <a:off x="1121486" y="2662366"/>
            <a:ext cx="3100425" cy="1754326"/>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Taxpayer assistance</a:t>
            </a: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Differences between Medicare and Medicaid</a:t>
            </a: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Requires spending down assets and/or income in order to qualify</a:t>
            </a:r>
          </a:p>
        </p:txBody>
      </p:sp>
      <p:sp>
        <p:nvSpPr>
          <p:cNvPr id="6" name="TextBox 5">
            <a:extLst>
              <a:ext uri="{FF2B5EF4-FFF2-40B4-BE49-F238E27FC236}">
                <a16:creationId xmlns:a16="http://schemas.microsoft.com/office/drawing/2014/main" id="{4DA24F9C-5DCD-414B-85BB-43C5EB0C1762}"/>
              </a:ext>
            </a:extLst>
          </p:cNvPr>
          <p:cNvSpPr txBox="1"/>
          <p:nvPr/>
        </p:nvSpPr>
        <p:spPr>
          <a:xfrm>
            <a:off x="4379844" y="1434230"/>
            <a:ext cx="3427874" cy="1446550"/>
          </a:xfrm>
          <a:prstGeom prst="rect">
            <a:avLst/>
          </a:prstGeom>
          <a:noFill/>
        </p:spPr>
        <p:txBody>
          <a:bodyPr wrap="square" rtlCol="0">
            <a:spAutoFit/>
          </a:bodyPr>
          <a:lstStyle/>
          <a:p>
            <a:pPr algn="ctr"/>
            <a:r>
              <a:rPr lang="en-US" sz="8800" dirty="0">
                <a:solidFill>
                  <a:schemeClr val="accent2">
                    <a:lumMod val="75000"/>
                  </a:schemeClr>
                </a:solidFill>
                <a:latin typeface="+mj-lt"/>
              </a:rPr>
              <a:t>2</a:t>
            </a:r>
          </a:p>
        </p:txBody>
      </p:sp>
      <p:sp>
        <p:nvSpPr>
          <p:cNvPr id="7" name="TextBox 6">
            <a:extLst>
              <a:ext uri="{FF2B5EF4-FFF2-40B4-BE49-F238E27FC236}">
                <a16:creationId xmlns:a16="http://schemas.microsoft.com/office/drawing/2014/main" id="{60793BB5-DA9B-AA42-98C2-5CB52894E825}"/>
              </a:ext>
            </a:extLst>
          </p:cNvPr>
          <p:cNvSpPr txBox="1"/>
          <p:nvPr/>
        </p:nvSpPr>
        <p:spPr>
          <a:xfrm>
            <a:off x="4707303" y="2662366"/>
            <a:ext cx="2761892" cy="2308324"/>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Traditional Long-term Care Insurance</a:t>
            </a: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Transferring risk to an insurance company is appropriate</a:t>
            </a: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Many have not purchased for many reasons </a:t>
            </a:r>
          </a:p>
        </p:txBody>
      </p:sp>
      <p:sp>
        <p:nvSpPr>
          <p:cNvPr id="8" name="TextBox 7">
            <a:extLst>
              <a:ext uri="{FF2B5EF4-FFF2-40B4-BE49-F238E27FC236}">
                <a16:creationId xmlns:a16="http://schemas.microsoft.com/office/drawing/2014/main" id="{A59E4C92-5B0E-BB42-B9CE-CF0918A46D0F}"/>
              </a:ext>
            </a:extLst>
          </p:cNvPr>
          <p:cNvSpPr txBox="1"/>
          <p:nvPr/>
        </p:nvSpPr>
        <p:spPr>
          <a:xfrm>
            <a:off x="7834223" y="1425320"/>
            <a:ext cx="3412435" cy="1323439"/>
          </a:xfrm>
          <a:prstGeom prst="rect">
            <a:avLst/>
          </a:prstGeom>
          <a:noFill/>
        </p:spPr>
        <p:txBody>
          <a:bodyPr wrap="square" rtlCol="0">
            <a:spAutoFit/>
          </a:bodyPr>
          <a:lstStyle/>
          <a:p>
            <a:pPr algn="ctr"/>
            <a:r>
              <a:rPr lang="en-US" sz="8000" dirty="0">
                <a:solidFill>
                  <a:schemeClr val="accent3">
                    <a:lumMod val="75000"/>
                  </a:schemeClr>
                </a:solidFill>
                <a:latin typeface="+mj-lt"/>
              </a:rPr>
              <a:t>3</a:t>
            </a:r>
          </a:p>
        </p:txBody>
      </p:sp>
      <p:sp>
        <p:nvSpPr>
          <p:cNvPr id="9" name="TextBox 8">
            <a:extLst>
              <a:ext uri="{FF2B5EF4-FFF2-40B4-BE49-F238E27FC236}">
                <a16:creationId xmlns:a16="http://schemas.microsoft.com/office/drawing/2014/main" id="{02BDA60D-3929-E044-A007-D361D082205E}"/>
              </a:ext>
            </a:extLst>
          </p:cNvPr>
          <p:cNvSpPr txBox="1"/>
          <p:nvPr/>
        </p:nvSpPr>
        <p:spPr>
          <a:xfrm>
            <a:off x="8432398" y="2662366"/>
            <a:ext cx="3145564" cy="646331"/>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Pay out of pocket</a:t>
            </a: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Self-funding</a:t>
            </a:r>
          </a:p>
        </p:txBody>
      </p:sp>
      <p:grpSp>
        <p:nvGrpSpPr>
          <p:cNvPr id="14" name="Group 13">
            <a:extLst>
              <a:ext uri="{FF2B5EF4-FFF2-40B4-BE49-F238E27FC236}">
                <a16:creationId xmlns:a16="http://schemas.microsoft.com/office/drawing/2014/main" id="{14C08D8D-1798-A14E-ACB7-88EEA595DF72}"/>
              </a:ext>
            </a:extLst>
          </p:cNvPr>
          <p:cNvGrpSpPr/>
          <p:nvPr/>
        </p:nvGrpSpPr>
        <p:grpSpPr>
          <a:xfrm>
            <a:off x="925464" y="1672284"/>
            <a:ext cx="10341072" cy="3670556"/>
            <a:chOff x="775031" y="1434844"/>
            <a:chExt cx="10341072" cy="3670556"/>
          </a:xfrm>
        </p:grpSpPr>
        <p:sp>
          <p:nvSpPr>
            <p:cNvPr id="11" name="Rectangle 10">
              <a:extLst>
                <a:ext uri="{FF2B5EF4-FFF2-40B4-BE49-F238E27FC236}">
                  <a16:creationId xmlns:a16="http://schemas.microsoft.com/office/drawing/2014/main" id="{F155847F-A7EE-E34F-BD42-5E63F187709E}"/>
                </a:ext>
              </a:extLst>
            </p:cNvPr>
            <p:cNvSpPr/>
            <p:nvPr/>
          </p:nvSpPr>
          <p:spPr>
            <a:xfrm>
              <a:off x="775031" y="1434844"/>
              <a:ext cx="3443316" cy="3670556"/>
            </a:xfrm>
            <a:prstGeom prst="rect">
              <a:avLst/>
            </a:prstGeom>
            <a:noFill/>
            <a:ln>
              <a:solidFill>
                <a:srgbClr val="CBCB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0AA7FC-8E54-D845-ABED-954A8D3804D6}"/>
                </a:ext>
              </a:extLst>
            </p:cNvPr>
            <p:cNvSpPr/>
            <p:nvPr/>
          </p:nvSpPr>
          <p:spPr>
            <a:xfrm>
              <a:off x="4213970" y="1434844"/>
              <a:ext cx="3443316" cy="3670556"/>
            </a:xfrm>
            <a:prstGeom prst="rect">
              <a:avLst/>
            </a:prstGeom>
            <a:noFill/>
            <a:ln>
              <a:solidFill>
                <a:srgbClr val="CBCB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0B49B6-11A4-3447-AC8F-62D426E53AE4}"/>
                </a:ext>
              </a:extLst>
            </p:cNvPr>
            <p:cNvSpPr/>
            <p:nvPr/>
          </p:nvSpPr>
          <p:spPr>
            <a:xfrm>
              <a:off x="7672787" y="1434844"/>
              <a:ext cx="3443316" cy="3670556"/>
            </a:xfrm>
            <a:prstGeom prst="rect">
              <a:avLst/>
            </a:prstGeom>
            <a:noFill/>
            <a:ln>
              <a:solidFill>
                <a:srgbClr val="CBCB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625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Impact on income</a:t>
            </a:r>
          </a:p>
        </p:txBody>
      </p:sp>
      <p:sp>
        <p:nvSpPr>
          <p:cNvPr id="15" name="Title 15">
            <a:extLst>
              <a:ext uri="{FF2B5EF4-FFF2-40B4-BE49-F238E27FC236}">
                <a16:creationId xmlns:a16="http://schemas.microsoft.com/office/drawing/2014/main" id="{47473E38-3AC6-484A-932C-E868D283F0A3}"/>
              </a:ext>
            </a:extLst>
          </p:cNvPr>
          <p:cNvSpPr txBox="1">
            <a:spLocks/>
          </p:cNvSpPr>
          <p:nvPr/>
        </p:nvSpPr>
        <p:spPr bwMode="auto">
          <a:xfrm>
            <a:off x="1219200" y="1784732"/>
            <a:ext cx="7360920" cy="283806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i="0" kern="1200">
                <a:solidFill>
                  <a:schemeClr val="tx1"/>
                </a:solidFill>
                <a:latin typeface="+mj-lt"/>
                <a:ea typeface="ヒラギノ角ゴ Pro W3" pitchFamily="-65" charset="-128"/>
                <a:cs typeface="ヒラギノ角ゴ Pro W3" pitchFamily="-65" charset="-128"/>
              </a:defRPr>
            </a:lvl1pPr>
            <a:lvl2pPr algn="ctr" defTabSz="457200"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200"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200"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200"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200" algn="ctr" defTabSz="457200"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400" algn="ctr" defTabSz="457200"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600" algn="ctr" defTabSz="457200"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800" algn="ctr" defTabSz="457200"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pPr algn="l"/>
            <a:r>
              <a:rPr lang="en-US" sz="2400" dirty="0">
                <a:solidFill>
                  <a:srgbClr val="000000"/>
                </a:solidFill>
                <a:latin typeface="Arial" panose="020B0604020202020204" pitchFamily="34" charset="0"/>
                <a:cs typeface="Arial" panose="020B0604020202020204" pitchFamily="34" charset="0"/>
              </a:rPr>
              <a:t>Most believe they have “plenty of assets”.</a:t>
            </a:r>
          </a:p>
          <a:p>
            <a:pPr algn="l"/>
            <a:endParaRPr lang="en-US" sz="2400" dirty="0">
              <a:solidFill>
                <a:srgbClr val="000000"/>
              </a:solidFill>
              <a:latin typeface="Arial" panose="020B0604020202020204" pitchFamily="34" charset="0"/>
              <a:cs typeface="Arial" panose="020B0604020202020204" pitchFamily="34" charset="0"/>
            </a:endParaRPr>
          </a:p>
          <a:p>
            <a:pPr algn="l"/>
            <a:r>
              <a:rPr lang="en-US" sz="2400" dirty="0">
                <a:solidFill>
                  <a:srgbClr val="000000"/>
                </a:solidFill>
                <a:latin typeface="Arial" panose="020B0604020202020204" pitchFamily="34" charset="0"/>
                <a:cs typeface="Arial" panose="020B0604020202020204" pitchFamily="34" charset="0"/>
              </a:rPr>
              <a:t>Isn’t a one-time payment</a:t>
            </a:r>
          </a:p>
          <a:p>
            <a:pPr algn="l"/>
            <a:endParaRPr lang="en-US" sz="2400" dirty="0">
              <a:solidFill>
                <a:srgbClr val="000000"/>
              </a:solidFill>
              <a:latin typeface="Arial" panose="020B0604020202020204" pitchFamily="34" charset="0"/>
              <a:cs typeface="Arial" panose="020B0604020202020204" pitchFamily="34" charset="0"/>
            </a:endParaRPr>
          </a:p>
          <a:p>
            <a:pPr algn="l"/>
            <a:r>
              <a:rPr lang="en-US" sz="2400" dirty="0">
                <a:solidFill>
                  <a:srgbClr val="000000"/>
                </a:solidFill>
                <a:latin typeface="Arial" panose="020B0604020202020204" pitchFamily="34" charset="0"/>
                <a:cs typeface="Arial" panose="020B0604020202020204" pitchFamily="34" charset="0"/>
              </a:rPr>
              <a:t>Ongoing monthly bill without an exact end date.  </a:t>
            </a:r>
          </a:p>
          <a:p>
            <a:pPr algn="l"/>
            <a:endParaRPr lang="en-US" sz="2400" dirty="0">
              <a:solidFill>
                <a:srgbClr val="000000"/>
              </a:solidFill>
              <a:latin typeface="Arial" panose="020B0604020202020204" pitchFamily="34" charset="0"/>
              <a:cs typeface="Arial" panose="020B0604020202020204" pitchFamily="34" charset="0"/>
            </a:endParaRPr>
          </a:p>
          <a:p>
            <a:pPr algn="l"/>
            <a:r>
              <a:rPr lang="en-US" sz="2400" dirty="0">
                <a:solidFill>
                  <a:srgbClr val="000000"/>
                </a:solidFill>
                <a:latin typeface="Arial" panose="020B0604020202020204" pitchFamily="34" charset="0"/>
                <a:cs typeface="Arial" panose="020B0604020202020204" pitchFamily="34" charset="0"/>
              </a:rPr>
              <a:t>Income to fill this gap?</a:t>
            </a:r>
          </a:p>
        </p:txBody>
      </p:sp>
      <p:sp>
        <p:nvSpPr>
          <p:cNvPr id="16" name="TextBox 15">
            <a:extLst>
              <a:ext uri="{FF2B5EF4-FFF2-40B4-BE49-F238E27FC236}">
                <a16:creationId xmlns:a16="http://schemas.microsoft.com/office/drawing/2014/main" id="{B314D77C-88C1-C54E-B7D8-1A905002C204}"/>
              </a:ext>
            </a:extLst>
          </p:cNvPr>
          <p:cNvSpPr txBox="1"/>
          <p:nvPr/>
        </p:nvSpPr>
        <p:spPr>
          <a:xfrm>
            <a:off x="228600" y="5073268"/>
            <a:ext cx="11734800" cy="1138773"/>
          </a:xfrm>
          <a:prstGeom prst="rect">
            <a:avLst/>
          </a:prstGeom>
          <a:noFill/>
        </p:spPr>
        <p:txBody>
          <a:bodyPr wrap="square" rtlCol="0">
            <a:spAutoFit/>
          </a:bodyPr>
          <a:lstStyle/>
          <a:p>
            <a:pPr algn="ctr"/>
            <a:r>
              <a:rPr lang="en-US" sz="3200" b="1" dirty="0">
                <a:solidFill>
                  <a:schemeClr val="accent6">
                    <a:lumMod val="75000"/>
                  </a:schemeClr>
                </a:solidFill>
                <a:latin typeface="Arial Narrow" panose="020B0606020202030204" pitchFamily="34" charset="0"/>
              </a:rPr>
              <a:t>Long-term care is an </a:t>
            </a:r>
            <a:r>
              <a:rPr lang="en-US" sz="3200" b="1" i="1" u="sng" dirty="0">
                <a:solidFill>
                  <a:schemeClr val="accent6">
                    <a:lumMod val="75000"/>
                  </a:schemeClr>
                </a:solidFill>
                <a:latin typeface="Arial Narrow" panose="020B0606020202030204" pitchFamily="34" charset="0"/>
              </a:rPr>
              <a:t>income</a:t>
            </a:r>
            <a:r>
              <a:rPr lang="en-US" sz="3200" b="1" dirty="0">
                <a:solidFill>
                  <a:schemeClr val="accent6">
                    <a:lumMod val="75000"/>
                  </a:schemeClr>
                </a:solidFill>
                <a:latin typeface="Arial Narrow" panose="020B0606020202030204" pitchFamily="34" charset="0"/>
              </a:rPr>
              <a:t> problem; not an </a:t>
            </a:r>
            <a:r>
              <a:rPr lang="en-US" sz="3200" b="1" i="1" u="sng" dirty="0">
                <a:solidFill>
                  <a:schemeClr val="accent6">
                    <a:lumMod val="75000"/>
                  </a:schemeClr>
                </a:solidFill>
                <a:latin typeface="Arial Narrow" panose="020B0606020202030204" pitchFamily="34" charset="0"/>
              </a:rPr>
              <a:t>asset</a:t>
            </a:r>
            <a:r>
              <a:rPr lang="en-US" sz="3200" b="1" dirty="0">
                <a:solidFill>
                  <a:schemeClr val="accent6">
                    <a:lumMod val="75000"/>
                  </a:schemeClr>
                </a:solidFill>
                <a:latin typeface="Arial Narrow" panose="020B0606020202030204" pitchFamily="34" charset="0"/>
              </a:rPr>
              <a:t>  problem.</a:t>
            </a:r>
            <a:endParaRPr lang="en-US" sz="3200" dirty="0">
              <a:solidFill>
                <a:schemeClr val="accent6">
                  <a:lumMod val="75000"/>
                </a:schemeClr>
              </a:solidFill>
              <a:latin typeface="Arial Narrow" panose="020B0606020202030204" pitchFamily="34" charset="0"/>
            </a:endParaRPr>
          </a:p>
          <a:p>
            <a:endParaRPr lang="en-US" sz="3600" dirty="0">
              <a:solidFill>
                <a:schemeClr val="accent6">
                  <a:lumMod val="75000"/>
                </a:schemeClr>
              </a:solidFill>
            </a:endParaRPr>
          </a:p>
        </p:txBody>
      </p:sp>
    </p:spTree>
    <p:extLst>
      <p:ext uri="{BB962C8B-B14F-4D97-AF65-F5344CB8AC3E}">
        <p14:creationId xmlns:p14="http://schemas.microsoft.com/office/powerpoint/2010/main" val="135649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fade">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Effect transition="in" filter="fade">
                                      <p:cBhvr>
                                        <p:cTn id="17" dur="500"/>
                                        <p:tgtEl>
                                          <p:spTgt spid="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6" end="6"/>
                                            </p:txEl>
                                          </p:spTgt>
                                        </p:tgtEl>
                                        <p:attrNameLst>
                                          <p:attrName>style.visibility</p:attrName>
                                        </p:attrNameLst>
                                      </p:cBhvr>
                                      <p:to>
                                        <p:strVal val="visible"/>
                                      </p:to>
                                    </p:set>
                                    <p:animEffect transition="in" filter="fade">
                                      <p:cBhvr>
                                        <p:cTn id="22" dur="500"/>
                                        <p:tgtEl>
                                          <p:spTgt spid="1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Impact of self-funding</a:t>
            </a:r>
          </a:p>
        </p:txBody>
      </p:sp>
      <p:sp>
        <p:nvSpPr>
          <p:cNvPr id="4" name="TextBox 3">
            <a:extLst>
              <a:ext uri="{FF2B5EF4-FFF2-40B4-BE49-F238E27FC236}">
                <a16:creationId xmlns:a16="http://schemas.microsoft.com/office/drawing/2014/main" id="{E161A2B6-1CDC-2D48-9767-7E5CD8EF195D}"/>
              </a:ext>
            </a:extLst>
          </p:cNvPr>
          <p:cNvSpPr txBox="1"/>
          <p:nvPr/>
        </p:nvSpPr>
        <p:spPr>
          <a:xfrm>
            <a:off x="1230423" y="1905000"/>
            <a:ext cx="7913577" cy="3416320"/>
          </a:xfrm>
          <a:prstGeom prst="rect">
            <a:avLst/>
          </a:prstGeom>
          <a:noFill/>
        </p:spPr>
        <p:txBody>
          <a:bodyPr wrap="none" rtlCol="0">
            <a:spAutoFit/>
          </a:bodyPr>
          <a:lstStyle/>
          <a:p>
            <a:r>
              <a:rPr lang="en-US" sz="2400" dirty="0">
                <a:solidFill>
                  <a:srgbClr val="000000"/>
                </a:solidFill>
              </a:rPr>
              <a:t>Liquidate assets faster than intended</a:t>
            </a:r>
          </a:p>
          <a:p>
            <a:endParaRPr lang="en-US" sz="2400" dirty="0">
              <a:solidFill>
                <a:srgbClr val="000000"/>
              </a:solidFill>
            </a:endParaRPr>
          </a:p>
          <a:p>
            <a:r>
              <a:rPr lang="en-US" sz="2400" dirty="0">
                <a:solidFill>
                  <a:srgbClr val="000000"/>
                </a:solidFill>
              </a:rPr>
              <a:t>Ripple effect on other planning</a:t>
            </a:r>
          </a:p>
          <a:p>
            <a:endParaRPr lang="en-US" sz="2400" dirty="0">
              <a:solidFill>
                <a:srgbClr val="000000"/>
              </a:solidFill>
            </a:endParaRPr>
          </a:p>
          <a:p>
            <a:r>
              <a:rPr lang="en-US" sz="2400" dirty="0">
                <a:solidFill>
                  <a:srgbClr val="000000"/>
                </a:solidFill>
              </a:rPr>
              <a:t>Spouse with retirement lifestyle less than desirable</a:t>
            </a:r>
          </a:p>
          <a:p>
            <a:endParaRPr lang="en-US" sz="2400" dirty="0">
              <a:solidFill>
                <a:srgbClr val="000000"/>
              </a:solidFill>
            </a:endParaRPr>
          </a:p>
          <a:p>
            <a:r>
              <a:rPr lang="en-US" sz="2400" dirty="0">
                <a:solidFill>
                  <a:srgbClr val="000000"/>
                </a:solidFill>
              </a:rPr>
              <a:t>Leaving children with little to no inheritance</a:t>
            </a:r>
          </a:p>
          <a:p>
            <a:endParaRPr lang="en-US" sz="2400" dirty="0">
              <a:solidFill>
                <a:srgbClr val="000000"/>
              </a:solidFill>
            </a:endParaRPr>
          </a:p>
          <a:p>
            <a:r>
              <a:rPr lang="en-US" sz="2400" dirty="0">
                <a:solidFill>
                  <a:srgbClr val="000000"/>
                </a:solidFill>
              </a:rPr>
              <a:t>Not efficient use of tax incentives to leverage own assets</a:t>
            </a:r>
          </a:p>
        </p:txBody>
      </p:sp>
    </p:spTree>
    <p:extLst>
      <p:ext uri="{BB962C8B-B14F-4D97-AF65-F5344CB8AC3E}">
        <p14:creationId xmlns:p14="http://schemas.microsoft.com/office/powerpoint/2010/main" val="181799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Tax-free money to help pay</a:t>
            </a:r>
          </a:p>
        </p:txBody>
      </p:sp>
      <p:sp>
        <p:nvSpPr>
          <p:cNvPr id="5" name="TextBox 4">
            <a:extLst>
              <a:ext uri="{FF2B5EF4-FFF2-40B4-BE49-F238E27FC236}">
                <a16:creationId xmlns:a16="http://schemas.microsoft.com/office/drawing/2014/main" id="{74436DAB-961E-7945-8EF4-0D016B9E190F}"/>
              </a:ext>
            </a:extLst>
          </p:cNvPr>
          <p:cNvSpPr txBox="1"/>
          <p:nvPr/>
        </p:nvSpPr>
        <p:spPr>
          <a:xfrm>
            <a:off x="4381500" y="2110770"/>
            <a:ext cx="5943600" cy="1569660"/>
          </a:xfrm>
          <a:prstGeom prst="rect">
            <a:avLst/>
          </a:prstGeom>
          <a:noFill/>
          <a:ln>
            <a:noFill/>
          </a:ln>
        </p:spPr>
        <p:txBody>
          <a:bodyPr wrap="square" rtlCol="0">
            <a:spAutoFit/>
          </a:bodyPr>
          <a:lstStyle/>
          <a:p>
            <a:r>
              <a:rPr lang="en-US" sz="2400" b="1" dirty="0">
                <a:solidFill>
                  <a:schemeClr val="accent2">
                    <a:lumMod val="75000"/>
                  </a:schemeClr>
                </a:solidFill>
                <a:latin typeface="Arial" panose="020B0604020202020204" pitchFamily="34" charset="0"/>
                <a:cs typeface="Arial" panose="020B0604020202020204" pitchFamily="34" charset="0"/>
              </a:rPr>
              <a:t>HIPAA Law of 1996</a:t>
            </a:r>
          </a:p>
          <a:p>
            <a:r>
              <a:rPr lang="en-US" sz="2400" dirty="0">
                <a:solidFill>
                  <a:srgbClr val="424242"/>
                </a:solidFill>
                <a:latin typeface="Arial" panose="020B0604020202020204" pitchFamily="34" charset="0"/>
                <a:cs typeface="Arial" panose="020B0604020202020204" pitchFamily="34" charset="0"/>
              </a:rPr>
              <a:t>Gave tax-free use of life insurance death benefit to be used while living for qualifying long-term care expenses.</a:t>
            </a:r>
          </a:p>
        </p:txBody>
      </p:sp>
      <p:sp>
        <p:nvSpPr>
          <p:cNvPr id="7" name="TextBox 6">
            <a:extLst>
              <a:ext uri="{FF2B5EF4-FFF2-40B4-BE49-F238E27FC236}">
                <a16:creationId xmlns:a16="http://schemas.microsoft.com/office/drawing/2014/main" id="{1DF60075-BF69-A946-BBEF-EF88389F856F}"/>
              </a:ext>
            </a:extLst>
          </p:cNvPr>
          <p:cNvSpPr txBox="1"/>
          <p:nvPr/>
        </p:nvSpPr>
        <p:spPr>
          <a:xfrm>
            <a:off x="4381500" y="3962400"/>
            <a:ext cx="6819900" cy="1200329"/>
          </a:xfrm>
          <a:prstGeom prst="rect">
            <a:avLst/>
          </a:prstGeom>
          <a:noFill/>
          <a:ln>
            <a:noFill/>
          </a:ln>
        </p:spPr>
        <p:txBody>
          <a:bodyPr wrap="square" rtlCol="0">
            <a:spAutoFit/>
          </a:bodyPr>
          <a:lstStyle/>
          <a:p>
            <a:r>
              <a:rPr lang="en-US" sz="2400" b="1" dirty="0">
                <a:solidFill>
                  <a:schemeClr val="accent4">
                    <a:lumMod val="75000"/>
                  </a:schemeClr>
                </a:solidFill>
                <a:latin typeface="Arial" panose="020B0604020202020204" pitchFamily="34" charset="0"/>
                <a:cs typeface="Arial" panose="020B0604020202020204" pitchFamily="34" charset="0"/>
              </a:rPr>
              <a:t>Pension Protection Act of 2006</a:t>
            </a:r>
          </a:p>
          <a:p>
            <a:r>
              <a:rPr lang="en-US" sz="2400" dirty="0">
                <a:solidFill>
                  <a:srgbClr val="424242"/>
                </a:solidFill>
                <a:latin typeface="Arial" panose="020B0604020202020204" pitchFamily="34" charset="0"/>
                <a:cs typeface="Arial" panose="020B0604020202020204" pitchFamily="34" charset="0"/>
              </a:rPr>
              <a:t>Extended the HIPAA Law to certain annuities to be used for long-term care expenses tax-free.</a:t>
            </a:r>
          </a:p>
        </p:txBody>
      </p:sp>
      <p:sp>
        <p:nvSpPr>
          <p:cNvPr id="8" name="Oval 7">
            <a:extLst>
              <a:ext uri="{FF2B5EF4-FFF2-40B4-BE49-F238E27FC236}">
                <a16:creationId xmlns:a16="http://schemas.microsoft.com/office/drawing/2014/main" id="{F97623B2-DA4F-E549-9F71-F2AEF2EB6ABA}"/>
              </a:ext>
            </a:extLst>
          </p:cNvPr>
          <p:cNvSpPr/>
          <p:nvPr/>
        </p:nvSpPr>
        <p:spPr>
          <a:xfrm>
            <a:off x="1014412" y="2125057"/>
            <a:ext cx="2824729" cy="2832355"/>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B1F7CD0-3621-6C4C-BA67-CDB82049668C}"/>
              </a:ext>
            </a:extLst>
          </p:cNvPr>
          <p:cNvPicPr>
            <a:picLocks noChangeAspect="1"/>
          </p:cNvPicPr>
          <p:nvPr/>
        </p:nvPicPr>
        <p:blipFill>
          <a:blip r:embed="rId3"/>
          <a:stretch>
            <a:fillRect/>
          </a:stretch>
        </p:blipFill>
        <p:spPr>
          <a:xfrm>
            <a:off x="1714206" y="2993520"/>
            <a:ext cx="1376331" cy="1102585"/>
          </a:xfrm>
          <a:prstGeom prst="rect">
            <a:avLst/>
          </a:prstGeom>
        </p:spPr>
      </p:pic>
    </p:spTree>
    <p:extLst>
      <p:ext uri="{BB962C8B-B14F-4D97-AF65-F5344CB8AC3E}">
        <p14:creationId xmlns:p14="http://schemas.microsoft.com/office/powerpoint/2010/main" val="60958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Facing the issue – What is long-term care?*</a:t>
            </a:r>
          </a:p>
        </p:txBody>
      </p:sp>
      <p:sp>
        <p:nvSpPr>
          <p:cNvPr id="3" name="Rectangle 1">
            <a:extLst>
              <a:ext uri="{FF2B5EF4-FFF2-40B4-BE49-F238E27FC236}">
                <a16:creationId xmlns:a16="http://schemas.microsoft.com/office/drawing/2014/main" id="{F0B508F0-D9A8-9745-BB91-620E27AFE795}"/>
              </a:ext>
            </a:extLst>
          </p:cNvPr>
          <p:cNvSpPr>
            <a:spLocks noChangeArrowheads="1"/>
          </p:cNvSpPr>
          <p:nvPr/>
        </p:nvSpPr>
        <p:spPr bwMode="auto">
          <a:xfrm>
            <a:off x="925463" y="4766415"/>
            <a:ext cx="10321195" cy="1177185"/>
          </a:xfrm>
          <a:prstGeom prst="rect">
            <a:avLst/>
          </a:prstGeom>
          <a:solidFill>
            <a:srgbClr val="CBCBCB"/>
          </a:solidFill>
          <a:ln w="9525">
            <a:noFill/>
            <a:miter lim="800000"/>
            <a:headEnd/>
            <a:tailEnd/>
          </a:ln>
          <a:effectLst/>
        </p:spPr>
        <p:txBody>
          <a:bodyPr vert="horz" wrap="square" lIns="0" tIns="158700" rIns="0" bIns="317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82880" lvl="0"/>
            <a:r>
              <a:rPr lang="en-US" altLang="en-US" sz="1600" dirty="0">
                <a:solidFill>
                  <a:srgbClr val="000000"/>
                </a:solidFill>
                <a:latin typeface="Arial Narrow" panose="020B0606020202030204" pitchFamily="34" charset="0"/>
              </a:rPr>
              <a:t>The goal of long-term care is not to cure an illness, but to give an individual an optimal level of functioning. Long-term care includes a variety of medical, social, personal, supportive and specialized services needed by those who have lost some capacity for self-care because of a chronic illness or disabling condition.</a:t>
            </a:r>
          </a:p>
          <a:p>
            <a:pPr marL="182880" lvl="0"/>
            <a:endParaRPr kumimoji="0" lang="en-US" altLang="en-US" sz="1600" b="0" i="0" u="none" strike="noStrike" cap="none" normalizeH="0" baseline="0" dirty="0">
              <a:ln>
                <a:noFill/>
              </a:ln>
              <a:solidFill>
                <a:srgbClr val="000000"/>
              </a:solidFill>
              <a:effectLst/>
              <a:latin typeface="Arial Narrow" panose="020B0606020202030204" pitchFamily="34" charset="0"/>
            </a:endParaRPr>
          </a:p>
        </p:txBody>
      </p:sp>
      <p:sp>
        <p:nvSpPr>
          <p:cNvPr id="4" name="TextBox 3">
            <a:extLst>
              <a:ext uri="{FF2B5EF4-FFF2-40B4-BE49-F238E27FC236}">
                <a16:creationId xmlns:a16="http://schemas.microsoft.com/office/drawing/2014/main" id="{3C0FDDDE-B02E-2945-A23D-07DFE93AF1A3}"/>
              </a:ext>
            </a:extLst>
          </p:cNvPr>
          <p:cNvSpPr txBox="1"/>
          <p:nvPr/>
        </p:nvSpPr>
        <p:spPr>
          <a:xfrm>
            <a:off x="925465" y="1220450"/>
            <a:ext cx="3427874" cy="1446550"/>
          </a:xfrm>
          <a:prstGeom prst="rect">
            <a:avLst/>
          </a:prstGeom>
          <a:noFill/>
        </p:spPr>
        <p:txBody>
          <a:bodyPr wrap="square" rtlCol="0">
            <a:spAutoFit/>
          </a:bodyPr>
          <a:lstStyle/>
          <a:p>
            <a:pPr algn="ctr"/>
            <a:r>
              <a:rPr lang="en-US" sz="8800" dirty="0">
                <a:solidFill>
                  <a:schemeClr val="accent5">
                    <a:lumMod val="75000"/>
                  </a:schemeClr>
                </a:solidFill>
                <a:latin typeface="+mj-lt"/>
              </a:rPr>
              <a:t>1</a:t>
            </a:r>
          </a:p>
        </p:txBody>
      </p:sp>
      <p:sp>
        <p:nvSpPr>
          <p:cNvPr id="5" name="TextBox 4">
            <a:extLst>
              <a:ext uri="{FF2B5EF4-FFF2-40B4-BE49-F238E27FC236}">
                <a16:creationId xmlns:a16="http://schemas.microsoft.com/office/drawing/2014/main" id="{9D3C06A9-F817-B948-9554-8A49AFFF6DC3}"/>
              </a:ext>
            </a:extLst>
          </p:cNvPr>
          <p:cNvSpPr txBox="1"/>
          <p:nvPr/>
        </p:nvSpPr>
        <p:spPr>
          <a:xfrm>
            <a:off x="1332215" y="2424926"/>
            <a:ext cx="2980874" cy="923330"/>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Referred to as custodial care, long-term care, or extended health care</a:t>
            </a:r>
          </a:p>
        </p:txBody>
      </p:sp>
      <p:sp>
        <p:nvSpPr>
          <p:cNvPr id="6" name="TextBox 5">
            <a:extLst>
              <a:ext uri="{FF2B5EF4-FFF2-40B4-BE49-F238E27FC236}">
                <a16:creationId xmlns:a16="http://schemas.microsoft.com/office/drawing/2014/main" id="{4DA24F9C-5DCD-414B-85BB-43C5EB0C1762}"/>
              </a:ext>
            </a:extLst>
          </p:cNvPr>
          <p:cNvSpPr txBox="1"/>
          <p:nvPr/>
        </p:nvSpPr>
        <p:spPr>
          <a:xfrm>
            <a:off x="4379844" y="1196790"/>
            <a:ext cx="3427874" cy="1446550"/>
          </a:xfrm>
          <a:prstGeom prst="rect">
            <a:avLst/>
          </a:prstGeom>
          <a:noFill/>
        </p:spPr>
        <p:txBody>
          <a:bodyPr wrap="square" rtlCol="0">
            <a:spAutoFit/>
          </a:bodyPr>
          <a:lstStyle/>
          <a:p>
            <a:pPr algn="ctr"/>
            <a:r>
              <a:rPr lang="en-US" sz="8800" dirty="0">
                <a:solidFill>
                  <a:schemeClr val="accent2">
                    <a:lumMod val="75000"/>
                  </a:schemeClr>
                </a:solidFill>
                <a:latin typeface="+mj-lt"/>
              </a:rPr>
              <a:t>2</a:t>
            </a:r>
          </a:p>
        </p:txBody>
      </p:sp>
      <p:sp>
        <p:nvSpPr>
          <p:cNvPr id="7" name="TextBox 6">
            <a:extLst>
              <a:ext uri="{FF2B5EF4-FFF2-40B4-BE49-F238E27FC236}">
                <a16:creationId xmlns:a16="http://schemas.microsoft.com/office/drawing/2014/main" id="{60793BB5-DA9B-AA42-98C2-5CB52894E825}"/>
              </a:ext>
            </a:extLst>
          </p:cNvPr>
          <p:cNvSpPr txBox="1"/>
          <p:nvPr/>
        </p:nvSpPr>
        <p:spPr>
          <a:xfrm>
            <a:off x="4895394" y="2424926"/>
            <a:ext cx="2611962" cy="1200329"/>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Not necessarily nursing home care — most prefer home health care if given the option</a:t>
            </a:r>
          </a:p>
        </p:txBody>
      </p:sp>
      <p:sp>
        <p:nvSpPr>
          <p:cNvPr id="8" name="TextBox 7">
            <a:extLst>
              <a:ext uri="{FF2B5EF4-FFF2-40B4-BE49-F238E27FC236}">
                <a16:creationId xmlns:a16="http://schemas.microsoft.com/office/drawing/2014/main" id="{A59E4C92-5B0E-BB42-B9CE-CF0918A46D0F}"/>
              </a:ext>
            </a:extLst>
          </p:cNvPr>
          <p:cNvSpPr txBox="1"/>
          <p:nvPr/>
        </p:nvSpPr>
        <p:spPr>
          <a:xfrm>
            <a:off x="7834223" y="1187880"/>
            <a:ext cx="3412435" cy="1323439"/>
          </a:xfrm>
          <a:prstGeom prst="rect">
            <a:avLst/>
          </a:prstGeom>
          <a:noFill/>
        </p:spPr>
        <p:txBody>
          <a:bodyPr wrap="square" rtlCol="0">
            <a:spAutoFit/>
          </a:bodyPr>
          <a:lstStyle/>
          <a:p>
            <a:pPr algn="ctr"/>
            <a:r>
              <a:rPr lang="en-US" sz="8000" dirty="0">
                <a:solidFill>
                  <a:schemeClr val="accent3">
                    <a:lumMod val="75000"/>
                  </a:schemeClr>
                </a:solidFill>
                <a:latin typeface="+mj-lt"/>
              </a:rPr>
              <a:t>3</a:t>
            </a:r>
          </a:p>
        </p:txBody>
      </p:sp>
      <p:sp>
        <p:nvSpPr>
          <p:cNvPr id="9" name="TextBox 8">
            <a:extLst>
              <a:ext uri="{FF2B5EF4-FFF2-40B4-BE49-F238E27FC236}">
                <a16:creationId xmlns:a16="http://schemas.microsoft.com/office/drawing/2014/main" id="{02BDA60D-3929-E044-A007-D361D082205E}"/>
              </a:ext>
            </a:extLst>
          </p:cNvPr>
          <p:cNvSpPr txBox="1"/>
          <p:nvPr/>
        </p:nvSpPr>
        <p:spPr>
          <a:xfrm>
            <a:off x="8123583" y="2424926"/>
            <a:ext cx="3145564" cy="1200329"/>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Requiring assistance with activities of daily living (ADLs) — or a severe cognitive impairment.</a:t>
            </a:r>
          </a:p>
        </p:txBody>
      </p:sp>
      <p:sp>
        <p:nvSpPr>
          <p:cNvPr id="10" name="Rectangle 9">
            <a:extLst>
              <a:ext uri="{FF2B5EF4-FFF2-40B4-BE49-F238E27FC236}">
                <a16:creationId xmlns:a16="http://schemas.microsoft.com/office/drawing/2014/main" id="{AB1B5652-0D52-C543-AD90-1FCFE357FDFA}"/>
              </a:ext>
            </a:extLst>
          </p:cNvPr>
          <p:cNvSpPr/>
          <p:nvPr/>
        </p:nvSpPr>
        <p:spPr>
          <a:xfrm>
            <a:off x="8160026" y="3666068"/>
            <a:ext cx="3680140" cy="830997"/>
          </a:xfrm>
          <a:prstGeom prst="rect">
            <a:avLst/>
          </a:prstGeom>
        </p:spPr>
        <p:txBody>
          <a:bodyPr wrap="square">
            <a:spAutoFit/>
          </a:bodyPr>
          <a:lstStyle/>
          <a:p>
            <a:r>
              <a:rPr lang="en-US" sz="1600" b="1" dirty="0">
                <a:solidFill>
                  <a:srgbClr val="000000"/>
                </a:solidFill>
                <a:latin typeface="Arial" panose="020B0604020202020204" pitchFamily="34" charset="0"/>
                <a:cs typeface="Arial" panose="020B0604020202020204" pitchFamily="34" charset="0"/>
              </a:rPr>
              <a:t>Bathing	Transferring</a:t>
            </a:r>
          </a:p>
          <a:p>
            <a:r>
              <a:rPr lang="en-US" sz="1600" b="1" dirty="0">
                <a:solidFill>
                  <a:srgbClr val="000000"/>
                </a:solidFill>
                <a:latin typeface="Arial" panose="020B0604020202020204" pitchFamily="34" charset="0"/>
                <a:cs typeface="Arial" panose="020B0604020202020204" pitchFamily="34" charset="0"/>
              </a:rPr>
              <a:t>Eating	Toileting</a:t>
            </a:r>
          </a:p>
          <a:p>
            <a:r>
              <a:rPr lang="en-US" sz="1600" b="1" dirty="0">
                <a:solidFill>
                  <a:srgbClr val="000000"/>
                </a:solidFill>
                <a:latin typeface="Arial" panose="020B0604020202020204" pitchFamily="34" charset="0"/>
                <a:cs typeface="Arial" panose="020B0604020202020204" pitchFamily="34" charset="0"/>
              </a:rPr>
              <a:t>Dressing	Continence</a:t>
            </a:r>
          </a:p>
        </p:txBody>
      </p:sp>
      <p:grpSp>
        <p:nvGrpSpPr>
          <p:cNvPr id="14" name="Group 13">
            <a:extLst>
              <a:ext uri="{FF2B5EF4-FFF2-40B4-BE49-F238E27FC236}">
                <a16:creationId xmlns:a16="http://schemas.microsoft.com/office/drawing/2014/main" id="{14C08D8D-1798-A14E-ACB7-88EEA595DF72}"/>
              </a:ext>
            </a:extLst>
          </p:cNvPr>
          <p:cNvGrpSpPr/>
          <p:nvPr/>
        </p:nvGrpSpPr>
        <p:grpSpPr>
          <a:xfrm>
            <a:off x="925464" y="1434844"/>
            <a:ext cx="10341072" cy="3210133"/>
            <a:chOff x="775031" y="1434844"/>
            <a:chExt cx="10341072" cy="3210133"/>
          </a:xfrm>
        </p:grpSpPr>
        <p:sp>
          <p:nvSpPr>
            <p:cNvPr id="11" name="Rectangle 10">
              <a:extLst>
                <a:ext uri="{FF2B5EF4-FFF2-40B4-BE49-F238E27FC236}">
                  <a16:creationId xmlns:a16="http://schemas.microsoft.com/office/drawing/2014/main" id="{F155847F-A7EE-E34F-BD42-5E63F187709E}"/>
                </a:ext>
              </a:extLst>
            </p:cNvPr>
            <p:cNvSpPr/>
            <p:nvPr/>
          </p:nvSpPr>
          <p:spPr>
            <a:xfrm>
              <a:off x="775031" y="1434844"/>
              <a:ext cx="3443316" cy="3210133"/>
            </a:xfrm>
            <a:prstGeom prst="rect">
              <a:avLst/>
            </a:prstGeom>
            <a:noFill/>
            <a:ln>
              <a:solidFill>
                <a:srgbClr val="CBCB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0AA7FC-8E54-D845-ABED-954A8D3804D6}"/>
                </a:ext>
              </a:extLst>
            </p:cNvPr>
            <p:cNvSpPr/>
            <p:nvPr/>
          </p:nvSpPr>
          <p:spPr>
            <a:xfrm>
              <a:off x="4213970" y="1434844"/>
              <a:ext cx="3443316" cy="3210133"/>
            </a:xfrm>
            <a:prstGeom prst="rect">
              <a:avLst/>
            </a:prstGeom>
            <a:noFill/>
            <a:ln>
              <a:solidFill>
                <a:srgbClr val="CBCB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0B49B6-11A4-3447-AC8F-62D426E53AE4}"/>
                </a:ext>
              </a:extLst>
            </p:cNvPr>
            <p:cNvSpPr/>
            <p:nvPr/>
          </p:nvSpPr>
          <p:spPr>
            <a:xfrm>
              <a:off x="7672787" y="1434844"/>
              <a:ext cx="3443316" cy="3210133"/>
            </a:xfrm>
            <a:prstGeom prst="rect">
              <a:avLst/>
            </a:prstGeom>
            <a:noFill/>
            <a:ln>
              <a:solidFill>
                <a:srgbClr val="CBCB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8598A8FB-CB79-3E41-B7DA-6DB09F8067AD}"/>
              </a:ext>
            </a:extLst>
          </p:cNvPr>
          <p:cNvSpPr txBox="1"/>
          <p:nvPr/>
        </p:nvSpPr>
        <p:spPr>
          <a:xfrm>
            <a:off x="838200" y="5943600"/>
            <a:ext cx="10439400" cy="276999"/>
          </a:xfrm>
          <a:prstGeom prst="rect">
            <a:avLst/>
          </a:prstGeom>
          <a:noFill/>
        </p:spPr>
        <p:txBody>
          <a:bodyPr wrap="square" rtlCol="0">
            <a:spAutoFit/>
          </a:bodyPr>
          <a:lstStyle/>
          <a:p>
            <a:r>
              <a:rPr lang="en-US" sz="1200" i="1" dirty="0">
                <a:solidFill>
                  <a:srgbClr val="424242"/>
                </a:solidFill>
              </a:rPr>
              <a:t>* In OR convalescent care</a:t>
            </a:r>
          </a:p>
        </p:txBody>
      </p:sp>
    </p:spTree>
    <p:extLst>
      <p:ext uri="{BB962C8B-B14F-4D97-AF65-F5344CB8AC3E}">
        <p14:creationId xmlns:p14="http://schemas.microsoft.com/office/powerpoint/2010/main" val="157603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9">
            <a:extLst>
              <a:ext uri="{FF2B5EF4-FFF2-40B4-BE49-F238E27FC236}">
                <a16:creationId xmlns:a16="http://schemas.microsoft.com/office/drawing/2014/main" id="{8995D8A7-8826-1E4D-BA81-928A4BA21FB0}"/>
              </a:ext>
            </a:extLst>
          </p:cNvPr>
          <p:cNvSpPr/>
          <p:nvPr/>
        </p:nvSpPr>
        <p:spPr>
          <a:xfrm rot="16200000">
            <a:off x="6067823" y="-556962"/>
            <a:ext cx="4475958" cy="7772401"/>
          </a:xfrm>
          <a:custGeom>
            <a:avLst/>
            <a:gdLst>
              <a:gd name="connsiteX0" fmla="*/ 0 w 3898678"/>
              <a:gd name="connsiteY0" fmla="*/ 7848602 h 7848602"/>
              <a:gd name="connsiteX1" fmla="*/ 1869494 w 3898678"/>
              <a:gd name="connsiteY1" fmla="*/ 0 h 7848602"/>
              <a:gd name="connsiteX2" fmla="*/ 3898678 w 3898678"/>
              <a:gd name="connsiteY2" fmla="*/ 7848602 h 7848602"/>
              <a:gd name="connsiteX3" fmla="*/ 0 w 3898678"/>
              <a:gd name="connsiteY3" fmla="*/ 7848602 h 7848602"/>
              <a:gd name="connsiteX0" fmla="*/ 0 w 3898678"/>
              <a:gd name="connsiteY0" fmla="*/ 7848602 h 7848602"/>
              <a:gd name="connsiteX1" fmla="*/ 1869494 w 3898678"/>
              <a:gd name="connsiteY1" fmla="*/ 0 h 7848602"/>
              <a:gd name="connsiteX2" fmla="*/ 2491509 w 3898678"/>
              <a:gd name="connsiteY2" fmla="*/ 2415309 h 7848602"/>
              <a:gd name="connsiteX3" fmla="*/ 3898678 w 3898678"/>
              <a:gd name="connsiteY3" fmla="*/ 7848602 h 7848602"/>
              <a:gd name="connsiteX4" fmla="*/ 0 w 3898678"/>
              <a:gd name="connsiteY4" fmla="*/ 7848602 h 7848602"/>
              <a:gd name="connsiteX0" fmla="*/ 0 w 3898678"/>
              <a:gd name="connsiteY0" fmla="*/ 7848602 h 7848602"/>
              <a:gd name="connsiteX1" fmla="*/ 1309255 w 3898678"/>
              <a:gd name="connsiteY1" fmla="*/ 2364509 h 7848602"/>
              <a:gd name="connsiteX2" fmla="*/ 1869494 w 3898678"/>
              <a:gd name="connsiteY2" fmla="*/ 0 h 7848602"/>
              <a:gd name="connsiteX3" fmla="*/ 2491509 w 3898678"/>
              <a:gd name="connsiteY3" fmla="*/ 2415309 h 7848602"/>
              <a:gd name="connsiteX4" fmla="*/ 3898678 w 3898678"/>
              <a:gd name="connsiteY4" fmla="*/ 7848602 h 7848602"/>
              <a:gd name="connsiteX5" fmla="*/ 0 w 3898678"/>
              <a:gd name="connsiteY5" fmla="*/ 7848602 h 7848602"/>
              <a:gd name="connsiteX0" fmla="*/ 0 w 3898678"/>
              <a:gd name="connsiteY0" fmla="*/ 7848602 h 7848602"/>
              <a:gd name="connsiteX1" fmla="*/ 1869494 w 3898678"/>
              <a:gd name="connsiteY1" fmla="*/ 0 h 7848602"/>
              <a:gd name="connsiteX2" fmla="*/ 2491509 w 3898678"/>
              <a:gd name="connsiteY2" fmla="*/ 2415309 h 7848602"/>
              <a:gd name="connsiteX3" fmla="*/ 3898678 w 3898678"/>
              <a:gd name="connsiteY3" fmla="*/ 7848602 h 7848602"/>
              <a:gd name="connsiteX4" fmla="*/ 0 w 3898678"/>
              <a:gd name="connsiteY4" fmla="*/ 7848602 h 7848602"/>
              <a:gd name="connsiteX0" fmla="*/ 0 w 3898678"/>
              <a:gd name="connsiteY0" fmla="*/ 7848602 h 7848602"/>
              <a:gd name="connsiteX1" fmla="*/ 1300018 w 3898678"/>
              <a:gd name="connsiteY1" fmla="*/ 2373745 h 7848602"/>
              <a:gd name="connsiteX2" fmla="*/ 1869494 w 3898678"/>
              <a:gd name="connsiteY2" fmla="*/ 0 h 7848602"/>
              <a:gd name="connsiteX3" fmla="*/ 2491509 w 3898678"/>
              <a:gd name="connsiteY3" fmla="*/ 2415309 h 7848602"/>
              <a:gd name="connsiteX4" fmla="*/ 3898678 w 3898678"/>
              <a:gd name="connsiteY4" fmla="*/ 7848602 h 7848602"/>
              <a:gd name="connsiteX5" fmla="*/ 0 w 3898678"/>
              <a:gd name="connsiteY5" fmla="*/ 7848602 h 7848602"/>
              <a:gd name="connsiteX0" fmla="*/ 0 w 3898678"/>
              <a:gd name="connsiteY0" fmla="*/ 5474857 h 5474857"/>
              <a:gd name="connsiteX1" fmla="*/ 1300018 w 3898678"/>
              <a:gd name="connsiteY1" fmla="*/ 0 h 5474857"/>
              <a:gd name="connsiteX2" fmla="*/ 2491509 w 3898678"/>
              <a:gd name="connsiteY2" fmla="*/ 41564 h 5474857"/>
              <a:gd name="connsiteX3" fmla="*/ 3898678 w 3898678"/>
              <a:gd name="connsiteY3" fmla="*/ 5474857 h 5474857"/>
              <a:gd name="connsiteX4" fmla="*/ 0 w 3898678"/>
              <a:gd name="connsiteY4" fmla="*/ 5474857 h 5474857"/>
              <a:gd name="connsiteX0" fmla="*/ 0 w 3898678"/>
              <a:gd name="connsiteY0" fmla="*/ 5701146 h 5701146"/>
              <a:gd name="connsiteX1" fmla="*/ 1420091 w 3898678"/>
              <a:gd name="connsiteY1" fmla="*/ 0 h 5701146"/>
              <a:gd name="connsiteX2" fmla="*/ 2491509 w 3898678"/>
              <a:gd name="connsiteY2" fmla="*/ 267853 h 5701146"/>
              <a:gd name="connsiteX3" fmla="*/ 3898678 w 3898678"/>
              <a:gd name="connsiteY3" fmla="*/ 5701146 h 5701146"/>
              <a:gd name="connsiteX4" fmla="*/ 0 w 3898678"/>
              <a:gd name="connsiteY4" fmla="*/ 5701146 h 5701146"/>
              <a:gd name="connsiteX0" fmla="*/ 0 w 3898678"/>
              <a:gd name="connsiteY0" fmla="*/ 5701146 h 5701146"/>
              <a:gd name="connsiteX1" fmla="*/ 1420091 w 3898678"/>
              <a:gd name="connsiteY1" fmla="*/ 0 h 5701146"/>
              <a:gd name="connsiteX2" fmla="*/ 2403764 w 3898678"/>
              <a:gd name="connsiteY2" fmla="*/ 78508 h 5701146"/>
              <a:gd name="connsiteX3" fmla="*/ 3898678 w 3898678"/>
              <a:gd name="connsiteY3" fmla="*/ 5701146 h 5701146"/>
              <a:gd name="connsiteX4" fmla="*/ 0 w 3898678"/>
              <a:gd name="connsiteY4" fmla="*/ 5701146 h 5701146"/>
              <a:gd name="connsiteX0" fmla="*/ 0 w 4032605"/>
              <a:gd name="connsiteY0" fmla="*/ 5687292 h 5701146"/>
              <a:gd name="connsiteX1" fmla="*/ 1554018 w 4032605"/>
              <a:gd name="connsiteY1" fmla="*/ 0 h 5701146"/>
              <a:gd name="connsiteX2" fmla="*/ 2537691 w 4032605"/>
              <a:gd name="connsiteY2" fmla="*/ 78508 h 5701146"/>
              <a:gd name="connsiteX3" fmla="*/ 4032605 w 4032605"/>
              <a:gd name="connsiteY3" fmla="*/ 5701146 h 5701146"/>
              <a:gd name="connsiteX4" fmla="*/ 0 w 4032605"/>
              <a:gd name="connsiteY4" fmla="*/ 5687292 h 5701146"/>
              <a:gd name="connsiteX0" fmla="*/ 0 w 4032605"/>
              <a:gd name="connsiteY0" fmla="*/ 5687292 h 5701146"/>
              <a:gd name="connsiteX1" fmla="*/ 1554018 w 4032605"/>
              <a:gd name="connsiteY1" fmla="*/ 0 h 5701146"/>
              <a:gd name="connsiteX2" fmla="*/ 2537691 w 4032605"/>
              <a:gd name="connsiteY2" fmla="*/ 78508 h 5701146"/>
              <a:gd name="connsiteX3" fmla="*/ 4032605 w 4032605"/>
              <a:gd name="connsiteY3" fmla="*/ 5701146 h 5701146"/>
              <a:gd name="connsiteX4" fmla="*/ 0 w 4032605"/>
              <a:gd name="connsiteY4" fmla="*/ 5687292 h 5701146"/>
              <a:gd name="connsiteX0" fmla="*/ 0 w 4092643"/>
              <a:gd name="connsiteY0" fmla="*/ 5687292 h 5705767"/>
              <a:gd name="connsiteX1" fmla="*/ 1554018 w 4092643"/>
              <a:gd name="connsiteY1" fmla="*/ 0 h 5705767"/>
              <a:gd name="connsiteX2" fmla="*/ 2537691 w 4092643"/>
              <a:gd name="connsiteY2" fmla="*/ 78508 h 5705767"/>
              <a:gd name="connsiteX3" fmla="*/ 4092643 w 4092643"/>
              <a:gd name="connsiteY3" fmla="*/ 5705767 h 5705767"/>
              <a:gd name="connsiteX4" fmla="*/ 0 w 4092643"/>
              <a:gd name="connsiteY4" fmla="*/ 5687292 h 5705767"/>
              <a:gd name="connsiteX0" fmla="*/ 0 w 4092643"/>
              <a:gd name="connsiteY0" fmla="*/ 5687292 h 5705767"/>
              <a:gd name="connsiteX1" fmla="*/ 1554018 w 4092643"/>
              <a:gd name="connsiteY1" fmla="*/ 0 h 5705767"/>
              <a:gd name="connsiteX2" fmla="*/ 2537691 w 4092643"/>
              <a:gd name="connsiteY2" fmla="*/ 78508 h 5705767"/>
              <a:gd name="connsiteX3" fmla="*/ 4092643 w 4092643"/>
              <a:gd name="connsiteY3" fmla="*/ 5705767 h 5705767"/>
              <a:gd name="connsiteX4" fmla="*/ 0 w 4092643"/>
              <a:gd name="connsiteY4" fmla="*/ 5687292 h 5705767"/>
              <a:gd name="connsiteX0" fmla="*/ 0 w 4092643"/>
              <a:gd name="connsiteY0" fmla="*/ 7225147 h 7243622"/>
              <a:gd name="connsiteX1" fmla="*/ 2038927 w 4092643"/>
              <a:gd name="connsiteY1" fmla="*/ 0 h 7243622"/>
              <a:gd name="connsiteX2" fmla="*/ 2537691 w 4092643"/>
              <a:gd name="connsiteY2" fmla="*/ 1616363 h 7243622"/>
              <a:gd name="connsiteX3" fmla="*/ 4092643 w 4092643"/>
              <a:gd name="connsiteY3" fmla="*/ 7243622 h 7243622"/>
              <a:gd name="connsiteX4" fmla="*/ 0 w 4092643"/>
              <a:gd name="connsiteY4" fmla="*/ 7225147 h 7243622"/>
              <a:gd name="connsiteX0" fmla="*/ 0 w 4092643"/>
              <a:gd name="connsiteY0" fmla="*/ 7225147 h 7243622"/>
              <a:gd name="connsiteX1" fmla="*/ 2038927 w 4092643"/>
              <a:gd name="connsiteY1" fmla="*/ 0 h 7243622"/>
              <a:gd name="connsiteX2" fmla="*/ 2537691 w 4092643"/>
              <a:gd name="connsiteY2" fmla="*/ 1616363 h 7243622"/>
              <a:gd name="connsiteX3" fmla="*/ 4092643 w 4092643"/>
              <a:gd name="connsiteY3" fmla="*/ 7243622 h 7243622"/>
              <a:gd name="connsiteX4" fmla="*/ 0 w 4092643"/>
              <a:gd name="connsiteY4" fmla="*/ 7225147 h 7243622"/>
              <a:gd name="connsiteX0" fmla="*/ 0 w 4268135"/>
              <a:gd name="connsiteY0" fmla="*/ 7225147 h 7243622"/>
              <a:gd name="connsiteX1" fmla="*/ 2214419 w 4268135"/>
              <a:gd name="connsiteY1" fmla="*/ 0 h 7243622"/>
              <a:gd name="connsiteX2" fmla="*/ 2713183 w 4268135"/>
              <a:gd name="connsiteY2" fmla="*/ 1616363 h 7243622"/>
              <a:gd name="connsiteX3" fmla="*/ 4268135 w 4268135"/>
              <a:gd name="connsiteY3" fmla="*/ 7243622 h 7243622"/>
              <a:gd name="connsiteX4" fmla="*/ 0 w 4268135"/>
              <a:gd name="connsiteY4" fmla="*/ 7225147 h 7243622"/>
              <a:gd name="connsiteX0" fmla="*/ 0 w 4268135"/>
              <a:gd name="connsiteY0" fmla="*/ 7225147 h 7243622"/>
              <a:gd name="connsiteX1" fmla="*/ 2214419 w 4268135"/>
              <a:gd name="connsiteY1" fmla="*/ 0 h 7243622"/>
              <a:gd name="connsiteX2" fmla="*/ 4268135 w 4268135"/>
              <a:gd name="connsiteY2" fmla="*/ 7243622 h 7243622"/>
              <a:gd name="connsiteX3" fmla="*/ 0 w 4268135"/>
              <a:gd name="connsiteY3" fmla="*/ 7225147 h 7243622"/>
              <a:gd name="connsiteX0" fmla="*/ 0 w 4439010"/>
              <a:gd name="connsiteY0" fmla="*/ 7225147 h 7229771"/>
              <a:gd name="connsiteX1" fmla="*/ 2214419 w 4439010"/>
              <a:gd name="connsiteY1" fmla="*/ 0 h 7229771"/>
              <a:gd name="connsiteX2" fmla="*/ 4439010 w 4439010"/>
              <a:gd name="connsiteY2" fmla="*/ 7229771 h 7229771"/>
              <a:gd name="connsiteX3" fmla="*/ 0 w 4439010"/>
              <a:gd name="connsiteY3" fmla="*/ 7225147 h 7229771"/>
              <a:gd name="connsiteX0" fmla="*/ 0 w 4439010"/>
              <a:gd name="connsiteY0" fmla="*/ 7225147 h 7229771"/>
              <a:gd name="connsiteX1" fmla="*/ 2214419 w 4439010"/>
              <a:gd name="connsiteY1" fmla="*/ 0 h 7229771"/>
              <a:gd name="connsiteX2" fmla="*/ 4439010 w 4439010"/>
              <a:gd name="connsiteY2" fmla="*/ 7229771 h 7229771"/>
              <a:gd name="connsiteX3" fmla="*/ 0 w 4439010"/>
              <a:gd name="connsiteY3" fmla="*/ 7225147 h 7229771"/>
              <a:gd name="connsiteX0" fmla="*/ 0 w 4439010"/>
              <a:gd name="connsiteY0" fmla="*/ 7225147 h 7229771"/>
              <a:gd name="connsiteX1" fmla="*/ 2214419 w 4439010"/>
              <a:gd name="connsiteY1" fmla="*/ 0 h 7229771"/>
              <a:gd name="connsiteX2" fmla="*/ 4439010 w 4439010"/>
              <a:gd name="connsiteY2" fmla="*/ 7229771 h 7229771"/>
              <a:gd name="connsiteX3" fmla="*/ 0 w 4439010"/>
              <a:gd name="connsiteY3" fmla="*/ 7225147 h 7229771"/>
              <a:gd name="connsiteX0" fmla="*/ 0 w 4475958"/>
              <a:gd name="connsiteY0" fmla="*/ 7225147 h 7229774"/>
              <a:gd name="connsiteX1" fmla="*/ 2214419 w 4475958"/>
              <a:gd name="connsiteY1" fmla="*/ 0 h 7229774"/>
              <a:gd name="connsiteX2" fmla="*/ 4475958 w 4475958"/>
              <a:gd name="connsiteY2" fmla="*/ 7229774 h 7229774"/>
              <a:gd name="connsiteX3" fmla="*/ 0 w 4475958"/>
              <a:gd name="connsiteY3" fmla="*/ 7225147 h 7229774"/>
            </a:gdLst>
            <a:ahLst/>
            <a:cxnLst>
              <a:cxn ang="0">
                <a:pos x="connsiteX0" y="connsiteY0"/>
              </a:cxn>
              <a:cxn ang="0">
                <a:pos x="connsiteX1" y="connsiteY1"/>
              </a:cxn>
              <a:cxn ang="0">
                <a:pos x="connsiteX2" y="connsiteY2"/>
              </a:cxn>
              <a:cxn ang="0">
                <a:pos x="connsiteX3" y="connsiteY3"/>
              </a:cxn>
            </a:cxnLst>
            <a:rect l="l" t="t" r="r" b="b"/>
            <a:pathLst>
              <a:path w="4475958" h="7229774">
                <a:moveTo>
                  <a:pt x="0" y="7225147"/>
                </a:moveTo>
                <a:cubicBezTo>
                  <a:pt x="769" y="7208982"/>
                  <a:pt x="2204413" y="6927"/>
                  <a:pt x="2214419" y="0"/>
                </a:cubicBezTo>
                <a:cubicBezTo>
                  <a:pt x="2955949" y="2409924"/>
                  <a:pt x="4464104" y="7225928"/>
                  <a:pt x="4475958" y="7229774"/>
                </a:cubicBezTo>
                <a:lnTo>
                  <a:pt x="0" y="7225147"/>
                </a:lnTo>
                <a:close/>
              </a:path>
            </a:pathLst>
          </a:custGeom>
          <a:solidFill>
            <a:srgbClr val="ADD8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Chart 5">
            <a:extLst>
              <a:ext uri="{FF2B5EF4-FFF2-40B4-BE49-F238E27FC236}">
                <a16:creationId xmlns:a16="http://schemas.microsoft.com/office/drawing/2014/main" id="{8AD99E4F-7988-3C42-AEB1-973B2585C61B}"/>
              </a:ext>
            </a:extLst>
          </p:cNvPr>
          <p:cNvGraphicFramePr/>
          <p:nvPr/>
        </p:nvGraphicFramePr>
        <p:xfrm>
          <a:off x="2590800" y="1084513"/>
          <a:ext cx="3916399" cy="4522142"/>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2C564503-06BE-8247-A240-E130D7BD3203}"/>
              </a:ext>
            </a:extLst>
          </p:cNvPr>
          <p:cNvSpPr txBox="1"/>
          <p:nvPr/>
        </p:nvSpPr>
        <p:spPr>
          <a:xfrm>
            <a:off x="403652" y="5334000"/>
            <a:ext cx="8054548" cy="1107969"/>
          </a:xfrm>
          <a:prstGeom prst="rect">
            <a:avLst/>
          </a:prstGeom>
          <a:noFill/>
        </p:spPr>
        <p:txBody>
          <a:bodyPr wrap="square" lIns="91411" tIns="45707" rIns="91411" bIns="45707" rtlCol="0">
            <a:spAutoFit/>
          </a:bodyPr>
          <a:lstStyle/>
          <a:p>
            <a:pPr defTabSz="457037"/>
            <a:r>
              <a:rPr lang="en-US" sz="1200" b="1" dirty="0">
                <a:solidFill>
                  <a:schemeClr val="tx2"/>
                </a:solidFill>
                <a:latin typeface="Arial" panose="020B0604020202020204" pitchFamily="34" charset="0"/>
                <a:cs typeface="Arial" panose="020B0604020202020204" pitchFamily="34" charset="0"/>
              </a:rPr>
              <a:t>Typical portfolio assets:</a:t>
            </a:r>
          </a:p>
          <a:p>
            <a:pPr marL="285750" indent="-285750" defTabSz="457037">
              <a:buFont typeface="Arial" panose="020B0604020202020204" pitchFamily="34" charset="0"/>
              <a:buChar char="•"/>
            </a:pPr>
            <a:r>
              <a:rPr lang="en-US" sz="1200" b="1" dirty="0">
                <a:solidFill>
                  <a:srgbClr val="000000"/>
                </a:solidFill>
                <a:latin typeface="Arial" panose="020B0604020202020204" pitchFamily="34" charset="0"/>
                <a:cs typeface="Arial" panose="020B0604020202020204" pitchFamily="34" charset="0"/>
              </a:rPr>
              <a:t>Aggressive</a:t>
            </a:r>
            <a:r>
              <a:rPr lang="en-US" sz="1200" dirty="0">
                <a:solidFill>
                  <a:srgbClr val="000000"/>
                </a:solidFill>
                <a:latin typeface="Arial" panose="020B0604020202020204" pitchFamily="34" charset="0"/>
                <a:cs typeface="Arial" panose="020B0604020202020204" pitchFamily="34" charset="0"/>
              </a:rPr>
              <a:t> — assets positioned for significant growth with the acceptance of the risk of loss of principal</a:t>
            </a:r>
          </a:p>
          <a:p>
            <a:pPr marL="285750" indent="-285750" defTabSz="457037">
              <a:buFont typeface="Arial" panose="020B0604020202020204" pitchFamily="34" charset="0"/>
              <a:buChar char="•"/>
            </a:pPr>
            <a:r>
              <a:rPr lang="en-US" sz="1200" b="1" dirty="0">
                <a:solidFill>
                  <a:srgbClr val="000000"/>
                </a:solidFill>
                <a:latin typeface="Arial" panose="020B0604020202020204" pitchFamily="34" charset="0"/>
                <a:cs typeface="Arial" panose="020B0604020202020204" pitchFamily="34" charset="0"/>
              </a:rPr>
              <a:t>Moderate</a:t>
            </a:r>
            <a:r>
              <a:rPr lang="en-US" sz="1200" dirty="0">
                <a:solidFill>
                  <a:srgbClr val="000000"/>
                </a:solidFill>
                <a:latin typeface="Arial" panose="020B0604020202020204" pitchFamily="34" charset="0"/>
                <a:cs typeface="Arial" panose="020B0604020202020204" pitchFamily="34" charset="0"/>
              </a:rPr>
              <a:t> — assets positioned for some growth with the acceptance of some downside risk</a:t>
            </a:r>
          </a:p>
          <a:p>
            <a:pPr marL="285750" indent="-285750" defTabSz="457037">
              <a:buFont typeface="Arial" panose="020B0604020202020204" pitchFamily="34" charset="0"/>
              <a:buChar char="•"/>
            </a:pPr>
            <a:r>
              <a:rPr lang="en-US" sz="1200" b="1" dirty="0">
                <a:solidFill>
                  <a:srgbClr val="000000"/>
                </a:solidFill>
                <a:latin typeface="Arial" panose="020B0604020202020204" pitchFamily="34" charset="0"/>
                <a:cs typeface="Arial" panose="020B0604020202020204" pitchFamily="34" charset="0"/>
              </a:rPr>
              <a:t>Conservative</a:t>
            </a:r>
            <a:r>
              <a:rPr lang="en-US" sz="1200" dirty="0">
                <a:solidFill>
                  <a:srgbClr val="000000"/>
                </a:solidFill>
                <a:latin typeface="Arial" panose="020B0604020202020204" pitchFamily="34" charset="0"/>
                <a:cs typeface="Arial" panose="020B0604020202020204" pitchFamily="34" charset="0"/>
              </a:rPr>
              <a:t> — assets positioned for conservation of principal — often with guarantees</a:t>
            </a:r>
          </a:p>
          <a:p>
            <a:pPr defTabSz="457037"/>
            <a:endParaRPr lang="en-US" dirty="0">
              <a:solidFill>
                <a:srgbClr val="00000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How asset-based LTC works</a:t>
            </a:r>
          </a:p>
        </p:txBody>
      </p:sp>
      <p:sp>
        <p:nvSpPr>
          <p:cNvPr id="26" name="Rectangle 25">
            <a:extLst>
              <a:ext uri="{FF2B5EF4-FFF2-40B4-BE49-F238E27FC236}">
                <a16:creationId xmlns:a16="http://schemas.microsoft.com/office/drawing/2014/main" id="{4F27CA68-9F22-3D47-A399-BFCECA5D5DDB}"/>
              </a:ext>
            </a:extLst>
          </p:cNvPr>
          <p:cNvSpPr/>
          <p:nvPr/>
        </p:nvSpPr>
        <p:spPr>
          <a:xfrm>
            <a:off x="4724399" y="3144880"/>
            <a:ext cx="1782799" cy="400110"/>
          </a:xfrm>
          <a:prstGeom prst="rect">
            <a:avLst/>
          </a:prstGeom>
        </p:spPr>
        <p:txBody>
          <a:bodyPr wrap="square">
            <a:spAutoFit/>
          </a:bodyPr>
          <a:lstStyle/>
          <a:p>
            <a:pPr algn="ctr" defTabSz="457200"/>
            <a:r>
              <a:rPr lang="en-US" sz="2000" b="1" cap="small" dirty="0">
                <a:latin typeface="Arial Narrow" panose="020B0606020202030204" pitchFamily="34" charset="0"/>
                <a:ea typeface="ヒラギノ角ゴ Pro W3" pitchFamily="-111" charset="-128"/>
                <a:cs typeface="Times" panose="02020603050405020304" pitchFamily="18" charset="0"/>
              </a:rPr>
              <a:t>$$$$</a:t>
            </a:r>
          </a:p>
        </p:txBody>
      </p:sp>
      <p:sp>
        <p:nvSpPr>
          <p:cNvPr id="27" name="Rectangle 26">
            <a:extLst>
              <a:ext uri="{FF2B5EF4-FFF2-40B4-BE49-F238E27FC236}">
                <a16:creationId xmlns:a16="http://schemas.microsoft.com/office/drawing/2014/main" id="{1B75231D-4CEF-6842-99D6-47D3A7A05FCB}"/>
              </a:ext>
            </a:extLst>
          </p:cNvPr>
          <p:cNvSpPr/>
          <p:nvPr/>
        </p:nvSpPr>
        <p:spPr>
          <a:xfrm>
            <a:off x="8006306" y="2714642"/>
            <a:ext cx="3574938" cy="1261884"/>
          </a:xfrm>
          <a:prstGeom prst="rect">
            <a:avLst/>
          </a:prstGeom>
        </p:spPr>
        <p:txBody>
          <a:bodyPr wrap="square">
            <a:spAutoFit/>
          </a:bodyPr>
          <a:lstStyle/>
          <a:p>
            <a:pPr algn="ctr" defTabSz="457200"/>
            <a:r>
              <a:rPr lang="en-US" sz="4000" cap="small" dirty="0">
                <a:latin typeface="Arial" panose="020B0604020202020204" pitchFamily="34" charset="0"/>
                <a:cs typeface="Arial" panose="020B0604020202020204" pitchFamily="34" charset="0"/>
              </a:rPr>
              <a:t>LIFETIME</a:t>
            </a:r>
          </a:p>
          <a:p>
            <a:pPr algn="ctr" defTabSz="457200"/>
            <a:r>
              <a:rPr lang="en-US" b="1" cap="small" dirty="0">
                <a:latin typeface="Arial" panose="020B0604020202020204" pitchFamily="34" charset="0"/>
                <a:cs typeface="Arial" panose="020B0604020202020204" pitchFamily="34" charset="0"/>
              </a:rPr>
              <a:t>to pay for the </a:t>
            </a:r>
            <a:r>
              <a:rPr lang="en-US" b="1" u="sng" cap="small" dirty="0">
                <a:latin typeface="Arial" panose="020B0604020202020204" pitchFamily="34" charset="0"/>
                <a:cs typeface="Arial" panose="020B0604020202020204" pitchFamily="34" charset="0"/>
              </a:rPr>
              <a:t>entire</a:t>
            </a:r>
            <a:r>
              <a:rPr lang="en-US" b="1" cap="small" dirty="0">
                <a:latin typeface="Arial" panose="020B0604020202020204" pitchFamily="34" charset="0"/>
                <a:cs typeface="Arial" panose="020B0604020202020204" pitchFamily="34" charset="0"/>
              </a:rPr>
              <a:t> </a:t>
            </a:r>
          </a:p>
          <a:p>
            <a:pPr algn="ctr" defTabSz="457200"/>
            <a:r>
              <a:rPr lang="en-US" b="1" cap="small" dirty="0">
                <a:latin typeface="Arial" panose="020B0604020202020204" pitchFamily="34" charset="0"/>
                <a:cs typeface="Arial" panose="020B0604020202020204" pitchFamily="34" charset="0"/>
              </a:rPr>
              <a:t>length of care</a:t>
            </a:r>
          </a:p>
        </p:txBody>
      </p:sp>
      <p:graphicFrame>
        <p:nvGraphicFramePr>
          <p:cNvPr id="23" name="Chart 22">
            <a:extLst>
              <a:ext uri="{FF2B5EF4-FFF2-40B4-BE49-F238E27FC236}">
                <a16:creationId xmlns:a16="http://schemas.microsoft.com/office/drawing/2014/main" id="{5BFEF816-BEEB-446C-8CA5-4434691DB859}"/>
              </a:ext>
            </a:extLst>
          </p:cNvPr>
          <p:cNvGraphicFramePr/>
          <p:nvPr/>
        </p:nvGraphicFramePr>
        <p:xfrm>
          <a:off x="6048106" y="648974"/>
          <a:ext cx="3916399" cy="45221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a:extLst>
              <a:ext uri="{FF2B5EF4-FFF2-40B4-BE49-F238E27FC236}">
                <a16:creationId xmlns:a16="http://schemas.microsoft.com/office/drawing/2014/main" id="{AA1DE37D-2914-45E6-974B-B94D3DD7C8AC}"/>
              </a:ext>
            </a:extLst>
          </p:cNvPr>
          <p:cNvGraphicFramePr/>
          <p:nvPr/>
        </p:nvGraphicFramePr>
        <p:xfrm>
          <a:off x="2590799" y="1089422"/>
          <a:ext cx="3916399" cy="4522142"/>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1">
            <a:extLst>
              <a:ext uri="{FF2B5EF4-FFF2-40B4-BE49-F238E27FC236}">
                <a16:creationId xmlns:a16="http://schemas.microsoft.com/office/drawing/2014/main" id="{59326A5E-A6D9-A74E-9C87-FB49EC98CE76}"/>
              </a:ext>
            </a:extLst>
          </p:cNvPr>
          <p:cNvSpPr txBox="1">
            <a:spLocks noChangeArrowheads="1"/>
          </p:cNvSpPr>
          <p:nvPr/>
        </p:nvSpPr>
        <p:spPr bwMode="auto">
          <a:xfrm rot="21598799">
            <a:off x="2895773" y="3489254"/>
            <a:ext cx="1371433" cy="369306"/>
          </a:xfrm>
          <a:prstGeom prst="rect">
            <a:avLst/>
          </a:prstGeom>
          <a:noFill/>
          <a:ln w="9525">
            <a:noFill/>
            <a:miter lim="800000"/>
            <a:headEnd/>
            <a:tailEnd/>
          </a:ln>
        </p:spPr>
        <p:txBody>
          <a:bodyPr wrap="square" lIns="91411" tIns="45707" rIns="91411" bIns="45707">
            <a:spAutoFit/>
          </a:bodyPr>
          <a:lstStyle/>
          <a:p>
            <a:pPr algn="ctr" defTabSz="457037"/>
            <a:r>
              <a:rPr lang="en-US" dirty="0">
                <a:latin typeface="Arial Narrow" panose="020B0606020202030204" pitchFamily="34" charset="0"/>
                <a:ea typeface="ヒラギノ角ゴ Pro W3" pitchFamily="-111" charset="-128"/>
              </a:rPr>
              <a:t>Aggressive</a:t>
            </a:r>
          </a:p>
        </p:txBody>
      </p:sp>
      <p:sp>
        <p:nvSpPr>
          <p:cNvPr id="20" name="TextBox 12">
            <a:extLst>
              <a:ext uri="{FF2B5EF4-FFF2-40B4-BE49-F238E27FC236}">
                <a16:creationId xmlns:a16="http://schemas.microsoft.com/office/drawing/2014/main" id="{6D5074EF-28C0-9F4E-969B-02A29E92D2F1}"/>
              </a:ext>
            </a:extLst>
          </p:cNvPr>
          <p:cNvSpPr txBox="1">
            <a:spLocks noChangeArrowheads="1"/>
          </p:cNvSpPr>
          <p:nvPr/>
        </p:nvSpPr>
        <p:spPr bwMode="auto">
          <a:xfrm rot="21598799">
            <a:off x="3200362" y="2220413"/>
            <a:ext cx="2438425" cy="369306"/>
          </a:xfrm>
          <a:prstGeom prst="rect">
            <a:avLst/>
          </a:prstGeom>
          <a:noFill/>
          <a:ln w="9525">
            <a:noFill/>
            <a:miter lim="800000"/>
            <a:headEnd/>
            <a:tailEnd/>
          </a:ln>
        </p:spPr>
        <p:txBody>
          <a:bodyPr wrap="square" lIns="91411" tIns="45707" rIns="91411" bIns="45707">
            <a:spAutoFit/>
          </a:bodyPr>
          <a:lstStyle/>
          <a:p>
            <a:pPr algn="ctr" defTabSz="457037"/>
            <a:r>
              <a:rPr lang="en-US" dirty="0">
                <a:latin typeface="Arial Narrow" panose="020B0606020202030204" pitchFamily="34" charset="0"/>
                <a:ea typeface="ヒラギノ角ゴ Pro W3" pitchFamily="-111" charset="-128"/>
              </a:rPr>
              <a:t>Moderate</a:t>
            </a:r>
          </a:p>
        </p:txBody>
      </p:sp>
      <p:sp>
        <p:nvSpPr>
          <p:cNvPr id="21" name="TextBox 13">
            <a:extLst>
              <a:ext uri="{FF2B5EF4-FFF2-40B4-BE49-F238E27FC236}">
                <a16:creationId xmlns:a16="http://schemas.microsoft.com/office/drawing/2014/main" id="{68EB2724-7E7E-8B43-B97B-2458D89D79A1}"/>
              </a:ext>
            </a:extLst>
          </p:cNvPr>
          <p:cNvSpPr txBox="1">
            <a:spLocks noChangeArrowheads="1"/>
          </p:cNvSpPr>
          <p:nvPr/>
        </p:nvSpPr>
        <p:spPr bwMode="auto">
          <a:xfrm rot="21598799">
            <a:off x="4114865" y="4009516"/>
            <a:ext cx="1904761" cy="369306"/>
          </a:xfrm>
          <a:prstGeom prst="rect">
            <a:avLst/>
          </a:prstGeom>
          <a:noFill/>
          <a:ln w="9525">
            <a:noFill/>
            <a:miter lim="800000"/>
            <a:headEnd/>
            <a:tailEnd/>
          </a:ln>
        </p:spPr>
        <p:txBody>
          <a:bodyPr wrap="square" lIns="91411" tIns="45707" rIns="91411" bIns="45707">
            <a:spAutoFit/>
          </a:bodyPr>
          <a:lstStyle/>
          <a:p>
            <a:pPr algn="ctr" defTabSz="457037"/>
            <a:r>
              <a:rPr lang="en-US" dirty="0">
                <a:latin typeface="Arial Narrow" panose="020B0606020202030204" pitchFamily="34" charset="0"/>
                <a:ea typeface="ヒラギノ角ゴ Pro W3" pitchFamily="-111" charset="-128"/>
              </a:rPr>
              <a:t>Conservative</a:t>
            </a:r>
          </a:p>
        </p:txBody>
      </p:sp>
    </p:spTree>
    <p:extLst>
      <p:ext uri="{BB962C8B-B14F-4D97-AF65-F5344CB8AC3E}">
        <p14:creationId xmlns:p14="http://schemas.microsoft.com/office/powerpoint/2010/main" val="184713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750"/>
                                        <p:tgtEl>
                                          <p:spTgt spid="15"/>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p:bldP spid="27" grpId="0"/>
      <p:bldGraphic spid="24" grpId="0">
        <p:bldAsOne/>
      </p:bldGraphic>
      <p:bldGraphic spid="24" grpId="1">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How asset-based LTC works</a:t>
            </a:r>
          </a:p>
        </p:txBody>
      </p:sp>
      <p:sp>
        <p:nvSpPr>
          <p:cNvPr id="10" name="TextBox 9">
            <a:extLst>
              <a:ext uri="{FF2B5EF4-FFF2-40B4-BE49-F238E27FC236}">
                <a16:creationId xmlns:a16="http://schemas.microsoft.com/office/drawing/2014/main" id="{12A519F2-9C06-7B47-9E19-890E3A66E0FC}"/>
              </a:ext>
            </a:extLst>
          </p:cNvPr>
          <p:cNvSpPr txBox="1"/>
          <p:nvPr/>
        </p:nvSpPr>
        <p:spPr>
          <a:xfrm>
            <a:off x="1657136" y="3649985"/>
            <a:ext cx="3127168" cy="2246769"/>
          </a:xfrm>
          <a:prstGeom prst="rect">
            <a:avLst/>
          </a:prstGeom>
          <a:noFill/>
        </p:spPr>
        <p:txBody>
          <a:bodyPr wrap="square" rtlCol="0">
            <a:spAutoFit/>
          </a:bodyPr>
          <a:lstStyle/>
          <a:p>
            <a:pPr algn="ctr" defTabSz="457048"/>
            <a:r>
              <a:rPr lang="en-US" sz="2000" dirty="0">
                <a:solidFill>
                  <a:srgbClr val="424242"/>
                </a:solidFill>
                <a:latin typeface="Arial Narrow" panose="020B0606020202030204" pitchFamily="34" charset="0"/>
                <a:cs typeface="Arial" panose="020B0604020202020204" pitchFamily="34" charset="0"/>
              </a:rPr>
              <a:t>Life insurance or annuity</a:t>
            </a:r>
          </a:p>
          <a:p>
            <a:pPr algn="ctr" defTabSz="457048"/>
            <a:endParaRPr lang="en-US" sz="2000" dirty="0">
              <a:solidFill>
                <a:srgbClr val="424242"/>
              </a:solidFill>
              <a:latin typeface="Arial Narrow" panose="020B0606020202030204" pitchFamily="34" charset="0"/>
              <a:cs typeface="Arial" panose="020B0604020202020204" pitchFamily="34" charset="0"/>
            </a:endParaRPr>
          </a:p>
          <a:p>
            <a:pPr algn="ctr" defTabSz="457048"/>
            <a:r>
              <a:rPr lang="en-US" sz="2000" b="1" dirty="0">
                <a:solidFill>
                  <a:srgbClr val="424242"/>
                </a:solidFill>
                <a:latin typeface="Arial Narrow" panose="020B0606020202030204" pitchFamily="34" charset="0"/>
                <a:cs typeface="Arial" panose="020B0604020202020204" pitchFamily="34" charset="0"/>
              </a:rPr>
              <a:t>Funding Options:</a:t>
            </a:r>
          </a:p>
          <a:p>
            <a:pPr algn="ctr" defTabSz="457048"/>
            <a:r>
              <a:rPr lang="en-US" sz="1600" dirty="0">
                <a:solidFill>
                  <a:srgbClr val="424242"/>
                </a:solidFill>
                <a:latin typeface="Arial Narrow" panose="020B0606020202030204" pitchFamily="34" charset="0"/>
                <a:cs typeface="Arial" panose="020B0604020202020204" pitchFamily="34" charset="0"/>
              </a:rPr>
              <a:t>Cash lump sum</a:t>
            </a:r>
          </a:p>
          <a:p>
            <a:pPr algn="ctr" defTabSz="457048"/>
            <a:r>
              <a:rPr lang="en-US" sz="1600" dirty="0">
                <a:solidFill>
                  <a:srgbClr val="424242"/>
                </a:solidFill>
                <a:latin typeface="Arial Narrow" panose="020B0606020202030204" pitchFamily="34" charset="0"/>
                <a:cs typeface="Arial" panose="020B0604020202020204" pitchFamily="34" charset="0"/>
              </a:rPr>
              <a:t>Annual premiums</a:t>
            </a:r>
          </a:p>
          <a:p>
            <a:pPr algn="ctr" defTabSz="457048"/>
            <a:r>
              <a:rPr lang="en-US" sz="1600" dirty="0">
                <a:solidFill>
                  <a:srgbClr val="424242"/>
                </a:solidFill>
                <a:latin typeface="Arial Narrow" panose="020B0606020202030204" pitchFamily="34" charset="0"/>
                <a:cs typeface="Arial" panose="020B0604020202020204" pitchFamily="34" charset="0"/>
              </a:rPr>
              <a:t>Nonqualified annuities</a:t>
            </a:r>
          </a:p>
          <a:p>
            <a:pPr algn="ctr" defTabSz="457048"/>
            <a:r>
              <a:rPr lang="en-US" sz="1600" dirty="0">
                <a:solidFill>
                  <a:srgbClr val="424242"/>
                </a:solidFill>
                <a:latin typeface="Arial Narrow" panose="020B0606020202030204" pitchFamily="34" charset="0"/>
                <a:cs typeface="Arial" panose="020B0604020202020204" pitchFamily="34" charset="0"/>
              </a:rPr>
              <a:t>Qualified money</a:t>
            </a:r>
          </a:p>
          <a:p>
            <a:pPr algn="ctr" defTabSz="457048"/>
            <a:r>
              <a:rPr lang="en-US" sz="1600" dirty="0">
                <a:solidFill>
                  <a:srgbClr val="424242"/>
                </a:solidFill>
                <a:latin typeface="Arial Narrow" panose="020B0606020202030204" pitchFamily="34" charset="0"/>
                <a:cs typeface="Arial" panose="020B0604020202020204" pitchFamily="34" charset="0"/>
              </a:rPr>
              <a:t>Cash value life insurance</a:t>
            </a:r>
          </a:p>
        </p:txBody>
      </p:sp>
      <p:sp>
        <p:nvSpPr>
          <p:cNvPr id="11" name="TextBox 10">
            <a:extLst>
              <a:ext uri="{FF2B5EF4-FFF2-40B4-BE49-F238E27FC236}">
                <a16:creationId xmlns:a16="http://schemas.microsoft.com/office/drawing/2014/main" id="{DB41EA22-C417-464D-80D6-24FCE878C0A7}"/>
              </a:ext>
            </a:extLst>
          </p:cNvPr>
          <p:cNvSpPr txBox="1"/>
          <p:nvPr/>
        </p:nvSpPr>
        <p:spPr>
          <a:xfrm>
            <a:off x="5710597" y="3651972"/>
            <a:ext cx="3960290" cy="1508105"/>
          </a:xfrm>
          <a:prstGeom prst="rect">
            <a:avLst/>
          </a:prstGeom>
          <a:noFill/>
        </p:spPr>
        <p:txBody>
          <a:bodyPr wrap="square" rtlCol="0">
            <a:spAutoFit/>
          </a:bodyPr>
          <a:lstStyle/>
          <a:p>
            <a:pPr algn="ctr" defTabSz="457048"/>
            <a:r>
              <a:rPr lang="en-US" sz="2000" dirty="0">
                <a:solidFill>
                  <a:srgbClr val="424242"/>
                </a:solidFill>
                <a:latin typeface="Arial Narrow" panose="020B0606020202030204" pitchFamily="34" charset="0"/>
                <a:cs typeface="Arial" panose="020B0604020202020204" pitchFamily="34" charset="0"/>
              </a:rPr>
              <a:t>Rider (continuation of benefits)</a:t>
            </a:r>
          </a:p>
          <a:p>
            <a:pPr algn="ctr" defTabSz="457048"/>
            <a:endParaRPr lang="en-US" sz="2000" dirty="0">
              <a:solidFill>
                <a:srgbClr val="424242"/>
              </a:solidFill>
              <a:latin typeface="Arial Narrow" panose="020B0606020202030204" pitchFamily="34" charset="0"/>
              <a:cs typeface="Arial" panose="020B0604020202020204" pitchFamily="34" charset="0"/>
            </a:endParaRPr>
          </a:p>
          <a:p>
            <a:pPr algn="ctr" defTabSz="457048"/>
            <a:r>
              <a:rPr lang="en-US" sz="2000" b="1" dirty="0">
                <a:solidFill>
                  <a:srgbClr val="424242"/>
                </a:solidFill>
                <a:latin typeface="Arial Narrow" panose="020B0606020202030204" pitchFamily="34" charset="0"/>
                <a:cs typeface="Arial" panose="020B0604020202020204" pitchFamily="34" charset="0"/>
              </a:rPr>
              <a:t>Funding Options:</a:t>
            </a:r>
          </a:p>
          <a:p>
            <a:pPr algn="ctr" defTabSz="457048"/>
            <a:r>
              <a:rPr lang="en-US" sz="1600" dirty="0">
                <a:solidFill>
                  <a:srgbClr val="424242"/>
                </a:solidFill>
                <a:latin typeface="Arial Narrow" panose="020B0606020202030204" pitchFamily="34" charset="0"/>
                <a:cs typeface="Arial" panose="020B0604020202020204" pitchFamily="34" charset="0"/>
              </a:rPr>
              <a:t>Cash single premium</a:t>
            </a:r>
          </a:p>
          <a:p>
            <a:pPr algn="ctr" defTabSz="457048"/>
            <a:r>
              <a:rPr lang="en-US" sz="1600" dirty="0">
                <a:solidFill>
                  <a:srgbClr val="424242"/>
                </a:solidFill>
                <a:latin typeface="Arial Narrow" panose="020B0606020202030204" pitchFamily="34" charset="0"/>
                <a:cs typeface="Arial" panose="020B0604020202020204" pitchFamily="34" charset="0"/>
              </a:rPr>
              <a:t>Fixed annual premium</a:t>
            </a:r>
          </a:p>
        </p:txBody>
      </p:sp>
      <p:sp>
        <p:nvSpPr>
          <p:cNvPr id="12" name="Pentagon 4">
            <a:extLst>
              <a:ext uri="{FF2B5EF4-FFF2-40B4-BE49-F238E27FC236}">
                <a16:creationId xmlns:a16="http://schemas.microsoft.com/office/drawing/2014/main" id="{6A8536BF-16FD-A949-83E8-DBC98D7604D3}"/>
              </a:ext>
            </a:extLst>
          </p:cNvPr>
          <p:cNvSpPr/>
          <p:nvPr/>
        </p:nvSpPr>
        <p:spPr>
          <a:xfrm>
            <a:off x="4593590" y="2825750"/>
            <a:ext cx="6550659" cy="824235"/>
          </a:xfrm>
          <a:prstGeom prst="homePlat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dirty="0">
                <a:ln w="0"/>
                <a:solidFill>
                  <a:schemeClr val="accent4">
                    <a:lumMod val="50000"/>
                  </a:schemeClr>
                </a:solidFill>
                <a:latin typeface="Arial Narrow" panose="020B0606020202030204" pitchFamily="34" charset="0"/>
              </a:rPr>
              <a:t>Lifetime</a:t>
            </a:r>
          </a:p>
        </p:txBody>
      </p:sp>
      <p:sp>
        <p:nvSpPr>
          <p:cNvPr id="13" name="Rectangle 12">
            <a:extLst>
              <a:ext uri="{FF2B5EF4-FFF2-40B4-BE49-F238E27FC236}">
                <a16:creationId xmlns:a16="http://schemas.microsoft.com/office/drawing/2014/main" id="{190484F7-C4FA-0D47-A25F-9185FD317151}"/>
              </a:ext>
            </a:extLst>
          </p:cNvPr>
          <p:cNvSpPr/>
          <p:nvPr/>
        </p:nvSpPr>
        <p:spPr>
          <a:xfrm>
            <a:off x="1847850" y="2825750"/>
            <a:ext cx="2745741" cy="824235"/>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effectLst>
                  <a:outerShdw blurRad="38100" dist="38100" dir="2700000" algn="tl">
                    <a:srgbClr val="000000">
                      <a:alpha val="43137"/>
                    </a:srgbClr>
                  </a:outerShdw>
                </a:effectLst>
                <a:latin typeface="Arial Narrow" panose="020B0606020202030204" pitchFamily="34" charset="0"/>
              </a:rPr>
              <a:t>Base policy</a:t>
            </a:r>
          </a:p>
        </p:txBody>
      </p:sp>
      <p:sp>
        <p:nvSpPr>
          <p:cNvPr id="14" name="TextBox 13">
            <a:extLst>
              <a:ext uri="{FF2B5EF4-FFF2-40B4-BE49-F238E27FC236}">
                <a16:creationId xmlns:a16="http://schemas.microsoft.com/office/drawing/2014/main" id="{8929C2DC-B7AB-2444-B3E7-1F8BB0CE21F5}"/>
              </a:ext>
            </a:extLst>
          </p:cNvPr>
          <p:cNvSpPr txBox="1"/>
          <p:nvPr/>
        </p:nvSpPr>
        <p:spPr>
          <a:xfrm>
            <a:off x="323969" y="1980628"/>
            <a:ext cx="3127168" cy="338554"/>
          </a:xfrm>
          <a:prstGeom prst="rect">
            <a:avLst/>
          </a:prstGeom>
          <a:noFill/>
        </p:spPr>
        <p:txBody>
          <a:bodyPr wrap="square" rtlCol="0">
            <a:spAutoFit/>
          </a:bodyPr>
          <a:lstStyle/>
          <a:p>
            <a:pPr algn="ctr" defTabSz="457048"/>
            <a:r>
              <a:rPr lang="en-US" sz="1600" dirty="0">
                <a:solidFill>
                  <a:srgbClr val="424242"/>
                </a:solidFill>
                <a:latin typeface="Arial Narrow" panose="020B0606020202030204" pitchFamily="34" charset="0"/>
                <a:cs typeface="Arial" panose="020B0604020202020204" pitchFamily="34" charset="0"/>
              </a:rPr>
              <a:t>1</a:t>
            </a:r>
            <a:r>
              <a:rPr lang="en-US" sz="1600" baseline="30000" dirty="0">
                <a:solidFill>
                  <a:srgbClr val="424242"/>
                </a:solidFill>
                <a:latin typeface="Arial Narrow" panose="020B0606020202030204" pitchFamily="34" charset="0"/>
                <a:cs typeface="Arial" panose="020B0604020202020204" pitchFamily="34" charset="0"/>
              </a:rPr>
              <a:t>st</a:t>
            </a:r>
            <a:r>
              <a:rPr lang="en-US" sz="1600" dirty="0">
                <a:solidFill>
                  <a:srgbClr val="424242"/>
                </a:solidFill>
                <a:latin typeface="Arial Narrow" panose="020B0606020202030204" pitchFamily="34" charset="0"/>
                <a:cs typeface="Arial" panose="020B0604020202020204" pitchFamily="34" charset="0"/>
              </a:rPr>
              <a:t> day of care</a:t>
            </a:r>
          </a:p>
        </p:txBody>
      </p:sp>
      <p:cxnSp>
        <p:nvCxnSpPr>
          <p:cNvPr id="15" name="Straight Arrow Connector 14">
            <a:extLst>
              <a:ext uri="{FF2B5EF4-FFF2-40B4-BE49-F238E27FC236}">
                <a16:creationId xmlns:a16="http://schemas.microsoft.com/office/drawing/2014/main" id="{F6706613-C565-0049-90D6-78EBBF96C508}"/>
              </a:ext>
            </a:extLst>
          </p:cNvPr>
          <p:cNvCxnSpPr>
            <a:cxnSpLocks/>
            <a:stCxn id="14" idx="2"/>
          </p:cNvCxnSpPr>
          <p:nvPr/>
        </p:nvCxnSpPr>
        <p:spPr>
          <a:xfrm>
            <a:off x="1887553" y="2319182"/>
            <a:ext cx="0" cy="465578"/>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0A7D571D-CC9D-A048-862E-CBC4C0B72C0B}"/>
              </a:ext>
            </a:extLst>
          </p:cNvPr>
          <p:cNvSpPr txBox="1"/>
          <p:nvPr/>
        </p:nvSpPr>
        <p:spPr>
          <a:xfrm>
            <a:off x="2955991" y="1697923"/>
            <a:ext cx="3510493" cy="584775"/>
          </a:xfrm>
          <a:prstGeom prst="rect">
            <a:avLst/>
          </a:prstGeom>
          <a:noFill/>
        </p:spPr>
        <p:txBody>
          <a:bodyPr wrap="square" rtlCol="0">
            <a:spAutoFit/>
          </a:bodyPr>
          <a:lstStyle/>
          <a:p>
            <a:pPr algn="ctr" defTabSz="457048"/>
            <a:r>
              <a:rPr lang="en-US" sz="1600" dirty="0">
                <a:solidFill>
                  <a:srgbClr val="424242"/>
                </a:solidFill>
                <a:latin typeface="Arial Narrow" panose="020B0606020202030204" pitchFamily="34" charset="0"/>
                <a:cs typeface="Arial" panose="020B0604020202020204" pitchFamily="34" charset="0"/>
              </a:rPr>
              <a:t>Life insurance death benefit exhausted.  </a:t>
            </a:r>
          </a:p>
          <a:p>
            <a:pPr algn="ctr" defTabSz="457048"/>
            <a:r>
              <a:rPr lang="en-US" sz="1600" dirty="0">
                <a:solidFill>
                  <a:srgbClr val="424242"/>
                </a:solidFill>
                <a:latin typeface="Arial Narrow" panose="020B0606020202030204" pitchFamily="34" charset="0"/>
                <a:cs typeface="Arial" panose="020B0604020202020204" pitchFamily="34" charset="0"/>
              </a:rPr>
              <a:t>Rider begins LTC payments</a:t>
            </a:r>
          </a:p>
        </p:txBody>
      </p:sp>
      <p:cxnSp>
        <p:nvCxnSpPr>
          <p:cNvPr id="17" name="Straight Arrow Connector 16">
            <a:extLst>
              <a:ext uri="{FF2B5EF4-FFF2-40B4-BE49-F238E27FC236}">
                <a16:creationId xmlns:a16="http://schemas.microsoft.com/office/drawing/2014/main" id="{E3DFB6AC-C0AC-5945-85ED-8884F5C7DD87}"/>
              </a:ext>
            </a:extLst>
          </p:cNvPr>
          <p:cNvCxnSpPr>
            <a:cxnSpLocks/>
          </p:cNvCxnSpPr>
          <p:nvPr/>
        </p:nvCxnSpPr>
        <p:spPr>
          <a:xfrm>
            <a:off x="4593590" y="2349960"/>
            <a:ext cx="0" cy="43480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2733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1E0986-DA28-854C-B93B-BF7AA27D7C67}"/>
              </a:ext>
            </a:extLst>
          </p:cNvPr>
          <p:cNvSpPr/>
          <p:nvPr/>
        </p:nvSpPr>
        <p:spPr>
          <a:xfrm>
            <a:off x="12192" y="1660641"/>
            <a:ext cx="4798016" cy="2918652"/>
          </a:xfrm>
          <a:prstGeom prst="rect">
            <a:avLst/>
          </a:prstGeom>
          <a:solidFill>
            <a:srgbClr val="003A65">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DB"/>
              </a:solidFill>
            </a:endParaRPr>
          </a:p>
        </p:txBody>
      </p:sp>
      <p:sp>
        <p:nvSpPr>
          <p:cNvPr id="2" name="Title 1">
            <a:extLst>
              <a:ext uri="{FF2B5EF4-FFF2-40B4-BE49-F238E27FC236}">
                <a16:creationId xmlns:a16="http://schemas.microsoft.com/office/drawing/2014/main" id="{0A90A0EC-DDED-C446-B88B-82C0245515A9}"/>
              </a:ext>
            </a:extLst>
          </p:cNvPr>
          <p:cNvSpPr>
            <a:spLocks noGrp="1"/>
          </p:cNvSpPr>
          <p:nvPr>
            <p:ph type="title" idx="4294967295"/>
          </p:nvPr>
        </p:nvSpPr>
        <p:spPr>
          <a:xfrm>
            <a:off x="378416" y="1682496"/>
            <a:ext cx="4342108" cy="2896797"/>
          </a:xfrm>
        </p:spPr>
        <p:txBody>
          <a:bodyPr/>
          <a:lstStyle/>
          <a:p>
            <a:pPr algn="l"/>
            <a:r>
              <a:rPr lang="en-US" sz="4800" dirty="0">
                <a:solidFill>
                  <a:srgbClr val="FFFFFF"/>
                </a:solidFill>
                <a:latin typeface="Arial" panose="020B0604020202020204" pitchFamily="34" charset="0"/>
                <a:cs typeface="Arial" panose="020B0604020202020204" pitchFamily="34" charset="0"/>
              </a:rPr>
              <a:t>Life Insurance hypothetical examples</a:t>
            </a:r>
          </a:p>
        </p:txBody>
      </p:sp>
    </p:spTree>
    <p:extLst>
      <p:ext uri="{BB962C8B-B14F-4D97-AF65-F5344CB8AC3E}">
        <p14:creationId xmlns:p14="http://schemas.microsoft.com/office/powerpoint/2010/main" val="385102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Funding with Savings</a:t>
            </a:r>
          </a:p>
        </p:txBody>
      </p:sp>
      <p:sp>
        <p:nvSpPr>
          <p:cNvPr id="18" name="TextBox 17">
            <a:extLst>
              <a:ext uri="{FF2B5EF4-FFF2-40B4-BE49-F238E27FC236}">
                <a16:creationId xmlns:a16="http://schemas.microsoft.com/office/drawing/2014/main" id="{01015620-F9D2-7D4E-94B8-A69DA50FB250}"/>
              </a:ext>
            </a:extLst>
          </p:cNvPr>
          <p:cNvSpPr txBox="1"/>
          <p:nvPr/>
        </p:nvSpPr>
        <p:spPr>
          <a:xfrm>
            <a:off x="1009650" y="3868201"/>
            <a:ext cx="10668000" cy="1938992"/>
          </a:xfrm>
          <a:prstGeom prst="rect">
            <a:avLst/>
          </a:prstGeom>
          <a:noFill/>
        </p:spPr>
        <p:txBody>
          <a:bodyPr wrap="square" rtlCol="0">
            <a:spAutoFit/>
          </a:bodyPr>
          <a:lstStyle/>
          <a:p>
            <a:pPr defTabSz="457200"/>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40,933 per year EACH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a:p>
            <a:pPr defTabSz="457200"/>
            <a:r>
              <a:rPr lang="en-US" sz="2400" dirty="0">
                <a:solidFill>
                  <a:srgbClr val="424242"/>
                </a:solidFill>
                <a:latin typeface="Arial Narrow" panose="020B0606020202030204" pitchFamily="34" charset="0"/>
                <a:cs typeface="Times New Roman" panose="02020603050405020304" pitchFamily="18" charset="0"/>
              </a:rPr>
              <a:t>$81,866</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per year for BOTH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a:p>
            <a:pPr marL="228600" indent="-228600" defTabSz="457200">
              <a:buFont typeface="Arial" panose="020B0604020202020204" pitchFamily="34" charset="0"/>
              <a:buChar char="•"/>
            </a:pPr>
            <a:endPar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endParaRPr>
          </a:p>
          <a:p>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Investing $100,000 @ </a:t>
            </a:r>
            <a:r>
              <a:rPr lang="en-US" sz="2400" b="1" dirty="0">
                <a:solidFill>
                  <a:srgbClr val="424242"/>
                </a:solidFill>
                <a:latin typeface="Arial Narrow" panose="020B0606020202030204" pitchFamily="34" charset="0"/>
                <a:ea typeface="ヒラギノ角ゴ Pro W3" pitchFamily="-111" charset="-128"/>
                <a:cs typeface="Times New Roman" panose="02020603050405020304" pitchFamily="18" charset="0"/>
              </a:rPr>
              <a:t>40.9%</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guaranteed - would generate </a:t>
            </a:r>
            <a:r>
              <a:rPr lang="en-US" sz="2400" dirty="0">
                <a:solidFill>
                  <a:srgbClr val="424242"/>
                </a:solidFill>
                <a:latin typeface="Arial Narrow" panose="020B0606020202030204" pitchFamily="34" charset="0"/>
                <a:cs typeface="Times New Roman" panose="02020603050405020304" pitchFamily="18" charset="0"/>
              </a:rPr>
              <a:t>$40,933 </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for lifetime for one</a:t>
            </a:r>
          </a:p>
          <a:p>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Investing $100,000 @ </a:t>
            </a:r>
            <a:r>
              <a:rPr lang="en-US" sz="2400" b="1" dirty="0">
                <a:solidFill>
                  <a:srgbClr val="424242"/>
                </a:solidFill>
                <a:latin typeface="Arial Narrow" panose="020B0606020202030204" pitchFamily="34" charset="0"/>
                <a:ea typeface="ヒラギノ角ゴ Pro W3" pitchFamily="-111" charset="-128"/>
                <a:cs typeface="Times New Roman" panose="02020603050405020304" pitchFamily="18" charset="0"/>
              </a:rPr>
              <a:t>81.8%</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guaranteed - would generate </a:t>
            </a:r>
            <a:r>
              <a:rPr lang="en-US" sz="2400" dirty="0">
                <a:solidFill>
                  <a:srgbClr val="424242"/>
                </a:solidFill>
                <a:latin typeface="Arial Narrow" panose="020B0606020202030204" pitchFamily="34" charset="0"/>
                <a:cs typeface="Times New Roman" panose="02020603050405020304" pitchFamily="18" charset="0"/>
              </a:rPr>
              <a:t>$81,866</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for lifetime for both</a:t>
            </a:r>
          </a:p>
        </p:txBody>
      </p:sp>
      <p:sp>
        <p:nvSpPr>
          <p:cNvPr id="19" name="TextBox 18">
            <a:extLst>
              <a:ext uri="{FF2B5EF4-FFF2-40B4-BE49-F238E27FC236}">
                <a16:creationId xmlns:a16="http://schemas.microsoft.com/office/drawing/2014/main" id="{92835C28-5212-0844-9309-A0CA479E53E1}"/>
              </a:ext>
            </a:extLst>
          </p:cNvPr>
          <p:cNvSpPr txBox="1"/>
          <p:nvPr/>
        </p:nvSpPr>
        <p:spPr>
          <a:xfrm>
            <a:off x="2488416" y="1909302"/>
            <a:ext cx="3246438" cy="461665"/>
          </a:xfrm>
          <a:prstGeom prst="rect">
            <a:avLst/>
          </a:prstGeom>
          <a:noFill/>
        </p:spPr>
        <p:txBody>
          <a:bodyPr wrap="square" rtlCol="0">
            <a:spAutoFit/>
          </a:bodyPr>
          <a:lstStyle/>
          <a:p>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cs typeface="Arial" panose="020B0604020202020204" pitchFamily="34" charset="0"/>
              </a:rPr>
              <a:t>100,000 single premium</a:t>
            </a:r>
          </a:p>
        </p:txBody>
      </p:sp>
      <p:sp>
        <p:nvSpPr>
          <p:cNvPr id="20" name="Pentagon 4">
            <a:extLst>
              <a:ext uri="{FF2B5EF4-FFF2-40B4-BE49-F238E27FC236}">
                <a16:creationId xmlns:a16="http://schemas.microsoft.com/office/drawing/2014/main" id="{FF04FA82-532D-0C46-8632-621CB276791A}"/>
              </a:ext>
            </a:extLst>
          </p:cNvPr>
          <p:cNvSpPr/>
          <p:nvPr/>
        </p:nvSpPr>
        <p:spPr>
          <a:xfrm>
            <a:off x="3755390" y="2930525"/>
            <a:ext cx="6550659" cy="824235"/>
          </a:xfrm>
          <a:prstGeom prst="homePlat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dirty="0">
                <a:ln w="0"/>
                <a:solidFill>
                  <a:schemeClr val="accent4">
                    <a:lumMod val="50000"/>
                  </a:schemeClr>
                </a:solidFill>
                <a:latin typeface="Arial Narrow" panose="020B0606020202030204" pitchFamily="34" charset="0"/>
              </a:rPr>
              <a:t>Lifetime</a:t>
            </a:r>
          </a:p>
        </p:txBody>
      </p:sp>
      <p:sp>
        <p:nvSpPr>
          <p:cNvPr id="21" name="Rectangle 20">
            <a:extLst>
              <a:ext uri="{FF2B5EF4-FFF2-40B4-BE49-F238E27FC236}">
                <a16:creationId xmlns:a16="http://schemas.microsoft.com/office/drawing/2014/main" id="{733F1A16-364D-C64F-84E9-597466064181}"/>
              </a:ext>
            </a:extLst>
          </p:cNvPr>
          <p:cNvSpPr/>
          <p:nvPr/>
        </p:nvSpPr>
        <p:spPr>
          <a:xfrm>
            <a:off x="1009650" y="2930525"/>
            <a:ext cx="2745741" cy="824235"/>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effectLst>
                  <a:outerShdw blurRad="38100" dist="38100" dir="2700000" algn="tl">
                    <a:srgbClr val="000000">
                      <a:alpha val="43137"/>
                    </a:srgbClr>
                  </a:outerShdw>
                </a:effectLst>
                <a:latin typeface="Arial Narrow" panose="020B0606020202030204" pitchFamily="34" charset="0"/>
              </a:rPr>
              <a:t>Base policy</a:t>
            </a:r>
          </a:p>
        </p:txBody>
      </p:sp>
      <p:cxnSp>
        <p:nvCxnSpPr>
          <p:cNvPr id="22" name="Straight Arrow Connector 21">
            <a:extLst>
              <a:ext uri="{FF2B5EF4-FFF2-40B4-BE49-F238E27FC236}">
                <a16:creationId xmlns:a16="http://schemas.microsoft.com/office/drawing/2014/main" id="{93F8EE54-5B2E-1A4E-A7D0-AE6FCEE817EC}"/>
              </a:ext>
            </a:extLst>
          </p:cNvPr>
          <p:cNvCxnSpPr>
            <a:cxnSpLocks/>
          </p:cNvCxnSpPr>
          <p:nvPr/>
        </p:nvCxnSpPr>
        <p:spPr>
          <a:xfrm flipH="1">
            <a:off x="3412490" y="2370967"/>
            <a:ext cx="342900" cy="43480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82D0FF5F-5D48-1042-88BC-B0159897FD88}"/>
              </a:ext>
            </a:extLst>
          </p:cNvPr>
          <p:cNvCxnSpPr>
            <a:cxnSpLocks/>
          </p:cNvCxnSpPr>
          <p:nvPr/>
        </p:nvCxnSpPr>
        <p:spPr>
          <a:xfrm>
            <a:off x="3733800" y="2370967"/>
            <a:ext cx="377835" cy="43480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a16="http://schemas.microsoft.com/office/drawing/2014/main" id="{AAC887B3-C05F-9842-AFF4-0630671AEE43}"/>
              </a:ext>
            </a:extLst>
          </p:cNvPr>
          <p:cNvSpPr txBox="1"/>
          <p:nvPr/>
        </p:nvSpPr>
        <p:spPr>
          <a:xfrm>
            <a:off x="9220200" y="381000"/>
            <a:ext cx="2652621" cy="1107996"/>
          </a:xfrm>
          <a:prstGeom prst="rect">
            <a:avLst/>
          </a:prstGeom>
          <a:noFill/>
        </p:spPr>
        <p:txBody>
          <a:bodyPr wrap="square" rtlCol="0">
            <a:spAutoFit/>
          </a:bodyPr>
          <a:lstStyle/>
          <a:p>
            <a:pPr algn="ctr"/>
            <a:r>
              <a:rPr lang="en-US" i="1" dirty="0">
                <a:solidFill>
                  <a:srgbClr val="606060"/>
                </a:solidFill>
                <a:latin typeface="Arial Narrow" panose="020B0606020202030204" pitchFamily="34" charset="0"/>
              </a:rPr>
              <a:t>Hypothetical example</a:t>
            </a:r>
          </a:p>
          <a:p>
            <a:pPr algn="ctr"/>
            <a:r>
              <a:rPr lang="en-US" sz="2400" b="1" dirty="0">
                <a:solidFill>
                  <a:srgbClr val="606060"/>
                </a:solidFill>
                <a:latin typeface="Arial Narrow" panose="020B0606020202030204" pitchFamily="34" charset="0"/>
              </a:rPr>
              <a:t>Male, age 60 </a:t>
            </a:r>
          </a:p>
          <a:p>
            <a:pPr algn="ctr"/>
            <a:r>
              <a:rPr lang="en-US" sz="2400" b="1" dirty="0">
                <a:solidFill>
                  <a:srgbClr val="606060"/>
                </a:solidFill>
                <a:latin typeface="Arial Narrow" panose="020B0606020202030204" pitchFamily="34" charset="0"/>
              </a:rPr>
              <a:t>Female, age 60</a:t>
            </a:r>
          </a:p>
        </p:txBody>
      </p:sp>
    </p:spTree>
    <p:extLst>
      <p:ext uri="{BB962C8B-B14F-4D97-AF65-F5344CB8AC3E}">
        <p14:creationId xmlns:p14="http://schemas.microsoft.com/office/powerpoint/2010/main" val="265364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fade">
                                      <p:cBhvr>
                                        <p:cTn id="42" dur="500"/>
                                        <p:tgtEl>
                                          <p:spTgt spid="1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xEl>
                                              <p:pRg st="3" end="3"/>
                                            </p:txEl>
                                          </p:spTgt>
                                        </p:tgtEl>
                                        <p:attrNameLst>
                                          <p:attrName>style.visibility</p:attrName>
                                        </p:attrNameLst>
                                      </p:cBhvr>
                                      <p:to>
                                        <p:strVal val="visible"/>
                                      </p:to>
                                    </p:set>
                                    <p:animEffect transition="in" filter="fade">
                                      <p:cBhvr>
                                        <p:cTn id="47" dur="500"/>
                                        <p:tgtEl>
                                          <p:spTgt spid="18">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xEl>
                                              <p:pRg st="4" end="4"/>
                                            </p:txEl>
                                          </p:spTgt>
                                        </p:tgtEl>
                                        <p:attrNameLst>
                                          <p:attrName>style.visibility</p:attrName>
                                        </p:attrNameLst>
                                      </p:cBhvr>
                                      <p:to>
                                        <p:strVal val="visible"/>
                                      </p:to>
                                    </p:set>
                                    <p:animEffect transition="in" filter="fade">
                                      <p:cBhvr>
                                        <p:cTn id="52"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uiExpan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Funding with Income</a:t>
            </a:r>
          </a:p>
        </p:txBody>
      </p:sp>
      <p:sp>
        <p:nvSpPr>
          <p:cNvPr id="10" name="TextBox 9">
            <a:extLst>
              <a:ext uri="{FF2B5EF4-FFF2-40B4-BE49-F238E27FC236}">
                <a16:creationId xmlns:a16="http://schemas.microsoft.com/office/drawing/2014/main" id="{3DA67ED1-BD6E-FE45-9AE5-9B3B4EC4B1C1}"/>
              </a:ext>
            </a:extLst>
          </p:cNvPr>
          <p:cNvSpPr txBox="1"/>
          <p:nvPr/>
        </p:nvSpPr>
        <p:spPr>
          <a:xfrm>
            <a:off x="1009650" y="4335604"/>
            <a:ext cx="10668000" cy="1200329"/>
          </a:xfrm>
          <a:prstGeom prst="rect">
            <a:avLst/>
          </a:prstGeom>
          <a:noFill/>
        </p:spPr>
        <p:txBody>
          <a:bodyPr wrap="square" rtlCol="0">
            <a:spAutoFit/>
          </a:bodyPr>
          <a:lstStyle/>
          <a:p>
            <a:pPr defTabSz="457200"/>
            <a:r>
              <a:rPr lang="en-US" sz="2400" dirty="0">
                <a:solidFill>
                  <a:srgbClr val="424242"/>
                </a:solidFill>
                <a:latin typeface="Arial Narrow" panose="020B0606020202030204" pitchFamily="34" charset="0"/>
                <a:cs typeface="Times New Roman" panose="02020603050405020304" pitchFamily="18" charset="0"/>
              </a:rPr>
              <a:t>$54,000 </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per year EACH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a:p>
            <a:pPr defTabSz="457200"/>
            <a:r>
              <a:rPr lang="en-US" sz="2400" dirty="0">
                <a:solidFill>
                  <a:srgbClr val="424242"/>
                </a:solidFill>
                <a:latin typeface="Arial Narrow" panose="020B0606020202030204" pitchFamily="34" charset="0"/>
                <a:cs typeface="Times New Roman" panose="02020603050405020304" pitchFamily="18" charset="0"/>
              </a:rPr>
              <a:t>$108,000 </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per year for BOTH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a:p>
            <a:pPr marL="342900" indent="-342900" defTabSz="457200">
              <a:buFont typeface="Arial" panose="020B0604020202020204" pitchFamily="34" charset="0"/>
              <a:buChar char="•"/>
            </a:pPr>
            <a:endPar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endParaRPr>
          </a:p>
        </p:txBody>
      </p:sp>
      <p:sp>
        <p:nvSpPr>
          <p:cNvPr id="11" name="TextBox 10">
            <a:extLst>
              <a:ext uri="{FF2B5EF4-FFF2-40B4-BE49-F238E27FC236}">
                <a16:creationId xmlns:a16="http://schemas.microsoft.com/office/drawing/2014/main" id="{AA8EBF0F-D440-1A47-AB54-D365184BBDC4}"/>
              </a:ext>
            </a:extLst>
          </p:cNvPr>
          <p:cNvSpPr txBox="1"/>
          <p:nvPr/>
        </p:nvSpPr>
        <p:spPr>
          <a:xfrm>
            <a:off x="2488416" y="1883902"/>
            <a:ext cx="3246438" cy="461665"/>
          </a:xfrm>
          <a:prstGeom prst="rect">
            <a:avLst/>
          </a:prstGeom>
          <a:noFill/>
        </p:spPr>
        <p:txBody>
          <a:bodyPr wrap="square" rtlCol="0">
            <a:spAutoFit/>
          </a:bodyPr>
          <a:lstStyle/>
          <a:p>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a:t>
            </a:r>
            <a:r>
              <a:rPr lang="en-US" sz="2400" dirty="0">
                <a:solidFill>
                  <a:srgbClr val="424242"/>
                </a:solidFill>
                <a:latin typeface="Arial Narrow" panose="020B0606020202030204" pitchFamily="34" charset="0"/>
                <a:cs typeface="Arial" panose="020B0604020202020204" pitchFamily="34" charset="0"/>
              </a:rPr>
              <a:t>4,509 annual premium</a:t>
            </a:r>
          </a:p>
        </p:txBody>
      </p:sp>
      <p:sp>
        <p:nvSpPr>
          <p:cNvPr id="12" name="Pentagon 4">
            <a:extLst>
              <a:ext uri="{FF2B5EF4-FFF2-40B4-BE49-F238E27FC236}">
                <a16:creationId xmlns:a16="http://schemas.microsoft.com/office/drawing/2014/main" id="{779420EE-E7F8-6E47-8D5E-14E3B89085A9}"/>
              </a:ext>
            </a:extLst>
          </p:cNvPr>
          <p:cNvSpPr/>
          <p:nvPr/>
        </p:nvSpPr>
        <p:spPr>
          <a:xfrm>
            <a:off x="3755390" y="3270250"/>
            <a:ext cx="6550659" cy="824235"/>
          </a:xfrm>
          <a:prstGeom prst="homePlat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dirty="0">
                <a:ln w="0"/>
                <a:solidFill>
                  <a:schemeClr val="accent4">
                    <a:lumMod val="50000"/>
                  </a:schemeClr>
                </a:solidFill>
                <a:latin typeface="Arial Narrow" panose="020B0606020202030204" pitchFamily="34" charset="0"/>
              </a:rPr>
              <a:t>Lifetime</a:t>
            </a:r>
          </a:p>
        </p:txBody>
      </p:sp>
      <p:sp>
        <p:nvSpPr>
          <p:cNvPr id="13" name="Rectangle 12">
            <a:extLst>
              <a:ext uri="{FF2B5EF4-FFF2-40B4-BE49-F238E27FC236}">
                <a16:creationId xmlns:a16="http://schemas.microsoft.com/office/drawing/2014/main" id="{6D4A84F4-8DFD-2443-A156-4D269E1B4B5E}"/>
              </a:ext>
            </a:extLst>
          </p:cNvPr>
          <p:cNvSpPr/>
          <p:nvPr/>
        </p:nvSpPr>
        <p:spPr>
          <a:xfrm>
            <a:off x="1009650" y="3270250"/>
            <a:ext cx="2745741" cy="824235"/>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effectLst>
                  <a:outerShdw blurRad="38100" dist="38100" dir="2700000" algn="tl">
                    <a:srgbClr val="000000">
                      <a:alpha val="43137"/>
                    </a:srgbClr>
                  </a:outerShdw>
                </a:effectLst>
                <a:latin typeface="Arial Narrow" panose="020B0606020202030204" pitchFamily="34" charset="0"/>
              </a:rPr>
              <a:t>Base policy</a:t>
            </a:r>
          </a:p>
        </p:txBody>
      </p:sp>
      <p:sp>
        <p:nvSpPr>
          <p:cNvPr id="16" name="TextBox 15">
            <a:extLst>
              <a:ext uri="{FF2B5EF4-FFF2-40B4-BE49-F238E27FC236}">
                <a16:creationId xmlns:a16="http://schemas.microsoft.com/office/drawing/2014/main" id="{7E3103C4-89B2-774A-B32D-343BF3B944F2}"/>
              </a:ext>
            </a:extLst>
          </p:cNvPr>
          <p:cNvSpPr txBox="1"/>
          <p:nvPr/>
        </p:nvSpPr>
        <p:spPr>
          <a:xfrm>
            <a:off x="2509753" y="2745944"/>
            <a:ext cx="1092984" cy="461665"/>
          </a:xfrm>
          <a:prstGeom prst="rect">
            <a:avLst/>
          </a:prstGeom>
          <a:noFill/>
        </p:spPr>
        <p:txBody>
          <a:bodyPr wrap="square" rtlCol="0">
            <a:spAutoFit/>
          </a:bodyPr>
          <a:lstStyle/>
          <a:p>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cs typeface="Arial" panose="020B0604020202020204" pitchFamily="34" charset="0"/>
              </a:rPr>
              <a:t>2,684</a:t>
            </a:r>
          </a:p>
        </p:txBody>
      </p:sp>
      <p:sp>
        <p:nvSpPr>
          <p:cNvPr id="17" name="TextBox 16">
            <a:extLst>
              <a:ext uri="{FF2B5EF4-FFF2-40B4-BE49-F238E27FC236}">
                <a16:creationId xmlns:a16="http://schemas.microsoft.com/office/drawing/2014/main" id="{3D5AAD01-B558-4344-9792-CD739E8B5161}"/>
              </a:ext>
            </a:extLst>
          </p:cNvPr>
          <p:cNvSpPr txBox="1"/>
          <p:nvPr/>
        </p:nvSpPr>
        <p:spPr>
          <a:xfrm>
            <a:off x="4098290" y="2742464"/>
            <a:ext cx="3127688" cy="461665"/>
          </a:xfrm>
          <a:prstGeom prst="rect">
            <a:avLst/>
          </a:prstGeom>
          <a:noFill/>
        </p:spPr>
        <p:txBody>
          <a:bodyPr wrap="square" rtlCol="0">
            <a:spAutoFit/>
          </a:bodyPr>
          <a:lstStyle/>
          <a:p>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cs typeface="Arial" panose="020B0604020202020204" pitchFamily="34" charset="0"/>
              </a:rPr>
              <a:t>1,826 (using HSA)</a:t>
            </a:r>
          </a:p>
        </p:txBody>
      </p:sp>
      <p:sp>
        <p:nvSpPr>
          <p:cNvPr id="25" name="TextBox 24">
            <a:extLst>
              <a:ext uri="{FF2B5EF4-FFF2-40B4-BE49-F238E27FC236}">
                <a16:creationId xmlns:a16="http://schemas.microsoft.com/office/drawing/2014/main" id="{D9AA6107-AA3E-CF42-B50B-3521B015689B}"/>
              </a:ext>
            </a:extLst>
          </p:cNvPr>
          <p:cNvSpPr txBox="1"/>
          <p:nvPr/>
        </p:nvSpPr>
        <p:spPr>
          <a:xfrm>
            <a:off x="9219339" y="384048"/>
            <a:ext cx="2652621" cy="1107996"/>
          </a:xfrm>
          <a:prstGeom prst="rect">
            <a:avLst/>
          </a:prstGeom>
          <a:noFill/>
        </p:spPr>
        <p:txBody>
          <a:bodyPr wrap="square" rtlCol="0">
            <a:spAutoFit/>
          </a:bodyPr>
          <a:lstStyle/>
          <a:p>
            <a:pPr algn="ctr"/>
            <a:r>
              <a:rPr lang="en-US" i="1" dirty="0">
                <a:solidFill>
                  <a:srgbClr val="606060"/>
                </a:solidFill>
                <a:latin typeface="Arial Narrow" panose="020B0606020202030204" pitchFamily="34" charset="0"/>
              </a:rPr>
              <a:t>Hypothetical example</a:t>
            </a:r>
          </a:p>
          <a:p>
            <a:pPr algn="ctr"/>
            <a:r>
              <a:rPr lang="en-US" sz="2400" b="1" dirty="0">
                <a:solidFill>
                  <a:srgbClr val="606060"/>
                </a:solidFill>
                <a:latin typeface="Arial Narrow" panose="020B0606020202030204" pitchFamily="34" charset="0"/>
              </a:rPr>
              <a:t>Male, age 49 </a:t>
            </a:r>
          </a:p>
          <a:p>
            <a:pPr algn="ctr"/>
            <a:r>
              <a:rPr lang="en-US" sz="2400" b="1" dirty="0">
                <a:solidFill>
                  <a:srgbClr val="606060"/>
                </a:solidFill>
                <a:latin typeface="Arial Narrow" panose="020B0606020202030204" pitchFamily="34" charset="0"/>
              </a:rPr>
              <a:t>Female, age 48</a:t>
            </a:r>
          </a:p>
        </p:txBody>
      </p:sp>
      <p:cxnSp>
        <p:nvCxnSpPr>
          <p:cNvPr id="18" name="Straight Arrow Connector 17">
            <a:extLst>
              <a:ext uri="{FF2B5EF4-FFF2-40B4-BE49-F238E27FC236}">
                <a16:creationId xmlns:a16="http://schemas.microsoft.com/office/drawing/2014/main" id="{27B5D046-5665-8549-A870-5C51897A97B4}"/>
              </a:ext>
            </a:extLst>
          </p:cNvPr>
          <p:cNvCxnSpPr>
            <a:cxnSpLocks/>
          </p:cNvCxnSpPr>
          <p:nvPr/>
        </p:nvCxnSpPr>
        <p:spPr>
          <a:xfrm flipH="1">
            <a:off x="3412490" y="2370967"/>
            <a:ext cx="342900" cy="43480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10D7DAEB-2A53-2140-969D-E28216A461FB}"/>
              </a:ext>
            </a:extLst>
          </p:cNvPr>
          <p:cNvCxnSpPr>
            <a:cxnSpLocks/>
          </p:cNvCxnSpPr>
          <p:nvPr/>
        </p:nvCxnSpPr>
        <p:spPr>
          <a:xfrm>
            <a:off x="3733800" y="2370967"/>
            <a:ext cx="377835" cy="43480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618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500"/>
                                        <p:tgtEl>
                                          <p:spTgt spid="1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Effect transition="in" filter="fade">
                                      <p:cBhvr>
                                        <p:cTn id="4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6" grpId="0"/>
      <p:bldP spid="17"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Shape&#10;&#10;Description automatically generated with low confidence">
            <a:extLst>
              <a:ext uri="{FF2B5EF4-FFF2-40B4-BE49-F238E27FC236}">
                <a16:creationId xmlns:a16="http://schemas.microsoft.com/office/drawing/2014/main" id="{482E946B-E920-094F-A3A7-8234F8E4AE40}"/>
              </a:ext>
            </a:extLst>
          </p:cNvPr>
          <p:cNvPicPr>
            <a:picLocks noChangeAspect="1"/>
          </p:cNvPicPr>
          <p:nvPr/>
        </p:nvPicPr>
        <p:blipFill>
          <a:blip r:embed="rId3">
            <a:alphaModFix amt="16000"/>
          </a:blip>
          <a:stretch>
            <a:fillRect/>
          </a:stretch>
        </p:blipFill>
        <p:spPr>
          <a:xfrm>
            <a:off x="703006" y="183210"/>
            <a:ext cx="5088194" cy="5088194"/>
          </a:xfrm>
          <a:prstGeom prst="rect">
            <a:avLst/>
          </a:prstGeom>
        </p:spPr>
      </p:pic>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541527" y="151575"/>
            <a:ext cx="10972800" cy="960439"/>
          </a:xfrm>
        </p:spPr>
        <p:txBody>
          <a:bodyPr/>
          <a:lstStyle/>
          <a:p>
            <a:r>
              <a:rPr lang="en-US" sz="3600" dirty="0">
                <a:latin typeface="Arial" panose="020B0604020202020204" pitchFamily="34" charset="0"/>
                <a:cs typeface="Arial" panose="020B0604020202020204" pitchFamily="34" charset="0"/>
              </a:rPr>
              <a:t>Funding with an IRA</a:t>
            </a:r>
          </a:p>
        </p:txBody>
      </p:sp>
      <p:sp>
        <p:nvSpPr>
          <p:cNvPr id="18" name="Pentagon 4">
            <a:extLst>
              <a:ext uri="{FF2B5EF4-FFF2-40B4-BE49-F238E27FC236}">
                <a16:creationId xmlns:a16="http://schemas.microsoft.com/office/drawing/2014/main" id="{B0356322-1229-C14B-A824-00EF3B4B0E7F}"/>
              </a:ext>
            </a:extLst>
          </p:cNvPr>
          <p:cNvSpPr/>
          <p:nvPr/>
        </p:nvSpPr>
        <p:spPr>
          <a:xfrm>
            <a:off x="4572000" y="3607560"/>
            <a:ext cx="6550659" cy="824235"/>
          </a:xfrm>
          <a:prstGeom prst="homePlat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dirty="0">
                <a:ln w="0"/>
                <a:solidFill>
                  <a:schemeClr val="accent4">
                    <a:lumMod val="50000"/>
                  </a:schemeClr>
                </a:solidFill>
                <a:latin typeface="Arial Narrow" panose="020B0606020202030204" pitchFamily="34" charset="0"/>
              </a:rPr>
              <a:t>Lifetime</a:t>
            </a:r>
          </a:p>
        </p:txBody>
      </p:sp>
      <p:sp>
        <p:nvSpPr>
          <p:cNvPr id="19" name="Rectangle 18">
            <a:extLst>
              <a:ext uri="{FF2B5EF4-FFF2-40B4-BE49-F238E27FC236}">
                <a16:creationId xmlns:a16="http://schemas.microsoft.com/office/drawing/2014/main" id="{3C73A831-EE09-2342-A8B0-FCCE0210EF17}"/>
              </a:ext>
            </a:extLst>
          </p:cNvPr>
          <p:cNvSpPr/>
          <p:nvPr/>
        </p:nvSpPr>
        <p:spPr>
          <a:xfrm>
            <a:off x="1940129" y="3609726"/>
            <a:ext cx="2672942" cy="824235"/>
          </a:xfrm>
          <a:prstGeom prst="rect">
            <a:avLst/>
          </a:prstGeom>
          <a:solidFill>
            <a:schemeClr val="accent4">
              <a:lumMod val="75000"/>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Base policy</a:t>
            </a:r>
          </a:p>
        </p:txBody>
      </p:sp>
      <p:sp>
        <p:nvSpPr>
          <p:cNvPr id="20" name="TextBox 19">
            <a:extLst>
              <a:ext uri="{FF2B5EF4-FFF2-40B4-BE49-F238E27FC236}">
                <a16:creationId xmlns:a16="http://schemas.microsoft.com/office/drawing/2014/main" id="{9EC03D49-058D-8F45-97F4-E0F56ED05469}"/>
              </a:ext>
            </a:extLst>
          </p:cNvPr>
          <p:cNvSpPr txBox="1"/>
          <p:nvPr/>
        </p:nvSpPr>
        <p:spPr>
          <a:xfrm>
            <a:off x="1974400" y="4499693"/>
            <a:ext cx="9339125" cy="830997"/>
          </a:xfrm>
          <a:prstGeom prst="rect">
            <a:avLst/>
          </a:prstGeom>
          <a:noFill/>
        </p:spPr>
        <p:txBody>
          <a:bodyPr wrap="square" rtlCol="0">
            <a:spAutoFit/>
          </a:bodyPr>
          <a:lstStyle/>
          <a:p>
            <a:pPr defTabSz="457200"/>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52,656 per year EACH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a:p>
            <a:pPr defTabSz="457200"/>
            <a:r>
              <a:rPr lang="en-US" sz="2400" dirty="0">
                <a:solidFill>
                  <a:srgbClr val="424242"/>
                </a:solidFill>
                <a:latin typeface="Arial Narrow" panose="020B0606020202030204" pitchFamily="34" charset="0"/>
                <a:cs typeface="Times New Roman" panose="02020603050405020304" pitchFamily="18" charset="0"/>
              </a:rPr>
              <a:t>$105,312</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per year for BOTH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p:txBody>
      </p:sp>
      <p:cxnSp>
        <p:nvCxnSpPr>
          <p:cNvPr id="21" name="Straight Arrow Connector 20">
            <a:extLst>
              <a:ext uri="{FF2B5EF4-FFF2-40B4-BE49-F238E27FC236}">
                <a16:creationId xmlns:a16="http://schemas.microsoft.com/office/drawing/2014/main" id="{AAE7A51D-0886-0E41-8010-71DDA263151A}"/>
              </a:ext>
            </a:extLst>
          </p:cNvPr>
          <p:cNvCxnSpPr>
            <a:cxnSpLocks/>
          </p:cNvCxnSpPr>
          <p:nvPr/>
        </p:nvCxnSpPr>
        <p:spPr>
          <a:xfrm>
            <a:off x="1600200" y="1563879"/>
            <a:ext cx="466090" cy="1864"/>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22" name="Rectangle 21">
            <a:extLst>
              <a:ext uri="{FF2B5EF4-FFF2-40B4-BE49-F238E27FC236}">
                <a16:creationId xmlns:a16="http://schemas.microsoft.com/office/drawing/2014/main" id="{360EE78E-06B3-6443-AE89-13038CCDD86B}"/>
              </a:ext>
            </a:extLst>
          </p:cNvPr>
          <p:cNvSpPr/>
          <p:nvPr/>
        </p:nvSpPr>
        <p:spPr>
          <a:xfrm>
            <a:off x="2057400" y="1296331"/>
            <a:ext cx="1291834" cy="532469"/>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$200,000</a:t>
            </a:r>
          </a:p>
        </p:txBody>
      </p:sp>
      <p:sp>
        <p:nvSpPr>
          <p:cNvPr id="23" name="Rectangle 22">
            <a:extLst>
              <a:ext uri="{FF2B5EF4-FFF2-40B4-BE49-F238E27FC236}">
                <a16:creationId xmlns:a16="http://schemas.microsoft.com/office/drawing/2014/main" id="{65A205AE-C4E2-3D46-BA00-760007685372}"/>
              </a:ext>
            </a:extLst>
          </p:cNvPr>
          <p:cNvSpPr/>
          <p:nvPr/>
        </p:nvSpPr>
        <p:spPr>
          <a:xfrm>
            <a:off x="3354194" y="1296331"/>
            <a:ext cx="1152432" cy="532469"/>
          </a:xfrm>
          <a:prstGeom prst="rect">
            <a:avLst/>
          </a:prstGeom>
          <a:solidFill>
            <a:srgbClr val="ADD8F4">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chemeClr val="tx1"/>
                </a:solidFill>
                <a:latin typeface="Arial Narrow" panose="020B0606020202030204" pitchFamily="34" charset="0"/>
              </a:rPr>
              <a:t>$20,000</a:t>
            </a:r>
          </a:p>
        </p:txBody>
      </p:sp>
      <p:cxnSp>
        <p:nvCxnSpPr>
          <p:cNvPr id="24" name="Straight Arrow Connector 23">
            <a:extLst>
              <a:ext uri="{FF2B5EF4-FFF2-40B4-BE49-F238E27FC236}">
                <a16:creationId xmlns:a16="http://schemas.microsoft.com/office/drawing/2014/main" id="{930CE3BE-71F4-704C-8CA8-0F6991864BF8}"/>
              </a:ext>
            </a:extLst>
          </p:cNvPr>
          <p:cNvCxnSpPr>
            <a:cxnSpLocks/>
          </p:cNvCxnSpPr>
          <p:nvPr/>
        </p:nvCxnSpPr>
        <p:spPr>
          <a:xfrm>
            <a:off x="3276600" y="1834782"/>
            <a:ext cx="0" cy="53340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26" name="Rectangle 25">
            <a:extLst>
              <a:ext uri="{FF2B5EF4-FFF2-40B4-BE49-F238E27FC236}">
                <a16:creationId xmlns:a16="http://schemas.microsoft.com/office/drawing/2014/main" id="{F4F911B6-3F28-974C-B0E0-C6E642ECD11E}"/>
              </a:ext>
            </a:extLst>
          </p:cNvPr>
          <p:cNvSpPr/>
          <p:nvPr/>
        </p:nvSpPr>
        <p:spPr>
          <a:xfrm>
            <a:off x="389189" y="971676"/>
            <a:ext cx="1184940" cy="369332"/>
          </a:xfrm>
          <a:prstGeom prst="rect">
            <a:avLst/>
          </a:prstGeom>
        </p:spPr>
        <p:txBody>
          <a:bodyPr wrap="none">
            <a:spAutoFit/>
          </a:bodyPr>
          <a:lstStyle/>
          <a:p>
            <a:r>
              <a:rPr lang="en-US" i="1" dirty="0">
                <a:solidFill>
                  <a:srgbClr val="424242"/>
                </a:solidFill>
                <a:latin typeface="Arial Narrow" panose="020B0606020202030204" pitchFamily="34" charset="0"/>
                <a:ea typeface="Georgia" charset="0"/>
                <a:cs typeface="Georgia" charset="0"/>
              </a:rPr>
              <a:t>Current IRA</a:t>
            </a:r>
            <a:endParaRPr lang="en-US" dirty="0">
              <a:solidFill>
                <a:srgbClr val="424242"/>
              </a:solidFill>
            </a:endParaRPr>
          </a:p>
        </p:txBody>
      </p:sp>
      <p:sp>
        <p:nvSpPr>
          <p:cNvPr id="27" name="Rectangle 26">
            <a:extLst>
              <a:ext uri="{FF2B5EF4-FFF2-40B4-BE49-F238E27FC236}">
                <a16:creationId xmlns:a16="http://schemas.microsoft.com/office/drawing/2014/main" id="{B81D38B1-3799-8740-985C-1E580247DBDB}"/>
              </a:ext>
            </a:extLst>
          </p:cNvPr>
          <p:cNvSpPr/>
          <p:nvPr/>
        </p:nvSpPr>
        <p:spPr>
          <a:xfrm>
            <a:off x="2126055" y="962849"/>
            <a:ext cx="2311915" cy="369332"/>
          </a:xfrm>
          <a:prstGeom prst="rect">
            <a:avLst/>
          </a:prstGeom>
        </p:spPr>
        <p:txBody>
          <a:bodyPr wrap="none">
            <a:spAutoFit/>
          </a:bodyPr>
          <a:lstStyle/>
          <a:p>
            <a:r>
              <a:rPr lang="en-US" i="1" dirty="0">
                <a:latin typeface="Arial Narrow" panose="020B0606020202030204" pitchFamily="34" charset="0"/>
                <a:ea typeface="Georgia" charset="0"/>
                <a:cs typeface="Georgia" charset="0"/>
              </a:rPr>
              <a:t>New IRA with 10% bonus</a:t>
            </a:r>
            <a:endParaRPr lang="en-US" dirty="0"/>
          </a:p>
        </p:txBody>
      </p:sp>
      <p:sp>
        <p:nvSpPr>
          <p:cNvPr id="28" name="TextBox 27">
            <a:extLst>
              <a:ext uri="{FF2B5EF4-FFF2-40B4-BE49-F238E27FC236}">
                <a16:creationId xmlns:a16="http://schemas.microsoft.com/office/drawing/2014/main" id="{FB8DB45E-9A5D-5241-9B62-47A658980B8F}"/>
              </a:ext>
            </a:extLst>
          </p:cNvPr>
          <p:cNvSpPr txBox="1"/>
          <p:nvPr/>
        </p:nvSpPr>
        <p:spPr>
          <a:xfrm>
            <a:off x="4064562" y="2345984"/>
            <a:ext cx="2983937" cy="707886"/>
          </a:xfrm>
          <a:prstGeom prst="rect">
            <a:avLst/>
          </a:prstGeom>
          <a:noFill/>
        </p:spPr>
        <p:txBody>
          <a:bodyPr wrap="square" rtlCol="0">
            <a:spAutoFit/>
          </a:bodyPr>
          <a:lstStyle/>
          <a:p>
            <a:r>
              <a:rPr lang="en-US" sz="2000" i="1" dirty="0">
                <a:solidFill>
                  <a:srgbClr val="424242"/>
                </a:solidFill>
                <a:latin typeface="Arial Narrow" panose="020B0606020202030204" pitchFamily="34" charset="0"/>
                <a:cs typeface="Arial" panose="020B0604020202020204" pitchFamily="34" charset="0"/>
              </a:rPr>
              <a:t>10-year annual distribution funding 10-pay base and rider</a:t>
            </a:r>
          </a:p>
        </p:txBody>
      </p:sp>
      <p:sp>
        <p:nvSpPr>
          <p:cNvPr id="29" name="Rectangle 28">
            <a:extLst>
              <a:ext uri="{FF2B5EF4-FFF2-40B4-BE49-F238E27FC236}">
                <a16:creationId xmlns:a16="http://schemas.microsoft.com/office/drawing/2014/main" id="{C34FDFB4-8E4C-7444-A8FA-74A93B61B690}"/>
              </a:ext>
            </a:extLst>
          </p:cNvPr>
          <p:cNvSpPr/>
          <p:nvPr/>
        </p:nvSpPr>
        <p:spPr>
          <a:xfrm>
            <a:off x="356374" y="1302313"/>
            <a:ext cx="1241615" cy="532469"/>
          </a:xfrm>
          <a:prstGeom prst="rect">
            <a:avLst/>
          </a:prstGeom>
          <a:solidFill>
            <a:schemeClr val="tx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$200,000</a:t>
            </a:r>
          </a:p>
        </p:txBody>
      </p:sp>
      <p:sp>
        <p:nvSpPr>
          <p:cNvPr id="30" name="Rectangle 29">
            <a:extLst>
              <a:ext uri="{FF2B5EF4-FFF2-40B4-BE49-F238E27FC236}">
                <a16:creationId xmlns:a16="http://schemas.microsoft.com/office/drawing/2014/main" id="{204E96FB-A7D4-6443-9C5F-4B264AB4CCD8}"/>
              </a:ext>
            </a:extLst>
          </p:cNvPr>
          <p:cNvSpPr/>
          <p:nvPr/>
        </p:nvSpPr>
        <p:spPr>
          <a:xfrm>
            <a:off x="2700384" y="2456336"/>
            <a:ext cx="1152432" cy="532469"/>
          </a:xfrm>
          <a:prstGeom prst="rect">
            <a:avLst/>
          </a:prstGeom>
          <a:solidFill>
            <a:srgbClr val="B8D095">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chemeClr val="tx1"/>
                </a:solidFill>
                <a:latin typeface="Arial Narrow" panose="020B0606020202030204" pitchFamily="34" charset="0"/>
              </a:rPr>
              <a:t>$22,000</a:t>
            </a:r>
          </a:p>
        </p:txBody>
      </p:sp>
      <p:sp>
        <p:nvSpPr>
          <p:cNvPr id="31" name="TextBox 30">
            <a:extLst>
              <a:ext uri="{FF2B5EF4-FFF2-40B4-BE49-F238E27FC236}">
                <a16:creationId xmlns:a16="http://schemas.microsoft.com/office/drawing/2014/main" id="{2A7F58FF-CB71-214D-9B73-4276B11512C6}"/>
              </a:ext>
            </a:extLst>
          </p:cNvPr>
          <p:cNvSpPr txBox="1"/>
          <p:nvPr/>
        </p:nvSpPr>
        <p:spPr>
          <a:xfrm>
            <a:off x="9217152" y="384048"/>
            <a:ext cx="2652621" cy="1107996"/>
          </a:xfrm>
          <a:prstGeom prst="rect">
            <a:avLst/>
          </a:prstGeom>
          <a:noFill/>
        </p:spPr>
        <p:txBody>
          <a:bodyPr wrap="square" rtlCol="0">
            <a:spAutoFit/>
          </a:bodyPr>
          <a:lstStyle/>
          <a:p>
            <a:pPr algn="ctr"/>
            <a:r>
              <a:rPr lang="en-US" i="1" dirty="0">
                <a:solidFill>
                  <a:srgbClr val="606060"/>
                </a:solidFill>
                <a:latin typeface="Arial Narrow" panose="020B0606020202030204" pitchFamily="34" charset="0"/>
              </a:rPr>
              <a:t>Hypothetical example</a:t>
            </a:r>
          </a:p>
          <a:p>
            <a:pPr algn="ctr"/>
            <a:r>
              <a:rPr lang="en-US" sz="2400" b="1" dirty="0">
                <a:solidFill>
                  <a:srgbClr val="606060"/>
                </a:solidFill>
                <a:latin typeface="Arial Narrow" panose="020B0606020202030204" pitchFamily="34" charset="0"/>
              </a:rPr>
              <a:t>Male, age 70</a:t>
            </a:r>
          </a:p>
          <a:p>
            <a:pPr algn="ctr"/>
            <a:r>
              <a:rPr lang="en-US" sz="2400" b="1" dirty="0">
                <a:solidFill>
                  <a:srgbClr val="606060"/>
                </a:solidFill>
                <a:latin typeface="Arial Narrow" panose="020B0606020202030204" pitchFamily="34" charset="0"/>
              </a:rPr>
              <a:t>Female, age 71</a:t>
            </a:r>
          </a:p>
        </p:txBody>
      </p:sp>
      <p:cxnSp>
        <p:nvCxnSpPr>
          <p:cNvPr id="32" name="Straight Arrow Connector 31">
            <a:extLst>
              <a:ext uri="{FF2B5EF4-FFF2-40B4-BE49-F238E27FC236}">
                <a16:creationId xmlns:a16="http://schemas.microsoft.com/office/drawing/2014/main" id="{A3E04924-4C9E-8F45-9C33-5614C03F7B27}"/>
              </a:ext>
            </a:extLst>
          </p:cNvPr>
          <p:cNvCxnSpPr>
            <a:cxnSpLocks/>
          </p:cNvCxnSpPr>
          <p:nvPr/>
        </p:nvCxnSpPr>
        <p:spPr>
          <a:xfrm>
            <a:off x="3276600" y="3053870"/>
            <a:ext cx="0" cy="54551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3" name="TextBox 2">
            <a:extLst>
              <a:ext uri="{FF2B5EF4-FFF2-40B4-BE49-F238E27FC236}">
                <a16:creationId xmlns:a16="http://schemas.microsoft.com/office/drawing/2014/main" id="{61B16809-1206-45F3-99BA-565AACB7D231}"/>
              </a:ext>
            </a:extLst>
          </p:cNvPr>
          <p:cNvSpPr txBox="1"/>
          <p:nvPr/>
        </p:nvSpPr>
        <p:spPr>
          <a:xfrm>
            <a:off x="541527" y="5398588"/>
            <a:ext cx="11193273" cy="923330"/>
          </a:xfrm>
          <a:prstGeom prst="rect">
            <a:avLst/>
          </a:prstGeom>
          <a:noFill/>
        </p:spPr>
        <p:txBody>
          <a:bodyPr wrap="square" rtlCol="0">
            <a:spAutoFit/>
          </a:bodyPr>
          <a:lstStyle/>
          <a:p>
            <a:r>
              <a:rPr lang="en-US" dirty="0"/>
              <a:t>*The Annuity Funded Asset Care policy moves money to an IRA annuity. The annuity then pays an upfront bonus that has an income rider which is 1/10th of the annuity value over 10 years. It is a bonus on an annuity and no additional premium is required.</a:t>
            </a:r>
          </a:p>
        </p:txBody>
      </p:sp>
    </p:spTree>
    <p:extLst>
      <p:ext uri="{BB962C8B-B14F-4D97-AF65-F5344CB8AC3E}">
        <p14:creationId xmlns:p14="http://schemas.microsoft.com/office/powerpoint/2010/main" val="24652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1">
                                            <p:txEl>
                                              <p:pRg st="1" end="1"/>
                                            </p:txEl>
                                          </p:spTgt>
                                        </p:tgtEl>
                                        <p:attrNameLst>
                                          <p:attrName>style.visibility</p:attrName>
                                        </p:attrNameLst>
                                      </p:cBhvr>
                                      <p:to>
                                        <p:strVal val="visible"/>
                                      </p:to>
                                    </p:set>
                                    <p:animEffect transition="in" filter="fade">
                                      <p:cBhvr>
                                        <p:cTn id="10" dur="500"/>
                                        <p:tgtEl>
                                          <p:spTgt spid="31">
                                            <p:txEl>
                                              <p:pRg st="1" end="1"/>
                                            </p:txEl>
                                          </p:spTgt>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31">
                                            <p:txEl>
                                              <p:pRg st="2" end="2"/>
                                            </p:txEl>
                                          </p:spTgt>
                                        </p:tgtEl>
                                        <p:attrNameLst>
                                          <p:attrName>style.visibility</p:attrName>
                                        </p:attrNameLst>
                                      </p:cBhvr>
                                      <p:to>
                                        <p:strVal val="visible"/>
                                      </p:to>
                                    </p:set>
                                    <p:animEffect transition="in" filter="fade">
                                      <p:cBhvr>
                                        <p:cTn id="13" dur="500"/>
                                        <p:tgtEl>
                                          <p:spTgt spid="3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up)">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up)">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0">
                                            <p:txEl>
                                              <p:pRg st="0" end="0"/>
                                            </p:txEl>
                                          </p:spTgt>
                                        </p:tgtEl>
                                        <p:attrNameLst>
                                          <p:attrName>style.visibility</p:attrName>
                                        </p:attrNameLst>
                                      </p:cBhvr>
                                      <p:to>
                                        <p:strVal val="visible"/>
                                      </p:to>
                                    </p:set>
                                    <p:animEffect transition="in" filter="fade">
                                      <p:cBhvr>
                                        <p:cTn id="70" dur="500"/>
                                        <p:tgtEl>
                                          <p:spTgt spid="20">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0">
                                            <p:txEl>
                                              <p:pRg st="1" end="1"/>
                                            </p:txEl>
                                          </p:spTgt>
                                        </p:tgtEl>
                                        <p:attrNameLst>
                                          <p:attrName>style.visibility</p:attrName>
                                        </p:attrNameLst>
                                      </p:cBhvr>
                                      <p:to>
                                        <p:strVal val="visible"/>
                                      </p:to>
                                    </p:set>
                                    <p:animEffect transition="in" filter="fade">
                                      <p:cBhvr>
                                        <p:cTn id="75" dur="500"/>
                                        <p:tgtEl>
                                          <p:spTgt spid="20">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build="p"/>
      <p:bldP spid="22" grpId="0" animBg="1"/>
      <p:bldP spid="23" grpId="0" animBg="1"/>
      <p:bldP spid="26" grpId="0"/>
      <p:bldP spid="27" grpId="0"/>
      <p:bldP spid="28" grpId="0"/>
      <p:bldP spid="29" grpId="0" animBg="1"/>
      <p:bldP spid="30" grpId="0" animBg="1"/>
      <p:bldP spid="31" grpId="2" build="allAtOnce"/>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84000"/>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193A8A-3138-164A-BE66-AA62805F5B4D}"/>
              </a:ext>
            </a:extLst>
          </p:cNvPr>
          <p:cNvSpPr/>
          <p:nvPr/>
        </p:nvSpPr>
        <p:spPr>
          <a:xfrm>
            <a:off x="7162800" y="1752600"/>
            <a:ext cx="5054600" cy="3048000"/>
          </a:xfrm>
          <a:prstGeom prst="rect">
            <a:avLst/>
          </a:prstGeom>
          <a:solidFill>
            <a:srgbClr val="003A6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DB"/>
              </a:solidFill>
            </a:endParaRPr>
          </a:p>
        </p:txBody>
      </p:sp>
      <p:sp>
        <p:nvSpPr>
          <p:cNvPr id="7" name="Text Placeholder 1">
            <a:extLst>
              <a:ext uri="{FF2B5EF4-FFF2-40B4-BE49-F238E27FC236}">
                <a16:creationId xmlns:a16="http://schemas.microsoft.com/office/drawing/2014/main" id="{9CFE9D22-5583-C34E-B224-04A877CC6A7E}"/>
              </a:ext>
            </a:extLst>
          </p:cNvPr>
          <p:cNvSpPr txBox="1">
            <a:spLocks/>
          </p:cNvSpPr>
          <p:nvPr/>
        </p:nvSpPr>
        <p:spPr bwMode="auto">
          <a:xfrm>
            <a:off x="7772400" y="2057400"/>
            <a:ext cx="4191000"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defTabSz="457189"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32" indent="-285744" algn="l" defTabSz="457189"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2971" indent="-228594" algn="l" defTabSz="457189"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160"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349"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800" dirty="0">
                <a:solidFill>
                  <a:srgbClr val="FFFFFF"/>
                </a:solidFill>
                <a:latin typeface="Arial" panose="020B0604020202020204" pitchFamily="34" charset="0"/>
                <a:cs typeface="Arial" panose="020B0604020202020204" pitchFamily="34" charset="0"/>
              </a:rPr>
              <a:t>Annuity  hypothetical examples</a:t>
            </a:r>
          </a:p>
        </p:txBody>
      </p:sp>
    </p:spTree>
    <p:extLst>
      <p:ext uri="{BB962C8B-B14F-4D97-AF65-F5344CB8AC3E}">
        <p14:creationId xmlns:p14="http://schemas.microsoft.com/office/powerpoint/2010/main" val="90703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Funding with an Existing Annuity</a:t>
            </a:r>
          </a:p>
        </p:txBody>
      </p:sp>
      <p:sp>
        <p:nvSpPr>
          <p:cNvPr id="18" name="TextBox 17">
            <a:extLst>
              <a:ext uri="{FF2B5EF4-FFF2-40B4-BE49-F238E27FC236}">
                <a16:creationId xmlns:a16="http://schemas.microsoft.com/office/drawing/2014/main" id="{C6147970-8017-824A-B9B6-670531208679}"/>
              </a:ext>
            </a:extLst>
          </p:cNvPr>
          <p:cNvSpPr txBox="1"/>
          <p:nvPr/>
        </p:nvSpPr>
        <p:spPr>
          <a:xfrm>
            <a:off x="1463362" y="4565846"/>
            <a:ext cx="10668000" cy="1446550"/>
          </a:xfrm>
          <a:prstGeom prst="rect">
            <a:avLst/>
          </a:prstGeom>
          <a:noFill/>
        </p:spPr>
        <p:txBody>
          <a:bodyPr wrap="square" rtlCol="0">
            <a:spAutoFit/>
          </a:bodyPr>
          <a:lstStyle/>
          <a:p>
            <a:pPr defTabSz="457200"/>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59,676 per year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a:p>
            <a:pPr defTabSz="457200"/>
            <a:endParaRPr lang="en-US" sz="1400" dirty="0">
              <a:solidFill>
                <a:srgbClr val="424242"/>
              </a:solidFill>
              <a:latin typeface="Arial Narrow" panose="020B0606020202030204" pitchFamily="34" charset="0"/>
              <a:ea typeface="ヒラギノ角ゴ Pro W3" pitchFamily="-111" charset="-128"/>
              <a:cs typeface="Times New Roman" panose="02020603050405020304" pitchFamily="18" charset="0"/>
            </a:endParaRPr>
          </a:p>
          <a:p>
            <a:pPr defTabSz="457200"/>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Investing </a:t>
            </a:r>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200,000 @ </a:t>
            </a:r>
            <a:r>
              <a:rPr lang="en-US" sz="2400" b="1" dirty="0">
                <a:solidFill>
                  <a:srgbClr val="424242"/>
                </a:solidFill>
                <a:latin typeface="Arial Narrow" panose="020B0606020202030204" pitchFamily="34" charset="0"/>
                <a:ea typeface="ヒラギノ角ゴ Pro W3" pitchFamily="-111" charset="-128"/>
                <a:cs typeface="Times New Roman" panose="02020603050405020304" pitchFamily="18" charset="0"/>
              </a:rPr>
              <a:t>29.8% </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every year would generate </a:t>
            </a:r>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59,676 for lifetime</a:t>
            </a:r>
          </a:p>
          <a:p>
            <a:pPr defTabSz="457200"/>
            <a:endPar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endParaRPr>
          </a:p>
        </p:txBody>
      </p:sp>
      <p:sp>
        <p:nvSpPr>
          <p:cNvPr id="19" name="Pentagon 4">
            <a:extLst>
              <a:ext uri="{FF2B5EF4-FFF2-40B4-BE49-F238E27FC236}">
                <a16:creationId xmlns:a16="http://schemas.microsoft.com/office/drawing/2014/main" id="{7622BD8E-16C8-3047-A00C-70B751E4ACE4}"/>
              </a:ext>
            </a:extLst>
          </p:cNvPr>
          <p:cNvSpPr/>
          <p:nvPr/>
        </p:nvSpPr>
        <p:spPr>
          <a:xfrm>
            <a:off x="4136390" y="3441700"/>
            <a:ext cx="6550659" cy="824235"/>
          </a:xfrm>
          <a:prstGeom prst="homePlat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dirty="0">
                <a:ln w="0"/>
                <a:solidFill>
                  <a:schemeClr val="accent4">
                    <a:lumMod val="50000"/>
                  </a:schemeClr>
                </a:solidFill>
                <a:latin typeface="Arial Narrow" panose="020B0606020202030204" pitchFamily="34" charset="0"/>
              </a:rPr>
              <a:t>Lifetime</a:t>
            </a:r>
          </a:p>
        </p:txBody>
      </p:sp>
      <p:sp>
        <p:nvSpPr>
          <p:cNvPr id="20" name="Rectangle 19">
            <a:extLst>
              <a:ext uri="{FF2B5EF4-FFF2-40B4-BE49-F238E27FC236}">
                <a16:creationId xmlns:a16="http://schemas.microsoft.com/office/drawing/2014/main" id="{88381144-8C91-E446-9FE7-9FFB085787BD}"/>
              </a:ext>
            </a:extLst>
          </p:cNvPr>
          <p:cNvSpPr/>
          <p:nvPr/>
        </p:nvSpPr>
        <p:spPr>
          <a:xfrm>
            <a:off x="1390650" y="3441700"/>
            <a:ext cx="2745741" cy="824235"/>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Base policy</a:t>
            </a:r>
          </a:p>
        </p:txBody>
      </p:sp>
      <p:sp>
        <p:nvSpPr>
          <p:cNvPr id="23" name="TextBox 22">
            <a:extLst>
              <a:ext uri="{FF2B5EF4-FFF2-40B4-BE49-F238E27FC236}">
                <a16:creationId xmlns:a16="http://schemas.microsoft.com/office/drawing/2014/main" id="{A91CC8C0-17CE-C440-9870-184A601268D3}"/>
              </a:ext>
            </a:extLst>
          </p:cNvPr>
          <p:cNvSpPr txBox="1"/>
          <p:nvPr/>
        </p:nvSpPr>
        <p:spPr>
          <a:xfrm>
            <a:off x="2611873" y="2947579"/>
            <a:ext cx="1245636" cy="461665"/>
          </a:xfrm>
          <a:prstGeom prst="rect">
            <a:avLst/>
          </a:prstGeom>
          <a:noFill/>
        </p:spPr>
        <p:txBody>
          <a:bodyPr wrap="square" rtlCol="0">
            <a:spAutoFit/>
          </a:bodyPr>
          <a:lstStyle/>
          <a:p>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cs typeface="Arial" panose="020B0604020202020204" pitchFamily="34" charset="0"/>
              </a:rPr>
              <a:t>171,555</a:t>
            </a:r>
          </a:p>
        </p:txBody>
      </p:sp>
      <p:sp>
        <p:nvSpPr>
          <p:cNvPr id="24" name="TextBox 23">
            <a:extLst>
              <a:ext uri="{FF2B5EF4-FFF2-40B4-BE49-F238E27FC236}">
                <a16:creationId xmlns:a16="http://schemas.microsoft.com/office/drawing/2014/main" id="{453650CA-6CF1-B74B-8153-0D1D76D9F7B3}"/>
              </a:ext>
            </a:extLst>
          </p:cNvPr>
          <p:cNvSpPr txBox="1"/>
          <p:nvPr/>
        </p:nvSpPr>
        <p:spPr>
          <a:xfrm>
            <a:off x="4479290" y="2952014"/>
            <a:ext cx="3127688" cy="461665"/>
          </a:xfrm>
          <a:prstGeom prst="rect">
            <a:avLst/>
          </a:prstGeom>
          <a:noFill/>
        </p:spPr>
        <p:txBody>
          <a:bodyPr wrap="square" rtlCol="0">
            <a:spAutoFit/>
          </a:bodyPr>
          <a:lstStyle/>
          <a:p>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cs typeface="Arial" panose="020B0604020202020204" pitchFamily="34" charset="0"/>
              </a:rPr>
              <a:t>28,446</a:t>
            </a:r>
          </a:p>
        </p:txBody>
      </p:sp>
      <p:cxnSp>
        <p:nvCxnSpPr>
          <p:cNvPr id="26" name="Straight Arrow Connector 25">
            <a:extLst>
              <a:ext uri="{FF2B5EF4-FFF2-40B4-BE49-F238E27FC236}">
                <a16:creationId xmlns:a16="http://schemas.microsoft.com/office/drawing/2014/main" id="{4A50BEBE-0157-E44F-B4EF-CE90530002B9}"/>
              </a:ext>
            </a:extLst>
          </p:cNvPr>
          <p:cNvCxnSpPr>
            <a:cxnSpLocks/>
          </p:cNvCxnSpPr>
          <p:nvPr/>
        </p:nvCxnSpPr>
        <p:spPr>
          <a:xfrm>
            <a:off x="2675813" y="2131457"/>
            <a:ext cx="466090" cy="1864"/>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27" name="Rectangle 26">
            <a:extLst>
              <a:ext uri="{FF2B5EF4-FFF2-40B4-BE49-F238E27FC236}">
                <a16:creationId xmlns:a16="http://schemas.microsoft.com/office/drawing/2014/main" id="{1FC80049-17AF-3246-855A-A76F97F9A7D9}"/>
              </a:ext>
            </a:extLst>
          </p:cNvPr>
          <p:cNvSpPr/>
          <p:nvPr/>
        </p:nvSpPr>
        <p:spPr>
          <a:xfrm>
            <a:off x="3234691" y="1869891"/>
            <a:ext cx="1775620" cy="53246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$200,000</a:t>
            </a:r>
          </a:p>
        </p:txBody>
      </p:sp>
      <p:sp>
        <p:nvSpPr>
          <p:cNvPr id="28" name="Rectangle 27">
            <a:extLst>
              <a:ext uri="{FF2B5EF4-FFF2-40B4-BE49-F238E27FC236}">
                <a16:creationId xmlns:a16="http://schemas.microsoft.com/office/drawing/2014/main" id="{056CBA21-B559-6140-BC0A-B7A4CCF355ED}"/>
              </a:ext>
            </a:extLst>
          </p:cNvPr>
          <p:cNvSpPr/>
          <p:nvPr/>
        </p:nvSpPr>
        <p:spPr>
          <a:xfrm>
            <a:off x="969197" y="1531811"/>
            <a:ext cx="1481496" cy="369332"/>
          </a:xfrm>
          <a:prstGeom prst="rect">
            <a:avLst/>
          </a:prstGeom>
        </p:spPr>
        <p:txBody>
          <a:bodyPr wrap="none">
            <a:spAutoFit/>
          </a:bodyPr>
          <a:lstStyle/>
          <a:p>
            <a:r>
              <a:rPr lang="en-US" i="1" dirty="0">
                <a:solidFill>
                  <a:srgbClr val="424242"/>
                </a:solidFill>
                <a:latin typeface="Arial Narrow" panose="020B0606020202030204" pitchFamily="34" charset="0"/>
                <a:ea typeface="Georgia" charset="0"/>
                <a:cs typeface="Georgia" charset="0"/>
              </a:rPr>
              <a:t>Current annuity</a:t>
            </a:r>
            <a:endParaRPr lang="en-US" dirty="0">
              <a:solidFill>
                <a:srgbClr val="424242"/>
              </a:solidFill>
            </a:endParaRPr>
          </a:p>
        </p:txBody>
      </p:sp>
      <p:sp>
        <p:nvSpPr>
          <p:cNvPr id="29" name="Rectangle 28">
            <a:extLst>
              <a:ext uri="{FF2B5EF4-FFF2-40B4-BE49-F238E27FC236}">
                <a16:creationId xmlns:a16="http://schemas.microsoft.com/office/drawing/2014/main" id="{60B414F1-3F1D-554E-922E-B9D23695AB43}"/>
              </a:ext>
            </a:extLst>
          </p:cNvPr>
          <p:cNvSpPr/>
          <p:nvPr/>
        </p:nvSpPr>
        <p:spPr>
          <a:xfrm>
            <a:off x="822135" y="1869891"/>
            <a:ext cx="1775620" cy="532469"/>
          </a:xfrm>
          <a:prstGeom prst="rect">
            <a:avLst/>
          </a:prstGeom>
          <a:solidFill>
            <a:srgbClr val="023D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$200,000</a:t>
            </a:r>
          </a:p>
        </p:txBody>
      </p:sp>
      <p:sp>
        <p:nvSpPr>
          <p:cNvPr id="30" name="Rectangle 29">
            <a:extLst>
              <a:ext uri="{FF2B5EF4-FFF2-40B4-BE49-F238E27FC236}">
                <a16:creationId xmlns:a16="http://schemas.microsoft.com/office/drawing/2014/main" id="{4244648F-F335-374D-8734-830EF8F4FB15}"/>
              </a:ext>
            </a:extLst>
          </p:cNvPr>
          <p:cNvSpPr/>
          <p:nvPr/>
        </p:nvSpPr>
        <p:spPr>
          <a:xfrm>
            <a:off x="3508390" y="1525676"/>
            <a:ext cx="1228221" cy="369332"/>
          </a:xfrm>
          <a:prstGeom prst="rect">
            <a:avLst/>
          </a:prstGeom>
        </p:spPr>
        <p:txBody>
          <a:bodyPr wrap="none">
            <a:spAutoFit/>
          </a:bodyPr>
          <a:lstStyle/>
          <a:p>
            <a:r>
              <a:rPr lang="en-US" i="1" dirty="0">
                <a:solidFill>
                  <a:srgbClr val="424242"/>
                </a:solidFill>
                <a:latin typeface="Arial Narrow" panose="020B0606020202030204" pitchFamily="34" charset="0"/>
                <a:ea typeface="Georgia" charset="0"/>
                <a:cs typeface="Georgia" charset="0"/>
              </a:rPr>
              <a:t>New annuity</a:t>
            </a:r>
            <a:endParaRPr lang="en-US" dirty="0">
              <a:solidFill>
                <a:srgbClr val="424242"/>
              </a:solidFill>
            </a:endParaRPr>
          </a:p>
        </p:txBody>
      </p:sp>
      <p:sp>
        <p:nvSpPr>
          <p:cNvPr id="31" name="TextBox 30">
            <a:extLst>
              <a:ext uri="{FF2B5EF4-FFF2-40B4-BE49-F238E27FC236}">
                <a16:creationId xmlns:a16="http://schemas.microsoft.com/office/drawing/2014/main" id="{998D7325-D394-FC4A-B2D6-0753875A0326}"/>
              </a:ext>
            </a:extLst>
          </p:cNvPr>
          <p:cNvSpPr txBox="1"/>
          <p:nvPr/>
        </p:nvSpPr>
        <p:spPr>
          <a:xfrm>
            <a:off x="9386979" y="556736"/>
            <a:ext cx="2652621" cy="738664"/>
          </a:xfrm>
          <a:prstGeom prst="rect">
            <a:avLst/>
          </a:prstGeom>
          <a:noFill/>
        </p:spPr>
        <p:txBody>
          <a:bodyPr wrap="square" rtlCol="0">
            <a:spAutoFit/>
          </a:bodyPr>
          <a:lstStyle/>
          <a:p>
            <a:pPr algn="ctr"/>
            <a:r>
              <a:rPr lang="en-US" i="1" dirty="0">
                <a:solidFill>
                  <a:srgbClr val="606060"/>
                </a:solidFill>
                <a:latin typeface="Arial Narrow" panose="020B0606020202030204" pitchFamily="34" charset="0"/>
              </a:rPr>
              <a:t>Hypothetical example</a:t>
            </a:r>
          </a:p>
          <a:p>
            <a:pPr algn="ctr"/>
            <a:r>
              <a:rPr lang="en-US" sz="2400" b="1" dirty="0">
                <a:solidFill>
                  <a:srgbClr val="606060"/>
                </a:solidFill>
                <a:latin typeface="Arial Narrow" panose="020B0606020202030204" pitchFamily="34" charset="0"/>
              </a:rPr>
              <a:t>Female, age 71</a:t>
            </a:r>
          </a:p>
        </p:txBody>
      </p:sp>
      <p:cxnSp>
        <p:nvCxnSpPr>
          <p:cNvPr id="25" name="Straight Arrow Connector 24">
            <a:extLst>
              <a:ext uri="{FF2B5EF4-FFF2-40B4-BE49-F238E27FC236}">
                <a16:creationId xmlns:a16="http://schemas.microsoft.com/office/drawing/2014/main" id="{66216A90-9B5B-5B48-B073-1A2414343DE7}"/>
              </a:ext>
            </a:extLst>
          </p:cNvPr>
          <p:cNvCxnSpPr>
            <a:cxnSpLocks/>
          </p:cNvCxnSpPr>
          <p:nvPr/>
        </p:nvCxnSpPr>
        <p:spPr>
          <a:xfrm flipH="1">
            <a:off x="3793490" y="2555117"/>
            <a:ext cx="342900" cy="43480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cxnSp>
        <p:nvCxnSpPr>
          <p:cNvPr id="32" name="Straight Arrow Connector 31">
            <a:extLst>
              <a:ext uri="{FF2B5EF4-FFF2-40B4-BE49-F238E27FC236}">
                <a16:creationId xmlns:a16="http://schemas.microsoft.com/office/drawing/2014/main" id="{262A6561-9787-9946-A295-EF560CC6F89F}"/>
              </a:ext>
            </a:extLst>
          </p:cNvPr>
          <p:cNvCxnSpPr>
            <a:cxnSpLocks/>
          </p:cNvCxnSpPr>
          <p:nvPr/>
        </p:nvCxnSpPr>
        <p:spPr>
          <a:xfrm>
            <a:off x="4114800" y="2555117"/>
            <a:ext cx="377835" cy="43480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6701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xEl>
                                              <p:pRg st="1" end="1"/>
                                            </p:txEl>
                                          </p:spTgt>
                                        </p:tgtEl>
                                        <p:attrNameLst>
                                          <p:attrName>style.visibility</p:attrName>
                                        </p:attrNameLst>
                                      </p:cBhvr>
                                      <p:to>
                                        <p:strVal val="visible"/>
                                      </p:to>
                                    </p:set>
                                    <p:animEffect transition="in" filter="fade">
                                      <p:cBhvr>
                                        <p:cTn id="10" dur="500"/>
                                        <p:tgtEl>
                                          <p:spTgt spid="3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up)">
                                      <p:cBhvr>
                                        <p:cTn id="48" dur="500"/>
                                        <p:tgtEl>
                                          <p:spTgt spid="32"/>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xEl>
                                              <p:pRg st="0" end="0"/>
                                            </p:txEl>
                                          </p:spTgt>
                                        </p:tgtEl>
                                        <p:attrNameLst>
                                          <p:attrName>style.visibility</p:attrName>
                                        </p:attrNameLst>
                                      </p:cBhvr>
                                      <p:to>
                                        <p:strVal val="visible"/>
                                      </p:to>
                                    </p:set>
                                    <p:animEffect transition="in" filter="fade">
                                      <p:cBhvr>
                                        <p:cTn id="60" dur="500"/>
                                        <p:tgtEl>
                                          <p:spTgt spid="18">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8">
                                            <p:txEl>
                                              <p:pRg st="2" end="2"/>
                                            </p:txEl>
                                          </p:spTgt>
                                        </p:tgtEl>
                                        <p:attrNameLst>
                                          <p:attrName>style.visibility</p:attrName>
                                        </p:attrNameLst>
                                      </p:cBhvr>
                                      <p:to>
                                        <p:strVal val="visible"/>
                                      </p:to>
                                    </p:set>
                                    <p:animEffect transition="in" filter="fade">
                                      <p:cBhvr>
                                        <p:cTn id="65"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19" grpId="0" animBg="1"/>
      <p:bldP spid="20" grpId="0" animBg="1"/>
      <p:bldP spid="23" grpId="0"/>
      <p:bldP spid="24" grpId="0"/>
      <p:bldP spid="27" grpId="0" animBg="1"/>
      <p:bldP spid="28" grpId="0"/>
      <p:bldP spid="29" grpId="0" animBg="1"/>
      <p:bldP spid="30" grpId="0"/>
      <p:bldP spid="31"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Funding with an Existing Annuity</a:t>
            </a:r>
          </a:p>
        </p:txBody>
      </p:sp>
      <p:sp>
        <p:nvSpPr>
          <p:cNvPr id="16" name="TextBox 15">
            <a:extLst>
              <a:ext uri="{FF2B5EF4-FFF2-40B4-BE49-F238E27FC236}">
                <a16:creationId xmlns:a16="http://schemas.microsoft.com/office/drawing/2014/main" id="{8B9DB6B1-2E7F-9F46-A9BC-F37B863839C6}"/>
              </a:ext>
            </a:extLst>
          </p:cNvPr>
          <p:cNvSpPr txBox="1"/>
          <p:nvPr/>
        </p:nvSpPr>
        <p:spPr>
          <a:xfrm>
            <a:off x="1340917" y="4930507"/>
            <a:ext cx="8107883" cy="830997"/>
          </a:xfrm>
          <a:prstGeom prst="rect">
            <a:avLst/>
          </a:prstGeom>
          <a:noFill/>
        </p:spPr>
        <p:txBody>
          <a:bodyPr wrap="square" rtlCol="0">
            <a:spAutoFit/>
          </a:bodyPr>
          <a:lstStyle/>
          <a:p>
            <a:pPr defTabSz="457200"/>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6,248 per month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60 months LTC income to pay for care expenses</a:t>
            </a:r>
          </a:p>
          <a:p>
            <a:pPr defTabSz="457200"/>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74,976 per year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5 years LTC income to pay for care expenses</a:t>
            </a:r>
          </a:p>
        </p:txBody>
      </p:sp>
      <p:sp>
        <p:nvSpPr>
          <p:cNvPr id="17" name="Rectangle 16">
            <a:extLst>
              <a:ext uri="{FF2B5EF4-FFF2-40B4-BE49-F238E27FC236}">
                <a16:creationId xmlns:a16="http://schemas.microsoft.com/office/drawing/2014/main" id="{905FAC09-3C63-954C-9A9D-2E2ECB43EBB5}"/>
              </a:ext>
            </a:extLst>
          </p:cNvPr>
          <p:cNvSpPr/>
          <p:nvPr/>
        </p:nvSpPr>
        <p:spPr>
          <a:xfrm>
            <a:off x="1390650" y="3927929"/>
            <a:ext cx="2745741" cy="824235"/>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$150,000</a:t>
            </a:r>
          </a:p>
        </p:txBody>
      </p:sp>
      <p:cxnSp>
        <p:nvCxnSpPr>
          <p:cNvPr id="25" name="Straight Arrow Connector 24">
            <a:extLst>
              <a:ext uri="{FF2B5EF4-FFF2-40B4-BE49-F238E27FC236}">
                <a16:creationId xmlns:a16="http://schemas.microsoft.com/office/drawing/2014/main" id="{1B806C33-5C96-2447-93A5-F06FDEAE6B03}"/>
              </a:ext>
            </a:extLst>
          </p:cNvPr>
          <p:cNvCxnSpPr>
            <a:cxnSpLocks/>
          </p:cNvCxnSpPr>
          <p:nvPr/>
        </p:nvCxnSpPr>
        <p:spPr>
          <a:xfrm>
            <a:off x="2770336" y="3143429"/>
            <a:ext cx="0" cy="416844"/>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32" name="Rectangle 31">
            <a:extLst>
              <a:ext uri="{FF2B5EF4-FFF2-40B4-BE49-F238E27FC236}">
                <a16:creationId xmlns:a16="http://schemas.microsoft.com/office/drawing/2014/main" id="{3360B4BC-146C-0F41-BFF3-25245E6DB908}"/>
              </a:ext>
            </a:extLst>
          </p:cNvPr>
          <p:cNvSpPr/>
          <p:nvPr/>
        </p:nvSpPr>
        <p:spPr>
          <a:xfrm>
            <a:off x="1896134" y="1802599"/>
            <a:ext cx="1481496" cy="369332"/>
          </a:xfrm>
          <a:prstGeom prst="rect">
            <a:avLst/>
          </a:prstGeom>
        </p:spPr>
        <p:txBody>
          <a:bodyPr wrap="none">
            <a:spAutoFit/>
          </a:bodyPr>
          <a:lstStyle/>
          <a:p>
            <a:r>
              <a:rPr lang="en-US" i="1" dirty="0">
                <a:solidFill>
                  <a:srgbClr val="424242"/>
                </a:solidFill>
                <a:latin typeface="Arial Narrow" panose="020B0606020202030204" pitchFamily="34" charset="0"/>
                <a:ea typeface="Georgia" charset="0"/>
                <a:cs typeface="Georgia" charset="0"/>
              </a:rPr>
              <a:t>Current annuity</a:t>
            </a:r>
            <a:endParaRPr lang="en-US" dirty="0">
              <a:solidFill>
                <a:srgbClr val="424242"/>
              </a:solidFill>
            </a:endParaRPr>
          </a:p>
        </p:txBody>
      </p:sp>
      <p:sp>
        <p:nvSpPr>
          <p:cNvPr id="33" name="Rectangle 32">
            <a:extLst>
              <a:ext uri="{FF2B5EF4-FFF2-40B4-BE49-F238E27FC236}">
                <a16:creationId xmlns:a16="http://schemas.microsoft.com/office/drawing/2014/main" id="{D2DBC9A2-DB19-6548-9030-3272F4844F3F}"/>
              </a:ext>
            </a:extLst>
          </p:cNvPr>
          <p:cNvSpPr/>
          <p:nvPr/>
        </p:nvSpPr>
        <p:spPr>
          <a:xfrm>
            <a:off x="1390650" y="2165608"/>
            <a:ext cx="2745718" cy="824235"/>
          </a:xfrm>
          <a:prstGeom prst="rect">
            <a:avLst/>
          </a:prstGeom>
          <a:solidFill>
            <a:srgbClr val="023D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$150,000</a:t>
            </a:r>
          </a:p>
        </p:txBody>
      </p:sp>
      <p:sp>
        <p:nvSpPr>
          <p:cNvPr id="34" name="Rectangle 33">
            <a:extLst>
              <a:ext uri="{FF2B5EF4-FFF2-40B4-BE49-F238E27FC236}">
                <a16:creationId xmlns:a16="http://schemas.microsoft.com/office/drawing/2014/main" id="{48DF64F6-A73C-884A-83ED-687622E21C92}"/>
              </a:ext>
            </a:extLst>
          </p:cNvPr>
          <p:cNvSpPr/>
          <p:nvPr/>
        </p:nvSpPr>
        <p:spPr>
          <a:xfrm>
            <a:off x="2149409" y="3560273"/>
            <a:ext cx="1228221" cy="369332"/>
          </a:xfrm>
          <a:prstGeom prst="rect">
            <a:avLst/>
          </a:prstGeom>
        </p:spPr>
        <p:txBody>
          <a:bodyPr wrap="none">
            <a:spAutoFit/>
          </a:bodyPr>
          <a:lstStyle/>
          <a:p>
            <a:r>
              <a:rPr lang="en-US" i="1" dirty="0">
                <a:solidFill>
                  <a:srgbClr val="424242"/>
                </a:solidFill>
                <a:latin typeface="Arial Narrow" panose="020B0606020202030204" pitchFamily="34" charset="0"/>
                <a:ea typeface="Georgia" charset="0"/>
                <a:cs typeface="Georgia" charset="0"/>
              </a:rPr>
              <a:t>New annuity</a:t>
            </a:r>
            <a:endParaRPr lang="en-US" dirty="0">
              <a:solidFill>
                <a:srgbClr val="424242"/>
              </a:solidFill>
            </a:endParaRPr>
          </a:p>
        </p:txBody>
      </p:sp>
      <p:sp>
        <p:nvSpPr>
          <p:cNvPr id="35" name="Rectangle 34">
            <a:extLst>
              <a:ext uri="{FF2B5EF4-FFF2-40B4-BE49-F238E27FC236}">
                <a16:creationId xmlns:a16="http://schemas.microsoft.com/office/drawing/2014/main" id="{BAD8F91A-08E6-0544-A05D-A16627E8CCAF}"/>
              </a:ext>
            </a:extLst>
          </p:cNvPr>
          <p:cNvSpPr/>
          <p:nvPr/>
        </p:nvSpPr>
        <p:spPr>
          <a:xfrm>
            <a:off x="4136390" y="3927929"/>
            <a:ext cx="4706165" cy="824234"/>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chemeClr val="accent4">
                    <a:lumMod val="50000"/>
                  </a:schemeClr>
                </a:solidFill>
                <a:latin typeface="Arial Narrow" panose="020B0606020202030204" pitchFamily="34" charset="0"/>
              </a:rPr>
              <a:t>$225,000</a:t>
            </a:r>
          </a:p>
        </p:txBody>
      </p:sp>
      <p:sp>
        <p:nvSpPr>
          <p:cNvPr id="36" name="Rectangle 35">
            <a:extLst>
              <a:ext uri="{FF2B5EF4-FFF2-40B4-BE49-F238E27FC236}">
                <a16:creationId xmlns:a16="http://schemas.microsoft.com/office/drawing/2014/main" id="{B91F86DE-1323-804F-A4F2-8B90699A081C}"/>
              </a:ext>
            </a:extLst>
          </p:cNvPr>
          <p:cNvSpPr/>
          <p:nvPr/>
        </p:nvSpPr>
        <p:spPr>
          <a:xfrm>
            <a:off x="8842555" y="4078436"/>
            <a:ext cx="2188676" cy="523220"/>
          </a:xfrm>
          <a:prstGeom prst="rect">
            <a:avLst/>
          </a:prstGeom>
        </p:spPr>
        <p:txBody>
          <a:bodyPr wrap="none">
            <a:spAutoFit/>
          </a:bodyPr>
          <a:lstStyle/>
          <a:p>
            <a:r>
              <a:rPr lang="en-US" sz="2800" i="1" dirty="0">
                <a:solidFill>
                  <a:srgbClr val="424242"/>
                </a:solidFill>
                <a:latin typeface="Arial Narrow" panose="020B0606020202030204" pitchFamily="34" charset="0"/>
                <a:ea typeface="Georgia" charset="0"/>
                <a:cs typeface="Georgia" charset="0"/>
              </a:rPr>
              <a:t>Total </a:t>
            </a:r>
            <a:r>
              <a:rPr lang="en-US" sz="2800" dirty="0">
                <a:solidFill>
                  <a:srgbClr val="424242"/>
                </a:solidFill>
                <a:latin typeface="Arial Narrow" panose="020B0606020202030204" pitchFamily="34" charset="0"/>
                <a:cs typeface="Times New Roman" panose="02020603050405020304" pitchFamily="18" charset="0"/>
              </a:rPr>
              <a:t>$</a:t>
            </a:r>
            <a:r>
              <a:rPr lang="en-US" sz="2800" i="1" dirty="0">
                <a:solidFill>
                  <a:srgbClr val="424242"/>
                </a:solidFill>
                <a:latin typeface="Arial Narrow" panose="020B0606020202030204" pitchFamily="34" charset="0"/>
                <a:ea typeface="Georgia" charset="0"/>
                <a:cs typeface="Georgia" charset="0"/>
              </a:rPr>
              <a:t>375,000</a:t>
            </a:r>
            <a:endParaRPr lang="en-US" sz="2800" dirty="0">
              <a:solidFill>
                <a:srgbClr val="424242"/>
              </a:solidFill>
            </a:endParaRPr>
          </a:p>
        </p:txBody>
      </p:sp>
      <p:sp>
        <p:nvSpPr>
          <p:cNvPr id="37" name="TextBox 36">
            <a:extLst>
              <a:ext uri="{FF2B5EF4-FFF2-40B4-BE49-F238E27FC236}">
                <a16:creationId xmlns:a16="http://schemas.microsoft.com/office/drawing/2014/main" id="{71BA718E-72A9-8741-8A68-1488170FB446}"/>
              </a:ext>
            </a:extLst>
          </p:cNvPr>
          <p:cNvSpPr txBox="1"/>
          <p:nvPr/>
        </p:nvSpPr>
        <p:spPr>
          <a:xfrm>
            <a:off x="9386979" y="556736"/>
            <a:ext cx="2652621" cy="738664"/>
          </a:xfrm>
          <a:prstGeom prst="rect">
            <a:avLst/>
          </a:prstGeom>
          <a:noFill/>
        </p:spPr>
        <p:txBody>
          <a:bodyPr wrap="square" rtlCol="0">
            <a:spAutoFit/>
          </a:bodyPr>
          <a:lstStyle/>
          <a:p>
            <a:pPr algn="ctr"/>
            <a:r>
              <a:rPr lang="en-US" i="1" dirty="0">
                <a:solidFill>
                  <a:srgbClr val="606060"/>
                </a:solidFill>
                <a:latin typeface="Arial Narrow" panose="020B0606020202030204" pitchFamily="34" charset="0"/>
              </a:rPr>
              <a:t>Hypothetical example</a:t>
            </a:r>
          </a:p>
          <a:p>
            <a:pPr algn="ctr"/>
            <a:r>
              <a:rPr lang="en-US" sz="2400" b="1" dirty="0">
                <a:solidFill>
                  <a:srgbClr val="606060"/>
                </a:solidFill>
                <a:latin typeface="Arial Narrow" panose="020B0606020202030204" pitchFamily="34" charset="0"/>
              </a:rPr>
              <a:t>Male, age 63</a:t>
            </a:r>
          </a:p>
        </p:txBody>
      </p:sp>
    </p:spTree>
    <p:extLst>
      <p:ext uri="{BB962C8B-B14F-4D97-AF65-F5344CB8AC3E}">
        <p14:creationId xmlns:p14="http://schemas.microsoft.com/office/powerpoint/2010/main" val="193943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fade">
                                      <p:cBhvr>
                                        <p:cTn id="42" dur="500"/>
                                        <p:tgtEl>
                                          <p:spTgt spid="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xEl>
                                              <p:pRg st="1" end="1"/>
                                            </p:txEl>
                                          </p:spTgt>
                                        </p:tgtEl>
                                        <p:attrNameLst>
                                          <p:attrName>style.visibility</p:attrName>
                                        </p:attrNameLst>
                                      </p:cBhvr>
                                      <p:to>
                                        <p:strVal val="visible"/>
                                      </p:to>
                                    </p:set>
                                    <p:animEffect transition="in" filter="fade">
                                      <p:cBhvr>
                                        <p:cTn id="4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animBg="1"/>
      <p:bldP spid="32" grpId="0"/>
      <p:bldP spid="33" grpId="0" animBg="1"/>
      <p:bldP spid="34" grpId="0"/>
      <p:bldP spid="35" grpId="0" animBg="1"/>
      <p:bldP spid="36"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Funding with an Existing Annuity</a:t>
            </a:r>
          </a:p>
        </p:txBody>
      </p:sp>
      <p:sp>
        <p:nvSpPr>
          <p:cNvPr id="16" name="TextBox 15">
            <a:extLst>
              <a:ext uri="{FF2B5EF4-FFF2-40B4-BE49-F238E27FC236}">
                <a16:creationId xmlns:a16="http://schemas.microsoft.com/office/drawing/2014/main" id="{8461482E-BBAC-6245-8F23-3270577407AA}"/>
              </a:ext>
            </a:extLst>
          </p:cNvPr>
          <p:cNvSpPr txBox="1"/>
          <p:nvPr/>
        </p:nvSpPr>
        <p:spPr>
          <a:xfrm>
            <a:off x="1340917" y="4930507"/>
            <a:ext cx="10668000" cy="830997"/>
          </a:xfrm>
          <a:prstGeom prst="rect">
            <a:avLst/>
          </a:prstGeom>
          <a:noFill/>
        </p:spPr>
        <p:txBody>
          <a:bodyPr wrap="square" rtlCol="0">
            <a:spAutoFit/>
          </a:bodyPr>
          <a:lstStyle/>
          <a:p>
            <a:pPr defTabSz="457200"/>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4,209 per month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a:p>
            <a:pPr defTabSz="457200"/>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50,508 per year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p:txBody>
      </p:sp>
      <p:sp>
        <p:nvSpPr>
          <p:cNvPr id="17" name="Rectangle 16">
            <a:extLst>
              <a:ext uri="{FF2B5EF4-FFF2-40B4-BE49-F238E27FC236}">
                <a16:creationId xmlns:a16="http://schemas.microsoft.com/office/drawing/2014/main" id="{A67F6CEE-AD65-5944-A305-D6503FD7E101}"/>
              </a:ext>
            </a:extLst>
          </p:cNvPr>
          <p:cNvSpPr/>
          <p:nvPr/>
        </p:nvSpPr>
        <p:spPr>
          <a:xfrm>
            <a:off x="1390650" y="3927929"/>
            <a:ext cx="2745741" cy="824235"/>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$100,000</a:t>
            </a:r>
          </a:p>
        </p:txBody>
      </p:sp>
      <p:cxnSp>
        <p:nvCxnSpPr>
          <p:cNvPr id="25" name="Straight Arrow Connector 24">
            <a:extLst>
              <a:ext uri="{FF2B5EF4-FFF2-40B4-BE49-F238E27FC236}">
                <a16:creationId xmlns:a16="http://schemas.microsoft.com/office/drawing/2014/main" id="{1D7ABDBF-3BA3-884D-8DC9-193C661564BB}"/>
              </a:ext>
            </a:extLst>
          </p:cNvPr>
          <p:cNvCxnSpPr>
            <a:cxnSpLocks/>
          </p:cNvCxnSpPr>
          <p:nvPr/>
        </p:nvCxnSpPr>
        <p:spPr>
          <a:xfrm>
            <a:off x="2770336" y="3143429"/>
            <a:ext cx="0" cy="416844"/>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32" name="Rectangle 31">
            <a:extLst>
              <a:ext uri="{FF2B5EF4-FFF2-40B4-BE49-F238E27FC236}">
                <a16:creationId xmlns:a16="http://schemas.microsoft.com/office/drawing/2014/main" id="{2F8EA188-B521-CE48-A5C8-68B8CEFB10CD}"/>
              </a:ext>
            </a:extLst>
          </p:cNvPr>
          <p:cNvSpPr/>
          <p:nvPr/>
        </p:nvSpPr>
        <p:spPr>
          <a:xfrm>
            <a:off x="1896134" y="1802599"/>
            <a:ext cx="1481496" cy="369332"/>
          </a:xfrm>
          <a:prstGeom prst="rect">
            <a:avLst/>
          </a:prstGeom>
        </p:spPr>
        <p:txBody>
          <a:bodyPr wrap="none">
            <a:spAutoFit/>
          </a:bodyPr>
          <a:lstStyle/>
          <a:p>
            <a:r>
              <a:rPr lang="en-US" i="1" dirty="0">
                <a:solidFill>
                  <a:srgbClr val="424242"/>
                </a:solidFill>
                <a:latin typeface="Arial Narrow" panose="020B0606020202030204" pitchFamily="34" charset="0"/>
                <a:ea typeface="Georgia" charset="0"/>
                <a:cs typeface="Georgia" charset="0"/>
              </a:rPr>
              <a:t>Current annuity</a:t>
            </a:r>
            <a:endParaRPr lang="en-US" dirty="0">
              <a:solidFill>
                <a:srgbClr val="424242"/>
              </a:solidFill>
            </a:endParaRPr>
          </a:p>
        </p:txBody>
      </p:sp>
      <p:sp>
        <p:nvSpPr>
          <p:cNvPr id="33" name="Rectangle 32">
            <a:extLst>
              <a:ext uri="{FF2B5EF4-FFF2-40B4-BE49-F238E27FC236}">
                <a16:creationId xmlns:a16="http://schemas.microsoft.com/office/drawing/2014/main" id="{38B19BF7-AD39-3F4E-85C1-6723D96D0161}"/>
              </a:ext>
            </a:extLst>
          </p:cNvPr>
          <p:cNvSpPr/>
          <p:nvPr/>
        </p:nvSpPr>
        <p:spPr>
          <a:xfrm>
            <a:off x="1390650" y="2165608"/>
            <a:ext cx="2745718" cy="824235"/>
          </a:xfrm>
          <a:prstGeom prst="rect">
            <a:avLst/>
          </a:prstGeom>
          <a:solidFill>
            <a:srgbClr val="023D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$100,000</a:t>
            </a:r>
          </a:p>
        </p:txBody>
      </p:sp>
      <p:sp>
        <p:nvSpPr>
          <p:cNvPr id="34" name="Rectangle 33">
            <a:extLst>
              <a:ext uri="{FF2B5EF4-FFF2-40B4-BE49-F238E27FC236}">
                <a16:creationId xmlns:a16="http://schemas.microsoft.com/office/drawing/2014/main" id="{97518EBA-A774-9C40-99C4-07EDA9139C52}"/>
              </a:ext>
            </a:extLst>
          </p:cNvPr>
          <p:cNvSpPr/>
          <p:nvPr/>
        </p:nvSpPr>
        <p:spPr>
          <a:xfrm>
            <a:off x="1791542" y="3559435"/>
            <a:ext cx="2031325" cy="369332"/>
          </a:xfrm>
          <a:prstGeom prst="rect">
            <a:avLst/>
          </a:prstGeom>
        </p:spPr>
        <p:txBody>
          <a:bodyPr wrap="none">
            <a:spAutoFit/>
          </a:bodyPr>
          <a:lstStyle/>
          <a:p>
            <a:r>
              <a:rPr lang="en-US" i="1" dirty="0">
                <a:solidFill>
                  <a:srgbClr val="424242"/>
                </a:solidFill>
                <a:latin typeface="Arial Narrow" panose="020B0606020202030204" pitchFamily="34" charset="0"/>
                <a:ea typeface="Georgia" charset="0"/>
                <a:cs typeface="Georgia" charset="0"/>
              </a:rPr>
              <a:t>New Indexed annuity</a:t>
            </a:r>
            <a:endParaRPr lang="en-US" dirty="0">
              <a:solidFill>
                <a:srgbClr val="424242"/>
              </a:solidFill>
            </a:endParaRPr>
          </a:p>
        </p:txBody>
      </p:sp>
      <p:sp>
        <p:nvSpPr>
          <p:cNvPr id="35" name="TextBox 34">
            <a:extLst>
              <a:ext uri="{FF2B5EF4-FFF2-40B4-BE49-F238E27FC236}">
                <a16:creationId xmlns:a16="http://schemas.microsoft.com/office/drawing/2014/main" id="{FEC3D012-04FA-8C40-BF71-C83E154AD76E}"/>
              </a:ext>
            </a:extLst>
          </p:cNvPr>
          <p:cNvSpPr txBox="1"/>
          <p:nvPr/>
        </p:nvSpPr>
        <p:spPr>
          <a:xfrm>
            <a:off x="9386979" y="556736"/>
            <a:ext cx="2652621" cy="738664"/>
          </a:xfrm>
          <a:prstGeom prst="rect">
            <a:avLst/>
          </a:prstGeom>
          <a:noFill/>
        </p:spPr>
        <p:txBody>
          <a:bodyPr wrap="square" rtlCol="0">
            <a:spAutoFit/>
          </a:bodyPr>
          <a:lstStyle/>
          <a:p>
            <a:pPr algn="ctr"/>
            <a:r>
              <a:rPr lang="en-US" i="1" dirty="0">
                <a:solidFill>
                  <a:srgbClr val="606060"/>
                </a:solidFill>
                <a:latin typeface="Arial Narrow" panose="020B0606020202030204" pitchFamily="34" charset="0"/>
              </a:rPr>
              <a:t>Hypothetical example</a:t>
            </a:r>
          </a:p>
          <a:p>
            <a:pPr algn="ctr"/>
            <a:r>
              <a:rPr lang="en-US" sz="2400" b="1" dirty="0">
                <a:solidFill>
                  <a:srgbClr val="606060"/>
                </a:solidFill>
                <a:latin typeface="Arial Narrow" panose="020B0606020202030204" pitchFamily="34" charset="0"/>
              </a:rPr>
              <a:t>Female, age 75</a:t>
            </a:r>
          </a:p>
        </p:txBody>
      </p:sp>
      <p:sp>
        <p:nvSpPr>
          <p:cNvPr id="36" name="Pentagon 4">
            <a:extLst>
              <a:ext uri="{FF2B5EF4-FFF2-40B4-BE49-F238E27FC236}">
                <a16:creationId xmlns:a16="http://schemas.microsoft.com/office/drawing/2014/main" id="{0460C133-2D86-434B-9166-7695F791E21A}"/>
              </a:ext>
            </a:extLst>
          </p:cNvPr>
          <p:cNvSpPr/>
          <p:nvPr/>
        </p:nvSpPr>
        <p:spPr>
          <a:xfrm>
            <a:off x="4136368" y="3927928"/>
            <a:ext cx="6550659" cy="824235"/>
          </a:xfrm>
          <a:prstGeom prst="homePlat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dirty="0">
                <a:ln w="0"/>
                <a:solidFill>
                  <a:schemeClr val="accent4">
                    <a:lumMod val="50000"/>
                  </a:schemeClr>
                </a:solidFill>
                <a:latin typeface="Arial Narrow" panose="020B0606020202030204" pitchFamily="34" charset="0"/>
              </a:rPr>
              <a:t>Lifetime</a:t>
            </a:r>
          </a:p>
        </p:txBody>
      </p:sp>
      <p:cxnSp>
        <p:nvCxnSpPr>
          <p:cNvPr id="37" name="Straight Arrow Connector 36">
            <a:extLst>
              <a:ext uri="{FF2B5EF4-FFF2-40B4-BE49-F238E27FC236}">
                <a16:creationId xmlns:a16="http://schemas.microsoft.com/office/drawing/2014/main" id="{8889D094-49E9-F142-98EF-2D4A9377EB18}"/>
              </a:ext>
            </a:extLst>
          </p:cNvPr>
          <p:cNvCxnSpPr>
            <a:cxnSpLocks/>
          </p:cNvCxnSpPr>
          <p:nvPr/>
        </p:nvCxnSpPr>
        <p:spPr>
          <a:xfrm>
            <a:off x="7260616" y="3351013"/>
            <a:ext cx="0" cy="416844"/>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38" name="Rectangle 37">
            <a:extLst>
              <a:ext uri="{FF2B5EF4-FFF2-40B4-BE49-F238E27FC236}">
                <a16:creationId xmlns:a16="http://schemas.microsoft.com/office/drawing/2014/main" id="{2C65A2F1-E69D-7846-A755-66C34454A5B8}"/>
              </a:ext>
            </a:extLst>
          </p:cNvPr>
          <p:cNvSpPr/>
          <p:nvPr/>
        </p:nvSpPr>
        <p:spPr>
          <a:xfrm>
            <a:off x="5800120" y="2563092"/>
            <a:ext cx="2920992" cy="707886"/>
          </a:xfrm>
          <a:prstGeom prst="rect">
            <a:avLst/>
          </a:prstGeom>
        </p:spPr>
        <p:txBody>
          <a:bodyPr wrap="none">
            <a:spAutoFit/>
          </a:bodyPr>
          <a:lstStyle/>
          <a:p>
            <a:pPr algn="ctr"/>
            <a:r>
              <a:rPr lang="en-US" sz="2000" i="1" dirty="0">
                <a:solidFill>
                  <a:srgbClr val="424242"/>
                </a:solidFill>
                <a:latin typeface="Arial Narrow" panose="020B0606020202030204" pitchFamily="34" charset="0"/>
              </a:rPr>
              <a:t>$4,364 annual premium </a:t>
            </a:r>
          </a:p>
          <a:p>
            <a:pPr algn="ctr"/>
            <a:r>
              <a:rPr lang="en-US" sz="2000" i="1" dirty="0">
                <a:solidFill>
                  <a:srgbClr val="424242"/>
                </a:solidFill>
                <a:latin typeface="Arial Narrow" panose="020B0606020202030204" pitchFamily="34" charset="0"/>
              </a:rPr>
              <a:t>guaranteed to never increase</a:t>
            </a:r>
          </a:p>
        </p:txBody>
      </p:sp>
    </p:spTree>
    <p:extLst>
      <p:ext uri="{BB962C8B-B14F-4D97-AF65-F5344CB8AC3E}">
        <p14:creationId xmlns:p14="http://schemas.microsoft.com/office/powerpoint/2010/main" val="68193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up)">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xEl>
                                              <p:pRg st="0" end="0"/>
                                            </p:txEl>
                                          </p:spTgt>
                                        </p:tgtEl>
                                        <p:attrNameLst>
                                          <p:attrName>style.visibility</p:attrName>
                                        </p:attrNameLst>
                                      </p:cBhvr>
                                      <p:to>
                                        <p:strVal val="visible"/>
                                      </p:to>
                                    </p:set>
                                    <p:animEffect transition="in" filter="fade">
                                      <p:cBhvr>
                                        <p:cTn id="46" dur="500"/>
                                        <p:tgtEl>
                                          <p:spTgt spid="1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xEl>
                                              <p:pRg st="1" end="1"/>
                                            </p:txEl>
                                          </p:spTgt>
                                        </p:tgtEl>
                                        <p:attrNameLst>
                                          <p:attrName>style.visibility</p:attrName>
                                        </p:attrNameLst>
                                      </p:cBhvr>
                                      <p:to>
                                        <p:strVal val="visible"/>
                                      </p:to>
                                    </p:set>
                                    <p:animEffect transition="in" filter="fade">
                                      <p:cBhvr>
                                        <p:cTn id="51"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animBg="1"/>
      <p:bldP spid="32" grpId="0"/>
      <p:bldP spid="33" grpId="0" animBg="1"/>
      <p:bldP spid="34" grpId="0"/>
      <p:bldP spid="35" grpId="0"/>
      <p:bldP spid="36" grpId="0" animBg="1"/>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Facts &amp; Figures</a:t>
            </a:r>
          </a:p>
        </p:txBody>
      </p:sp>
      <p:sp>
        <p:nvSpPr>
          <p:cNvPr id="15" name="TextBox 14">
            <a:extLst>
              <a:ext uri="{FF2B5EF4-FFF2-40B4-BE49-F238E27FC236}">
                <a16:creationId xmlns:a16="http://schemas.microsoft.com/office/drawing/2014/main" id="{9F8F8281-5556-6141-A993-E1ECB93DBDDA}"/>
              </a:ext>
            </a:extLst>
          </p:cNvPr>
          <p:cNvSpPr txBox="1"/>
          <p:nvPr/>
        </p:nvSpPr>
        <p:spPr>
          <a:xfrm>
            <a:off x="762000" y="1671935"/>
            <a:ext cx="5287025" cy="461665"/>
          </a:xfrm>
          <a:prstGeom prst="rect">
            <a:avLst/>
          </a:prstGeom>
          <a:noFill/>
        </p:spPr>
        <p:txBody>
          <a:bodyPr wrap="none" rtlCol="0">
            <a:spAutoFit/>
          </a:bodyPr>
          <a:lstStyle/>
          <a:p>
            <a:r>
              <a:rPr lang="en-US" sz="2400" u="sng" dirty="0">
                <a:latin typeface="Arial" panose="020B0604020202020204" pitchFamily="34" charset="0"/>
                <a:cs typeface="Arial" panose="020B0604020202020204" pitchFamily="34" charset="0"/>
              </a:rPr>
              <a:t>National average cost of care in 2020</a:t>
            </a:r>
          </a:p>
        </p:txBody>
      </p:sp>
      <p:sp>
        <p:nvSpPr>
          <p:cNvPr id="16" name="TextBox 15">
            <a:extLst>
              <a:ext uri="{FF2B5EF4-FFF2-40B4-BE49-F238E27FC236}">
                <a16:creationId xmlns:a16="http://schemas.microsoft.com/office/drawing/2014/main" id="{887689E7-C818-CE4E-914C-F9C751163589}"/>
              </a:ext>
            </a:extLst>
          </p:cNvPr>
          <p:cNvSpPr txBox="1"/>
          <p:nvPr/>
        </p:nvSpPr>
        <p:spPr>
          <a:xfrm>
            <a:off x="838199" y="2308350"/>
            <a:ext cx="2614287" cy="369332"/>
          </a:xfrm>
          <a:prstGeom prst="rect">
            <a:avLst/>
          </a:prstGeom>
          <a:solidFill>
            <a:schemeClr val="accent6">
              <a:lumMod val="20000"/>
              <a:lumOff val="80000"/>
            </a:schemeClr>
          </a:solidFill>
          <a:ln>
            <a:solidFill>
              <a:srgbClr val="606060"/>
            </a:solidFill>
          </a:ln>
        </p:spPr>
        <p:txBody>
          <a:bodyPr wrap="square" rtlCol="0">
            <a:spAutoFit/>
          </a:bodyPr>
          <a:lstStyle/>
          <a:p>
            <a:r>
              <a:rPr lang="en-US" dirty="0"/>
              <a:t>Adult Day Health Care</a:t>
            </a:r>
          </a:p>
        </p:txBody>
      </p:sp>
      <p:sp>
        <p:nvSpPr>
          <p:cNvPr id="17" name="TextBox 16">
            <a:extLst>
              <a:ext uri="{FF2B5EF4-FFF2-40B4-BE49-F238E27FC236}">
                <a16:creationId xmlns:a16="http://schemas.microsoft.com/office/drawing/2014/main" id="{4D52FDEF-8F85-0F4F-ADDB-248E464019A5}"/>
              </a:ext>
            </a:extLst>
          </p:cNvPr>
          <p:cNvSpPr txBox="1"/>
          <p:nvPr/>
        </p:nvSpPr>
        <p:spPr>
          <a:xfrm>
            <a:off x="838200" y="2869914"/>
            <a:ext cx="3124200" cy="369332"/>
          </a:xfrm>
          <a:prstGeom prst="rect">
            <a:avLst/>
          </a:prstGeom>
          <a:solidFill>
            <a:schemeClr val="tx2">
              <a:lumMod val="20000"/>
              <a:lumOff val="80000"/>
            </a:schemeClr>
          </a:solidFill>
          <a:ln>
            <a:solidFill>
              <a:srgbClr val="606060"/>
            </a:solidFill>
          </a:ln>
        </p:spPr>
        <p:txBody>
          <a:bodyPr wrap="square" rtlCol="0">
            <a:spAutoFit/>
          </a:bodyPr>
          <a:lstStyle/>
          <a:p>
            <a:r>
              <a:rPr lang="en-US" dirty="0"/>
              <a:t>Assisted Living Facility</a:t>
            </a:r>
          </a:p>
        </p:txBody>
      </p:sp>
      <p:sp>
        <p:nvSpPr>
          <p:cNvPr id="18" name="TextBox 17">
            <a:extLst>
              <a:ext uri="{FF2B5EF4-FFF2-40B4-BE49-F238E27FC236}">
                <a16:creationId xmlns:a16="http://schemas.microsoft.com/office/drawing/2014/main" id="{045906B2-D626-CE4C-9530-1C8F71317109}"/>
              </a:ext>
            </a:extLst>
          </p:cNvPr>
          <p:cNvSpPr txBox="1"/>
          <p:nvPr/>
        </p:nvSpPr>
        <p:spPr>
          <a:xfrm>
            <a:off x="838200" y="3429000"/>
            <a:ext cx="3733800" cy="369332"/>
          </a:xfrm>
          <a:prstGeom prst="rect">
            <a:avLst/>
          </a:prstGeom>
          <a:solidFill>
            <a:schemeClr val="tx2">
              <a:lumMod val="40000"/>
              <a:lumOff val="60000"/>
            </a:schemeClr>
          </a:solidFill>
          <a:ln>
            <a:solidFill>
              <a:srgbClr val="606060"/>
            </a:solidFill>
          </a:ln>
        </p:spPr>
        <p:txBody>
          <a:bodyPr wrap="square" rtlCol="0">
            <a:spAutoFit/>
          </a:bodyPr>
          <a:lstStyle/>
          <a:p>
            <a:r>
              <a:rPr lang="en-US" dirty="0"/>
              <a:t>Homemaker Health Aide</a:t>
            </a:r>
          </a:p>
        </p:txBody>
      </p:sp>
      <p:sp>
        <p:nvSpPr>
          <p:cNvPr id="19" name="TextBox 18">
            <a:extLst>
              <a:ext uri="{FF2B5EF4-FFF2-40B4-BE49-F238E27FC236}">
                <a16:creationId xmlns:a16="http://schemas.microsoft.com/office/drawing/2014/main" id="{D47CC304-A813-204C-9991-B2873B7B1200}"/>
              </a:ext>
            </a:extLst>
          </p:cNvPr>
          <p:cNvSpPr txBox="1"/>
          <p:nvPr/>
        </p:nvSpPr>
        <p:spPr>
          <a:xfrm>
            <a:off x="832337" y="3993042"/>
            <a:ext cx="4419600" cy="369332"/>
          </a:xfrm>
          <a:prstGeom prst="rect">
            <a:avLst/>
          </a:prstGeom>
          <a:solidFill>
            <a:schemeClr val="accent4">
              <a:lumMod val="40000"/>
              <a:lumOff val="60000"/>
            </a:schemeClr>
          </a:solidFill>
          <a:ln>
            <a:solidFill>
              <a:srgbClr val="606060"/>
            </a:solidFill>
          </a:ln>
        </p:spPr>
        <p:txBody>
          <a:bodyPr wrap="square" rtlCol="0">
            <a:spAutoFit/>
          </a:bodyPr>
          <a:lstStyle/>
          <a:p>
            <a:r>
              <a:rPr lang="en-US" dirty="0"/>
              <a:t>Nursing Home Care – </a:t>
            </a:r>
            <a:r>
              <a:rPr lang="en-US" i="1" dirty="0"/>
              <a:t>semi-private room</a:t>
            </a:r>
          </a:p>
        </p:txBody>
      </p:sp>
      <p:sp>
        <p:nvSpPr>
          <p:cNvPr id="20" name="TextBox 19">
            <a:extLst>
              <a:ext uri="{FF2B5EF4-FFF2-40B4-BE49-F238E27FC236}">
                <a16:creationId xmlns:a16="http://schemas.microsoft.com/office/drawing/2014/main" id="{81B5A613-784C-BB44-8F25-9410CF4FC3C4}"/>
              </a:ext>
            </a:extLst>
          </p:cNvPr>
          <p:cNvSpPr txBox="1"/>
          <p:nvPr/>
        </p:nvSpPr>
        <p:spPr>
          <a:xfrm>
            <a:off x="838200" y="4552128"/>
            <a:ext cx="4953000" cy="369332"/>
          </a:xfrm>
          <a:prstGeom prst="rect">
            <a:avLst/>
          </a:prstGeom>
          <a:solidFill>
            <a:schemeClr val="accent4">
              <a:lumMod val="60000"/>
              <a:lumOff val="40000"/>
            </a:schemeClr>
          </a:solidFill>
          <a:ln>
            <a:solidFill>
              <a:srgbClr val="606060"/>
            </a:solidFill>
          </a:ln>
        </p:spPr>
        <p:txBody>
          <a:bodyPr wrap="square" rtlCol="0">
            <a:spAutoFit/>
          </a:bodyPr>
          <a:lstStyle/>
          <a:p>
            <a:r>
              <a:rPr lang="en-US" dirty="0"/>
              <a:t>Nursing Home Care – </a:t>
            </a:r>
            <a:r>
              <a:rPr lang="en-US" i="1" dirty="0"/>
              <a:t>private room</a:t>
            </a:r>
          </a:p>
        </p:txBody>
      </p:sp>
      <p:sp>
        <p:nvSpPr>
          <p:cNvPr id="21" name="TextBox 20">
            <a:extLst>
              <a:ext uri="{FF2B5EF4-FFF2-40B4-BE49-F238E27FC236}">
                <a16:creationId xmlns:a16="http://schemas.microsoft.com/office/drawing/2014/main" id="{D2D8B351-38FD-074C-A3D5-26A0E71F470C}"/>
              </a:ext>
            </a:extLst>
          </p:cNvPr>
          <p:cNvSpPr txBox="1"/>
          <p:nvPr/>
        </p:nvSpPr>
        <p:spPr>
          <a:xfrm>
            <a:off x="838200" y="5820042"/>
            <a:ext cx="9525000" cy="276999"/>
          </a:xfrm>
          <a:prstGeom prst="rect">
            <a:avLst/>
          </a:prstGeom>
          <a:noFill/>
        </p:spPr>
        <p:txBody>
          <a:bodyPr wrap="square" rtlCol="0">
            <a:spAutoFit/>
          </a:bodyPr>
          <a:lstStyle/>
          <a:p>
            <a:r>
              <a:rPr lang="en-US" sz="1200" b="1" dirty="0">
                <a:solidFill>
                  <a:srgbClr val="424242"/>
                </a:solidFill>
              </a:rPr>
              <a:t> Source:</a:t>
            </a:r>
            <a:r>
              <a:rPr lang="en-US" sz="1200" i="1" dirty="0">
                <a:solidFill>
                  <a:srgbClr val="424242"/>
                </a:solidFill>
              </a:rPr>
              <a:t> Genworth 2020 Cost of Care Survey  https://</a:t>
            </a:r>
            <a:r>
              <a:rPr lang="en-US" sz="1200" i="1" dirty="0" err="1">
                <a:solidFill>
                  <a:srgbClr val="424242"/>
                </a:solidFill>
              </a:rPr>
              <a:t>www.genworth.com</a:t>
            </a:r>
            <a:r>
              <a:rPr lang="en-US" sz="1200" i="1" dirty="0">
                <a:solidFill>
                  <a:srgbClr val="424242"/>
                </a:solidFill>
              </a:rPr>
              <a:t>/aging-and-you/finances/cost-of-</a:t>
            </a:r>
            <a:r>
              <a:rPr lang="en-US" sz="1200" i="1" dirty="0" err="1">
                <a:solidFill>
                  <a:srgbClr val="424242"/>
                </a:solidFill>
              </a:rPr>
              <a:t>care.html</a:t>
            </a:r>
            <a:r>
              <a:rPr lang="en-US" sz="1200" i="1" dirty="0">
                <a:solidFill>
                  <a:srgbClr val="424242"/>
                </a:solidFill>
              </a:rPr>
              <a:t>. 02/12/21 </a:t>
            </a:r>
          </a:p>
        </p:txBody>
      </p:sp>
      <p:sp>
        <p:nvSpPr>
          <p:cNvPr id="22" name="TextBox 21">
            <a:extLst>
              <a:ext uri="{FF2B5EF4-FFF2-40B4-BE49-F238E27FC236}">
                <a16:creationId xmlns:a16="http://schemas.microsoft.com/office/drawing/2014/main" id="{9BB22173-D67B-FF4B-93AA-A0CB86E56BD6}"/>
              </a:ext>
            </a:extLst>
          </p:cNvPr>
          <p:cNvSpPr txBox="1"/>
          <p:nvPr/>
        </p:nvSpPr>
        <p:spPr>
          <a:xfrm>
            <a:off x="3452445" y="2308350"/>
            <a:ext cx="3634155" cy="369332"/>
          </a:xfrm>
          <a:prstGeom prst="rect">
            <a:avLst/>
          </a:prstGeom>
          <a:solidFill>
            <a:srgbClr val="D6D6D6"/>
          </a:solidFill>
          <a:ln>
            <a:solidFill>
              <a:srgbClr val="606060"/>
            </a:solidFill>
          </a:ln>
        </p:spPr>
        <p:txBody>
          <a:bodyPr wrap="square" rtlCol="0">
            <a:spAutoFit/>
          </a:bodyPr>
          <a:lstStyle/>
          <a:p>
            <a:r>
              <a:rPr lang="en-US" dirty="0"/>
              <a:t>$1,603 month / $19,236 annual</a:t>
            </a:r>
          </a:p>
        </p:txBody>
      </p:sp>
      <p:sp>
        <p:nvSpPr>
          <p:cNvPr id="23" name="TextBox 22">
            <a:extLst>
              <a:ext uri="{FF2B5EF4-FFF2-40B4-BE49-F238E27FC236}">
                <a16:creationId xmlns:a16="http://schemas.microsoft.com/office/drawing/2014/main" id="{2CB2C2D9-5326-D944-BDF8-4D801719D2A0}"/>
              </a:ext>
            </a:extLst>
          </p:cNvPr>
          <p:cNvSpPr txBox="1"/>
          <p:nvPr/>
        </p:nvSpPr>
        <p:spPr>
          <a:xfrm>
            <a:off x="3944814" y="2869914"/>
            <a:ext cx="3827586" cy="369332"/>
          </a:xfrm>
          <a:prstGeom prst="rect">
            <a:avLst/>
          </a:prstGeom>
          <a:solidFill>
            <a:srgbClr val="D6D6D6"/>
          </a:solidFill>
          <a:ln>
            <a:solidFill>
              <a:srgbClr val="606060"/>
            </a:solidFill>
          </a:ln>
        </p:spPr>
        <p:txBody>
          <a:bodyPr wrap="square" rtlCol="0">
            <a:spAutoFit/>
          </a:bodyPr>
          <a:lstStyle/>
          <a:p>
            <a:r>
              <a:rPr lang="en-US" dirty="0"/>
              <a:t>$4,300 month / $51,600 annual</a:t>
            </a:r>
          </a:p>
        </p:txBody>
      </p:sp>
      <p:sp>
        <p:nvSpPr>
          <p:cNvPr id="24" name="TextBox 23">
            <a:extLst>
              <a:ext uri="{FF2B5EF4-FFF2-40B4-BE49-F238E27FC236}">
                <a16:creationId xmlns:a16="http://schemas.microsoft.com/office/drawing/2014/main" id="{5F60AB90-BD41-A743-B6C2-487ECC59CBD8}"/>
              </a:ext>
            </a:extLst>
          </p:cNvPr>
          <p:cNvSpPr txBox="1"/>
          <p:nvPr/>
        </p:nvSpPr>
        <p:spPr>
          <a:xfrm>
            <a:off x="4566138" y="3429000"/>
            <a:ext cx="4173374" cy="369332"/>
          </a:xfrm>
          <a:prstGeom prst="rect">
            <a:avLst/>
          </a:prstGeom>
          <a:solidFill>
            <a:srgbClr val="D6D6D6"/>
          </a:solidFill>
          <a:ln>
            <a:solidFill>
              <a:srgbClr val="606060"/>
            </a:solidFill>
          </a:ln>
        </p:spPr>
        <p:txBody>
          <a:bodyPr wrap="square" rtlCol="0">
            <a:spAutoFit/>
          </a:bodyPr>
          <a:lstStyle/>
          <a:p>
            <a:r>
              <a:rPr lang="en-US" dirty="0"/>
              <a:t>$4,576 month / $54,912 annual</a:t>
            </a:r>
          </a:p>
        </p:txBody>
      </p:sp>
      <p:sp>
        <p:nvSpPr>
          <p:cNvPr id="25" name="TextBox 24">
            <a:extLst>
              <a:ext uri="{FF2B5EF4-FFF2-40B4-BE49-F238E27FC236}">
                <a16:creationId xmlns:a16="http://schemas.microsoft.com/office/drawing/2014/main" id="{70A58181-6496-AD40-8B87-B07BDFEE23D2}"/>
              </a:ext>
            </a:extLst>
          </p:cNvPr>
          <p:cNvSpPr txBox="1"/>
          <p:nvPr/>
        </p:nvSpPr>
        <p:spPr>
          <a:xfrm>
            <a:off x="5240214" y="3993042"/>
            <a:ext cx="4419600" cy="369332"/>
          </a:xfrm>
          <a:prstGeom prst="rect">
            <a:avLst/>
          </a:prstGeom>
          <a:solidFill>
            <a:srgbClr val="D6D6D6"/>
          </a:solidFill>
          <a:ln>
            <a:solidFill>
              <a:srgbClr val="606060"/>
            </a:solidFill>
          </a:ln>
        </p:spPr>
        <p:txBody>
          <a:bodyPr wrap="square" rtlCol="0">
            <a:spAutoFit/>
          </a:bodyPr>
          <a:lstStyle/>
          <a:p>
            <a:r>
              <a:rPr lang="en-US" dirty="0"/>
              <a:t>$7,756 month / $93,072 annual</a:t>
            </a:r>
            <a:endParaRPr lang="en-US" i="1" dirty="0"/>
          </a:p>
        </p:txBody>
      </p:sp>
      <p:sp>
        <p:nvSpPr>
          <p:cNvPr id="26" name="TextBox 25">
            <a:extLst>
              <a:ext uri="{FF2B5EF4-FFF2-40B4-BE49-F238E27FC236}">
                <a16:creationId xmlns:a16="http://schemas.microsoft.com/office/drawing/2014/main" id="{300E6C1C-1725-B44F-9AA4-736D2F3A77BA}"/>
              </a:ext>
            </a:extLst>
          </p:cNvPr>
          <p:cNvSpPr txBox="1"/>
          <p:nvPr/>
        </p:nvSpPr>
        <p:spPr>
          <a:xfrm>
            <a:off x="5791200" y="4552128"/>
            <a:ext cx="4953000" cy="369332"/>
          </a:xfrm>
          <a:prstGeom prst="rect">
            <a:avLst/>
          </a:prstGeom>
          <a:solidFill>
            <a:srgbClr val="D6D6D6"/>
          </a:solidFill>
          <a:ln>
            <a:solidFill>
              <a:srgbClr val="606060"/>
            </a:solidFill>
          </a:ln>
        </p:spPr>
        <p:txBody>
          <a:bodyPr wrap="square" rtlCol="0">
            <a:spAutoFit/>
          </a:bodyPr>
          <a:lstStyle/>
          <a:p>
            <a:r>
              <a:rPr lang="en-US" dirty="0"/>
              <a:t>$8,821 month / $105,852 annual</a:t>
            </a:r>
            <a:endParaRPr lang="en-US" i="1" dirty="0"/>
          </a:p>
        </p:txBody>
      </p:sp>
    </p:spTree>
    <p:extLst>
      <p:ext uri="{BB962C8B-B14F-4D97-AF65-F5344CB8AC3E}">
        <p14:creationId xmlns:p14="http://schemas.microsoft.com/office/powerpoint/2010/main" val="179992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P spid="22" grpId="0" animBg="1"/>
      <p:bldP spid="23" grpId="0" animBg="1"/>
      <p:bldP spid="24" grpId="0" animBg="1"/>
      <p:bldP spid="25"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idx="4294967295"/>
          </p:nvPr>
        </p:nvSpPr>
        <p:spPr>
          <a:xfrm>
            <a:off x="304800" y="474663"/>
            <a:ext cx="11582400" cy="960437"/>
          </a:xfrm>
        </p:spPr>
        <p:txBody>
          <a:bodyPr/>
          <a:lstStyle/>
          <a:p>
            <a:r>
              <a:rPr lang="en-US" dirty="0">
                <a:solidFill>
                  <a:srgbClr val="FFFFFF"/>
                </a:solidFill>
                <a:latin typeface="Arial" panose="020B0604020202020204" pitchFamily="34" charset="0"/>
                <a:cs typeface="Arial" panose="020B0604020202020204" pitchFamily="34" charset="0"/>
              </a:rPr>
              <a:t>Fork in the road?</a:t>
            </a:r>
          </a:p>
        </p:txBody>
      </p:sp>
      <p:sp>
        <p:nvSpPr>
          <p:cNvPr id="13" name="Content Placeholder 2">
            <a:extLst>
              <a:ext uri="{FF2B5EF4-FFF2-40B4-BE49-F238E27FC236}">
                <a16:creationId xmlns:a16="http://schemas.microsoft.com/office/drawing/2014/main" id="{E058EAC0-3BC0-F64A-AA49-1E2591CA26B9}"/>
              </a:ext>
            </a:extLst>
          </p:cNvPr>
          <p:cNvSpPr txBox="1">
            <a:spLocks/>
          </p:cNvSpPr>
          <p:nvPr/>
        </p:nvSpPr>
        <p:spPr>
          <a:xfrm>
            <a:off x="1752600" y="2991377"/>
            <a:ext cx="8439912" cy="600202"/>
          </a:xfrm>
          <a:prstGeom prst="rect">
            <a:avLst/>
          </a:prstGeom>
          <a:solidFill>
            <a:schemeClr val="accent6">
              <a:lumMod val="20000"/>
              <a:lumOff val="80000"/>
            </a:schemeClr>
          </a:solidFill>
          <a:ln>
            <a:solidFill>
              <a:schemeClr val="accent3"/>
            </a:solidFill>
          </a:ln>
        </p:spPr>
        <p:txBody>
          <a:bodyPr anchor="ct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111" charset="0"/>
              <a:buNone/>
            </a:pPr>
            <a:r>
              <a:rPr lang="en-US" dirty="0">
                <a:latin typeface="Arial" panose="020B0604020202020204" pitchFamily="34" charset="0"/>
                <a:cs typeface="Arial" panose="020B0604020202020204" pitchFamily="34" charset="0"/>
              </a:rPr>
              <a:t>You have choices!</a:t>
            </a:r>
          </a:p>
        </p:txBody>
      </p:sp>
      <p:sp>
        <p:nvSpPr>
          <p:cNvPr id="15" name="Content Placeholder 2">
            <a:extLst>
              <a:ext uri="{FF2B5EF4-FFF2-40B4-BE49-F238E27FC236}">
                <a16:creationId xmlns:a16="http://schemas.microsoft.com/office/drawing/2014/main" id="{95F2267F-7087-014D-BBB8-E05D99575C17}"/>
              </a:ext>
            </a:extLst>
          </p:cNvPr>
          <p:cNvSpPr txBox="1">
            <a:spLocks/>
          </p:cNvSpPr>
          <p:nvPr/>
        </p:nvSpPr>
        <p:spPr>
          <a:xfrm>
            <a:off x="1752600" y="3729319"/>
            <a:ext cx="8440562" cy="600202"/>
          </a:xfrm>
          <a:prstGeom prst="rect">
            <a:avLst/>
          </a:prstGeom>
          <a:solidFill>
            <a:schemeClr val="accent6">
              <a:lumMod val="20000"/>
              <a:lumOff val="80000"/>
            </a:schemeClr>
          </a:solidFill>
          <a:ln>
            <a:solidFill>
              <a:schemeClr val="accent3"/>
            </a:solidFill>
          </a:ln>
        </p:spPr>
        <p:txBody>
          <a:bodyPr anchor="ct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111" charset="0"/>
              <a:buNone/>
            </a:pPr>
            <a:r>
              <a:rPr lang="en-US" dirty="0">
                <a:latin typeface="Arial" panose="020B0604020202020204" pitchFamily="34" charset="0"/>
                <a:cs typeface="Arial" panose="020B0604020202020204" pitchFamily="34" charset="0"/>
              </a:rPr>
              <a:t>Explore your options</a:t>
            </a:r>
          </a:p>
        </p:txBody>
      </p:sp>
      <p:sp>
        <p:nvSpPr>
          <p:cNvPr id="14" name="Content Placeholder 2">
            <a:extLst>
              <a:ext uri="{FF2B5EF4-FFF2-40B4-BE49-F238E27FC236}">
                <a16:creationId xmlns:a16="http://schemas.microsoft.com/office/drawing/2014/main" id="{D6A5C9D8-0F52-1B4E-AAE9-00779922EFEE}"/>
              </a:ext>
            </a:extLst>
          </p:cNvPr>
          <p:cNvSpPr txBox="1">
            <a:spLocks/>
          </p:cNvSpPr>
          <p:nvPr/>
        </p:nvSpPr>
        <p:spPr>
          <a:xfrm>
            <a:off x="1752600" y="4480708"/>
            <a:ext cx="8439912" cy="617835"/>
          </a:xfrm>
          <a:prstGeom prst="rect">
            <a:avLst/>
          </a:prstGeom>
          <a:solidFill>
            <a:schemeClr val="accent6">
              <a:lumMod val="20000"/>
              <a:lumOff val="80000"/>
            </a:schemeClr>
          </a:solidFill>
          <a:ln>
            <a:solidFill>
              <a:schemeClr val="accent3">
                <a:lumMod val="75000"/>
              </a:schemeClr>
            </a:solidFill>
          </a:ln>
        </p:spPr>
        <p:txBody>
          <a:bodyPr anchor="ct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111" charset="0"/>
              <a:buNone/>
            </a:pPr>
            <a:r>
              <a:rPr lang="en-US" dirty="0">
                <a:latin typeface="Arial" panose="020B0604020202020204" pitchFamily="34" charset="0"/>
                <a:cs typeface="Arial" panose="020B0604020202020204" pitchFamily="34" charset="0"/>
              </a:rPr>
              <a:t>Whatever your plan might be, begin now….</a:t>
            </a:r>
          </a:p>
        </p:txBody>
      </p:sp>
    </p:spTree>
    <p:extLst>
      <p:ext uri="{BB962C8B-B14F-4D97-AF65-F5344CB8AC3E}">
        <p14:creationId xmlns:p14="http://schemas.microsoft.com/office/powerpoint/2010/main" val="417106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1E0986-DA28-854C-B93B-BF7AA27D7C67}"/>
              </a:ext>
            </a:extLst>
          </p:cNvPr>
          <p:cNvSpPr/>
          <p:nvPr/>
        </p:nvSpPr>
        <p:spPr>
          <a:xfrm>
            <a:off x="1292" y="1214847"/>
            <a:ext cx="5561308" cy="3890554"/>
          </a:xfrm>
          <a:prstGeom prst="rect">
            <a:avLst/>
          </a:prstGeom>
          <a:solidFill>
            <a:srgbClr val="003A65">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DB"/>
              </a:solidFill>
            </a:endParaRPr>
          </a:p>
        </p:txBody>
      </p:sp>
      <p:sp>
        <p:nvSpPr>
          <p:cNvPr id="2" name="Title 1">
            <a:extLst>
              <a:ext uri="{FF2B5EF4-FFF2-40B4-BE49-F238E27FC236}">
                <a16:creationId xmlns:a16="http://schemas.microsoft.com/office/drawing/2014/main" id="{0A90A0EC-DDED-C446-B88B-82C0245515A9}"/>
              </a:ext>
            </a:extLst>
          </p:cNvPr>
          <p:cNvSpPr>
            <a:spLocks noGrp="1"/>
          </p:cNvSpPr>
          <p:nvPr>
            <p:ph type="title" idx="4294967295"/>
          </p:nvPr>
        </p:nvSpPr>
        <p:spPr>
          <a:xfrm>
            <a:off x="304800" y="1295400"/>
            <a:ext cx="5029200" cy="2671353"/>
          </a:xfrm>
        </p:spPr>
        <p:txBody>
          <a:bodyPr/>
          <a:lstStyle/>
          <a:p>
            <a:pPr algn="l"/>
            <a:r>
              <a:rPr lang="en-US" sz="4000" dirty="0">
                <a:solidFill>
                  <a:srgbClr val="FFFFFF"/>
                </a:solidFill>
                <a:latin typeface="Arial" panose="020B0604020202020204" pitchFamily="34" charset="0"/>
                <a:cs typeface="Arial" panose="020B0604020202020204" pitchFamily="34" charset="0"/>
              </a:rPr>
              <a:t>You are only one choice away from changing your life... </a:t>
            </a:r>
            <a:endParaRPr lang="en-US" sz="3200" i="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6BBAF1BA-F111-5742-9B22-ECC7FC4BA141}"/>
              </a:ext>
            </a:extLst>
          </p:cNvPr>
          <p:cNvSpPr txBox="1">
            <a:spLocks/>
          </p:cNvSpPr>
          <p:nvPr/>
        </p:nvSpPr>
        <p:spPr bwMode="auto">
          <a:xfrm>
            <a:off x="304800" y="3200400"/>
            <a:ext cx="5029200" cy="1905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189" rtl="0" eaLnBrk="1" fontAlgn="base" hangingPunct="1">
              <a:spcBef>
                <a:spcPct val="0"/>
              </a:spcBef>
              <a:spcAft>
                <a:spcPct val="0"/>
              </a:spcAft>
              <a:defRPr sz="4400" i="0" kern="1200">
                <a:solidFill>
                  <a:schemeClr val="tx1"/>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pPr algn="l"/>
            <a:r>
              <a:rPr lang="en-US" sz="3200" dirty="0">
                <a:solidFill>
                  <a:srgbClr val="FFFFFF"/>
                </a:solidFill>
                <a:latin typeface="Arial" panose="020B0604020202020204" pitchFamily="34" charset="0"/>
                <a:cs typeface="Arial" panose="020B0604020202020204" pitchFamily="34" charset="0"/>
              </a:rPr>
              <a:t>and for those you love.</a:t>
            </a:r>
            <a:endParaRPr lang="en-US" sz="3200"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737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Let’s explore all of your choices today!</a:t>
            </a:r>
          </a:p>
        </p:txBody>
      </p:sp>
      <p:sp>
        <p:nvSpPr>
          <p:cNvPr id="6" name="Content Placeholder 2">
            <a:extLst>
              <a:ext uri="{FF2B5EF4-FFF2-40B4-BE49-F238E27FC236}">
                <a16:creationId xmlns:a16="http://schemas.microsoft.com/office/drawing/2014/main" id="{A3036F9E-0310-974E-BC6D-CC11E14E6C02}"/>
              </a:ext>
            </a:extLst>
          </p:cNvPr>
          <p:cNvSpPr txBox="1">
            <a:spLocks/>
          </p:cNvSpPr>
          <p:nvPr/>
        </p:nvSpPr>
        <p:spPr>
          <a:xfrm>
            <a:off x="493889" y="1773364"/>
            <a:ext cx="8461022" cy="3886200"/>
          </a:xfrm>
          <a:prstGeom prst="rect">
            <a:avLst/>
          </a:prstGeom>
        </p:spPr>
        <p:txBody>
          <a:bodyP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111" charset="0"/>
              <a:buNone/>
            </a:pPr>
            <a:r>
              <a:rPr lang="en-US" dirty="0">
                <a:solidFill>
                  <a:srgbClr val="000000"/>
                </a:solidFill>
                <a:latin typeface="Arial" panose="020B0604020202020204" pitchFamily="34" charset="0"/>
                <a:cs typeface="Arial" panose="020B0604020202020204" pitchFamily="34" charset="0"/>
              </a:rPr>
              <a:t>[To schedule an appointment, contact:]</a:t>
            </a:r>
          </a:p>
          <a:p>
            <a:r>
              <a:rPr lang="en-US" dirty="0">
                <a:solidFill>
                  <a:srgbClr val="000000"/>
                </a:solidFill>
                <a:latin typeface="Arial" panose="020B0604020202020204" pitchFamily="34" charset="0"/>
                <a:cs typeface="Arial" panose="020B0604020202020204" pitchFamily="34" charset="0"/>
              </a:rPr>
              <a:t>[First Name Last Name]</a:t>
            </a:r>
          </a:p>
          <a:p>
            <a:r>
              <a:rPr lang="en-US" dirty="0">
                <a:solidFill>
                  <a:srgbClr val="000000"/>
                </a:solidFill>
                <a:latin typeface="Arial" panose="020B0604020202020204" pitchFamily="34" charset="0"/>
                <a:cs typeface="Arial" panose="020B0604020202020204" pitchFamily="34" charset="0"/>
              </a:rPr>
              <a:t>[Company Name]</a:t>
            </a:r>
          </a:p>
          <a:p>
            <a:r>
              <a:rPr lang="en-US" dirty="0">
                <a:solidFill>
                  <a:srgbClr val="000000"/>
                </a:solidFill>
                <a:latin typeface="Arial" panose="020B0604020202020204" pitchFamily="34" charset="0"/>
                <a:cs typeface="Arial" panose="020B0604020202020204" pitchFamily="34" charset="0"/>
              </a:rPr>
              <a:t>[Insurance License # [XXX]] </a:t>
            </a:r>
          </a:p>
          <a:p>
            <a:r>
              <a:rPr lang="en-US" dirty="0">
                <a:solidFill>
                  <a:srgbClr val="000000"/>
                </a:solidFill>
                <a:latin typeface="Arial" panose="020B0604020202020204" pitchFamily="34" charset="0"/>
                <a:cs typeface="Arial" panose="020B0604020202020204" pitchFamily="34" charset="0"/>
              </a:rPr>
              <a:t>[Phone]</a:t>
            </a:r>
          </a:p>
          <a:p>
            <a:r>
              <a:rPr lang="en-US" dirty="0">
                <a:solidFill>
                  <a:srgbClr val="000000"/>
                </a:solidFill>
                <a:latin typeface="Arial" panose="020B0604020202020204" pitchFamily="34" charset="0"/>
                <a:cs typeface="Arial" panose="020B0604020202020204" pitchFamily="34" charset="0"/>
              </a:rPr>
              <a:t>[Email]</a:t>
            </a:r>
          </a:p>
        </p:txBody>
      </p:sp>
    </p:spTree>
    <p:extLst>
      <p:ext uri="{BB962C8B-B14F-4D97-AF65-F5344CB8AC3E}">
        <p14:creationId xmlns:p14="http://schemas.microsoft.com/office/powerpoint/2010/main" val="1402491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F4EA3FA-F2C3-5640-85CB-3AA236C2ECA1}"/>
              </a:ext>
            </a:extLst>
          </p:cNvPr>
          <p:cNvSpPr txBox="1">
            <a:spLocks/>
          </p:cNvSpPr>
          <p:nvPr/>
        </p:nvSpPr>
        <p:spPr bwMode="auto">
          <a:xfrm>
            <a:off x="609600" y="1676400"/>
            <a:ext cx="109728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defTabSz="457189"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32" indent="-285744" algn="l" defTabSz="457189"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2971" indent="-228594" algn="l" defTabSz="457189"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160"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349"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Products are issued and underwritten by The State Life Insurance Company</a:t>
            </a:r>
            <a:r>
              <a:rPr lang="en-US" sz="1600" baseline="30000" dirty="0"/>
              <a:t>®</a:t>
            </a:r>
            <a:r>
              <a:rPr lang="en-US" sz="1600" dirty="0"/>
              <a:t> (State Life), Indianapolis, IN, a OneAmerica company that offers the Care Solutions product suite. Asset Care Form numbers: ICC18 L302, ICC18 L302 JT, ICC18 L302 SP, ICC18 L302 SP JT, ICC18 R537, ICC18 R538, ICC18 SA39 and ICC18 R540; L302, L302 JT, L302 SP, L302 SP JT, R537, R538, SA39 and R540. Annuity Care and Annuity Care II Form numbers: SA34, R508; SA35; ICC15 SA35, ICC15 R521 PPA ND, ICC15 R521 PPA, ICC15 R522 PPA. Indexed Annuity Care Form numbers: SA36, R529 PPA, R529, R530 PPA and R530; ICC14 SA36, ICC14 R529 PPA, ICC14 R529, ICC14 R530 PPA &amp; ICC14 R530. In ID: SA34, R508; SA35 (ID). Not available in all states or may vary by state. </a:t>
            </a:r>
          </a:p>
          <a:p>
            <a:pPr marL="0" indent="0">
              <a:buNone/>
            </a:pPr>
            <a:endParaRPr lang="en-US" sz="1600" dirty="0"/>
          </a:p>
          <a:p>
            <a:pPr marL="0" indent="0">
              <a:buNone/>
            </a:pPr>
            <a:r>
              <a:rPr lang="en-US" sz="1600" dirty="0"/>
              <a:t>This is a solicitation of insurance.  An insurance agent or insurance company will contact you. To be eligible for benefits, the covered person must be a chronically ill individual with qualified long-term care services provided pursuant to a plan of care prescribed by a licensed health care practitioner. The insurance company will do limited medical underwriting to determine if an applicant(s) is/are eligible for coverage.  </a:t>
            </a:r>
          </a:p>
          <a:p>
            <a:pPr marL="0" indent="0">
              <a:buNone/>
            </a:pPr>
            <a:endParaRPr lang="en-US" sz="1600" dirty="0"/>
          </a:p>
        </p:txBody>
      </p:sp>
      <p:sp>
        <p:nvSpPr>
          <p:cNvPr id="7" name="Title 1">
            <a:extLst>
              <a:ext uri="{FF2B5EF4-FFF2-40B4-BE49-F238E27FC236}">
                <a16:creationId xmlns:a16="http://schemas.microsoft.com/office/drawing/2014/main" id="{12B109C4-D3D1-FB45-A833-2998D9B4EC58}"/>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Disclosures</a:t>
            </a:r>
          </a:p>
        </p:txBody>
      </p:sp>
    </p:spTree>
    <p:extLst>
      <p:ext uri="{BB962C8B-B14F-4D97-AF65-F5344CB8AC3E}">
        <p14:creationId xmlns:p14="http://schemas.microsoft.com/office/powerpoint/2010/main" val="37542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01BFE02-85E1-F141-81CB-9755DDA14D27}"/>
              </a:ext>
            </a:extLst>
          </p:cNvPr>
          <p:cNvSpPr txBox="1">
            <a:spLocks/>
          </p:cNvSpPr>
          <p:nvPr/>
        </p:nvSpPr>
        <p:spPr bwMode="auto">
          <a:xfrm>
            <a:off x="609600" y="1676400"/>
            <a:ext cx="109728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defTabSz="457189"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32" indent="-285744" algn="l" defTabSz="457189"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2971" indent="-228594" algn="l" defTabSz="457189"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160"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349"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No medical exams are required for the Annuity Care products.  Asset Care may require a medical exam depending on age and face amount. The policies and long-term care insurance riders have exclusions and limitations. For cost and complete details of coverage, contact your insurance agent or company. All numeric examples and any individuals shown are hypothetical and were used for explanatory purposes only. Actual results may vary. </a:t>
            </a:r>
          </a:p>
          <a:p>
            <a:pPr marL="0" indent="0">
              <a:buNone/>
            </a:pPr>
            <a:endParaRPr lang="en-US" sz="1600" dirty="0"/>
          </a:p>
          <a:p>
            <a:pPr marL="0" indent="0">
              <a:buNone/>
            </a:pPr>
            <a:r>
              <a:rPr lang="en-US" sz="1600" dirty="0"/>
              <a:t>State tax withholdings can affect the annuity values and may affect the ability of the annuity to pay the premiums on the whole life policy. Please consult with your financial and/or tax professional to review your state withholding options. </a:t>
            </a:r>
          </a:p>
          <a:p>
            <a:pPr marL="0" indent="0">
              <a:buNone/>
            </a:pPr>
            <a:endParaRPr lang="en-US" sz="1600" dirty="0"/>
          </a:p>
          <a:p>
            <a:pPr marL="0" indent="0">
              <a:buNone/>
            </a:pPr>
            <a:r>
              <a:rPr lang="en-US" sz="1600" dirty="0"/>
              <a:t>Provided content is for overview and informational purposes only and is not intended as tax, legal, fiduciary or investment advice.</a:t>
            </a:r>
          </a:p>
          <a:p>
            <a:pPr marL="0" indent="0">
              <a:buNone/>
            </a:pPr>
            <a:endParaRPr lang="en-US" sz="1600" dirty="0"/>
          </a:p>
          <a:p>
            <a:pPr marL="0" indent="0">
              <a:buNone/>
            </a:pPr>
            <a:r>
              <a:rPr lang="en-US" sz="1600" dirty="0"/>
              <a:t>[The contact listed is not an affiliate of the companies of OneAmerica.]</a:t>
            </a:r>
          </a:p>
          <a:p>
            <a:pPr marL="0" indent="0">
              <a:buNone/>
            </a:pPr>
            <a:endParaRPr lang="en-US" sz="1600" dirty="0"/>
          </a:p>
          <a:p>
            <a:pPr marL="0" indent="0">
              <a:buNone/>
            </a:pPr>
            <a:r>
              <a:rPr lang="en-US" sz="1600" b="1" dirty="0"/>
              <a:t>NOT A DEPOSIT • NOT FDIC OR NCUA INSURED • NOT BANK OR CREDIT UNION GUARANTEED</a:t>
            </a:r>
            <a:br>
              <a:rPr lang="en-US" sz="1600" b="1" dirty="0"/>
            </a:br>
            <a:r>
              <a:rPr lang="en-US" sz="1600" b="1" dirty="0"/>
              <a:t>NOT INSURED BY ANY FEDERAL GOVERNMENT AGENCY • MAY LOSE VALUE</a:t>
            </a:r>
          </a:p>
          <a:p>
            <a:pPr marL="0" indent="0">
              <a:buNone/>
            </a:pPr>
            <a:endParaRPr lang="en-US" sz="1600" dirty="0"/>
          </a:p>
          <a:p>
            <a:pPr marL="0" indent="0">
              <a:buNone/>
            </a:pPr>
            <a:endParaRPr lang="en-US" sz="1600" dirty="0"/>
          </a:p>
          <a:p>
            <a:pPr marL="0" indent="0">
              <a:buNone/>
            </a:pPr>
            <a:endParaRPr lang="en-US" sz="1600" dirty="0"/>
          </a:p>
        </p:txBody>
      </p:sp>
      <p:sp>
        <p:nvSpPr>
          <p:cNvPr id="9" name="Title 1">
            <a:extLst>
              <a:ext uri="{FF2B5EF4-FFF2-40B4-BE49-F238E27FC236}">
                <a16:creationId xmlns:a16="http://schemas.microsoft.com/office/drawing/2014/main" id="{1BB8D284-E921-7B4F-90CF-E2676AB2FE4B}"/>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Disclosures</a:t>
            </a:r>
          </a:p>
        </p:txBody>
      </p:sp>
    </p:spTree>
    <p:extLst>
      <p:ext uri="{BB962C8B-B14F-4D97-AF65-F5344CB8AC3E}">
        <p14:creationId xmlns:p14="http://schemas.microsoft.com/office/powerpoint/2010/main" val="331806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Facts &amp; Figures</a:t>
            </a:r>
          </a:p>
        </p:txBody>
      </p:sp>
      <p:sp>
        <p:nvSpPr>
          <p:cNvPr id="3" name="TextBox 2">
            <a:extLst>
              <a:ext uri="{FF2B5EF4-FFF2-40B4-BE49-F238E27FC236}">
                <a16:creationId xmlns:a16="http://schemas.microsoft.com/office/drawing/2014/main" id="{62B719A4-46D5-8A4E-97F1-13D9D5EBAED6}"/>
              </a:ext>
            </a:extLst>
          </p:cNvPr>
          <p:cNvSpPr txBox="1"/>
          <p:nvPr/>
        </p:nvSpPr>
        <p:spPr>
          <a:xfrm>
            <a:off x="4735264" y="2036328"/>
            <a:ext cx="4136020" cy="369332"/>
          </a:xfrm>
          <a:prstGeom prst="rect">
            <a:avLst/>
          </a:prstGeom>
          <a:noFill/>
        </p:spPr>
        <p:txBody>
          <a:bodyPr wrap="square" rtlCol="0">
            <a:spAutoFit/>
          </a:bodyPr>
          <a:lstStyle/>
          <a:p>
            <a:r>
              <a:rPr lang="en-US" dirty="0"/>
              <a:t>Average length of LTC need for Men</a:t>
            </a:r>
          </a:p>
        </p:txBody>
      </p:sp>
      <p:sp>
        <p:nvSpPr>
          <p:cNvPr id="4" name="TextBox 3">
            <a:extLst>
              <a:ext uri="{FF2B5EF4-FFF2-40B4-BE49-F238E27FC236}">
                <a16:creationId xmlns:a16="http://schemas.microsoft.com/office/drawing/2014/main" id="{700A8C4C-E58F-C34E-B732-6EEE1EAF1B53}"/>
              </a:ext>
            </a:extLst>
          </p:cNvPr>
          <p:cNvSpPr txBox="1"/>
          <p:nvPr/>
        </p:nvSpPr>
        <p:spPr>
          <a:xfrm>
            <a:off x="2209800" y="1752600"/>
            <a:ext cx="2971800" cy="769441"/>
          </a:xfrm>
          <a:prstGeom prst="rect">
            <a:avLst/>
          </a:prstGeom>
          <a:noFill/>
        </p:spPr>
        <p:txBody>
          <a:bodyPr wrap="square" rtlCol="0">
            <a:spAutoFit/>
          </a:bodyPr>
          <a:lstStyle/>
          <a:p>
            <a:r>
              <a:rPr lang="en-US" sz="4400" b="1" dirty="0">
                <a:latin typeface="Arial Narrow" panose="020B0604020202020204" pitchFamily="34" charset="0"/>
                <a:cs typeface="Arial Narrow" panose="020B0604020202020204" pitchFamily="34" charset="0"/>
              </a:rPr>
              <a:t>2.2 years</a:t>
            </a:r>
            <a:endParaRPr lang="en-US" sz="2800" baseline="30000" dirty="0">
              <a:latin typeface="Arial Narrow" panose="020B0604020202020204" pitchFamily="34" charset="0"/>
              <a:cs typeface="Arial Narrow" panose="020B0604020202020204" pitchFamily="34" charset="0"/>
            </a:endParaRPr>
          </a:p>
        </p:txBody>
      </p:sp>
      <p:sp>
        <p:nvSpPr>
          <p:cNvPr id="27" name="Shape 172">
            <a:extLst>
              <a:ext uri="{FF2B5EF4-FFF2-40B4-BE49-F238E27FC236}">
                <a16:creationId xmlns:a16="http://schemas.microsoft.com/office/drawing/2014/main" id="{E6CF3F8F-0FA2-DF4B-8008-CD759D75CC90}"/>
              </a:ext>
            </a:extLst>
          </p:cNvPr>
          <p:cNvSpPr/>
          <p:nvPr/>
        </p:nvSpPr>
        <p:spPr>
          <a:xfrm>
            <a:off x="2286000" y="2743200"/>
            <a:ext cx="8305800" cy="0"/>
          </a:xfrm>
          <a:prstGeom prst="line">
            <a:avLst/>
          </a:prstGeom>
          <a:ln w="25400" cap="rnd">
            <a:solidFill>
              <a:srgbClr val="5F5F5F"/>
            </a:solidFill>
            <a:prstDash val="sysDot"/>
          </a:ln>
        </p:spPr>
        <p:txBody>
          <a:bodyPr lIns="45719" rIns="45719"/>
          <a:lstStyle/>
          <a:p>
            <a:endParaRPr sz="2000">
              <a:solidFill>
                <a:srgbClr val="5F5F5F"/>
              </a:solidFill>
            </a:endParaRPr>
          </a:p>
        </p:txBody>
      </p:sp>
      <p:sp>
        <p:nvSpPr>
          <p:cNvPr id="28" name="TextBox 27">
            <a:extLst>
              <a:ext uri="{FF2B5EF4-FFF2-40B4-BE49-F238E27FC236}">
                <a16:creationId xmlns:a16="http://schemas.microsoft.com/office/drawing/2014/main" id="{26BC53EC-3E23-1B47-A3D4-287F1AA74B85}"/>
              </a:ext>
            </a:extLst>
          </p:cNvPr>
          <p:cNvSpPr txBox="1"/>
          <p:nvPr/>
        </p:nvSpPr>
        <p:spPr>
          <a:xfrm>
            <a:off x="4735264" y="3103128"/>
            <a:ext cx="4648200" cy="646331"/>
          </a:xfrm>
          <a:prstGeom prst="rect">
            <a:avLst/>
          </a:prstGeom>
          <a:noFill/>
        </p:spPr>
        <p:txBody>
          <a:bodyPr wrap="square" rtlCol="0">
            <a:spAutoFit/>
          </a:bodyPr>
          <a:lstStyle/>
          <a:p>
            <a:r>
              <a:rPr lang="en-US" dirty="0"/>
              <a:t>Average length of LTC need for Women</a:t>
            </a:r>
          </a:p>
          <a:p>
            <a:endParaRPr lang="en-US" dirty="0"/>
          </a:p>
        </p:txBody>
      </p:sp>
      <p:sp>
        <p:nvSpPr>
          <p:cNvPr id="29" name="TextBox 28">
            <a:extLst>
              <a:ext uri="{FF2B5EF4-FFF2-40B4-BE49-F238E27FC236}">
                <a16:creationId xmlns:a16="http://schemas.microsoft.com/office/drawing/2014/main" id="{A9C5291B-9C5E-E049-9E84-74DD2A77A2FC}"/>
              </a:ext>
            </a:extLst>
          </p:cNvPr>
          <p:cNvSpPr txBox="1"/>
          <p:nvPr/>
        </p:nvSpPr>
        <p:spPr>
          <a:xfrm>
            <a:off x="2209800" y="2819400"/>
            <a:ext cx="2971800" cy="769441"/>
          </a:xfrm>
          <a:prstGeom prst="rect">
            <a:avLst/>
          </a:prstGeom>
          <a:noFill/>
        </p:spPr>
        <p:txBody>
          <a:bodyPr wrap="square" rtlCol="0">
            <a:spAutoFit/>
          </a:bodyPr>
          <a:lstStyle/>
          <a:p>
            <a:r>
              <a:rPr lang="en-US" sz="4400" b="1" dirty="0">
                <a:latin typeface="Arial Narrow" panose="020B0604020202020204" pitchFamily="34" charset="0"/>
                <a:cs typeface="Arial Narrow" panose="020B0604020202020204" pitchFamily="34" charset="0"/>
              </a:rPr>
              <a:t>3.7 years</a:t>
            </a:r>
          </a:p>
        </p:txBody>
      </p:sp>
      <p:sp>
        <p:nvSpPr>
          <p:cNvPr id="30" name="Shape 172">
            <a:extLst>
              <a:ext uri="{FF2B5EF4-FFF2-40B4-BE49-F238E27FC236}">
                <a16:creationId xmlns:a16="http://schemas.microsoft.com/office/drawing/2014/main" id="{6E713D07-CD04-164F-A054-7B78F0E801D1}"/>
              </a:ext>
            </a:extLst>
          </p:cNvPr>
          <p:cNvSpPr/>
          <p:nvPr/>
        </p:nvSpPr>
        <p:spPr>
          <a:xfrm>
            <a:off x="2286000" y="3776133"/>
            <a:ext cx="8305800" cy="0"/>
          </a:xfrm>
          <a:prstGeom prst="line">
            <a:avLst/>
          </a:prstGeom>
          <a:ln w="25400" cap="rnd">
            <a:solidFill>
              <a:srgbClr val="5F5F5F"/>
            </a:solidFill>
            <a:prstDash val="sysDot"/>
          </a:ln>
        </p:spPr>
        <p:txBody>
          <a:bodyPr lIns="45719" rIns="45719"/>
          <a:lstStyle/>
          <a:p>
            <a:endParaRPr sz="2000">
              <a:solidFill>
                <a:srgbClr val="5F5F5F"/>
              </a:solidFill>
            </a:endParaRPr>
          </a:p>
        </p:txBody>
      </p:sp>
      <p:sp>
        <p:nvSpPr>
          <p:cNvPr id="31" name="TextBox 30">
            <a:extLst>
              <a:ext uri="{FF2B5EF4-FFF2-40B4-BE49-F238E27FC236}">
                <a16:creationId xmlns:a16="http://schemas.microsoft.com/office/drawing/2014/main" id="{4A0012A0-8B2D-9540-9606-F958450DF3F9}"/>
              </a:ext>
            </a:extLst>
          </p:cNvPr>
          <p:cNvSpPr txBox="1"/>
          <p:nvPr/>
        </p:nvSpPr>
        <p:spPr>
          <a:xfrm>
            <a:off x="4735264" y="4152995"/>
            <a:ext cx="6324600" cy="369332"/>
          </a:xfrm>
          <a:prstGeom prst="rect">
            <a:avLst/>
          </a:prstGeom>
          <a:noFill/>
        </p:spPr>
        <p:txBody>
          <a:bodyPr wrap="square" rtlCol="0">
            <a:spAutoFit/>
          </a:bodyPr>
          <a:lstStyle/>
          <a:p>
            <a:r>
              <a:rPr lang="en-US" dirty="0"/>
              <a:t>Average length of LTC event for an Alzheimer’s diagnosis</a:t>
            </a:r>
          </a:p>
        </p:txBody>
      </p:sp>
      <p:sp>
        <p:nvSpPr>
          <p:cNvPr id="32" name="TextBox 31">
            <a:extLst>
              <a:ext uri="{FF2B5EF4-FFF2-40B4-BE49-F238E27FC236}">
                <a16:creationId xmlns:a16="http://schemas.microsoft.com/office/drawing/2014/main" id="{6A917799-152E-7F40-9A47-C06EC62BEBCD}"/>
              </a:ext>
            </a:extLst>
          </p:cNvPr>
          <p:cNvSpPr txBox="1"/>
          <p:nvPr/>
        </p:nvSpPr>
        <p:spPr>
          <a:xfrm>
            <a:off x="2209800" y="3869267"/>
            <a:ext cx="2971800" cy="769441"/>
          </a:xfrm>
          <a:prstGeom prst="rect">
            <a:avLst/>
          </a:prstGeom>
          <a:noFill/>
        </p:spPr>
        <p:txBody>
          <a:bodyPr wrap="square" rtlCol="0">
            <a:spAutoFit/>
          </a:bodyPr>
          <a:lstStyle/>
          <a:p>
            <a:r>
              <a:rPr lang="en-US" sz="4400" b="1" dirty="0">
                <a:latin typeface="Arial Narrow" panose="020B0604020202020204" pitchFamily="34" charset="0"/>
                <a:cs typeface="Arial Narrow" panose="020B0604020202020204" pitchFamily="34" charset="0"/>
              </a:rPr>
              <a:t>8 years</a:t>
            </a:r>
          </a:p>
        </p:txBody>
      </p:sp>
      <p:sp>
        <p:nvSpPr>
          <p:cNvPr id="33" name="TextBox 32">
            <a:extLst>
              <a:ext uri="{FF2B5EF4-FFF2-40B4-BE49-F238E27FC236}">
                <a16:creationId xmlns:a16="http://schemas.microsoft.com/office/drawing/2014/main" id="{50DFE1E7-4472-DA45-8508-FF21DCE90125}"/>
              </a:ext>
            </a:extLst>
          </p:cNvPr>
          <p:cNvSpPr txBox="1"/>
          <p:nvPr/>
        </p:nvSpPr>
        <p:spPr>
          <a:xfrm>
            <a:off x="838200" y="5478284"/>
            <a:ext cx="10439400" cy="646331"/>
          </a:xfrm>
          <a:prstGeom prst="rect">
            <a:avLst/>
          </a:prstGeom>
          <a:noFill/>
        </p:spPr>
        <p:txBody>
          <a:bodyPr wrap="square" rtlCol="0">
            <a:spAutoFit/>
          </a:bodyPr>
          <a:lstStyle/>
          <a:p>
            <a:r>
              <a:rPr lang="en-US" sz="1200" b="1" dirty="0">
                <a:solidFill>
                  <a:srgbClr val="424242"/>
                </a:solidFill>
              </a:rPr>
              <a:t>1. </a:t>
            </a:r>
            <a:r>
              <a:rPr lang="en-US" sz="1200" i="1" dirty="0">
                <a:solidFill>
                  <a:srgbClr val="424242"/>
                </a:solidFill>
              </a:rPr>
              <a:t>“How Much Care Will You Need?” </a:t>
            </a:r>
            <a:r>
              <a:rPr lang="en-US" sz="1200" i="1" dirty="0" err="1">
                <a:solidFill>
                  <a:srgbClr val="424242"/>
                </a:solidFill>
              </a:rPr>
              <a:t>LongTermCare.gov</a:t>
            </a:r>
            <a:r>
              <a:rPr lang="en-US" sz="1200" i="1" dirty="0">
                <a:solidFill>
                  <a:srgbClr val="424242"/>
                </a:solidFill>
              </a:rPr>
              <a:t>. U.S. Department of Health and Human Services. https://</a:t>
            </a:r>
            <a:r>
              <a:rPr lang="en-US" sz="1200" i="1" dirty="0" err="1">
                <a:solidFill>
                  <a:srgbClr val="424242"/>
                </a:solidFill>
              </a:rPr>
              <a:t>longtermcare.acl.gov</a:t>
            </a:r>
            <a:r>
              <a:rPr lang="en-US" sz="1200" i="1" dirty="0">
                <a:solidFill>
                  <a:srgbClr val="424242"/>
                </a:solidFill>
              </a:rPr>
              <a:t>/the-basics/how-much-care-will-you-</a:t>
            </a:r>
            <a:r>
              <a:rPr lang="en-US" sz="1200" i="1" dirty="0" err="1">
                <a:solidFill>
                  <a:srgbClr val="424242"/>
                </a:solidFill>
              </a:rPr>
              <a:t>need.html</a:t>
            </a:r>
            <a:r>
              <a:rPr lang="en-US" sz="1200" i="1" dirty="0">
                <a:solidFill>
                  <a:srgbClr val="424242"/>
                </a:solidFill>
              </a:rPr>
              <a:t>. Last modified 10/15/2020</a:t>
            </a:r>
            <a:r>
              <a:rPr lang="en-US" sz="1200" dirty="0">
                <a:solidFill>
                  <a:srgbClr val="424242"/>
                </a:solidFill>
              </a:rPr>
              <a:t>. </a:t>
            </a:r>
            <a:r>
              <a:rPr lang="en-US" sz="1200" b="1" dirty="0">
                <a:solidFill>
                  <a:srgbClr val="424242"/>
                </a:solidFill>
              </a:rPr>
              <a:t>2. </a:t>
            </a:r>
            <a:r>
              <a:rPr lang="en-US" sz="1200" i="1" dirty="0">
                <a:solidFill>
                  <a:srgbClr val="424242"/>
                </a:solidFill>
              </a:rPr>
              <a:t>Alzheimer’s Association. 2020 Alzheimer’s Disease Facts and Figures. Alzheimer’s Association.  https://</a:t>
            </a:r>
            <a:r>
              <a:rPr lang="en-US" sz="1200" i="1" dirty="0" err="1">
                <a:solidFill>
                  <a:srgbClr val="424242"/>
                </a:solidFill>
              </a:rPr>
              <a:t>www.alz.org</a:t>
            </a:r>
            <a:r>
              <a:rPr lang="en-US" sz="1200" i="1" dirty="0">
                <a:solidFill>
                  <a:srgbClr val="424242"/>
                </a:solidFill>
              </a:rPr>
              <a:t>/media/Documents/</a:t>
            </a:r>
            <a:r>
              <a:rPr lang="en-US" sz="1200" i="1" dirty="0" err="1">
                <a:solidFill>
                  <a:srgbClr val="424242"/>
                </a:solidFill>
              </a:rPr>
              <a:t>alzheimers</a:t>
            </a:r>
            <a:r>
              <a:rPr lang="en-US" sz="1200" i="1" dirty="0">
                <a:solidFill>
                  <a:srgbClr val="424242"/>
                </a:solidFill>
              </a:rPr>
              <a:t>-facts-and-</a:t>
            </a:r>
            <a:r>
              <a:rPr lang="en-US" sz="1200" i="1" dirty="0" err="1">
                <a:solidFill>
                  <a:srgbClr val="424242"/>
                </a:solidFill>
              </a:rPr>
              <a:t>figures.pdf</a:t>
            </a:r>
            <a:endParaRPr lang="en-US" sz="1200" i="1" dirty="0">
              <a:solidFill>
                <a:srgbClr val="424242"/>
              </a:solidFill>
            </a:endParaRPr>
          </a:p>
        </p:txBody>
      </p:sp>
      <p:sp>
        <p:nvSpPr>
          <p:cNvPr id="5" name="TextBox 4">
            <a:extLst>
              <a:ext uri="{FF2B5EF4-FFF2-40B4-BE49-F238E27FC236}">
                <a16:creationId xmlns:a16="http://schemas.microsoft.com/office/drawing/2014/main" id="{F3A51EA2-3058-C147-B6FD-43AEAC4870FB}"/>
              </a:ext>
            </a:extLst>
          </p:cNvPr>
          <p:cNvSpPr txBox="1"/>
          <p:nvPr/>
        </p:nvSpPr>
        <p:spPr>
          <a:xfrm>
            <a:off x="4191000" y="1895890"/>
            <a:ext cx="290464" cy="369332"/>
          </a:xfrm>
          <a:prstGeom prst="rect">
            <a:avLst/>
          </a:prstGeom>
          <a:noFill/>
        </p:spPr>
        <p:txBody>
          <a:bodyPr wrap="none" rtlCol="0">
            <a:spAutoFit/>
          </a:bodyPr>
          <a:lstStyle/>
          <a:p>
            <a:r>
              <a:rPr lang="en-US" dirty="0">
                <a:latin typeface="Arial Narrow" panose="020B0604020202020204" pitchFamily="34" charset="0"/>
                <a:cs typeface="Arial Narrow" panose="020B0604020202020204" pitchFamily="34" charset="0"/>
              </a:rPr>
              <a:t>1</a:t>
            </a:r>
            <a:endParaRPr lang="en-US" dirty="0"/>
          </a:p>
        </p:txBody>
      </p:sp>
      <p:sp>
        <p:nvSpPr>
          <p:cNvPr id="34" name="TextBox 33">
            <a:extLst>
              <a:ext uri="{FF2B5EF4-FFF2-40B4-BE49-F238E27FC236}">
                <a16:creationId xmlns:a16="http://schemas.microsoft.com/office/drawing/2014/main" id="{4038AF9E-57E0-854C-A147-AD7FD073F368}"/>
              </a:ext>
            </a:extLst>
          </p:cNvPr>
          <p:cNvSpPr txBox="1"/>
          <p:nvPr/>
        </p:nvSpPr>
        <p:spPr>
          <a:xfrm>
            <a:off x="4191000" y="2948835"/>
            <a:ext cx="290464" cy="369332"/>
          </a:xfrm>
          <a:prstGeom prst="rect">
            <a:avLst/>
          </a:prstGeom>
          <a:noFill/>
        </p:spPr>
        <p:txBody>
          <a:bodyPr wrap="none" rtlCol="0">
            <a:spAutoFit/>
          </a:bodyPr>
          <a:lstStyle/>
          <a:p>
            <a:r>
              <a:rPr lang="en-US" dirty="0">
                <a:latin typeface="Arial Narrow" panose="020B0604020202020204" pitchFamily="34" charset="0"/>
                <a:cs typeface="Arial Narrow" panose="020B0604020202020204" pitchFamily="34" charset="0"/>
              </a:rPr>
              <a:t>1</a:t>
            </a:r>
            <a:endParaRPr lang="en-US" dirty="0"/>
          </a:p>
        </p:txBody>
      </p:sp>
      <p:sp>
        <p:nvSpPr>
          <p:cNvPr id="35" name="TextBox 34">
            <a:extLst>
              <a:ext uri="{FF2B5EF4-FFF2-40B4-BE49-F238E27FC236}">
                <a16:creationId xmlns:a16="http://schemas.microsoft.com/office/drawing/2014/main" id="{0C345718-9866-C645-921B-E8F5F5BF1D67}"/>
              </a:ext>
            </a:extLst>
          </p:cNvPr>
          <p:cNvSpPr txBox="1"/>
          <p:nvPr/>
        </p:nvSpPr>
        <p:spPr>
          <a:xfrm>
            <a:off x="3824336" y="3962400"/>
            <a:ext cx="290464" cy="369332"/>
          </a:xfrm>
          <a:prstGeom prst="rect">
            <a:avLst/>
          </a:prstGeom>
          <a:noFill/>
        </p:spPr>
        <p:txBody>
          <a:bodyPr wrap="none" rtlCol="0">
            <a:spAutoFit/>
          </a:bodyPr>
          <a:lstStyle/>
          <a:p>
            <a:r>
              <a:rPr lang="en-US" dirty="0">
                <a:latin typeface="Arial Narrow" panose="020B0604020202020204" pitchFamily="34" charset="0"/>
                <a:cs typeface="Arial Narrow" panose="020B0604020202020204" pitchFamily="34" charset="0"/>
              </a:rPr>
              <a:t>2</a:t>
            </a:r>
            <a:endParaRPr lang="en-US" dirty="0"/>
          </a:p>
        </p:txBody>
      </p:sp>
    </p:spTree>
    <p:extLst>
      <p:ext uri="{BB962C8B-B14F-4D97-AF65-F5344CB8AC3E}">
        <p14:creationId xmlns:p14="http://schemas.microsoft.com/office/powerpoint/2010/main" val="24331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7" grpId="0" animBg="1"/>
      <p:bldP spid="28" grpId="0"/>
      <p:bldP spid="29" grpId="0"/>
      <p:bldP spid="30" grpId="0" animBg="1"/>
      <p:bldP spid="31" grpId="0"/>
      <p:bldP spid="32" grpId="0"/>
      <p:bldP spid="5"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Facts &amp; Figures</a:t>
            </a:r>
          </a:p>
        </p:txBody>
      </p:sp>
      <p:sp>
        <p:nvSpPr>
          <p:cNvPr id="33" name="TextBox 32">
            <a:extLst>
              <a:ext uri="{FF2B5EF4-FFF2-40B4-BE49-F238E27FC236}">
                <a16:creationId xmlns:a16="http://schemas.microsoft.com/office/drawing/2014/main" id="{50DFE1E7-4472-DA45-8508-FF21DCE90125}"/>
              </a:ext>
            </a:extLst>
          </p:cNvPr>
          <p:cNvSpPr txBox="1"/>
          <p:nvPr/>
        </p:nvSpPr>
        <p:spPr>
          <a:xfrm>
            <a:off x="838200" y="5791200"/>
            <a:ext cx="10439400" cy="276999"/>
          </a:xfrm>
          <a:prstGeom prst="rect">
            <a:avLst/>
          </a:prstGeom>
          <a:noFill/>
        </p:spPr>
        <p:txBody>
          <a:bodyPr wrap="square" rtlCol="0">
            <a:spAutoFit/>
          </a:bodyPr>
          <a:lstStyle/>
          <a:p>
            <a:r>
              <a:rPr lang="en-US" sz="1200" b="1" dirty="0">
                <a:solidFill>
                  <a:srgbClr val="424242"/>
                </a:solidFill>
              </a:rPr>
              <a:t>Source: </a:t>
            </a:r>
            <a:r>
              <a:rPr lang="en-US" sz="1200" i="1" dirty="0">
                <a:solidFill>
                  <a:srgbClr val="424242"/>
                </a:solidFill>
              </a:rPr>
              <a:t>http://</a:t>
            </a:r>
            <a:r>
              <a:rPr lang="en-US" sz="1200" i="1" dirty="0" err="1">
                <a:solidFill>
                  <a:srgbClr val="424242"/>
                </a:solidFill>
              </a:rPr>
              <a:t>www.aaltci.org</a:t>
            </a:r>
            <a:r>
              <a:rPr lang="en-US" sz="1200" i="1" dirty="0">
                <a:solidFill>
                  <a:srgbClr val="424242"/>
                </a:solidFill>
              </a:rPr>
              <a:t>/long-term-care-insurance/learning-center//ltcfacts-2019.php#2019end. November 2019 </a:t>
            </a:r>
          </a:p>
        </p:txBody>
      </p:sp>
      <p:graphicFrame>
        <p:nvGraphicFramePr>
          <p:cNvPr id="17" name="Table 16">
            <a:extLst>
              <a:ext uri="{FF2B5EF4-FFF2-40B4-BE49-F238E27FC236}">
                <a16:creationId xmlns:a16="http://schemas.microsoft.com/office/drawing/2014/main" id="{65DA4C9C-49F6-844A-85AA-9C7624E79F4A}"/>
              </a:ext>
            </a:extLst>
          </p:cNvPr>
          <p:cNvGraphicFramePr>
            <a:graphicFrameLocks noGrp="1"/>
          </p:cNvGraphicFramePr>
          <p:nvPr/>
        </p:nvGraphicFramePr>
        <p:xfrm>
          <a:off x="915630" y="1406012"/>
          <a:ext cx="10360741" cy="4232786"/>
        </p:xfrm>
        <a:graphic>
          <a:graphicData uri="http://schemas.openxmlformats.org/drawingml/2006/table">
            <a:tbl>
              <a:tblPr bandRow="1">
                <a:effectLst/>
                <a:tableStyleId>{91EBBBCC-DAD2-459C-BE2E-F6DE35CF9A28}</a:tableStyleId>
              </a:tblPr>
              <a:tblGrid>
                <a:gridCol w="1480106">
                  <a:extLst>
                    <a:ext uri="{9D8B030D-6E8A-4147-A177-3AD203B41FA5}">
                      <a16:colId xmlns:a16="http://schemas.microsoft.com/office/drawing/2014/main" val="20000"/>
                    </a:ext>
                  </a:extLst>
                </a:gridCol>
                <a:gridCol w="2643047">
                  <a:extLst>
                    <a:ext uri="{9D8B030D-6E8A-4147-A177-3AD203B41FA5}">
                      <a16:colId xmlns:a16="http://schemas.microsoft.com/office/drawing/2014/main" val="20001"/>
                    </a:ext>
                  </a:extLst>
                </a:gridCol>
                <a:gridCol w="1839158">
                  <a:extLst>
                    <a:ext uri="{9D8B030D-6E8A-4147-A177-3AD203B41FA5}">
                      <a16:colId xmlns:a16="http://schemas.microsoft.com/office/drawing/2014/main" val="20002"/>
                    </a:ext>
                  </a:extLst>
                </a:gridCol>
                <a:gridCol w="2736801">
                  <a:extLst>
                    <a:ext uri="{9D8B030D-6E8A-4147-A177-3AD203B41FA5}">
                      <a16:colId xmlns:a16="http://schemas.microsoft.com/office/drawing/2014/main" val="20003"/>
                    </a:ext>
                  </a:extLst>
                </a:gridCol>
                <a:gridCol w="1661629">
                  <a:extLst>
                    <a:ext uri="{9D8B030D-6E8A-4147-A177-3AD203B41FA5}">
                      <a16:colId xmlns:a16="http://schemas.microsoft.com/office/drawing/2014/main" val="1876469014"/>
                    </a:ext>
                  </a:extLst>
                </a:gridCol>
              </a:tblGrid>
              <a:tr h="829940">
                <a:tc>
                  <a:txBody>
                    <a:bodyPr/>
                    <a:lstStyle/>
                    <a:p>
                      <a:pPr algn="ctr"/>
                      <a:r>
                        <a:rPr lang="en-US" sz="1800" b="1" dirty="0">
                          <a:solidFill>
                            <a:srgbClr val="5F5F5F"/>
                          </a:solidFill>
                          <a:latin typeface="Arial Narrow" panose="020B0606020202030204" pitchFamily="34" charset="0"/>
                        </a:rPr>
                        <a:t>Company</a:t>
                      </a:r>
                    </a:p>
                  </a:txBody>
                  <a:tcPr marL="68580" marR="68580" marT="34290" marB="34290" anchor="ctr">
                    <a:lnR w="12700" cap="flat" cmpd="sng" algn="ctr">
                      <a:solidFill>
                        <a:srgbClr val="60798D"/>
                      </a:solidFill>
                      <a:prstDash val="solid"/>
                      <a:round/>
                      <a:headEnd type="none" w="med" len="med"/>
                      <a:tailEnd type="none" w="med" len="med"/>
                    </a:lnR>
                  </a:tcPr>
                </a:tc>
                <a:tc>
                  <a:txBody>
                    <a:bodyPr/>
                    <a:lstStyle/>
                    <a:p>
                      <a:pPr algn="ctr"/>
                      <a:r>
                        <a:rPr lang="en-US" sz="1800" b="1" i="0" kern="1200" dirty="0">
                          <a:solidFill>
                            <a:srgbClr val="5F5F5F"/>
                          </a:solidFill>
                          <a:effectLst/>
                          <a:latin typeface="Arial Narrow" panose="020B0606020202030204" pitchFamily="34" charset="0"/>
                          <a:ea typeface="+mn-ea"/>
                          <a:cs typeface="+mn-cs"/>
                        </a:rPr>
                        <a:t>Largest claim (Male)</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solidFill>
                      <a:schemeClr val="accent6">
                        <a:lumMod val="60000"/>
                        <a:lumOff val="40000"/>
                      </a:schemeClr>
                    </a:solidFill>
                  </a:tcPr>
                </a:tc>
                <a:tc>
                  <a:txBody>
                    <a:bodyPr/>
                    <a:lstStyle/>
                    <a:p>
                      <a:pPr algn="ctr"/>
                      <a:r>
                        <a:rPr lang="en-US" sz="1800" b="1" i="0" kern="1200" dirty="0">
                          <a:solidFill>
                            <a:srgbClr val="5F5F5F"/>
                          </a:solidFill>
                          <a:effectLst/>
                          <a:latin typeface="Arial Narrow" panose="020B0606020202030204" pitchFamily="34" charset="0"/>
                          <a:ea typeface="+mn-ea"/>
                          <a:cs typeface="+mn-cs"/>
                        </a:rPr>
                        <a:t>Total cost</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solidFill>
                      <a:schemeClr val="accent6">
                        <a:lumMod val="60000"/>
                        <a:lumOff val="40000"/>
                      </a:schemeClr>
                    </a:solidFill>
                  </a:tcPr>
                </a:tc>
                <a:tc>
                  <a:txBody>
                    <a:bodyPr/>
                    <a:lstStyle/>
                    <a:p>
                      <a:pPr algn="ctr"/>
                      <a:r>
                        <a:rPr lang="en-US" sz="1800" b="1" i="0" kern="1200" dirty="0">
                          <a:solidFill>
                            <a:srgbClr val="5F5F5F"/>
                          </a:solidFill>
                          <a:effectLst/>
                          <a:latin typeface="Arial Narrow" panose="020B0606020202030204" pitchFamily="34" charset="0"/>
                          <a:ea typeface="+mn-ea"/>
                          <a:cs typeface="+mn-cs"/>
                        </a:rPr>
                        <a:t>Largest claim (Female)</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solidFill>
                      <a:schemeClr val="accent4">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b="1" i="0" kern="1200" dirty="0">
                          <a:solidFill>
                            <a:srgbClr val="5F5F5F"/>
                          </a:solidFill>
                          <a:effectLst/>
                          <a:latin typeface="Arial Narrow" panose="020B0606020202030204" pitchFamily="34" charset="0"/>
                          <a:ea typeface="+mn-ea"/>
                          <a:cs typeface="+mn-cs"/>
                        </a:rPr>
                        <a:t>Total cost</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solidFill>
                      <a:schemeClr val="accent4">
                        <a:lumMod val="40000"/>
                        <a:lumOff val="60000"/>
                      </a:schemeClr>
                    </a:solidFill>
                  </a:tcPr>
                </a:tc>
                <a:extLst>
                  <a:ext uri="{0D108BD9-81ED-4DB2-BD59-A6C34878D82A}">
                    <a16:rowId xmlns:a16="http://schemas.microsoft.com/office/drawing/2014/main" val="10000"/>
                  </a:ext>
                </a:extLst>
              </a:tr>
              <a:tr h="503405">
                <a:tc>
                  <a:txBody>
                    <a:bodyPr/>
                    <a:lstStyle/>
                    <a:p>
                      <a:pPr algn="ctr"/>
                      <a:r>
                        <a:rPr lang="en-US" sz="2000" dirty="0">
                          <a:solidFill>
                            <a:srgbClr val="5F5F5F"/>
                          </a:solidFill>
                          <a:latin typeface="Arial Narrow" panose="020B0606020202030204" pitchFamily="34" charset="0"/>
                        </a:rPr>
                        <a:t>1</a:t>
                      </a:r>
                      <a:endParaRPr lang="en-US" sz="2000" b="1" dirty="0">
                        <a:solidFill>
                          <a:srgbClr val="5F5F5F"/>
                        </a:solidFill>
                        <a:latin typeface="Arial Narrow" panose="020B0606020202030204" pitchFamily="34" charset="0"/>
                      </a:endParaRPr>
                    </a:p>
                  </a:txBody>
                  <a:tcPr marL="68580" marR="68580" marT="34290" marB="34290" anchor="ctr">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14 years, 2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$2,276,381</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16 years, 6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$2,329,333</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extLst>
                  <a:ext uri="{0D108BD9-81ED-4DB2-BD59-A6C34878D82A}">
                    <a16:rowId xmlns:a16="http://schemas.microsoft.com/office/drawing/2014/main" val="10001"/>
                  </a:ext>
                </a:extLst>
              </a:tr>
              <a:tr h="496605">
                <a:tc>
                  <a:txBody>
                    <a:bodyPr/>
                    <a:lstStyle/>
                    <a:p>
                      <a:pPr algn="ctr"/>
                      <a:r>
                        <a:rPr lang="en-US" sz="1800" dirty="0">
                          <a:solidFill>
                            <a:srgbClr val="5F5F5F"/>
                          </a:solidFill>
                          <a:latin typeface="Arial Narrow" panose="020B0606020202030204" pitchFamily="34" charset="0"/>
                        </a:rPr>
                        <a:t>2</a:t>
                      </a:r>
                    </a:p>
                  </a:txBody>
                  <a:tcPr marL="68580" marR="68580" marT="34290" marB="34290" anchor="ctr">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19 years, 3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$2,205,800</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15 years, 4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$2,636,417</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extLst>
                  <a:ext uri="{0D108BD9-81ED-4DB2-BD59-A6C34878D82A}">
                    <a16:rowId xmlns:a16="http://schemas.microsoft.com/office/drawing/2014/main" val="10002"/>
                  </a:ext>
                </a:extLst>
              </a:tr>
              <a:tr h="496605">
                <a:tc>
                  <a:txBody>
                    <a:bodyPr/>
                    <a:lstStyle/>
                    <a:p>
                      <a:pPr algn="ctr"/>
                      <a:r>
                        <a:rPr lang="en-US" sz="1800" dirty="0">
                          <a:solidFill>
                            <a:srgbClr val="5F5F5F"/>
                          </a:solidFill>
                          <a:latin typeface="Arial Narrow" panose="020B0606020202030204" pitchFamily="34" charset="0"/>
                        </a:rPr>
                        <a:t>3</a:t>
                      </a:r>
                    </a:p>
                  </a:txBody>
                  <a:tcPr marL="68580" marR="68580" marT="34290" marB="34290" anchor="ctr">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16 years, 2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$2,091,083</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9 years, 10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$1,727,594</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extLst>
                  <a:ext uri="{0D108BD9-81ED-4DB2-BD59-A6C34878D82A}">
                    <a16:rowId xmlns:a16="http://schemas.microsoft.com/office/drawing/2014/main" val="2958028453"/>
                  </a:ext>
                </a:extLst>
              </a:tr>
              <a:tr h="49660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rgbClr val="5F5F5F"/>
                          </a:solidFill>
                          <a:latin typeface="Arial Narrow" panose="020B0606020202030204" pitchFamily="34" charset="0"/>
                        </a:rPr>
                        <a:t>4</a:t>
                      </a:r>
                    </a:p>
                  </a:txBody>
                  <a:tcPr marL="68580" marR="68580" marT="34290" marB="34290" anchor="ctr">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15 years, 8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$1,700,000</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14 years, 6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$2,000,000</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extLst>
                  <a:ext uri="{0D108BD9-81ED-4DB2-BD59-A6C34878D82A}">
                    <a16:rowId xmlns:a16="http://schemas.microsoft.com/office/drawing/2014/main" val="2681458863"/>
                  </a:ext>
                </a:extLst>
              </a:tr>
              <a:tr h="496605">
                <a:tc>
                  <a:txBody>
                    <a:bodyPr/>
                    <a:lstStyle/>
                    <a:p>
                      <a:pPr algn="ctr"/>
                      <a:r>
                        <a:rPr lang="en-US" sz="1800" dirty="0">
                          <a:solidFill>
                            <a:srgbClr val="5F5F5F"/>
                          </a:solidFill>
                          <a:latin typeface="Arial Narrow" panose="020B0606020202030204" pitchFamily="34" charset="0"/>
                        </a:rPr>
                        <a:t>5</a:t>
                      </a:r>
                    </a:p>
                  </a:txBody>
                  <a:tcPr marL="68580" marR="68580" marT="34290" marB="34290" anchor="ctr">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14 years, 3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$1,461,256</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11 years, 7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$2,012,385</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extLst>
                  <a:ext uri="{0D108BD9-81ED-4DB2-BD59-A6C34878D82A}">
                    <a16:rowId xmlns:a16="http://schemas.microsoft.com/office/drawing/2014/main" val="4266009349"/>
                  </a:ext>
                </a:extLst>
              </a:tr>
              <a:tr h="416416">
                <a:tc>
                  <a:txBody>
                    <a:bodyPr/>
                    <a:lstStyle/>
                    <a:p>
                      <a:pPr algn="ctr"/>
                      <a:r>
                        <a:rPr lang="en-US" sz="1800" dirty="0">
                          <a:solidFill>
                            <a:srgbClr val="5F5F5F"/>
                          </a:solidFill>
                          <a:latin typeface="Arial Narrow" panose="020B0606020202030204" pitchFamily="34" charset="0"/>
                        </a:rPr>
                        <a:t>6</a:t>
                      </a:r>
                    </a:p>
                  </a:txBody>
                  <a:tcPr marL="68580" marR="68580" marT="34290" marB="34290" anchor="ctr">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15 years, 4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$1,413,934</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15 years, 6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$1,499,601</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extLst>
                  <a:ext uri="{0D108BD9-81ED-4DB2-BD59-A6C34878D82A}">
                    <a16:rowId xmlns:a16="http://schemas.microsoft.com/office/drawing/2014/main" val="623439738"/>
                  </a:ext>
                </a:extLst>
              </a:tr>
              <a:tr h="496605">
                <a:tc>
                  <a:txBody>
                    <a:bodyPr/>
                    <a:lstStyle/>
                    <a:p>
                      <a:pPr algn="ctr"/>
                      <a:r>
                        <a:rPr lang="en-US" sz="1800" dirty="0">
                          <a:solidFill>
                            <a:srgbClr val="5F5F5F"/>
                          </a:solidFill>
                          <a:latin typeface="Arial Narrow" panose="020B0606020202030204" pitchFamily="34" charset="0"/>
                        </a:rPr>
                        <a:t>7</a:t>
                      </a:r>
                    </a:p>
                  </a:txBody>
                  <a:tcPr marL="68580" marR="68580" marT="34290" marB="34290" anchor="ctr">
                    <a:lnR w="12700" cap="flat" cmpd="sng" algn="ctr">
                      <a:solidFill>
                        <a:srgbClr val="60798D"/>
                      </a:solidFill>
                      <a:prstDash val="solid"/>
                      <a:round/>
                      <a:headEnd type="none" w="med" len="med"/>
                      <a:tailEnd type="none" w="med" len="med"/>
                    </a:lnR>
                    <a:lnB w="12700" cap="flat" cmpd="sng" algn="ctr">
                      <a:solidFill>
                        <a:schemeClr val="tx1"/>
                      </a:solidFill>
                      <a:prstDash val="sysDot"/>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13 years, 2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lnB w="12700" cap="flat" cmpd="sng" algn="ctr">
                      <a:solidFill>
                        <a:schemeClr val="tx1"/>
                      </a:solidFill>
                      <a:prstDash val="sysDot"/>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$1,179,502</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lnB w="12700" cap="flat" cmpd="sng" algn="ctr">
                      <a:solidFill>
                        <a:schemeClr val="tx1"/>
                      </a:solidFill>
                      <a:prstDash val="sysDot"/>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18 years, 1 month</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lnB w="12700" cap="flat" cmpd="sng" algn="ctr">
                      <a:solidFill>
                        <a:schemeClr val="tx1"/>
                      </a:solidFill>
                      <a:prstDash val="sysDot"/>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$1,316,417</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001019217"/>
                  </a:ext>
                </a:extLst>
              </a:tr>
            </a:tbl>
          </a:graphicData>
        </a:graphic>
      </p:graphicFrame>
    </p:spTree>
    <p:extLst>
      <p:ext uri="{BB962C8B-B14F-4D97-AF65-F5344CB8AC3E}">
        <p14:creationId xmlns:p14="http://schemas.microsoft.com/office/powerpoint/2010/main" val="236260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Facts &amp; Figures</a:t>
            </a:r>
          </a:p>
        </p:txBody>
      </p:sp>
      <p:sp>
        <p:nvSpPr>
          <p:cNvPr id="7" name="TextBox 6">
            <a:extLst>
              <a:ext uri="{FF2B5EF4-FFF2-40B4-BE49-F238E27FC236}">
                <a16:creationId xmlns:a16="http://schemas.microsoft.com/office/drawing/2014/main" id="{E28230C2-8548-EC46-BC80-54603F0E13E3}"/>
              </a:ext>
            </a:extLst>
          </p:cNvPr>
          <p:cNvSpPr txBox="1"/>
          <p:nvPr/>
        </p:nvSpPr>
        <p:spPr>
          <a:xfrm>
            <a:off x="2473764" y="3810000"/>
            <a:ext cx="844365" cy="1446550"/>
          </a:xfrm>
          <a:prstGeom prst="rect">
            <a:avLst/>
          </a:prstGeom>
          <a:noFill/>
        </p:spPr>
        <p:txBody>
          <a:bodyPr wrap="square" rtlCol="0">
            <a:spAutoFit/>
          </a:bodyPr>
          <a:lstStyle/>
          <a:p>
            <a:r>
              <a:rPr lang="en-US" sz="8800" dirty="0">
                <a:solidFill>
                  <a:schemeClr val="accent3">
                    <a:lumMod val="75000"/>
                  </a:schemeClr>
                </a:solidFill>
                <a:latin typeface="+mj-lt"/>
              </a:rPr>
              <a:t>3</a:t>
            </a:r>
          </a:p>
        </p:txBody>
      </p:sp>
      <p:sp>
        <p:nvSpPr>
          <p:cNvPr id="8" name="TextBox 7">
            <a:extLst>
              <a:ext uri="{FF2B5EF4-FFF2-40B4-BE49-F238E27FC236}">
                <a16:creationId xmlns:a16="http://schemas.microsoft.com/office/drawing/2014/main" id="{611AFE50-AE07-0D45-96DD-60AF9656BEB1}"/>
              </a:ext>
            </a:extLst>
          </p:cNvPr>
          <p:cNvSpPr txBox="1"/>
          <p:nvPr/>
        </p:nvSpPr>
        <p:spPr>
          <a:xfrm>
            <a:off x="3224307" y="4251368"/>
            <a:ext cx="2648279" cy="923330"/>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Family dynamics</a:t>
            </a:r>
          </a:p>
          <a:p>
            <a:r>
              <a:rPr lang="en-US" dirty="0">
                <a:solidFill>
                  <a:srgbClr val="000000"/>
                </a:solidFill>
                <a:latin typeface="Arial" panose="020B0604020202020204" pitchFamily="34" charset="0"/>
                <a:cs typeface="Arial" panose="020B0604020202020204" pitchFamily="34" charset="0"/>
              </a:rPr>
              <a:t>Who is providing care now?</a:t>
            </a:r>
          </a:p>
        </p:txBody>
      </p:sp>
      <p:sp>
        <p:nvSpPr>
          <p:cNvPr id="9" name="TextBox 8">
            <a:extLst>
              <a:ext uri="{FF2B5EF4-FFF2-40B4-BE49-F238E27FC236}">
                <a16:creationId xmlns:a16="http://schemas.microsoft.com/office/drawing/2014/main" id="{D726274E-082F-1F48-B885-EBCA41F38B78}"/>
              </a:ext>
            </a:extLst>
          </p:cNvPr>
          <p:cNvSpPr txBox="1"/>
          <p:nvPr/>
        </p:nvSpPr>
        <p:spPr>
          <a:xfrm>
            <a:off x="7130028" y="2133600"/>
            <a:ext cx="2538051" cy="1200329"/>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Longer life spans</a:t>
            </a:r>
          </a:p>
          <a:p>
            <a:r>
              <a:rPr lang="en-US" dirty="0">
                <a:solidFill>
                  <a:srgbClr val="000000"/>
                </a:solidFill>
                <a:latin typeface="Arial" panose="020B0604020202020204" pitchFamily="34" charset="0"/>
                <a:cs typeface="Arial" panose="020B0604020202020204" pitchFamily="34" charset="0"/>
              </a:rPr>
              <a:t>Life expectancy increases can result in higher costs</a:t>
            </a:r>
          </a:p>
        </p:txBody>
      </p:sp>
      <p:sp>
        <p:nvSpPr>
          <p:cNvPr id="10" name="TextBox 9">
            <a:extLst>
              <a:ext uri="{FF2B5EF4-FFF2-40B4-BE49-F238E27FC236}">
                <a16:creationId xmlns:a16="http://schemas.microsoft.com/office/drawing/2014/main" id="{474AD344-C153-304E-A807-48F92B04CA01}"/>
              </a:ext>
            </a:extLst>
          </p:cNvPr>
          <p:cNvSpPr txBox="1"/>
          <p:nvPr/>
        </p:nvSpPr>
        <p:spPr>
          <a:xfrm>
            <a:off x="7120067" y="4266986"/>
            <a:ext cx="3086109" cy="1284519"/>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Government</a:t>
            </a:r>
          </a:p>
          <a:p>
            <a:r>
              <a:rPr lang="en-US" dirty="0">
                <a:solidFill>
                  <a:srgbClr val="000000"/>
                </a:solidFill>
                <a:latin typeface="Arial" panose="020B0604020202020204" pitchFamily="34" charset="0"/>
                <a:cs typeface="Arial" panose="020B0604020202020204" pitchFamily="34" charset="0"/>
              </a:rPr>
              <a:t>What programs will be available? Who will qualify?</a:t>
            </a:r>
          </a:p>
          <a:p>
            <a:pPr indent="1588">
              <a:lnSpc>
                <a:spcPct val="150000"/>
              </a:lnSpc>
              <a:spcBef>
                <a:spcPts val="250"/>
              </a:spcBef>
              <a:buClr>
                <a:srgbClr val="5B9BD5"/>
              </a:buClr>
              <a:buSzPct val="80000"/>
              <a:defRPr/>
            </a:pPr>
            <a:endParaRPr lang="en-US" sz="1600" dirty="0">
              <a:solidFill>
                <a:srgbClr val="000000"/>
              </a:solidFill>
              <a:latin typeface="Arial" panose="020B0604020202020204" pitchFamily="34" charset="0"/>
              <a:ea typeface="ヒラギノ角ゴ Pro W3"/>
              <a:cs typeface="Arial" panose="020B0604020202020204" pitchFamily="34" charset="0"/>
            </a:endParaRPr>
          </a:p>
        </p:txBody>
      </p:sp>
      <p:sp>
        <p:nvSpPr>
          <p:cNvPr id="11" name="TextBox 10">
            <a:extLst>
              <a:ext uri="{FF2B5EF4-FFF2-40B4-BE49-F238E27FC236}">
                <a16:creationId xmlns:a16="http://schemas.microsoft.com/office/drawing/2014/main" id="{115FEEBD-CD9C-7947-BF2A-4C79BE055FD2}"/>
              </a:ext>
            </a:extLst>
          </p:cNvPr>
          <p:cNvSpPr txBox="1"/>
          <p:nvPr/>
        </p:nvSpPr>
        <p:spPr>
          <a:xfrm>
            <a:off x="3212673" y="2191515"/>
            <a:ext cx="2618318" cy="1200329"/>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Higher demand</a:t>
            </a:r>
          </a:p>
          <a:p>
            <a:r>
              <a:rPr lang="en-US" dirty="0">
                <a:solidFill>
                  <a:srgbClr val="000000"/>
                </a:solidFill>
                <a:latin typeface="Arial" panose="020B0604020202020204" pitchFamily="34" charset="0"/>
                <a:cs typeface="Arial" panose="020B0604020202020204" pitchFamily="34" charset="0"/>
              </a:rPr>
              <a:t>Number of people needing care at the same time  </a:t>
            </a:r>
          </a:p>
        </p:txBody>
      </p:sp>
      <p:sp>
        <p:nvSpPr>
          <p:cNvPr id="12" name="TextBox 11">
            <a:extLst>
              <a:ext uri="{FF2B5EF4-FFF2-40B4-BE49-F238E27FC236}">
                <a16:creationId xmlns:a16="http://schemas.microsoft.com/office/drawing/2014/main" id="{F55569FE-FF2E-F64B-B580-5E7BF7FD4156}"/>
              </a:ext>
            </a:extLst>
          </p:cNvPr>
          <p:cNvSpPr txBox="1"/>
          <p:nvPr/>
        </p:nvSpPr>
        <p:spPr>
          <a:xfrm>
            <a:off x="6324600" y="1903440"/>
            <a:ext cx="814647" cy="1446550"/>
          </a:xfrm>
          <a:prstGeom prst="rect">
            <a:avLst/>
          </a:prstGeom>
          <a:noFill/>
        </p:spPr>
        <p:txBody>
          <a:bodyPr wrap="none" rtlCol="0">
            <a:spAutoFit/>
          </a:bodyPr>
          <a:lstStyle/>
          <a:p>
            <a:r>
              <a:rPr lang="en-US" sz="8800" dirty="0">
                <a:solidFill>
                  <a:schemeClr val="accent2">
                    <a:lumMod val="75000"/>
                  </a:schemeClr>
                </a:solidFill>
                <a:latin typeface="+mj-lt"/>
              </a:rPr>
              <a:t>2</a:t>
            </a:r>
          </a:p>
        </p:txBody>
      </p:sp>
      <p:sp>
        <p:nvSpPr>
          <p:cNvPr id="13" name="TextBox 12">
            <a:extLst>
              <a:ext uri="{FF2B5EF4-FFF2-40B4-BE49-F238E27FC236}">
                <a16:creationId xmlns:a16="http://schemas.microsoft.com/office/drawing/2014/main" id="{1B92D577-5B9F-1841-9BF1-C207D61E5FD5}"/>
              </a:ext>
            </a:extLst>
          </p:cNvPr>
          <p:cNvSpPr txBox="1"/>
          <p:nvPr/>
        </p:nvSpPr>
        <p:spPr>
          <a:xfrm>
            <a:off x="6319415" y="3810000"/>
            <a:ext cx="822661" cy="1446550"/>
          </a:xfrm>
          <a:prstGeom prst="rect">
            <a:avLst/>
          </a:prstGeom>
          <a:noFill/>
        </p:spPr>
        <p:txBody>
          <a:bodyPr wrap="none" rtlCol="0">
            <a:spAutoFit/>
          </a:bodyPr>
          <a:lstStyle/>
          <a:p>
            <a:r>
              <a:rPr lang="en-US" sz="8800" dirty="0">
                <a:solidFill>
                  <a:schemeClr val="tx2">
                    <a:lumMod val="75000"/>
                  </a:schemeClr>
                </a:solidFill>
                <a:latin typeface="+mj-lt"/>
              </a:rPr>
              <a:t>4</a:t>
            </a:r>
          </a:p>
        </p:txBody>
      </p:sp>
      <p:sp>
        <p:nvSpPr>
          <p:cNvPr id="14" name="TextBox 13">
            <a:extLst>
              <a:ext uri="{FF2B5EF4-FFF2-40B4-BE49-F238E27FC236}">
                <a16:creationId xmlns:a16="http://schemas.microsoft.com/office/drawing/2014/main" id="{3D7967EF-0D7E-714F-8F26-B266FDF596FE}"/>
              </a:ext>
            </a:extLst>
          </p:cNvPr>
          <p:cNvSpPr txBox="1"/>
          <p:nvPr/>
        </p:nvSpPr>
        <p:spPr>
          <a:xfrm>
            <a:off x="2446055" y="1960293"/>
            <a:ext cx="670376" cy="1446550"/>
          </a:xfrm>
          <a:prstGeom prst="rect">
            <a:avLst/>
          </a:prstGeom>
          <a:noFill/>
        </p:spPr>
        <p:txBody>
          <a:bodyPr wrap="none" rtlCol="0">
            <a:spAutoFit/>
          </a:bodyPr>
          <a:lstStyle/>
          <a:p>
            <a:r>
              <a:rPr lang="en-US" sz="8800" dirty="0">
                <a:solidFill>
                  <a:schemeClr val="accent5">
                    <a:lumMod val="75000"/>
                  </a:schemeClr>
                </a:solidFill>
                <a:latin typeface="+mj-lt"/>
              </a:rPr>
              <a:t>1</a:t>
            </a:r>
          </a:p>
        </p:txBody>
      </p:sp>
      <p:sp>
        <p:nvSpPr>
          <p:cNvPr id="15" name="Shape 172">
            <a:extLst>
              <a:ext uri="{FF2B5EF4-FFF2-40B4-BE49-F238E27FC236}">
                <a16:creationId xmlns:a16="http://schemas.microsoft.com/office/drawing/2014/main" id="{9253DA0A-A0CC-6145-8AA6-0BE74AFE3E91}"/>
              </a:ext>
            </a:extLst>
          </p:cNvPr>
          <p:cNvSpPr/>
          <p:nvPr/>
        </p:nvSpPr>
        <p:spPr>
          <a:xfrm>
            <a:off x="1943100" y="3776133"/>
            <a:ext cx="8305800" cy="0"/>
          </a:xfrm>
          <a:prstGeom prst="line">
            <a:avLst/>
          </a:prstGeom>
          <a:ln w="25400" cap="rnd">
            <a:solidFill>
              <a:srgbClr val="5F5F5F"/>
            </a:solidFill>
            <a:prstDash val="sysDot"/>
          </a:ln>
        </p:spPr>
        <p:txBody>
          <a:bodyPr lIns="45719" rIns="45719"/>
          <a:lstStyle/>
          <a:p>
            <a:endParaRPr sz="2000">
              <a:solidFill>
                <a:srgbClr val="5F5F5F"/>
              </a:solidFill>
            </a:endParaRPr>
          </a:p>
        </p:txBody>
      </p:sp>
      <p:sp>
        <p:nvSpPr>
          <p:cNvPr id="16" name="Shape 172">
            <a:extLst>
              <a:ext uri="{FF2B5EF4-FFF2-40B4-BE49-F238E27FC236}">
                <a16:creationId xmlns:a16="http://schemas.microsoft.com/office/drawing/2014/main" id="{D0C66306-48A6-2046-8119-434B0139CA95}"/>
              </a:ext>
            </a:extLst>
          </p:cNvPr>
          <p:cNvSpPr/>
          <p:nvPr/>
        </p:nvSpPr>
        <p:spPr>
          <a:xfrm flipV="1">
            <a:off x="6096000" y="2142202"/>
            <a:ext cx="0" cy="3114348"/>
          </a:xfrm>
          <a:prstGeom prst="line">
            <a:avLst/>
          </a:prstGeom>
          <a:ln w="25400" cap="rnd">
            <a:solidFill>
              <a:srgbClr val="5F5F5F"/>
            </a:solidFill>
            <a:prstDash val="sysDot"/>
          </a:ln>
        </p:spPr>
        <p:txBody>
          <a:bodyPr lIns="45719" rIns="45719"/>
          <a:lstStyle/>
          <a:p>
            <a:endParaRPr sz="2000">
              <a:solidFill>
                <a:srgbClr val="5F5F5F"/>
              </a:solidFill>
            </a:endParaRPr>
          </a:p>
        </p:txBody>
      </p:sp>
    </p:spTree>
    <p:extLst>
      <p:ext uri="{BB962C8B-B14F-4D97-AF65-F5344CB8AC3E}">
        <p14:creationId xmlns:p14="http://schemas.microsoft.com/office/powerpoint/2010/main" val="202354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F002D3E-774C-9F4F-911B-929D407641DC}"/>
              </a:ext>
            </a:extLst>
          </p:cNvPr>
          <p:cNvGraphicFramePr/>
          <p:nvPr/>
        </p:nvGraphicFramePr>
        <p:xfrm>
          <a:off x="76200" y="990600"/>
          <a:ext cx="6248400" cy="539273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Facts &amp; Figures</a:t>
            </a:r>
          </a:p>
        </p:txBody>
      </p:sp>
      <p:sp>
        <p:nvSpPr>
          <p:cNvPr id="21" name="TextBox 20">
            <a:extLst>
              <a:ext uri="{FF2B5EF4-FFF2-40B4-BE49-F238E27FC236}">
                <a16:creationId xmlns:a16="http://schemas.microsoft.com/office/drawing/2014/main" id="{20959C4A-A271-AE49-AFA2-6872C8B27BDF}"/>
              </a:ext>
            </a:extLst>
          </p:cNvPr>
          <p:cNvSpPr txBox="1"/>
          <p:nvPr/>
        </p:nvSpPr>
        <p:spPr>
          <a:xfrm>
            <a:off x="6095999" y="4876800"/>
            <a:ext cx="4648201" cy="646331"/>
          </a:xfrm>
          <a:prstGeom prst="rect">
            <a:avLst/>
          </a:prstGeom>
          <a:noFill/>
        </p:spPr>
        <p:txBody>
          <a:bodyPr wrap="square" rtlCol="0">
            <a:spAutoFit/>
          </a:bodyPr>
          <a:lstStyle/>
          <a:p>
            <a:r>
              <a:rPr lang="en-US" sz="1200" i="1" dirty="0">
                <a:solidFill>
                  <a:srgbClr val="424242"/>
                </a:solidFill>
              </a:rPr>
              <a:t>Source: </a:t>
            </a:r>
            <a:r>
              <a:rPr lang="en-US" sz="1200" i="1" dirty="0">
                <a:solidFill>
                  <a:srgbClr val="424242"/>
                </a:solidFill>
                <a:hlinkClick r:id="rId4"/>
              </a:rPr>
              <a:t>https://www.alz.org/media/Documents/alzheimers-facts-and-figures.pdf</a:t>
            </a:r>
            <a:r>
              <a:rPr lang="en-US" sz="1200" i="1" dirty="0">
                <a:solidFill>
                  <a:srgbClr val="424242"/>
                </a:solidFill>
              </a:rPr>
              <a:t> , page 19, 2021. Percentages do not total 100 due to rounding.</a:t>
            </a:r>
          </a:p>
        </p:txBody>
      </p:sp>
      <p:sp>
        <p:nvSpPr>
          <p:cNvPr id="23" name="TextBox 22">
            <a:extLst>
              <a:ext uri="{FF2B5EF4-FFF2-40B4-BE49-F238E27FC236}">
                <a16:creationId xmlns:a16="http://schemas.microsoft.com/office/drawing/2014/main" id="{E449C114-2D85-6946-A9B2-969E206B3A0E}"/>
              </a:ext>
            </a:extLst>
          </p:cNvPr>
          <p:cNvSpPr txBox="1"/>
          <p:nvPr/>
        </p:nvSpPr>
        <p:spPr>
          <a:xfrm>
            <a:off x="5943601" y="3200400"/>
            <a:ext cx="50292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Number and ages of people 65 or older with Alzheimer’s Dementia, 2021</a:t>
            </a:r>
          </a:p>
        </p:txBody>
      </p:sp>
      <p:sp>
        <p:nvSpPr>
          <p:cNvPr id="4" name="Rectangle 3">
            <a:extLst>
              <a:ext uri="{FF2B5EF4-FFF2-40B4-BE49-F238E27FC236}">
                <a16:creationId xmlns:a16="http://schemas.microsoft.com/office/drawing/2014/main" id="{81390BC0-03F9-2142-87CA-AD9D1B7AFC62}"/>
              </a:ext>
            </a:extLst>
          </p:cNvPr>
          <p:cNvSpPr/>
          <p:nvPr/>
        </p:nvSpPr>
        <p:spPr>
          <a:xfrm>
            <a:off x="3352800" y="2873514"/>
            <a:ext cx="1736373" cy="707886"/>
          </a:xfrm>
          <a:prstGeom prst="rect">
            <a:avLst/>
          </a:prstGeom>
        </p:spPr>
        <p:txBody>
          <a:bodyPr wrap="none">
            <a:spAutoFit/>
          </a:bodyPr>
          <a:lstStyle/>
          <a:p>
            <a:pPr algn="ctr"/>
            <a:r>
              <a:rPr lang="en-US" sz="2000" dirty="0"/>
              <a:t>65–74 years: </a:t>
            </a:r>
            <a:br>
              <a:rPr lang="en-US" sz="2000" dirty="0"/>
            </a:br>
            <a:r>
              <a:rPr lang="en-US" sz="2000" dirty="0"/>
              <a:t>1.72 million</a:t>
            </a:r>
          </a:p>
        </p:txBody>
      </p:sp>
      <p:sp>
        <p:nvSpPr>
          <p:cNvPr id="5" name="Rectangle 4">
            <a:extLst>
              <a:ext uri="{FF2B5EF4-FFF2-40B4-BE49-F238E27FC236}">
                <a16:creationId xmlns:a16="http://schemas.microsoft.com/office/drawing/2014/main" id="{8C9920B8-0691-FF4C-B5F0-E3A408AFCF42}"/>
              </a:ext>
            </a:extLst>
          </p:cNvPr>
          <p:cNvSpPr/>
          <p:nvPr/>
        </p:nvSpPr>
        <p:spPr>
          <a:xfrm>
            <a:off x="2590800" y="4724400"/>
            <a:ext cx="1828800" cy="707886"/>
          </a:xfrm>
          <a:prstGeom prst="rect">
            <a:avLst/>
          </a:prstGeom>
        </p:spPr>
        <p:txBody>
          <a:bodyPr wrap="square">
            <a:spAutoFit/>
          </a:bodyPr>
          <a:lstStyle/>
          <a:p>
            <a:pPr algn="ctr"/>
            <a:r>
              <a:rPr lang="en-US" sz="2000" dirty="0"/>
              <a:t>75–84 years: </a:t>
            </a:r>
            <a:br>
              <a:rPr lang="en-US" sz="2000" dirty="0"/>
            </a:br>
            <a:r>
              <a:rPr lang="en-US" sz="2000" dirty="0"/>
              <a:t>2.25 million</a:t>
            </a:r>
          </a:p>
        </p:txBody>
      </p:sp>
      <p:sp>
        <p:nvSpPr>
          <p:cNvPr id="6" name="Rectangle 5">
            <a:extLst>
              <a:ext uri="{FF2B5EF4-FFF2-40B4-BE49-F238E27FC236}">
                <a16:creationId xmlns:a16="http://schemas.microsoft.com/office/drawing/2014/main" id="{4A9B33AB-F160-694C-8004-B6B3747796F8}"/>
              </a:ext>
            </a:extLst>
          </p:cNvPr>
          <p:cNvSpPr/>
          <p:nvPr/>
        </p:nvSpPr>
        <p:spPr>
          <a:xfrm>
            <a:off x="1412502" y="2971800"/>
            <a:ext cx="1483098" cy="707886"/>
          </a:xfrm>
          <a:prstGeom prst="rect">
            <a:avLst/>
          </a:prstGeom>
        </p:spPr>
        <p:txBody>
          <a:bodyPr wrap="none">
            <a:spAutoFit/>
          </a:bodyPr>
          <a:lstStyle/>
          <a:p>
            <a:pPr algn="ctr"/>
            <a:r>
              <a:rPr lang="en-US" sz="2000" dirty="0"/>
              <a:t>85+ years: </a:t>
            </a:r>
            <a:br>
              <a:rPr lang="en-US" sz="2000" dirty="0"/>
            </a:br>
            <a:r>
              <a:rPr lang="en-US" sz="2000" dirty="0"/>
              <a:t>2.27 million</a:t>
            </a:r>
          </a:p>
        </p:txBody>
      </p:sp>
    </p:spTree>
    <p:extLst>
      <p:ext uri="{BB962C8B-B14F-4D97-AF65-F5344CB8AC3E}">
        <p14:creationId xmlns:p14="http://schemas.microsoft.com/office/powerpoint/2010/main" val="67979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Facts &amp; Figures</a:t>
            </a:r>
          </a:p>
        </p:txBody>
      </p:sp>
      <p:sp>
        <p:nvSpPr>
          <p:cNvPr id="19" name="Content Placeholder 2">
            <a:extLst>
              <a:ext uri="{FF2B5EF4-FFF2-40B4-BE49-F238E27FC236}">
                <a16:creationId xmlns:a16="http://schemas.microsoft.com/office/drawing/2014/main" id="{9B7EFA11-1D22-4F42-88F0-CBD2BE798149}"/>
              </a:ext>
            </a:extLst>
          </p:cNvPr>
          <p:cNvSpPr txBox="1">
            <a:spLocks/>
          </p:cNvSpPr>
          <p:nvPr/>
        </p:nvSpPr>
        <p:spPr>
          <a:xfrm>
            <a:off x="1081086" y="2133600"/>
            <a:ext cx="4532313" cy="3124200"/>
          </a:xfrm>
          <a:prstGeom prst="rect">
            <a:avLst/>
          </a:prstGeom>
        </p:spPr>
        <p:txBody>
          <a:bodyPr>
            <a:noAutofit/>
          </a:bodyP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None/>
            </a:pPr>
            <a:r>
              <a:rPr lang="en-US" sz="4000" b="1" dirty="0">
                <a:solidFill>
                  <a:schemeClr val="accent6">
                    <a:lumMod val="75000"/>
                  </a:schemeClr>
                </a:solidFill>
                <a:latin typeface="Arial" panose="020B0604020202020204" pitchFamily="34" charset="0"/>
                <a:cs typeface="Arial" panose="020B0604020202020204" pitchFamily="34" charset="0"/>
              </a:rPr>
              <a:t>6.2 million</a:t>
            </a:r>
          </a:p>
          <a:p>
            <a:pPr marL="0" indent="0" algn="ctr">
              <a:spcBef>
                <a:spcPts val="0"/>
              </a:spcBef>
              <a:buNone/>
            </a:pPr>
            <a:r>
              <a:rPr lang="en-US" dirty="0">
                <a:solidFill>
                  <a:schemeClr val="accent6">
                    <a:lumMod val="75000"/>
                  </a:schemeClr>
                </a:solidFill>
                <a:latin typeface="Arial" panose="020B0604020202020204" pitchFamily="34" charset="0"/>
                <a:cs typeface="Arial" panose="020B0604020202020204" pitchFamily="34" charset="0"/>
              </a:rPr>
              <a:t>Americans age 65+ </a:t>
            </a:r>
            <a:br>
              <a:rPr lang="en-US" dirty="0">
                <a:solidFill>
                  <a:schemeClr val="accent6">
                    <a:lumMod val="75000"/>
                  </a:schemeClr>
                </a:solidFill>
                <a:latin typeface="Arial" panose="020B0604020202020204" pitchFamily="34" charset="0"/>
                <a:cs typeface="Arial" panose="020B0604020202020204" pitchFamily="34" charset="0"/>
              </a:rPr>
            </a:br>
            <a:r>
              <a:rPr lang="en-US" dirty="0">
                <a:solidFill>
                  <a:schemeClr val="accent6">
                    <a:lumMod val="75000"/>
                  </a:schemeClr>
                </a:solidFill>
                <a:latin typeface="Arial" panose="020B0604020202020204" pitchFamily="34" charset="0"/>
                <a:cs typeface="Arial" panose="020B0604020202020204" pitchFamily="34" charset="0"/>
              </a:rPr>
              <a:t>that have Alzheimer's disease in 2021</a:t>
            </a:r>
          </a:p>
          <a:p>
            <a:pPr marL="0" indent="0" algn="ctr">
              <a:buNone/>
            </a:pPr>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16CA41F-3CB6-C84B-969C-2B4FB13552C8}"/>
              </a:ext>
            </a:extLst>
          </p:cNvPr>
          <p:cNvSpPr txBox="1"/>
          <p:nvPr/>
        </p:nvSpPr>
        <p:spPr>
          <a:xfrm>
            <a:off x="838200" y="5638800"/>
            <a:ext cx="8596746" cy="461665"/>
          </a:xfrm>
          <a:prstGeom prst="rect">
            <a:avLst/>
          </a:prstGeom>
          <a:noFill/>
        </p:spPr>
        <p:txBody>
          <a:bodyPr wrap="square" rtlCol="0">
            <a:spAutoFit/>
          </a:bodyPr>
          <a:lstStyle/>
          <a:p>
            <a:r>
              <a:rPr lang="en-US" sz="1200" b="1" dirty="0">
                <a:solidFill>
                  <a:srgbClr val="424242"/>
                </a:solidFill>
              </a:rPr>
              <a:t> Source: </a:t>
            </a:r>
            <a:r>
              <a:rPr lang="en-US" sz="1200" i="1" dirty="0">
                <a:solidFill>
                  <a:srgbClr val="424242"/>
                </a:solidFill>
              </a:rPr>
              <a:t>2021 Alzheimer’s Disease Facts and Figures. Alzheimer’s Association. https://</a:t>
            </a:r>
            <a:r>
              <a:rPr lang="en-US" sz="1200" i="1" dirty="0" err="1">
                <a:solidFill>
                  <a:srgbClr val="424242"/>
                </a:solidFill>
              </a:rPr>
              <a:t>www.alz.org</a:t>
            </a:r>
            <a:r>
              <a:rPr lang="en-US" sz="1200" i="1" dirty="0">
                <a:solidFill>
                  <a:srgbClr val="424242"/>
                </a:solidFill>
              </a:rPr>
              <a:t>/media/Documents/</a:t>
            </a:r>
            <a:r>
              <a:rPr lang="en-US" sz="1200" i="1" dirty="0" err="1">
                <a:solidFill>
                  <a:srgbClr val="424242"/>
                </a:solidFill>
              </a:rPr>
              <a:t>alzheimers</a:t>
            </a:r>
            <a:r>
              <a:rPr lang="en-US" sz="1200" i="1" dirty="0">
                <a:solidFill>
                  <a:srgbClr val="424242"/>
                </a:solidFill>
              </a:rPr>
              <a:t>-facts-and-</a:t>
            </a:r>
            <a:r>
              <a:rPr lang="en-US" sz="1200" i="1" dirty="0" err="1">
                <a:solidFill>
                  <a:srgbClr val="424242"/>
                </a:solidFill>
              </a:rPr>
              <a:t>figures.pdf</a:t>
            </a:r>
            <a:r>
              <a:rPr lang="en-US" sz="1200" i="1" dirty="0">
                <a:solidFill>
                  <a:srgbClr val="424242"/>
                </a:solidFill>
              </a:rPr>
              <a:t>. Published 2021.</a:t>
            </a:r>
          </a:p>
        </p:txBody>
      </p:sp>
      <p:sp>
        <p:nvSpPr>
          <p:cNvPr id="4" name="TextBox 3">
            <a:extLst>
              <a:ext uri="{FF2B5EF4-FFF2-40B4-BE49-F238E27FC236}">
                <a16:creationId xmlns:a16="http://schemas.microsoft.com/office/drawing/2014/main" id="{EA141997-1BB3-BF43-A937-7E472F698D8D}"/>
              </a:ext>
            </a:extLst>
          </p:cNvPr>
          <p:cNvSpPr txBox="1"/>
          <p:nvPr/>
        </p:nvSpPr>
        <p:spPr>
          <a:xfrm>
            <a:off x="5943600" y="2133600"/>
            <a:ext cx="5181600" cy="2349361"/>
          </a:xfrm>
          <a:prstGeom prst="rect">
            <a:avLst/>
          </a:prstGeom>
          <a:noFill/>
        </p:spPr>
        <p:txBody>
          <a:bodyPr wrap="square" rtlCol="0">
            <a:spAutoFit/>
          </a:bodyPr>
          <a:lstStyle/>
          <a:p>
            <a:pPr algn="ctr">
              <a:spcAft>
                <a:spcPts val="800"/>
              </a:spcAft>
            </a:pPr>
            <a:r>
              <a:rPr lang="en-US" sz="4000" b="1" dirty="0">
                <a:solidFill>
                  <a:schemeClr val="accent6">
                    <a:lumMod val="75000"/>
                  </a:schemeClr>
                </a:solidFill>
                <a:latin typeface="Arial" panose="020B0604020202020204" pitchFamily="34" charset="0"/>
                <a:cs typeface="Arial" panose="020B0604020202020204" pitchFamily="34" charset="0"/>
              </a:rPr>
              <a:t>12.7 million</a:t>
            </a:r>
          </a:p>
          <a:p>
            <a:pPr algn="ctr"/>
            <a:r>
              <a:rPr lang="en-US" sz="3200" dirty="0">
                <a:solidFill>
                  <a:schemeClr val="accent6">
                    <a:lumMod val="75000"/>
                  </a:schemeClr>
                </a:solidFill>
                <a:latin typeface="Arial" panose="020B0604020202020204" pitchFamily="34" charset="0"/>
                <a:cs typeface="Arial" panose="020B0604020202020204" pitchFamily="34" charset="0"/>
              </a:rPr>
              <a:t>Americans 65+ </a:t>
            </a:r>
            <a:br>
              <a:rPr lang="en-US" sz="3200" dirty="0">
                <a:solidFill>
                  <a:schemeClr val="accent6">
                    <a:lumMod val="75000"/>
                  </a:schemeClr>
                </a:solidFill>
                <a:latin typeface="Arial" panose="020B0604020202020204" pitchFamily="34" charset="0"/>
                <a:cs typeface="Arial" panose="020B0604020202020204" pitchFamily="34" charset="0"/>
              </a:rPr>
            </a:br>
            <a:r>
              <a:rPr lang="en-US" sz="3200" dirty="0">
                <a:solidFill>
                  <a:schemeClr val="accent6">
                    <a:lumMod val="75000"/>
                  </a:schemeClr>
                </a:solidFill>
                <a:latin typeface="Arial" panose="020B0604020202020204" pitchFamily="34" charset="0"/>
                <a:cs typeface="Arial" panose="020B0604020202020204" pitchFamily="34" charset="0"/>
              </a:rPr>
              <a:t>projected to live with Alzheimer's by 2050</a:t>
            </a:r>
            <a:endParaRPr lang="en-US" sz="3600"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010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Facts &amp; Figures</a:t>
            </a:r>
          </a:p>
        </p:txBody>
      </p:sp>
      <p:sp>
        <p:nvSpPr>
          <p:cNvPr id="24" name="TextBox 23">
            <a:extLst>
              <a:ext uri="{FF2B5EF4-FFF2-40B4-BE49-F238E27FC236}">
                <a16:creationId xmlns:a16="http://schemas.microsoft.com/office/drawing/2014/main" id="{116CA41F-3CB6-C84B-969C-2B4FB13552C8}"/>
              </a:ext>
            </a:extLst>
          </p:cNvPr>
          <p:cNvSpPr txBox="1"/>
          <p:nvPr/>
        </p:nvSpPr>
        <p:spPr>
          <a:xfrm>
            <a:off x="852054" y="5791200"/>
            <a:ext cx="7453746" cy="276999"/>
          </a:xfrm>
          <a:prstGeom prst="rect">
            <a:avLst/>
          </a:prstGeom>
          <a:noFill/>
        </p:spPr>
        <p:txBody>
          <a:bodyPr wrap="square" rtlCol="0">
            <a:spAutoFit/>
          </a:bodyPr>
          <a:lstStyle/>
          <a:p>
            <a:r>
              <a:rPr lang="en-US" sz="1200" b="1" dirty="0">
                <a:solidFill>
                  <a:srgbClr val="424242"/>
                </a:solidFill>
              </a:rPr>
              <a:t> Source</a:t>
            </a:r>
            <a:r>
              <a:rPr lang="en-US" sz="1200" i="1" dirty="0">
                <a:solidFill>
                  <a:srgbClr val="424242"/>
                </a:solidFill>
              </a:rPr>
              <a:t>: https://</a:t>
            </a:r>
            <a:r>
              <a:rPr lang="en-US" sz="1200" i="1" dirty="0" err="1">
                <a:solidFill>
                  <a:srgbClr val="424242"/>
                </a:solidFill>
              </a:rPr>
              <a:t>acl.gov</a:t>
            </a:r>
            <a:r>
              <a:rPr lang="en-US" sz="1200" i="1" dirty="0">
                <a:solidFill>
                  <a:srgbClr val="424242"/>
                </a:solidFill>
              </a:rPr>
              <a:t>/</a:t>
            </a:r>
            <a:r>
              <a:rPr lang="en-US" sz="1200" i="1" dirty="0" err="1">
                <a:solidFill>
                  <a:srgbClr val="424242"/>
                </a:solidFill>
              </a:rPr>
              <a:t>ltc</a:t>
            </a:r>
            <a:r>
              <a:rPr lang="en-US" sz="1200" i="1" dirty="0">
                <a:solidFill>
                  <a:srgbClr val="424242"/>
                </a:solidFill>
              </a:rPr>
              <a:t>/basic-needs/how-much-care-will-you-need. Last modified: 02/18/2020 </a:t>
            </a:r>
          </a:p>
        </p:txBody>
      </p:sp>
      <p:sp>
        <p:nvSpPr>
          <p:cNvPr id="6" name="TextBox 5">
            <a:extLst>
              <a:ext uri="{FF2B5EF4-FFF2-40B4-BE49-F238E27FC236}">
                <a16:creationId xmlns:a16="http://schemas.microsoft.com/office/drawing/2014/main" id="{A4E4F936-CFB6-7443-ACF2-723701F57F12}"/>
              </a:ext>
            </a:extLst>
          </p:cNvPr>
          <p:cNvSpPr txBox="1"/>
          <p:nvPr/>
        </p:nvSpPr>
        <p:spPr>
          <a:xfrm>
            <a:off x="4648200" y="2082819"/>
            <a:ext cx="6161336" cy="1569660"/>
          </a:xfrm>
          <a:prstGeom prst="rect">
            <a:avLst/>
          </a:prstGeom>
          <a:noFill/>
        </p:spPr>
        <p:txBody>
          <a:bodyPr wrap="square" rtlCol="0">
            <a:spAutoFit/>
          </a:bodyPr>
          <a:lstStyle/>
          <a:p>
            <a:r>
              <a:rPr lang="en-US" sz="2400" dirty="0"/>
              <a:t>An American turning 65 today has</a:t>
            </a:r>
          </a:p>
          <a:p>
            <a:r>
              <a:rPr lang="en-US" sz="2400" dirty="0"/>
              <a:t>an almost 70% chance of requiring </a:t>
            </a:r>
          </a:p>
          <a:p>
            <a:r>
              <a:rPr lang="en-US" sz="2400" dirty="0"/>
              <a:t>LTC services in their lifetimes.</a:t>
            </a:r>
          </a:p>
          <a:p>
            <a:endParaRPr lang="en-US" sz="2400" dirty="0"/>
          </a:p>
        </p:txBody>
      </p:sp>
      <p:sp>
        <p:nvSpPr>
          <p:cNvPr id="7" name="TextBox 6">
            <a:extLst>
              <a:ext uri="{FF2B5EF4-FFF2-40B4-BE49-F238E27FC236}">
                <a16:creationId xmlns:a16="http://schemas.microsoft.com/office/drawing/2014/main" id="{1B0F4098-8CA9-0244-83E0-D2DBAF35BEBA}"/>
              </a:ext>
            </a:extLst>
          </p:cNvPr>
          <p:cNvSpPr txBox="1"/>
          <p:nvPr/>
        </p:nvSpPr>
        <p:spPr>
          <a:xfrm>
            <a:off x="2819400" y="2133600"/>
            <a:ext cx="1828800" cy="1200329"/>
          </a:xfrm>
          <a:prstGeom prst="rect">
            <a:avLst/>
          </a:prstGeom>
          <a:noFill/>
        </p:spPr>
        <p:txBody>
          <a:bodyPr wrap="square" rtlCol="0">
            <a:spAutoFit/>
          </a:bodyPr>
          <a:lstStyle/>
          <a:p>
            <a:r>
              <a:rPr lang="en-US" sz="7200" b="1" dirty="0">
                <a:solidFill>
                  <a:schemeClr val="accent5">
                    <a:lumMod val="75000"/>
                  </a:schemeClr>
                </a:solidFill>
                <a:latin typeface="Arial Narrow" panose="020B0604020202020204" pitchFamily="34" charset="0"/>
                <a:cs typeface="Arial Narrow" panose="020B0604020202020204" pitchFamily="34" charset="0"/>
              </a:rPr>
              <a:t>70%</a:t>
            </a:r>
            <a:endParaRPr lang="en-US" sz="7200" baseline="30000" dirty="0">
              <a:solidFill>
                <a:schemeClr val="accent5">
                  <a:lumMod val="75000"/>
                </a:schemeClr>
              </a:solidFill>
              <a:latin typeface="Arial Narrow" panose="020B0604020202020204" pitchFamily="34" charset="0"/>
              <a:cs typeface="Arial Narrow" panose="020B0604020202020204" pitchFamily="34" charset="0"/>
            </a:endParaRPr>
          </a:p>
        </p:txBody>
      </p:sp>
      <p:sp>
        <p:nvSpPr>
          <p:cNvPr id="8" name="Shape 172">
            <a:extLst>
              <a:ext uri="{FF2B5EF4-FFF2-40B4-BE49-F238E27FC236}">
                <a16:creationId xmlns:a16="http://schemas.microsoft.com/office/drawing/2014/main" id="{8DF12162-8325-3F4D-94BC-352C7056613A}"/>
              </a:ext>
            </a:extLst>
          </p:cNvPr>
          <p:cNvSpPr/>
          <p:nvPr/>
        </p:nvSpPr>
        <p:spPr>
          <a:xfrm>
            <a:off x="2819400" y="3549134"/>
            <a:ext cx="6770936" cy="15274"/>
          </a:xfrm>
          <a:prstGeom prst="line">
            <a:avLst/>
          </a:prstGeom>
          <a:ln w="25400" cap="rnd">
            <a:solidFill>
              <a:srgbClr val="5F5F5F"/>
            </a:solidFill>
            <a:prstDash val="sysDot"/>
          </a:ln>
        </p:spPr>
        <p:txBody>
          <a:bodyPr lIns="45719" rIns="45719"/>
          <a:lstStyle/>
          <a:p>
            <a:endParaRPr sz="2000">
              <a:solidFill>
                <a:srgbClr val="5F5F5F"/>
              </a:solidFill>
            </a:endParaRPr>
          </a:p>
        </p:txBody>
      </p:sp>
      <p:sp>
        <p:nvSpPr>
          <p:cNvPr id="9" name="TextBox 8">
            <a:extLst>
              <a:ext uri="{FF2B5EF4-FFF2-40B4-BE49-F238E27FC236}">
                <a16:creationId xmlns:a16="http://schemas.microsoft.com/office/drawing/2014/main" id="{B3C6E720-8E9D-7C48-9BFE-B2B173C1CBE2}"/>
              </a:ext>
            </a:extLst>
          </p:cNvPr>
          <p:cNvSpPr txBox="1"/>
          <p:nvPr/>
        </p:nvSpPr>
        <p:spPr>
          <a:xfrm>
            <a:off x="4648200" y="3828871"/>
            <a:ext cx="5437436" cy="830997"/>
          </a:xfrm>
          <a:prstGeom prst="rect">
            <a:avLst/>
          </a:prstGeom>
          <a:noFill/>
        </p:spPr>
        <p:txBody>
          <a:bodyPr wrap="square" rtlCol="0">
            <a:spAutoFit/>
          </a:bodyPr>
          <a:lstStyle/>
          <a:p>
            <a:r>
              <a:rPr lang="en-US" sz="2400" dirty="0"/>
              <a:t>And of those needing care, 20% will need it for longer than five years</a:t>
            </a:r>
          </a:p>
        </p:txBody>
      </p:sp>
      <p:sp>
        <p:nvSpPr>
          <p:cNvPr id="10" name="TextBox 9">
            <a:extLst>
              <a:ext uri="{FF2B5EF4-FFF2-40B4-BE49-F238E27FC236}">
                <a16:creationId xmlns:a16="http://schemas.microsoft.com/office/drawing/2014/main" id="{BBEEEA80-A105-B040-9788-1CACA4CF2652}"/>
              </a:ext>
            </a:extLst>
          </p:cNvPr>
          <p:cNvSpPr txBox="1"/>
          <p:nvPr/>
        </p:nvSpPr>
        <p:spPr>
          <a:xfrm>
            <a:off x="2819400" y="3676471"/>
            <a:ext cx="1828800" cy="1200329"/>
          </a:xfrm>
          <a:prstGeom prst="rect">
            <a:avLst/>
          </a:prstGeom>
          <a:noFill/>
        </p:spPr>
        <p:txBody>
          <a:bodyPr wrap="square" rtlCol="0">
            <a:spAutoFit/>
          </a:bodyPr>
          <a:lstStyle/>
          <a:p>
            <a:r>
              <a:rPr lang="en-US" sz="7200" b="1" dirty="0">
                <a:solidFill>
                  <a:schemeClr val="accent2">
                    <a:lumMod val="75000"/>
                  </a:schemeClr>
                </a:solidFill>
                <a:latin typeface="Arial Narrow" panose="020B0604020202020204" pitchFamily="34" charset="0"/>
                <a:cs typeface="Arial Narrow" panose="020B0604020202020204" pitchFamily="34" charset="0"/>
              </a:rPr>
              <a:t>20%</a:t>
            </a:r>
          </a:p>
        </p:txBody>
      </p:sp>
    </p:spTree>
    <p:extLst>
      <p:ext uri="{BB962C8B-B14F-4D97-AF65-F5344CB8AC3E}">
        <p14:creationId xmlns:p14="http://schemas.microsoft.com/office/powerpoint/2010/main" val="122077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p:bldLst>
  </p:timing>
</p:sld>
</file>

<file path=ppt/theme/theme1.xml><?xml version="1.0" encoding="utf-8"?>
<a:theme xmlns:a="http://schemas.openxmlformats.org/drawingml/2006/main" name="Index_Annuity_Care">
  <a:themeElements>
    <a:clrScheme name="OneAmericaColors">
      <a:dk1>
        <a:srgbClr val="173D65"/>
      </a:dk1>
      <a:lt1>
        <a:srgbClr val="E8DBBA"/>
      </a:lt1>
      <a:dk2>
        <a:srgbClr val="173D65"/>
      </a:dk2>
      <a:lt2>
        <a:srgbClr val="F6F1E4"/>
      </a:lt2>
      <a:accent1>
        <a:srgbClr val="9B2535"/>
      </a:accent1>
      <a:accent2>
        <a:srgbClr val="CD7824"/>
      </a:accent2>
      <a:accent3>
        <a:srgbClr val="60798D"/>
      </a:accent3>
      <a:accent4>
        <a:srgbClr val="5E7731"/>
      </a:accent4>
      <a:accent5>
        <a:srgbClr val="E8B446"/>
      </a:accent5>
      <a:accent6>
        <a:srgbClr val="6F93B8"/>
      </a:accent6>
      <a:hlink>
        <a:srgbClr val="999999"/>
      </a:hlink>
      <a:folHlink>
        <a:srgbClr val="999999"/>
      </a:folHlink>
    </a:clrScheme>
    <a:fontScheme name="OneAmericaFonts">
      <a:majorFont>
        <a:latin typeface="Georgia"/>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neAmericaFonts">
      <a:majorFont>
        <a:latin typeface="Georgia"/>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neAmericaFonts">
      <a:majorFont>
        <a:latin typeface="Georgia"/>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neAmericaColors">
    <a:dk1>
      <a:srgbClr val="173D65"/>
    </a:dk1>
    <a:lt1>
      <a:srgbClr val="E8DBBA"/>
    </a:lt1>
    <a:dk2>
      <a:srgbClr val="173D65"/>
    </a:dk2>
    <a:lt2>
      <a:srgbClr val="F6F1E4"/>
    </a:lt2>
    <a:accent1>
      <a:srgbClr val="9B2535"/>
    </a:accent1>
    <a:accent2>
      <a:srgbClr val="CD7824"/>
    </a:accent2>
    <a:accent3>
      <a:srgbClr val="60798D"/>
    </a:accent3>
    <a:accent4>
      <a:srgbClr val="5E7731"/>
    </a:accent4>
    <a:accent5>
      <a:srgbClr val="E8B446"/>
    </a:accent5>
    <a:accent6>
      <a:srgbClr val="6F93B8"/>
    </a:accent6>
    <a:hlink>
      <a:srgbClr val="999999"/>
    </a:hlink>
    <a:folHlink>
      <a:srgbClr val="999999"/>
    </a:folHlink>
  </a:clrScheme>
</a:themeOverride>
</file>

<file path=ppt/theme/themeOverride2.xml><?xml version="1.0" encoding="utf-8"?>
<a:themeOverride xmlns:a="http://schemas.openxmlformats.org/drawingml/2006/main">
  <a:clrScheme name="OneAmericaColors">
    <a:dk1>
      <a:srgbClr val="173D65"/>
    </a:dk1>
    <a:lt1>
      <a:srgbClr val="E8DBBA"/>
    </a:lt1>
    <a:dk2>
      <a:srgbClr val="173D65"/>
    </a:dk2>
    <a:lt2>
      <a:srgbClr val="F6F1E4"/>
    </a:lt2>
    <a:accent1>
      <a:srgbClr val="9B2535"/>
    </a:accent1>
    <a:accent2>
      <a:srgbClr val="CD7824"/>
    </a:accent2>
    <a:accent3>
      <a:srgbClr val="60798D"/>
    </a:accent3>
    <a:accent4>
      <a:srgbClr val="5E7731"/>
    </a:accent4>
    <a:accent5>
      <a:srgbClr val="E8B446"/>
    </a:accent5>
    <a:accent6>
      <a:srgbClr val="6F93B8"/>
    </a:accent6>
    <a:hlink>
      <a:srgbClr val="999999"/>
    </a:hlink>
    <a:folHlink>
      <a:srgbClr val="999999"/>
    </a:folHlink>
  </a:clrScheme>
</a:themeOverride>
</file>

<file path=ppt/theme/themeOverride3.xml><?xml version="1.0" encoding="utf-8"?>
<a:themeOverride xmlns:a="http://schemas.openxmlformats.org/drawingml/2006/main">
  <a:clrScheme name="OneAmericaColors">
    <a:dk1>
      <a:srgbClr val="173D65"/>
    </a:dk1>
    <a:lt1>
      <a:srgbClr val="E8DBBA"/>
    </a:lt1>
    <a:dk2>
      <a:srgbClr val="173D65"/>
    </a:dk2>
    <a:lt2>
      <a:srgbClr val="F6F1E4"/>
    </a:lt2>
    <a:accent1>
      <a:srgbClr val="9B2535"/>
    </a:accent1>
    <a:accent2>
      <a:srgbClr val="CD7824"/>
    </a:accent2>
    <a:accent3>
      <a:srgbClr val="60798D"/>
    </a:accent3>
    <a:accent4>
      <a:srgbClr val="5E7731"/>
    </a:accent4>
    <a:accent5>
      <a:srgbClr val="E8B446"/>
    </a:accent5>
    <a:accent6>
      <a:srgbClr val="6F93B8"/>
    </a:accent6>
    <a:hlink>
      <a:srgbClr val="999999"/>
    </a:hlink>
    <a:folHlink>
      <a:srgbClr val="999999"/>
    </a:folHlink>
  </a:clrScheme>
</a:themeOverride>
</file>

<file path=ppt/theme/themeOverride4.xml><?xml version="1.0" encoding="utf-8"?>
<a:themeOverride xmlns:a="http://schemas.openxmlformats.org/drawingml/2006/main">
  <a:clrScheme name="OneAmericaColors">
    <a:dk1>
      <a:srgbClr val="173D65"/>
    </a:dk1>
    <a:lt1>
      <a:srgbClr val="E8DBBA"/>
    </a:lt1>
    <a:dk2>
      <a:srgbClr val="173D65"/>
    </a:dk2>
    <a:lt2>
      <a:srgbClr val="F6F1E4"/>
    </a:lt2>
    <a:accent1>
      <a:srgbClr val="9B2535"/>
    </a:accent1>
    <a:accent2>
      <a:srgbClr val="CD7824"/>
    </a:accent2>
    <a:accent3>
      <a:srgbClr val="60798D"/>
    </a:accent3>
    <a:accent4>
      <a:srgbClr val="5E7731"/>
    </a:accent4>
    <a:accent5>
      <a:srgbClr val="E8B446"/>
    </a:accent5>
    <a:accent6>
      <a:srgbClr val="6F93B8"/>
    </a:accent6>
    <a:hlink>
      <a:srgbClr val="999999"/>
    </a:hlink>
    <a:folHlink>
      <a:srgbClr val="999999"/>
    </a:folHlink>
  </a:clrScheme>
</a:themeOverride>
</file>

<file path=ppt/theme/themeOverride5.xml><?xml version="1.0" encoding="utf-8"?>
<a:themeOverride xmlns:a="http://schemas.openxmlformats.org/drawingml/2006/main">
  <a:clrScheme name="OneAmericaColors">
    <a:dk1>
      <a:srgbClr val="173D65"/>
    </a:dk1>
    <a:lt1>
      <a:srgbClr val="E8DBBA"/>
    </a:lt1>
    <a:dk2>
      <a:srgbClr val="173D65"/>
    </a:dk2>
    <a:lt2>
      <a:srgbClr val="F6F1E4"/>
    </a:lt2>
    <a:accent1>
      <a:srgbClr val="9B2535"/>
    </a:accent1>
    <a:accent2>
      <a:srgbClr val="CD7824"/>
    </a:accent2>
    <a:accent3>
      <a:srgbClr val="60798D"/>
    </a:accent3>
    <a:accent4>
      <a:srgbClr val="5E7731"/>
    </a:accent4>
    <a:accent5>
      <a:srgbClr val="E8B446"/>
    </a:accent5>
    <a:accent6>
      <a:srgbClr val="6F93B8"/>
    </a:accent6>
    <a:hlink>
      <a:srgbClr val="999999"/>
    </a:hlink>
    <a:folHlink>
      <a:srgbClr val="999999"/>
    </a:folHlink>
  </a:clrScheme>
</a:themeOverride>
</file>

<file path=ppt/theme/themeOverride6.xml><?xml version="1.0" encoding="utf-8"?>
<a:themeOverride xmlns:a="http://schemas.openxmlformats.org/drawingml/2006/main">
  <a:clrScheme name="OneAmericaColors">
    <a:dk1>
      <a:srgbClr val="173D65"/>
    </a:dk1>
    <a:lt1>
      <a:srgbClr val="E8DBBA"/>
    </a:lt1>
    <a:dk2>
      <a:srgbClr val="173D65"/>
    </a:dk2>
    <a:lt2>
      <a:srgbClr val="F6F1E4"/>
    </a:lt2>
    <a:accent1>
      <a:srgbClr val="9B2535"/>
    </a:accent1>
    <a:accent2>
      <a:srgbClr val="CD7824"/>
    </a:accent2>
    <a:accent3>
      <a:srgbClr val="60798D"/>
    </a:accent3>
    <a:accent4>
      <a:srgbClr val="5E7731"/>
    </a:accent4>
    <a:accent5>
      <a:srgbClr val="E8B446"/>
    </a:accent5>
    <a:accent6>
      <a:srgbClr val="6F93B8"/>
    </a:accent6>
    <a:hlink>
      <a:srgbClr val="999999"/>
    </a:hlink>
    <a:folHlink>
      <a:srgbClr val="999999"/>
    </a:folHlink>
  </a:clrScheme>
</a:themeOverride>
</file>

<file path=docProps/app.xml><?xml version="1.0" encoding="utf-8"?>
<Properties xmlns="http://schemas.openxmlformats.org/officeDocument/2006/extended-properties" xmlns:vt="http://schemas.openxmlformats.org/officeDocument/2006/docPropsVTypes">
  <Template>Index_Annuity_Care.potx</Template>
  <TotalTime>15560</TotalTime>
  <Words>5650</Words>
  <Application>Microsoft Office PowerPoint</Application>
  <PresentationFormat>Widescreen</PresentationFormat>
  <Paragraphs>481</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Arial Narrow</vt:lpstr>
      <vt:lpstr>Georgia</vt:lpstr>
      <vt:lpstr>Times New Roman</vt:lpstr>
      <vt:lpstr>Wingdings</vt:lpstr>
      <vt:lpstr>Index_Annuity_Care</vt:lpstr>
      <vt:lpstr>One Choice  can impact generations</vt:lpstr>
      <vt:lpstr>Facing the issue – What is long-term care?*</vt:lpstr>
      <vt:lpstr>Facts &amp; Figures</vt:lpstr>
      <vt:lpstr>Facts &amp; Figures</vt:lpstr>
      <vt:lpstr>Facts &amp; Figures</vt:lpstr>
      <vt:lpstr>Facts &amp; Figures</vt:lpstr>
      <vt:lpstr>Facts &amp; Figures</vt:lpstr>
      <vt:lpstr>Facts &amp; Figures</vt:lpstr>
      <vt:lpstr>Facts &amp; Figures</vt:lpstr>
      <vt:lpstr>PowerPoint Presentation</vt:lpstr>
      <vt:lpstr>PowerPoint Presentation</vt:lpstr>
      <vt:lpstr>PowerPoint Presentation</vt:lpstr>
      <vt:lpstr>PowerPoint Presentation</vt:lpstr>
      <vt:lpstr>PowerPoint Presentation</vt:lpstr>
      <vt:lpstr>PowerPoint Presentation</vt:lpstr>
      <vt:lpstr>Finances – three ways to pay</vt:lpstr>
      <vt:lpstr>Impact on income</vt:lpstr>
      <vt:lpstr>Impact of self-funding</vt:lpstr>
      <vt:lpstr>Tax-free money to help pay</vt:lpstr>
      <vt:lpstr>How asset-based LTC works</vt:lpstr>
      <vt:lpstr>How asset-based LTC works</vt:lpstr>
      <vt:lpstr>Life Insurance hypothetical examples</vt:lpstr>
      <vt:lpstr>Funding with Savings</vt:lpstr>
      <vt:lpstr>Funding with Income</vt:lpstr>
      <vt:lpstr>Funding with an IRA</vt:lpstr>
      <vt:lpstr>PowerPoint Presentation</vt:lpstr>
      <vt:lpstr>Funding with an Existing Annuity</vt:lpstr>
      <vt:lpstr>Funding with an Existing Annuity</vt:lpstr>
      <vt:lpstr>Funding with an Existing Annuity</vt:lpstr>
      <vt:lpstr>Fork in the road?</vt:lpstr>
      <vt:lpstr>You are only one choice away from changing your life... </vt:lpstr>
      <vt:lpstr>Let’s explore all of your choices today!</vt:lpstr>
      <vt:lpstr>Disclosures</vt:lpstr>
      <vt:lpstr>Disclosures</vt:lpstr>
    </vt:vector>
  </TitlesOfParts>
  <Manager/>
  <Company>OneAmerica Financial Partners,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Stephen Erickson</dc:creator>
  <cp:keywords/>
  <dc:description/>
  <cp:lastModifiedBy>Brian Shepard</cp:lastModifiedBy>
  <cp:revision>397</cp:revision>
  <cp:lastPrinted>2021-09-20T16:50:45Z</cp:lastPrinted>
  <dcterms:created xsi:type="dcterms:W3CDTF">2011-09-16T12:39:03Z</dcterms:created>
  <dcterms:modified xsi:type="dcterms:W3CDTF">2021-09-27T15:31:28Z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70e062b-3d76-4dca-9a83-e7b61f60b6d7_Enabled">
    <vt:lpwstr>true</vt:lpwstr>
  </property>
  <property fmtid="{D5CDD505-2E9C-101B-9397-08002B2CF9AE}" pid="3" name="MSIP_Label_d70e062b-3d76-4dca-9a83-e7b61f60b6d7_SetDate">
    <vt:lpwstr>2021-04-09T10:52:13Z</vt:lpwstr>
  </property>
  <property fmtid="{D5CDD505-2E9C-101B-9397-08002B2CF9AE}" pid="4" name="MSIP_Label_d70e062b-3d76-4dca-9a83-e7b61f60b6d7_Method">
    <vt:lpwstr>Privileged</vt:lpwstr>
  </property>
  <property fmtid="{D5CDD505-2E9C-101B-9397-08002B2CF9AE}" pid="5" name="MSIP_Label_d70e062b-3d76-4dca-9a83-e7b61f60b6d7_Name">
    <vt:lpwstr>d70e062b-3d76-4dca-9a83-e7b61f60b6d7</vt:lpwstr>
  </property>
  <property fmtid="{D5CDD505-2E9C-101B-9397-08002B2CF9AE}" pid="6" name="MSIP_Label_d70e062b-3d76-4dca-9a83-e7b61f60b6d7_SiteId">
    <vt:lpwstr>975c0940-6ee1-4da8-8016-f00c9fc8476f</vt:lpwstr>
  </property>
  <property fmtid="{D5CDD505-2E9C-101B-9397-08002B2CF9AE}" pid="7" name="MSIP_Label_d70e062b-3d76-4dca-9a83-e7b61f60b6d7_ActionId">
    <vt:lpwstr>6a0e42d1-fb5f-4019-b5ac-e84a5310ac31</vt:lpwstr>
  </property>
  <property fmtid="{D5CDD505-2E9C-101B-9397-08002B2CF9AE}" pid="8" name="MSIP_Label_d70e062b-3d76-4dca-9a83-e7b61f60b6d7_ContentBits">
    <vt:lpwstr>0</vt:lpwstr>
  </property>
</Properties>
</file>