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9" r:id="rId5"/>
  </p:sldMasterIdLst>
  <p:notesMasterIdLst>
    <p:notesMasterId r:id="rId35"/>
  </p:notesMasterIdLst>
  <p:handoutMasterIdLst>
    <p:handoutMasterId r:id="rId36"/>
  </p:handoutMasterIdLst>
  <p:sldIdLst>
    <p:sldId id="256" r:id="rId6"/>
    <p:sldId id="1831" r:id="rId7"/>
    <p:sldId id="258" r:id="rId8"/>
    <p:sldId id="259" r:id="rId9"/>
    <p:sldId id="1832" r:id="rId10"/>
    <p:sldId id="262" r:id="rId11"/>
    <p:sldId id="263" r:id="rId12"/>
    <p:sldId id="271" r:id="rId13"/>
    <p:sldId id="272" r:id="rId14"/>
    <p:sldId id="273" r:id="rId15"/>
    <p:sldId id="257" r:id="rId16"/>
    <p:sldId id="1827" r:id="rId17"/>
    <p:sldId id="1833" r:id="rId18"/>
    <p:sldId id="1834" r:id="rId19"/>
    <p:sldId id="274" r:id="rId20"/>
    <p:sldId id="276" r:id="rId21"/>
    <p:sldId id="277" r:id="rId22"/>
    <p:sldId id="278" r:id="rId23"/>
    <p:sldId id="264" r:id="rId24"/>
    <p:sldId id="265" r:id="rId25"/>
    <p:sldId id="266" r:id="rId26"/>
    <p:sldId id="267" r:id="rId27"/>
    <p:sldId id="268" r:id="rId28"/>
    <p:sldId id="269" r:id="rId29"/>
    <p:sldId id="270" r:id="rId30"/>
    <p:sldId id="1835" r:id="rId31"/>
    <p:sldId id="282" r:id="rId32"/>
    <p:sldId id="1830" r:id="rId33"/>
    <p:sldId id="28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8" userDrawn="1">
          <p15:clr>
            <a:srgbClr val="A4A3A4"/>
          </p15:clr>
        </p15:guide>
        <p15:guide id="3" pos="350" userDrawn="1">
          <p15:clr>
            <a:srgbClr val="A4A3A4"/>
          </p15:clr>
        </p15:guide>
        <p15:guide id="4" orient="horz" pos="336" userDrawn="1">
          <p15:clr>
            <a:srgbClr val="A4A3A4"/>
          </p15:clr>
        </p15:guide>
        <p15:guide id="5" orient="horz" pos="3984" userDrawn="1">
          <p15:clr>
            <a:srgbClr val="A4A3A4"/>
          </p15:clr>
        </p15:guide>
        <p15:guide id="6" pos="7320" userDrawn="1">
          <p15:clr>
            <a:srgbClr val="A4A3A4"/>
          </p15:clr>
        </p15:guide>
        <p15:guide id="7" pos="696" userDrawn="1">
          <p15:clr>
            <a:srgbClr val="A4A3A4"/>
          </p15:clr>
        </p15:guide>
        <p15:guide id="8" orient="horz" pos="2871" userDrawn="1">
          <p15:clr>
            <a:srgbClr val="A4A3A4"/>
          </p15:clr>
        </p15:guide>
        <p15:guide id="9" orient="horz" pos="720" userDrawn="1">
          <p15:clr>
            <a:srgbClr val="A4A3A4"/>
          </p15:clr>
        </p15:guide>
        <p15:guide id="10" pos="4200" userDrawn="1">
          <p15:clr>
            <a:srgbClr val="A4A3A4"/>
          </p15:clr>
        </p15:guide>
        <p15:guide id="11" orient="horz" pos="1248" userDrawn="1">
          <p15:clr>
            <a:srgbClr val="A4A3A4"/>
          </p15:clr>
        </p15:guide>
        <p15:guide id="12" pos="1400" userDrawn="1">
          <p15:clr>
            <a:srgbClr val="A4A3A4"/>
          </p15:clr>
        </p15:guide>
        <p15:guide id="13" orient="horz" pos="2592" userDrawn="1">
          <p15:clr>
            <a:srgbClr val="A4A3A4"/>
          </p15:clr>
        </p15:guide>
        <p15:guide id="14" orient="horz" pos="40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n Mora" initials="EM" lastIdx="0" clrIdx="0">
    <p:extLst>
      <p:ext uri="{19B8F6BF-5375-455C-9EA6-DF929625EA0E}">
        <p15:presenceInfo xmlns:p15="http://schemas.microsoft.com/office/powerpoint/2012/main" userId="3d3eacb906929f55" providerId="Windows Live"/>
      </p:ext>
    </p:extLst>
  </p:cmAuthor>
  <p:cmAuthor id="2" name="Bluford Birdsong" initials="BB" lastIdx="9" clrIdx="1">
    <p:extLst>
      <p:ext uri="{19B8F6BF-5375-455C-9EA6-DF929625EA0E}">
        <p15:presenceInfo xmlns:p15="http://schemas.microsoft.com/office/powerpoint/2012/main" userId="S-1-5-21-1229272821-838170752-1801674531-544035" providerId="AD"/>
      </p:ext>
    </p:extLst>
  </p:cmAuthor>
  <p:cmAuthor id="3" name="Jonathan Sachs" initials="JS" lastIdx="98" clrIdx="2">
    <p:extLst>
      <p:ext uri="{19B8F6BF-5375-455C-9EA6-DF929625EA0E}">
        <p15:presenceInfo xmlns:p15="http://schemas.microsoft.com/office/powerpoint/2012/main" userId="S-1-5-21-1229272821-838170752-1801674531-1490765" providerId="AD"/>
      </p:ext>
    </p:extLst>
  </p:cmAuthor>
  <p:cmAuthor id="4" name="Kristine Boise" initials="KB" lastIdx="6" clrIdx="3">
    <p:extLst>
      <p:ext uri="{19B8F6BF-5375-455C-9EA6-DF929625EA0E}">
        <p15:presenceInfo xmlns:p15="http://schemas.microsoft.com/office/powerpoint/2012/main" userId="1196c642-60d5-48c3-ab46-0544450fa7e5" providerId="Windows Live"/>
      </p:ext>
    </p:extLst>
  </p:cmAuthor>
  <p:cmAuthor id="5" name="John Stevens" initials="JS" lastIdx="12" clrIdx="4">
    <p:extLst>
      <p:ext uri="{19B8F6BF-5375-455C-9EA6-DF929625EA0E}">
        <p15:presenceInfo xmlns:p15="http://schemas.microsoft.com/office/powerpoint/2012/main" userId="S-1-5-21-1229272821-838170752-1801674531-463380" providerId="AD"/>
      </p:ext>
    </p:extLst>
  </p:cmAuthor>
  <p:cmAuthor id="6" name="James Morton" initials="JM" lastIdx="7" clrIdx="5">
    <p:extLst>
      <p:ext uri="{19B8F6BF-5375-455C-9EA6-DF929625EA0E}">
        <p15:presenceInfo xmlns:p15="http://schemas.microsoft.com/office/powerpoint/2012/main" userId="S-1-5-21-1229272821-838170752-1801674531-992356" providerId="AD"/>
      </p:ext>
    </p:extLst>
  </p:cmAuthor>
  <p:cmAuthor id="7" name="Rachel Molina" initials="RM" lastIdx="17" clrIdx="6">
    <p:extLst>
      <p:ext uri="{19B8F6BF-5375-455C-9EA6-DF929625EA0E}">
        <p15:presenceInfo xmlns:p15="http://schemas.microsoft.com/office/powerpoint/2012/main" userId="S-1-5-21-1229272821-838170752-1801674531-797069" providerId="AD"/>
      </p:ext>
    </p:extLst>
  </p:cmAuthor>
  <p:cmAuthor id="8" name="Katherine Downing" initials="KD" lastIdx="44" clrIdx="7">
    <p:extLst>
      <p:ext uri="{19B8F6BF-5375-455C-9EA6-DF929625EA0E}">
        <p15:presenceInfo xmlns:p15="http://schemas.microsoft.com/office/powerpoint/2012/main" userId="S::katherine.downing@prudential.com::26f80817-f57e-4e27-baab-8bd64e84ca1c" providerId="AD"/>
      </p:ext>
    </p:extLst>
  </p:cmAuthor>
  <p:cmAuthor id="9" name="Patrick Taylor" initials="PT" lastIdx="19" clrIdx="8">
    <p:extLst>
      <p:ext uri="{19B8F6BF-5375-455C-9EA6-DF929625EA0E}">
        <p15:presenceInfo xmlns:p15="http://schemas.microsoft.com/office/powerpoint/2012/main" userId="S::patrick.taylor@prudential.com::981a0ee2-0c25-4a2d-a066-75a2971b3e8e" providerId="AD"/>
      </p:ext>
    </p:extLst>
  </p:cmAuthor>
  <p:cmAuthor id="10" name="Donavon Diez" initials="DD" lastIdx="40" clrIdx="9">
    <p:extLst>
      <p:ext uri="{19B8F6BF-5375-455C-9EA6-DF929625EA0E}">
        <p15:presenceInfo xmlns:p15="http://schemas.microsoft.com/office/powerpoint/2012/main" userId="S::donavon.diez@Prudential.com::bd6a149e-3e4e-4bdb-b038-2c8e9dc7997a" providerId="AD"/>
      </p:ext>
    </p:extLst>
  </p:cmAuthor>
  <p:cmAuthor id="11" name="Jennifer Trimboli" initials="JT" lastIdx="1" clrIdx="10">
    <p:extLst>
      <p:ext uri="{19B8F6BF-5375-455C-9EA6-DF929625EA0E}">
        <p15:presenceInfo xmlns:p15="http://schemas.microsoft.com/office/powerpoint/2012/main" userId="S::jennifer.trimboli@Prudential.com::361b9837-6647-43ed-ae7b-eada52b3a5b2" providerId="AD"/>
      </p:ext>
    </p:extLst>
  </p:cmAuthor>
  <p:cmAuthor id="12" name="Rachel Molina" initials="RM [2]" lastIdx="68" clrIdx="11">
    <p:extLst>
      <p:ext uri="{19B8F6BF-5375-455C-9EA6-DF929625EA0E}">
        <p15:presenceInfo xmlns:p15="http://schemas.microsoft.com/office/powerpoint/2012/main" userId="S::rachel.molina@Prudential.com::94ba9056-b894-4832-9953-186feea5796f" providerId="AD"/>
      </p:ext>
    </p:extLst>
  </p:cmAuthor>
  <p:cmAuthor id="13" name="Heather Vega" initials="HV" lastIdx="20" clrIdx="12">
    <p:extLst>
      <p:ext uri="{19B8F6BF-5375-455C-9EA6-DF929625EA0E}">
        <p15:presenceInfo xmlns:p15="http://schemas.microsoft.com/office/powerpoint/2012/main" userId="S::Heather.Vega@prudential.com::1edee87b-7dc4-4458-8157-fcc1ba16ccd3" providerId="AD"/>
      </p:ext>
    </p:extLst>
  </p:cmAuthor>
  <p:cmAuthor id="14" name="Marc Howell" initials="MH" lastIdx="15" clrIdx="13">
    <p:extLst>
      <p:ext uri="{19B8F6BF-5375-455C-9EA6-DF929625EA0E}">
        <p15:presenceInfo xmlns:p15="http://schemas.microsoft.com/office/powerpoint/2012/main" userId="S::Marc.Howell@Prudential.com::03c2a3c4-f6dd-434e-a449-1043fba0aa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5639E"/>
    <a:srgbClr val="898C94"/>
    <a:srgbClr val="DB03B2"/>
    <a:srgbClr val="913195"/>
    <a:srgbClr val="002245"/>
    <a:srgbClr val="7F7F7F"/>
    <a:srgbClr val="002247"/>
    <a:srgbClr val="6D6E71"/>
    <a:srgbClr val="2677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1" autoAdjust="0"/>
    <p:restoredTop sz="96990" autoAdjust="0"/>
  </p:normalViewPr>
  <p:slideViewPr>
    <p:cSldViewPr snapToGrid="0">
      <p:cViewPr varScale="1">
        <p:scale>
          <a:sx n="67" d="100"/>
          <a:sy n="67" d="100"/>
        </p:scale>
        <p:origin x="788" y="44"/>
      </p:cViewPr>
      <p:guideLst>
        <p:guide orient="horz" pos="2160"/>
        <p:guide pos="3888"/>
        <p:guide pos="350"/>
        <p:guide orient="horz" pos="336"/>
        <p:guide orient="horz" pos="3984"/>
        <p:guide pos="7320"/>
        <p:guide pos="696"/>
        <p:guide orient="horz" pos="2871"/>
        <p:guide orient="horz" pos="720"/>
        <p:guide pos="4200"/>
        <p:guide orient="horz" pos="1248"/>
        <p:guide pos="1400"/>
        <p:guide orient="horz" pos="2592"/>
        <p:guide orient="horz" pos="4080"/>
      </p:guideLst>
    </p:cSldViewPr>
  </p:slideViewPr>
  <p:outlineViewPr>
    <p:cViewPr>
      <p:scale>
        <a:sx n="33" d="100"/>
        <a:sy n="33" d="100"/>
      </p:scale>
      <p:origin x="0" y="-340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75" d="100"/>
          <a:sy n="75" d="100"/>
        </p:scale>
        <p:origin x="5928" y="87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x182541\AppData\Local\Microsoft\Windows\INetCache\Content.Outlook\KW6RE5EM\ForRobFischbei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31556598848047"/>
          <c:y val="7.4490740740740746E-2"/>
          <c:w val="0.8356339340139699"/>
          <c:h val="0.75781350732458908"/>
        </c:manualLayout>
      </c:layout>
      <c:lineChart>
        <c:grouping val="standard"/>
        <c:varyColors val="0"/>
        <c:ser>
          <c:idx val="0"/>
          <c:order val="0"/>
          <c:spPr>
            <a:ln w="76200" cap="rnd">
              <a:solidFill>
                <a:schemeClr val="bg2"/>
              </a:solidFill>
              <a:round/>
            </a:ln>
            <a:effectLst/>
          </c:spPr>
          <c:marker>
            <c:symbol val="none"/>
          </c:marker>
          <c:cat>
            <c:numRef>
              <c:f>'7Pay'!$A$3:$A$85</c:f>
              <c:numCache>
                <c:formatCode>General</c:formatCode>
                <c:ptCount val="83"/>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numCache>
            </c:numRef>
          </c:cat>
          <c:val>
            <c:numRef>
              <c:f>'7Pay'!$G$3:$G$85</c:f>
              <c:numCache>
                <c:formatCode>0%</c:formatCode>
                <c:ptCount val="83"/>
                <c:pt idx="0">
                  <c:v>2.8505467800729041</c:v>
                </c:pt>
                <c:pt idx="1">
                  <c:v>2.789906103286385</c:v>
                </c:pt>
                <c:pt idx="2">
                  <c:v>2.7239819004524888</c:v>
                </c:pt>
                <c:pt idx="3">
                  <c:v>2.6597600872410037</c:v>
                </c:pt>
                <c:pt idx="4">
                  <c:v>2.5934873949579833</c:v>
                </c:pt>
                <c:pt idx="5">
                  <c:v>2.5303643724696356</c:v>
                </c:pt>
                <c:pt idx="6">
                  <c:v>2.4668615984405458</c:v>
                </c:pt>
                <c:pt idx="7">
                  <c:v>2.4024390243902443</c:v>
                </c:pt>
                <c:pt idx="8">
                  <c:v>2.3414634146341466</c:v>
                </c:pt>
                <c:pt idx="9">
                  <c:v>2.2799999999999998</c:v>
                </c:pt>
                <c:pt idx="10">
                  <c:v>2.2192468619246863</c:v>
                </c:pt>
                <c:pt idx="11">
                  <c:v>2.1611603545527798</c:v>
                </c:pt>
                <c:pt idx="12">
                  <c:v>2.103956555469356</c:v>
                </c:pt>
                <c:pt idx="13">
                  <c:v>2.0477968633308441</c:v>
                </c:pt>
                <c:pt idx="14">
                  <c:v>1.9942446043165467</c:v>
                </c:pt>
                <c:pt idx="15">
                  <c:v>1.9424410540915393</c:v>
                </c:pt>
                <c:pt idx="16">
                  <c:v>1.8949129852744311</c:v>
                </c:pt>
                <c:pt idx="17">
                  <c:v>1.851779935275081</c:v>
                </c:pt>
                <c:pt idx="18">
                  <c:v>1.8107769423558895</c:v>
                </c:pt>
                <c:pt idx="19">
                  <c:v>1.77123786407767</c:v>
                </c:pt>
                <c:pt idx="20">
                  <c:v>1.733098177542622</c:v>
                </c:pt>
                <c:pt idx="21">
                  <c:v>1.6937962435970402</c:v>
                </c:pt>
                <c:pt idx="22">
                  <c:v>1.6545454545454548</c:v>
                </c:pt>
                <c:pt idx="23">
                  <c:v>1.6165333333333334</c:v>
                </c:pt>
                <c:pt idx="24">
                  <c:v>1.577399380804954</c:v>
                </c:pt>
                <c:pt idx="25">
                  <c:v>1.5374251497005988</c:v>
                </c:pt>
                <c:pt idx="26">
                  <c:v>1.4990347490347493</c:v>
                </c:pt>
                <c:pt idx="27">
                  <c:v>1.4592074592074593</c:v>
                </c:pt>
                <c:pt idx="28">
                  <c:v>1.4185418541854187</c:v>
                </c:pt>
                <c:pt idx="29">
                  <c:v>1.3773339122883193</c:v>
                </c:pt>
                <c:pt idx="30">
                  <c:v>1.3376623376623376</c:v>
                </c:pt>
                <c:pt idx="31">
                  <c:v>1.2972536348949917</c:v>
                </c:pt>
                <c:pt idx="32">
                  <c:v>1.258278145695364</c:v>
                </c:pt>
                <c:pt idx="33">
                  <c:v>1.2197595792637115</c:v>
                </c:pt>
                <c:pt idx="34">
                  <c:v>1.1822463768115941</c:v>
                </c:pt>
                <c:pt idx="35">
                  <c:v>1.1457532331352676</c:v>
                </c:pt>
                <c:pt idx="36">
                  <c:v>1.1103238866396761</c:v>
                </c:pt>
                <c:pt idx="37">
                  <c:v>1.0758957654723127</c:v>
                </c:pt>
                <c:pt idx="38">
                  <c:v>1.0431224425558701</c:v>
                </c:pt>
                <c:pt idx="39">
                  <c:v>1.0106447688564475</c:v>
                </c:pt>
                <c:pt idx="40">
                  <c:v>0.97912992357436779</c:v>
                </c:pt>
                <c:pt idx="41">
                  <c:v>0.94801136363636318</c:v>
                </c:pt>
                <c:pt idx="42">
                  <c:v>0.91735310269082904</c:v>
                </c:pt>
                <c:pt idx="43">
                  <c:v>0.88694267515923553</c:v>
                </c:pt>
                <c:pt idx="44">
                  <c:v>0.85783936361303592</c:v>
                </c:pt>
                <c:pt idx="45">
                  <c:v>0.82837301587301582</c:v>
                </c:pt>
                <c:pt idx="46">
                  <c:v>0.79956844881323419</c:v>
                </c:pt>
                <c:pt idx="47">
                  <c:v>0.77108433734939763</c:v>
                </c:pt>
                <c:pt idx="48">
                  <c:v>0.74294670846395006</c:v>
                </c:pt>
                <c:pt idx="49">
                  <c:v>0.71527477282561658</c:v>
                </c:pt>
                <c:pt idx="50">
                  <c:v>0.6879180602006687</c:v>
                </c:pt>
                <c:pt idx="51">
                  <c:v>0.66114701130856224</c:v>
                </c:pt>
                <c:pt idx="52">
                  <c:v>0.63473170731707329</c:v>
                </c:pt>
                <c:pt idx="53">
                  <c:v>0.60908919479539869</c:v>
                </c:pt>
                <c:pt idx="54">
                  <c:v>0.58432087511394726</c:v>
                </c:pt>
                <c:pt idx="55">
                  <c:v>0.5595699682763482</c:v>
                </c:pt>
                <c:pt idx="56">
                  <c:v>0.53544648943421946</c:v>
                </c:pt>
                <c:pt idx="57">
                  <c:v>0.51178118306146003</c:v>
                </c:pt>
                <c:pt idx="58">
                  <c:v>0.48876851999362758</c:v>
                </c:pt>
                <c:pt idx="59">
                  <c:v>0.46581459809054504</c:v>
                </c:pt>
                <c:pt idx="60">
                  <c:v>0.44330357142857135</c:v>
                </c:pt>
                <c:pt idx="61">
                  <c:v>0.42140083417229968</c:v>
                </c:pt>
                <c:pt idx="62">
                  <c:v>0.40005560189046441</c:v>
                </c:pt>
                <c:pt idx="63">
                  <c:v>0.37919914001612476</c:v>
                </c:pt>
                <c:pt idx="64">
                  <c:v>0.3591009484214629</c:v>
                </c:pt>
                <c:pt idx="65">
                  <c:v>0.33932160804020106</c:v>
                </c:pt>
                <c:pt idx="66">
                  <c:v>0.32025270319523758</c:v>
                </c:pt>
                <c:pt idx="67">
                  <c:v>0.30169172932330812</c:v>
                </c:pt>
                <c:pt idx="68">
                  <c:v>0.28347529812606487</c:v>
                </c:pt>
                <c:pt idx="69">
                  <c:v>0.26597145993413829</c:v>
                </c:pt>
                <c:pt idx="70">
                  <c:v>0.24880687241489019</c:v>
                </c:pt>
                <c:pt idx="71">
                  <c:v>0.23230564375704188</c:v>
                </c:pt>
                <c:pt idx="72">
                  <c:v>0.21617879746835444</c:v>
                </c:pt>
                <c:pt idx="73">
                  <c:v>0.20085918854415286</c:v>
                </c:pt>
                <c:pt idx="74">
                  <c:v>0.18612365244632811</c:v>
                </c:pt>
                <c:pt idx="75">
                  <c:v>0.17203058321479392</c:v>
                </c:pt>
                <c:pt idx="76">
                  <c:v>0.15844979850810281</c:v>
                </c:pt>
                <c:pt idx="77">
                  <c:v>0.14551313832424384</c:v>
                </c:pt>
                <c:pt idx="78">
                  <c:v>0.13316363057831504</c:v>
                </c:pt>
                <c:pt idx="79">
                  <c:v>0.12136739063933932</c:v>
                </c:pt>
                <c:pt idx="80">
                  <c:v>0.11009174311926606</c:v>
                </c:pt>
                <c:pt idx="81">
                  <c:v>9.9409448818897461E-2</c:v>
                </c:pt>
                <c:pt idx="82">
                  <c:v>8.9363703554390828E-2</c:v>
                </c:pt>
              </c:numCache>
            </c:numRef>
          </c:val>
          <c:smooth val="0"/>
          <c:extLst>
            <c:ext xmlns:c16="http://schemas.microsoft.com/office/drawing/2014/chart" uri="{C3380CC4-5D6E-409C-BE32-E72D297353CC}">
              <c16:uniqueId val="{00000000-C193-8744-9A65-C045A54F769E}"/>
            </c:ext>
          </c:extLst>
        </c:ser>
        <c:dLbls>
          <c:showLegendKey val="0"/>
          <c:showVal val="0"/>
          <c:showCatName val="0"/>
          <c:showSerName val="0"/>
          <c:showPercent val="0"/>
          <c:showBubbleSize val="0"/>
        </c:dLbls>
        <c:smooth val="0"/>
        <c:axId val="1054431295"/>
        <c:axId val="1063657023"/>
      </c:lineChart>
      <c:catAx>
        <c:axId val="1054431295"/>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Policy Issue Age</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63657023"/>
        <c:crosses val="autoZero"/>
        <c:auto val="0"/>
        <c:lblAlgn val="ctr"/>
        <c:lblOffset val="100"/>
        <c:tickLblSkip val="5"/>
        <c:tickMarkSkip val="5"/>
        <c:noMultiLvlLbl val="0"/>
      </c:catAx>
      <c:valAx>
        <c:axId val="106365702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Percentage Increase in 7702A Premium</a:t>
                </a:r>
              </a:p>
            </c:rich>
          </c:tx>
          <c:layout>
            <c:manualLayout>
              <c:xMode val="edge"/>
              <c:yMode val="edge"/>
              <c:x val="1.7688161984977954E-2"/>
              <c:y val="0.1535238948523119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5443129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ndard"/>
        <c:varyColors val="0"/>
        <c:ser>
          <c:idx val="1"/>
          <c:order val="0"/>
          <c:tx>
            <c:strRef>
              <c:f>Table!$C$5</c:f>
              <c:strCache>
                <c:ptCount val="1"/>
                <c:pt idx="0">
                  <c:v>Highest Marginal Rate</c:v>
                </c:pt>
              </c:strCache>
            </c:strRef>
          </c:tx>
          <c:spPr>
            <a:solidFill>
              <a:schemeClr val="accent5">
                <a:alpha val="60000"/>
              </a:schemeClr>
            </a:solidFill>
            <a:ln>
              <a:solidFill>
                <a:schemeClr val="accent5"/>
              </a:solidFill>
            </a:ln>
            <a:effectLst/>
          </c:spPr>
          <c:cat>
            <c:numRef>
              <c:f>Table!$A$6:$A$114</c:f>
              <c:numCache>
                <c:formatCode>General</c:formatCode>
                <c:ptCount val="109"/>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pt idx="100">
                  <c:v>2013</c:v>
                </c:pt>
                <c:pt idx="101">
                  <c:v>2014</c:v>
                </c:pt>
                <c:pt idx="102">
                  <c:v>2015</c:v>
                </c:pt>
                <c:pt idx="103">
                  <c:v>2016</c:v>
                </c:pt>
                <c:pt idx="104">
                  <c:v>2017</c:v>
                </c:pt>
                <c:pt idx="105">
                  <c:v>2018</c:v>
                </c:pt>
                <c:pt idx="106">
                  <c:v>2019</c:v>
                </c:pt>
                <c:pt idx="107">
                  <c:v>2020</c:v>
                </c:pt>
                <c:pt idx="108">
                  <c:v>2021</c:v>
                </c:pt>
              </c:numCache>
            </c:numRef>
          </c:cat>
          <c:val>
            <c:numRef>
              <c:f>Table!$C$6:$C$114</c:f>
              <c:numCache>
                <c:formatCode>0.00%</c:formatCode>
                <c:ptCount val="109"/>
                <c:pt idx="0">
                  <c:v>7.0000000000000007E-2</c:v>
                </c:pt>
                <c:pt idx="1">
                  <c:v>7.0000000000000007E-2</c:v>
                </c:pt>
                <c:pt idx="2">
                  <c:v>7.0000000000000007E-2</c:v>
                </c:pt>
                <c:pt idx="3">
                  <c:v>0.15</c:v>
                </c:pt>
                <c:pt idx="4">
                  <c:v>0.67</c:v>
                </c:pt>
                <c:pt idx="5">
                  <c:v>0.77</c:v>
                </c:pt>
                <c:pt idx="6">
                  <c:v>0.73</c:v>
                </c:pt>
                <c:pt idx="7">
                  <c:v>0.73</c:v>
                </c:pt>
                <c:pt idx="8">
                  <c:v>0.73</c:v>
                </c:pt>
                <c:pt idx="9">
                  <c:v>0.57999999999999996</c:v>
                </c:pt>
                <c:pt idx="10">
                  <c:v>0.435</c:v>
                </c:pt>
                <c:pt idx="11">
                  <c:v>0.46</c:v>
                </c:pt>
                <c:pt idx="12">
                  <c:v>0.25</c:v>
                </c:pt>
                <c:pt idx="13">
                  <c:v>0.25</c:v>
                </c:pt>
                <c:pt idx="14">
                  <c:v>0.25</c:v>
                </c:pt>
                <c:pt idx="15">
                  <c:v>0.25</c:v>
                </c:pt>
                <c:pt idx="16">
                  <c:v>0.24</c:v>
                </c:pt>
                <c:pt idx="17">
                  <c:v>0.25</c:v>
                </c:pt>
                <c:pt idx="18">
                  <c:v>0.25</c:v>
                </c:pt>
                <c:pt idx="19">
                  <c:v>0.63</c:v>
                </c:pt>
                <c:pt idx="20">
                  <c:v>0.63</c:v>
                </c:pt>
                <c:pt idx="21">
                  <c:v>0.63</c:v>
                </c:pt>
                <c:pt idx="22">
                  <c:v>0.63</c:v>
                </c:pt>
                <c:pt idx="23">
                  <c:v>0.79</c:v>
                </c:pt>
                <c:pt idx="24">
                  <c:v>0.79</c:v>
                </c:pt>
                <c:pt idx="25">
                  <c:v>0.79</c:v>
                </c:pt>
                <c:pt idx="26">
                  <c:v>0.79</c:v>
                </c:pt>
                <c:pt idx="27">
                  <c:v>0.81100000000000005</c:v>
                </c:pt>
                <c:pt idx="28">
                  <c:v>0.81</c:v>
                </c:pt>
                <c:pt idx="29">
                  <c:v>0.88</c:v>
                </c:pt>
                <c:pt idx="30">
                  <c:v>0.88</c:v>
                </c:pt>
                <c:pt idx="31">
                  <c:v>0.94</c:v>
                </c:pt>
                <c:pt idx="32">
                  <c:v>0.94</c:v>
                </c:pt>
                <c:pt idx="33">
                  <c:v>0.86450000000000005</c:v>
                </c:pt>
                <c:pt idx="34">
                  <c:v>0.86450000000000005</c:v>
                </c:pt>
                <c:pt idx="35">
                  <c:v>0.82130000000000003</c:v>
                </c:pt>
                <c:pt idx="36">
                  <c:v>0.82130000000000003</c:v>
                </c:pt>
                <c:pt idx="37">
                  <c:v>0.84360000000000002</c:v>
                </c:pt>
                <c:pt idx="38">
                  <c:v>0.91</c:v>
                </c:pt>
                <c:pt idx="39">
                  <c:v>0.92</c:v>
                </c:pt>
                <c:pt idx="40">
                  <c:v>0.92</c:v>
                </c:pt>
                <c:pt idx="41">
                  <c:v>0.91</c:v>
                </c:pt>
                <c:pt idx="42">
                  <c:v>0.91</c:v>
                </c:pt>
                <c:pt idx="43">
                  <c:v>0.91</c:v>
                </c:pt>
                <c:pt idx="44">
                  <c:v>0.91</c:v>
                </c:pt>
                <c:pt idx="45">
                  <c:v>0.91</c:v>
                </c:pt>
                <c:pt idx="46">
                  <c:v>0.91</c:v>
                </c:pt>
                <c:pt idx="47">
                  <c:v>0.91</c:v>
                </c:pt>
                <c:pt idx="48">
                  <c:v>0.91</c:v>
                </c:pt>
                <c:pt idx="49">
                  <c:v>0.91</c:v>
                </c:pt>
                <c:pt idx="50">
                  <c:v>0.91</c:v>
                </c:pt>
                <c:pt idx="51">
                  <c:v>0.77</c:v>
                </c:pt>
                <c:pt idx="52">
                  <c:v>0.7</c:v>
                </c:pt>
                <c:pt idx="53">
                  <c:v>0.7</c:v>
                </c:pt>
                <c:pt idx="54">
                  <c:v>0.7</c:v>
                </c:pt>
                <c:pt idx="55">
                  <c:v>0.75249999999999995</c:v>
                </c:pt>
                <c:pt idx="56">
                  <c:v>0.77</c:v>
                </c:pt>
                <c:pt idx="57">
                  <c:v>0.71750000000000003</c:v>
                </c:pt>
                <c:pt idx="58">
                  <c:v>0.7</c:v>
                </c:pt>
                <c:pt idx="59">
                  <c:v>0.7</c:v>
                </c:pt>
                <c:pt idx="60">
                  <c:v>0.7</c:v>
                </c:pt>
                <c:pt idx="61">
                  <c:v>0.7</c:v>
                </c:pt>
                <c:pt idx="62">
                  <c:v>0.7</c:v>
                </c:pt>
                <c:pt idx="63">
                  <c:v>0.7</c:v>
                </c:pt>
                <c:pt idx="64">
                  <c:v>0.7</c:v>
                </c:pt>
                <c:pt idx="65">
                  <c:v>0.7</c:v>
                </c:pt>
                <c:pt idx="66">
                  <c:v>0.7</c:v>
                </c:pt>
                <c:pt idx="67">
                  <c:v>0.7</c:v>
                </c:pt>
                <c:pt idx="68">
                  <c:v>0.69125000000000003</c:v>
                </c:pt>
                <c:pt idx="69">
                  <c:v>0.5</c:v>
                </c:pt>
                <c:pt idx="70">
                  <c:v>0.5</c:v>
                </c:pt>
                <c:pt idx="71">
                  <c:v>0.5</c:v>
                </c:pt>
                <c:pt idx="72">
                  <c:v>0.5</c:v>
                </c:pt>
                <c:pt idx="73">
                  <c:v>0.5</c:v>
                </c:pt>
                <c:pt idx="74">
                  <c:v>0.38500000000000001</c:v>
                </c:pt>
                <c:pt idx="75">
                  <c:v>0.28000000000000003</c:v>
                </c:pt>
                <c:pt idx="76">
                  <c:v>0.28000000000000003</c:v>
                </c:pt>
                <c:pt idx="77">
                  <c:v>0.28000000000000003</c:v>
                </c:pt>
                <c:pt idx="78">
                  <c:v>0.31</c:v>
                </c:pt>
                <c:pt idx="79">
                  <c:v>0.31</c:v>
                </c:pt>
                <c:pt idx="80">
                  <c:v>0.39600000000000002</c:v>
                </c:pt>
                <c:pt idx="81">
                  <c:v>0.39600000000000002</c:v>
                </c:pt>
                <c:pt idx="82">
                  <c:v>0.39600000000000002</c:v>
                </c:pt>
                <c:pt idx="83">
                  <c:v>0.39600000000000002</c:v>
                </c:pt>
                <c:pt idx="84">
                  <c:v>0.39600000000000002</c:v>
                </c:pt>
                <c:pt idx="85">
                  <c:v>0.39600000000000002</c:v>
                </c:pt>
                <c:pt idx="86">
                  <c:v>0.39600000000000002</c:v>
                </c:pt>
                <c:pt idx="87">
                  <c:v>0.39600000000000002</c:v>
                </c:pt>
                <c:pt idx="88">
                  <c:v>0.39100000000000001</c:v>
                </c:pt>
                <c:pt idx="89">
                  <c:v>0.38600000000000001</c:v>
                </c:pt>
                <c:pt idx="90">
                  <c:v>0.35</c:v>
                </c:pt>
                <c:pt idx="91">
                  <c:v>0.35</c:v>
                </c:pt>
                <c:pt idx="92">
                  <c:v>0.35</c:v>
                </c:pt>
                <c:pt idx="93">
                  <c:v>0.35</c:v>
                </c:pt>
                <c:pt idx="94">
                  <c:v>0.35</c:v>
                </c:pt>
                <c:pt idx="95">
                  <c:v>0.35</c:v>
                </c:pt>
                <c:pt idx="96">
                  <c:v>0.35</c:v>
                </c:pt>
                <c:pt idx="97">
                  <c:v>0.35</c:v>
                </c:pt>
                <c:pt idx="98">
                  <c:v>0.35</c:v>
                </c:pt>
                <c:pt idx="99">
                  <c:v>0.35</c:v>
                </c:pt>
                <c:pt idx="100">
                  <c:v>0.39600000000000002</c:v>
                </c:pt>
                <c:pt idx="101">
                  <c:v>0.39600000000000002</c:v>
                </c:pt>
                <c:pt idx="102">
                  <c:v>0.39600000000000002</c:v>
                </c:pt>
                <c:pt idx="103">
                  <c:v>0.39600000000000002</c:v>
                </c:pt>
                <c:pt idx="104">
                  <c:v>0.39600000000000002</c:v>
                </c:pt>
                <c:pt idx="105">
                  <c:v>0.37</c:v>
                </c:pt>
                <c:pt idx="106">
                  <c:v>0.37</c:v>
                </c:pt>
                <c:pt idx="107">
                  <c:v>0.37</c:v>
                </c:pt>
                <c:pt idx="108">
                  <c:v>0.37</c:v>
                </c:pt>
              </c:numCache>
            </c:numRef>
          </c:val>
          <c:extLst>
            <c:ext xmlns:c16="http://schemas.microsoft.com/office/drawing/2014/chart" uri="{C3380CC4-5D6E-409C-BE32-E72D297353CC}">
              <c16:uniqueId val="{00000000-4003-384F-9752-62959F9D33AE}"/>
            </c:ext>
          </c:extLst>
        </c:ser>
        <c:ser>
          <c:idx val="0"/>
          <c:order val="1"/>
          <c:tx>
            <c:strRef>
              <c:f>Table!$B$5</c:f>
              <c:strCache>
                <c:ptCount val="1"/>
                <c:pt idx="0">
                  <c:v>Lowest Marginal Rate</c:v>
                </c:pt>
              </c:strCache>
            </c:strRef>
          </c:tx>
          <c:spPr>
            <a:solidFill>
              <a:schemeClr val="accent1"/>
            </a:solidFill>
            <a:ln>
              <a:solidFill>
                <a:schemeClr val="tx2"/>
              </a:solidFill>
            </a:ln>
            <a:effectLst/>
          </c:spPr>
          <c:cat>
            <c:numRef>
              <c:f>Table!$A$6:$A$114</c:f>
              <c:numCache>
                <c:formatCode>General</c:formatCode>
                <c:ptCount val="109"/>
                <c:pt idx="0">
                  <c:v>1913</c:v>
                </c:pt>
                <c:pt idx="1">
                  <c:v>1914</c:v>
                </c:pt>
                <c:pt idx="2">
                  <c:v>1915</c:v>
                </c:pt>
                <c:pt idx="3">
                  <c:v>1916</c:v>
                </c:pt>
                <c:pt idx="4">
                  <c:v>1917</c:v>
                </c:pt>
                <c:pt idx="5">
                  <c:v>1918</c:v>
                </c:pt>
                <c:pt idx="6">
                  <c:v>1919</c:v>
                </c:pt>
                <c:pt idx="7">
                  <c:v>1920</c:v>
                </c:pt>
                <c:pt idx="8">
                  <c:v>1921</c:v>
                </c:pt>
                <c:pt idx="9">
                  <c:v>1922</c:v>
                </c:pt>
                <c:pt idx="10">
                  <c:v>1923</c:v>
                </c:pt>
                <c:pt idx="11">
                  <c:v>1924</c:v>
                </c:pt>
                <c:pt idx="12">
                  <c:v>1925</c:v>
                </c:pt>
                <c:pt idx="13">
                  <c:v>1926</c:v>
                </c:pt>
                <c:pt idx="14">
                  <c:v>1927</c:v>
                </c:pt>
                <c:pt idx="15">
                  <c:v>1928</c:v>
                </c:pt>
                <c:pt idx="16">
                  <c:v>1929</c:v>
                </c:pt>
                <c:pt idx="17">
                  <c:v>1930</c:v>
                </c:pt>
                <c:pt idx="18">
                  <c:v>1931</c:v>
                </c:pt>
                <c:pt idx="19">
                  <c:v>1932</c:v>
                </c:pt>
                <c:pt idx="20">
                  <c:v>1933</c:v>
                </c:pt>
                <c:pt idx="21">
                  <c:v>1934</c:v>
                </c:pt>
                <c:pt idx="22">
                  <c:v>1935</c:v>
                </c:pt>
                <c:pt idx="23">
                  <c:v>1936</c:v>
                </c:pt>
                <c:pt idx="24">
                  <c:v>1937</c:v>
                </c:pt>
                <c:pt idx="25">
                  <c:v>1938</c:v>
                </c:pt>
                <c:pt idx="26">
                  <c:v>1939</c:v>
                </c:pt>
                <c:pt idx="27">
                  <c:v>1940</c:v>
                </c:pt>
                <c:pt idx="28">
                  <c:v>1941</c:v>
                </c:pt>
                <c:pt idx="29">
                  <c:v>1942</c:v>
                </c:pt>
                <c:pt idx="30">
                  <c:v>1943</c:v>
                </c:pt>
                <c:pt idx="31">
                  <c:v>1944</c:v>
                </c:pt>
                <c:pt idx="32">
                  <c:v>1945</c:v>
                </c:pt>
                <c:pt idx="33">
                  <c:v>1946</c:v>
                </c:pt>
                <c:pt idx="34">
                  <c:v>1947</c:v>
                </c:pt>
                <c:pt idx="35">
                  <c:v>1948</c:v>
                </c:pt>
                <c:pt idx="36">
                  <c:v>1949</c:v>
                </c:pt>
                <c:pt idx="37">
                  <c:v>1950</c:v>
                </c:pt>
                <c:pt idx="38">
                  <c:v>1951</c:v>
                </c:pt>
                <c:pt idx="39">
                  <c:v>1952</c:v>
                </c:pt>
                <c:pt idx="40">
                  <c:v>1953</c:v>
                </c:pt>
                <c:pt idx="41">
                  <c:v>1954</c:v>
                </c:pt>
                <c:pt idx="42">
                  <c:v>1955</c:v>
                </c:pt>
                <c:pt idx="43">
                  <c:v>1956</c:v>
                </c:pt>
                <c:pt idx="44">
                  <c:v>1957</c:v>
                </c:pt>
                <c:pt idx="45">
                  <c:v>1958</c:v>
                </c:pt>
                <c:pt idx="46">
                  <c:v>1959</c:v>
                </c:pt>
                <c:pt idx="47">
                  <c:v>1960</c:v>
                </c:pt>
                <c:pt idx="48">
                  <c:v>1961</c:v>
                </c:pt>
                <c:pt idx="49">
                  <c:v>1962</c:v>
                </c:pt>
                <c:pt idx="50">
                  <c:v>1963</c:v>
                </c:pt>
                <c:pt idx="51">
                  <c:v>1964</c:v>
                </c:pt>
                <c:pt idx="52">
                  <c:v>1965</c:v>
                </c:pt>
                <c:pt idx="53">
                  <c:v>1966</c:v>
                </c:pt>
                <c:pt idx="54">
                  <c:v>1967</c:v>
                </c:pt>
                <c:pt idx="55">
                  <c:v>1968</c:v>
                </c:pt>
                <c:pt idx="56">
                  <c:v>1969</c:v>
                </c:pt>
                <c:pt idx="57">
                  <c:v>1970</c:v>
                </c:pt>
                <c:pt idx="58">
                  <c:v>1971</c:v>
                </c:pt>
                <c:pt idx="59">
                  <c:v>1972</c:v>
                </c:pt>
                <c:pt idx="60">
                  <c:v>1973</c:v>
                </c:pt>
                <c:pt idx="61">
                  <c:v>1974</c:v>
                </c:pt>
                <c:pt idx="62">
                  <c:v>1975</c:v>
                </c:pt>
                <c:pt idx="63">
                  <c:v>1976</c:v>
                </c:pt>
                <c:pt idx="64">
                  <c:v>1977</c:v>
                </c:pt>
                <c:pt idx="65">
                  <c:v>1978</c:v>
                </c:pt>
                <c:pt idx="66">
                  <c:v>1979</c:v>
                </c:pt>
                <c:pt idx="67">
                  <c:v>1980</c:v>
                </c:pt>
                <c:pt idx="68">
                  <c:v>1981</c:v>
                </c:pt>
                <c:pt idx="69">
                  <c:v>1982</c:v>
                </c:pt>
                <c:pt idx="70">
                  <c:v>1983</c:v>
                </c:pt>
                <c:pt idx="71">
                  <c:v>1984</c:v>
                </c:pt>
                <c:pt idx="72">
                  <c:v>1985</c:v>
                </c:pt>
                <c:pt idx="73">
                  <c:v>1986</c:v>
                </c:pt>
                <c:pt idx="74">
                  <c:v>1987</c:v>
                </c:pt>
                <c:pt idx="75">
                  <c:v>1988</c:v>
                </c:pt>
                <c:pt idx="76">
                  <c:v>1989</c:v>
                </c:pt>
                <c:pt idx="77">
                  <c:v>1990</c:v>
                </c:pt>
                <c:pt idx="78">
                  <c:v>1991</c:v>
                </c:pt>
                <c:pt idx="79">
                  <c:v>1992</c:v>
                </c:pt>
                <c:pt idx="80">
                  <c:v>1993</c:v>
                </c:pt>
                <c:pt idx="81">
                  <c:v>1994</c:v>
                </c:pt>
                <c:pt idx="82">
                  <c:v>1995</c:v>
                </c:pt>
                <c:pt idx="83">
                  <c:v>1996</c:v>
                </c:pt>
                <c:pt idx="84">
                  <c:v>1997</c:v>
                </c:pt>
                <c:pt idx="85">
                  <c:v>1998</c:v>
                </c:pt>
                <c:pt idx="86">
                  <c:v>1999</c:v>
                </c:pt>
                <c:pt idx="87">
                  <c:v>2000</c:v>
                </c:pt>
                <c:pt idx="88">
                  <c:v>2001</c:v>
                </c:pt>
                <c:pt idx="89">
                  <c:v>2002</c:v>
                </c:pt>
                <c:pt idx="90">
                  <c:v>2003</c:v>
                </c:pt>
                <c:pt idx="91">
                  <c:v>2004</c:v>
                </c:pt>
                <c:pt idx="92">
                  <c:v>2005</c:v>
                </c:pt>
                <c:pt idx="93">
                  <c:v>2006</c:v>
                </c:pt>
                <c:pt idx="94">
                  <c:v>2007</c:v>
                </c:pt>
                <c:pt idx="95">
                  <c:v>2008</c:v>
                </c:pt>
                <c:pt idx="96">
                  <c:v>2009</c:v>
                </c:pt>
                <c:pt idx="97">
                  <c:v>2010</c:v>
                </c:pt>
                <c:pt idx="98">
                  <c:v>2011</c:v>
                </c:pt>
                <c:pt idx="99">
                  <c:v>2012</c:v>
                </c:pt>
                <c:pt idx="100">
                  <c:v>2013</c:v>
                </c:pt>
                <c:pt idx="101">
                  <c:v>2014</c:v>
                </c:pt>
                <c:pt idx="102">
                  <c:v>2015</c:v>
                </c:pt>
                <c:pt idx="103">
                  <c:v>2016</c:v>
                </c:pt>
                <c:pt idx="104">
                  <c:v>2017</c:v>
                </c:pt>
                <c:pt idx="105">
                  <c:v>2018</c:v>
                </c:pt>
                <c:pt idx="106">
                  <c:v>2019</c:v>
                </c:pt>
                <c:pt idx="107">
                  <c:v>2020</c:v>
                </c:pt>
                <c:pt idx="108">
                  <c:v>2021</c:v>
                </c:pt>
              </c:numCache>
            </c:numRef>
          </c:cat>
          <c:val>
            <c:numRef>
              <c:f>Table!$B$6:$B$114</c:f>
              <c:numCache>
                <c:formatCode>0.00%</c:formatCode>
                <c:ptCount val="109"/>
                <c:pt idx="0">
                  <c:v>0.01</c:v>
                </c:pt>
                <c:pt idx="1">
                  <c:v>0.01</c:v>
                </c:pt>
                <c:pt idx="2">
                  <c:v>0.01</c:v>
                </c:pt>
                <c:pt idx="3">
                  <c:v>0.02</c:v>
                </c:pt>
                <c:pt idx="4">
                  <c:v>0.02</c:v>
                </c:pt>
                <c:pt idx="5">
                  <c:v>0.06</c:v>
                </c:pt>
                <c:pt idx="6">
                  <c:v>0.04</c:v>
                </c:pt>
                <c:pt idx="7">
                  <c:v>0.04</c:v>
                </c:pt>
                <c:pt idx="8">
                  <c:v>0.04</c:v>
                </c:pt>
                <c:pt idx="9">
                  <c:v>0.04</c:v>
                </c:pt>
                <c:pt idx="10">
                  <c:v>0.04</c:v>
                </c:pt>
                <c:pt idx="11">
                  <c:v>0.02</c:v>
                </c:pt>
                <c:pt idx="12">
                  <c:v>1.4999999999999999E-2</c:v>
                </c:pt>
                <c:pt idx="13">
                  <c:v>1.4999999999999999E-2</c:v>
                </c:pt>
                <c:pt idx="14">
                  <c:v>1.4999999999999999E-2</c:v>
                </c:pt>
                <c:pt idx="15">
                  <c:v>1.4999999999999999E-2</c:v>
                </c:pt>
                <c:pt idx="16">
                  <c:v>1.4999999999999999E-2</c:v>
                </c:pt>
                <c:pt idx="17">
                  <c:v>1.4999999999999999E-2</c:v>
                </c:pt>
                <c:pt idx="18">
                  <c:v>1.4999999999999999E-2</c:v>
                </c:pt>
                <c:pt idx="19">
                  <c:v>0.04</c:v>
                </c:pt>
                <c:pt idx="20">
                  <c:v>0.04</c:v>
                </c:pt>
                <c:pt idx="21">
                  <c:v>0.04</c:v>
                </c:pt>
                <c:pt idx="22">
                  <c:v>0.04</c:v>
                </c:pt>
                <c:pt idx="23">
                  <c:v>0.04</c:v>
                </c:pt>
                <c:pt idx="24">
                  <c:v>0.04</c:v>
                </c:pt>
                <c:pt idx="25">
                  <c:v>0.04</c:v>
                </c:pt>
                <c:pt idx="26">
                  <c:v>0.04</c:v>
                </c:pt>
                <c:pt idx="27">
                  <c:v>0.04</c:v>
                </c:pt>
                <c:pt idx="28">
                  <c:v>0.1</c:v>
                </c:pt>
                <c:pt idx="29">
                  <c:v>0.19</c:v>
                </c:pt>
                <c:pt idx="30">
                  <c:v>0.19</c:v>
                </c:pt>
                <c:pt idx="31">
                  <c:v>0.23</c:v>
                </c:pt>
                <c:pt idx="32">
                  <c:v>0.23</c:v>
                </c:pt>
                <c:pt idx="33">
                  <c:v>0.2</c:v>
                </c:pt>
                <c:pt idx="34">
                  <c:v>0.2</c:v>
                </c:pt>
                <c:pt idx="35">
                  <c:v>0.2</c:v>
                </c:pt>
                <c:pt idx="36">
                  <c:v>0.2</c:v>
                </c:pt>
                <c:pt idx="37">
                  <c:v>0.2</c:v>
                </c:pt>
                <c:pt idx="38">
                  <c:v>0.20399999999999999</c:v>
                </c:pt>
                <c:pt idx="39">
                  <c:v>0.222</c:v>
                </c:pt>
                <c:pt idx="40">
                  <c:v>0.222</c:v>
                </c:pt>
                <c:pt idx="41">
                  <c:v>0.2</c:v>
                </c:pt>
                <c:pt idx="42">
                  <c:v>0.2</c:v>
                </c:pt>
                <c:pt idx="43">
                  <c:v>0.2</c:v>
                </c:pt>
                <c:pt idx="44">
                  <c:v>0.2</c:v>
                </c:pt>
                <c:pt idx="45">
                  <c:v>0.2</c:v>
                </c:pt>
                <c:pt idx="46">
                  <c:v>0.2</c:v>
                </c:pt>
                <c:pt idx="47">
                  <c:v>0.2</c:v>
                </c:pt>
                <c:pt idx="48">
                  <c:v>0.2</c:v>
                </c:pt>
                <c:pt idx="49">
                  <c:v>0.2</c:v>
                </c:pt>
                <c:pt idx="50">
                  <c:v>0.2</c:v>
                </c:pt>
                <c:pt idx="51">
                  <c:v>0.16</c:v>
                </c:pt>
                <c:pt idx="52">
                  <c:v>0.14000000000000001</c:v>
                </c:pt>
                <c:pt idx="53">
                  <c:v>0.14000000000000001</c:v>
                </c:pt>
                <c:pt idx="54">
                  <c:v>0.14000000000000001</c:v>
                </c:pt>
                <c:pt idx="55">
                  <c:v>0.14000000000000001</c:v>
                </c:pt>
                <c:pt idx="56">
                  <c:v>0.14000000000000001</c:v>
                </c:pt>
                <c:pt idx="57">
                  <c:v>0.14000000000000001</c:v>
                </c:pt>
                <c:pt idx="58">
                  <c:v>0.14000000000000001</c:v>
                </c:pt>
                <c:pt idx="59">
                  <c:v>0.14000000000000001</c:v>
                </c:pt>
                <c:pt idx="60">
                  <c:v>0.14000000000000001</c:v>
                </c:pt>
                <c:pt idx="61">
                  <c:v>0.14000000000000001</c:v>
                </c:pt>
                <c:pt idx="62">
                  <c:v>0.14000000000000001</c:v>
                </c:pt>
                <c:pt idx="63">
                  <c:v>0.14000000000000001</c:v>
                </c:pt>
                <c:pt idx="64">
                  <c:v>0</c:v>
                </c:pt>
                <c:pt idx="65">
                  <c:v>0</c:v>
                </c:pt>
                <c:pt idx="66">
                  <c:v>0</c:v>
                </c:pt>
                <c:pt idx="67">
                  <c:v>0</c:v>
                </c:pt>
                <c:pt idx="68">
                  <c:v>0</c:v>
                </c:pt>
                <c:pt idx="69">
                  <c:v>0</c:v>
                </c:pt>
                <c:pt idx="70">
                  <c:v>0</c:v>
                </c:pt>
                <c:pt idx="71">
                  <c:v>0</c:v>
                </c:pt>
                <c:pt idx="72">
                  <c:v>0</c:v>
                </c:pt>
                <c:pt idx="73">
                  <c:v>0</c:v>
                </c:pt>
                <c:pt idx="74">
                  <c:v>0.11</c:v>
                </c:pt>
                <c:pt idx="75">
                  <c:v>0.15</c:v>
                </c:pt>
                <c:pt idx="76">
                  <c:v>0.15</c:v>
                </c:pt>
                <c:pt idx="77">
                  <c:v>0.15</c:v>
                </c:pt>
                <c:pt idx="78">
                  <c:v>0.15</c:v>
                </c:pt>
                <c:pt idx="79">
                  <c:v>0.15</c:v>
                </c:pt>
                <c:pt idx="80">
                  <c:v>0.15</c:v>
                </c:pt>
                <c:pt idx="81">
                  <c:v>0.15</c:v>
                </c:pt>
                <c:pt idx="82">
                  <c:v>0.15</c:v>
                </c:pt>
                <c:pt idx="83">
                  <c:v>0.15</c:v>
                </c:pt>
                <c:pt idx="84">
                  <c:v>0.15</c:v>
                </c:pt>
                <c:pt idx="85">
                  <c:v>0.15</c:v>
                </c:pt>
                <c:pt idx="86">
                  <c:v>0.15</c:v>
                </c:pt>
                <c:pt idx="87">
                  <c:v>0.15</c:v>
                </c:pt>
                <c:pt idx="88">
                  <c:v>0.15</c:v>
                </c:pt>
                <c:pt idx="89">
                  <c:v>0.1</c:v>
                </c:pt>
                <c:pt idx="90">
                  <c:v>0.1</c:v>
                </c:pt>
                <c:pt idx="91">
                  <c:v>0.1</c:v>
                </c:pt>
                <c:pt idx="92">
                  <c:v>0.1</c:v>
                </c:pt>
                <c:pt idx="93">
                  <c:v>0.1</c:v>
                </c:pt>
                <c:pt idx="94">
                  <c:v>0.1</c:v>
                </c:pt>
                <c:pt idx="95">
                  <c:v>0.1</c:v>
                </c:pt>
                <c:pt idx="96">
                  <c:v>0.1</c:v>
                </c:pt>
                <c:pt idx="97">
                  <c:v>0.1</c:v>
                </c:pt>
                <c:pt idx="98">
                  <c:v>0.1</c:v>
                </c:pt>
                <c:pt idx="99">
                  <c:v>0.1</c:v>
                </c:pt>
                <c:pt idx="100">
                  <c:v>0.1</c:v>
                </c:pt>
                <c:pt idx="101">
                  <c:v>0.1</c:v>
                </c:pt>
                <c:pt idx="102">
                  <c:v>0.1</c:v>
                </c:pt>
                <c:pt idx="103">
                  <c:v>0.1</c:v>
                </c:pt>
                <c:pt idx="104">
                  <c:v>0.1</c:v>
                </c:pt>
                <c:pt idx="105">
                  <c:v>0.1</c:v>
                </c:pt>
                <c:pt idx="106">
                  <c:v>0.1</c:v>
                </c:pt>
                <c:pt idx="107">
                  <c:v>0.1</c:v>
                </c:pt>
                <c:pt idx="108">
                  <c:v>0.1</c:v>
                </c:pt>
              </c:numCache>
            </c:numRef>
          </c:val>
          <c:extLst>
            <c:ext xmlns:c16="http://schemas.microsoft.com/office/drawing/2014/chart" uri="{C3380CC4-5D6E-409C-BE32-E72D297353CC}">
              <c16:uniqueId val="{00000001-4003-384F-9752-62959F9D33AE}"/>
            </c:ext>
          </c:extLst>
        </c:ser>
        <c:dLbls>
          <c:showLegendKey val="0"/>
          <c:showVal val="0"/>
          <c:showCatName val="0"/>
          <c:showSerName val="0"/>
          <c:showPercent val="0"/>
          <c:showBubbleSize val="0"/>
        </c:dLbls>
        <c:axId val="253432319"/>
        <c:axId val="165118063"/>
      </c:areaChart>
      <c:catAx>
        <c:axId val="25343231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udentialModern Cond" pitchFamily="2" charset="0"/>
                <a:ea typeface="+mn-ea"/>
                <a:cs typeface="+mn-cs"/>
              </a:defRPr>
            </a:pPr>
            <a:endParaRPr lang="en-US"/>
          </a:p>
        </c:txPr>
        <c:crossAx val="165118063"/>
        <c:crosses val="autoZero"/>
        <c:auto val="1"/>
        <c:lblAlgn val="ctr"/>
        <c:lblOffset val="100"/>
        <c:tickLblSkip val="2"/>
        <c:noMultiLvlLbl val="0"/>
      </c:catAx>
      <c:valAx>
        <c:axId val="165118063"/>
        <c:scaling>
          <c:orientation val="minMax"/>
        </c:scaling>
        <c:delete val="0"/>
        <c:axPos val="l"/>
        <c:majorGridlines>
          <c:spPr>
            <a:ln w="9525" cap="flat" cmpd="sng" algn="ctr">
              <a:solidFill>
                <a:schemeClr val="bg1">
                  <a:lumMod val="75000"/>
                </a:schemeClr>
              </a:solidFill>
              <a:prstDash val="sysDot"/>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rudentialModern Cond" pitchFamily="2" charset="0"/>
                <a:ea typeface="+mn-ea"/>
                <a:cs typeface="+mn-cs"/>
              </a:defRPr>
            </a:pPr>
            <a:endParaRPr lang="en-US"/>
          </a:p>
        </c:txPr>
        <c:crossAx val="25343231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latin typeface="PrudentialModern Cond"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B22837-3F92-42E7-A5B0-72AE6CC0D2B5}" type="datetimeFigureOut">
              <a:rPr lang="en-US" smtClean="0"/>
              <a:t>5/12/2021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06BCC6-166A-4C9E-A03D-1B52E5FFD7A2}" type="slidenum">
              <a:rPr lang="en-US" smtClean="0"/>
              <a:t>‹#›</a:t>
            </a:fld>
            <a:endParaRPr lang="en-US"/>
          </a:p>
        </p:txBody>
      </p:sp>
    </p:spTree>
    <p:extLst>
      <p:ext uri="{BB962C8B-B14F-4D97-AF65-F5344CB8AC3E}">
        <p14:creationId xmlns:p14="http://schemas.microsoft.com/office/powerpoint/2010/main" val="2234179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749040"/>
            <a:ext cx="5726430" cy="46863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AD36D-A0B1-4BA6-83A5-1FCE68D2F796}" type="slidenum">
              <a:rPr lang="en-US" smtClean="0"/>
              <a:t>‹#›</a:t>
            </a:fld>
            <a:endParaRPr lang="en-US"/>
          </a:p>
        </p:txBody>
      </p:sp>
    </p:spTree>
    <p:extLst>
      <p:ext uri="{BB962C8B-B14F-4D97-AF65-F5344CB8AC3E}">
        <p14:creationId xmlns:p14="http://schemas.microsoft.com/office/powerpoint/2010/main" val="1565701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171450" indent="-114300" algn="l" defTabSz="914400" rtl="0" eaLnBrk="1" latinLnBrk="0" hangingPunct="1">
      <a:buClr>
        <a:schemeClr val="bg2"/>
      </a:buClr>
      <a:buFont typeface="Arial" panose="020B0604020202020204" pitchFamily="34" charset="0"/>
      <a:buChar char="•"/>
      <a:defRPr sz="1200" kern="1200">
        <a:solidFill>
          <a:schemeClr val="tx1"/>
        </a:solidFill>
        <a:latin typeface="+mn-lt"/>
        <a:ea typeface="+mn-ea"/>
        <a:cs typeface="+mn-cs"/>
      </a:defRPr>
    </a:lvl2pPr>
    <a:lvl3pPr marL="457200" indent="-114300" algn="l" defTabSz="914400" rtl="0" eaLnBrk="1" latinLnBrk="0" hangingPunct="1">
      <a:buClr>
        <a:schemeClr val="bg2"/>
      </a:buClr>
      <a:buFont typeface="Arial Narrow" panose="020B0606020202030204" pitchFamily="34" charset="0"/>
      <a:buChar char="–"/>
      <a:defRPr sz="1200" kern="1200">
        <a:solidFill>
          <a:schemeClr val="tx1"/>
        </a:solidFill>
        <a:latin typeface="+mn-lt"/>
        <a:ea typeface="+mn-ea"/>
        <a:cs typeface="+mn-cs"/>
      </a:defRPr>
    </a:lvl3pPr>
    <a:lvl4pPr marL="800100" indent="-114300" algn="l" defTabSz="914400" rtl="0" eaLnBrk="1" latinLnBrk="0" hangingPunct="1">
      <a:buClr>
        <a:schemeClr val="bg2"/>
      </a:buClr>
      <a:buFont typeface="Wingdings" panose="05000000000000000000" pitchFamily="2" charset="2"/>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audience and introduce speaker.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a:t>
            </a:fld>
            <a:endParaRPr lang="en-US"/>
          </a:p>
        </p:txBody>
      </p:sp>
    </p:spTree>
    <p:extLst>
      <p:ext uri="{BB962C8B-B14F-4D97-AF65-F5344CB8AC3E}">
        <p14:creationId xmlns:p14="http://schemas.microsoft.com/office/powerpoint/2010/main" val="3894422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435">
              <a:defRPr/>
            </a:pPr>
            <a:r>
              <a:rPr lang="en-US" b="0" u="none" dirty="0"/>
              <a:t>For clients with higher incomes and who are likely to end up with significant assets in the “tax now” and “tax later” buckets, the implications of the Biden administration’s income tax proposals are significant.</a:t>
            </a:r>
          </a:p>
          <a:p>
            <a:pPr defTabSz="920435">
              <a:defRPr/>
            </a:pPr>
            <a:endParaRPr lang="en-US" b="0" u="none" dirty="0"/>
          </a:p>
          <a:p>
            <a:pPr defTabSz="920435">
              <a:defRPr/>
            </a:pPr>
            <a:r>
              <a:rPr lang="en-US" b="0" u="none" dirty="0"/>
              <a:t>[Read Slide]</a:t>
            </a:r>
          </a:p>
          <a:p>
            <a:pPr defTabSz="920435">
              <a:defRPr/>
            </a:pPr>
            <a:endParaRPr lang="en-US" b="0" u="none" dirty="0"/>
          </a:p>
          <a:p>
            <a:pPr defTabSz="920435">
              <a:defRPr/>
            </a:pPr>
            <a:r>
              <a:rPr lang="en-US" b="0" u="none" dirty="0"/>
              <a:t>While we can’t be certain of what will end up in any final actions, it would seem prudent to prepare clients for higher taxes.</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10</a:t>
            </a:fld>
            <a:endParaRPr lang="en-US"/>
          </a:p>
        </p:txBody>
      </p:sp>
    </p:spTree>
    <p:extLst>
      <p:ext uri="{BB962C8B-B14F-4D97-AF65-F5344CB8AC3E}">
        <p14:creationId xmlns:p14="http://schemas.microsoft.com/office/powerpoint/2010/main" val="3589309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 of life insurance lies within 5 key sections of the Tax Code. </a:t>
            </a:r>
          </a:p>
          <a:p>
            <a:endParaRPr lang="en-US" dirty="0"/>
          </a:p>
          <a:p>
            <a:r>
              <a:rPr lang="en-US" dirty="0"/>
              <a:t>[Read Slide]</a:t>
            </a:r>
          </a:p>
          <a:p>
            <a:endParaRPr lang="en-US" dirty="0"/>
          </a:p>
          <a:p>
            <a:r>
              <a:rPr lang="en-US" dirty="0"/>
              <a:t>These laws have not been meaningfully changed since the 1980s. Until now, thank to the Consolidated Appropriations Act of 2021. Of specific focus are Sections 7702 and 7702A.</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11</a:t>
            </a:fld>
            <a:endParaRPr lang="en-US"/>
          </a:p>
        </p:txBody>
      </p:sp>
    </p:spTree>
    <p:extLst>
      <p:ext uri="{BB962C8B-B14F-4D97-AF65-F5344CB8AC3E}">
        <p14:creationId xmlns:p14="http://schemas.microsoft.com/office/powerpoint/2010/main" val="555791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purposes of this illustration, let’s see what an example would have looked like before the tax code changes. In this example, the client was saving as much as they could in the tax-advantaged savings area. In this example, it purchased them $1million in life insurance, tax-free for their heirs.</a:t>
            </a:r>
          </a:p>
          <a:p>
            <a:endParaRPr lang="en-US" dirty="0"/>
          </a:p>
          <a:p>
            <a:r>
              <a:rPr lang="en-US" dirty="0"/>
              <a:t>Now, let’s take a look at what the changes mean for the exact same hypothetical client…..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AD36D-A0B1-4BA6-83A5-1FCE68D2F796}" type="slidenum">
              <a:rPr kumimoji="0" lang="en-US" sz="1200" b="0" i="0" u="none" strike="noStrike" kern="1200" cap="none" spc="0" normalizeH="0" baseline="0" noProof="0" smtClean="0">
                <a:ln>
                  <a:noFill/>
                </a:ln>
                <a:solidFill>
                  <a:srgbClr val="00224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2245"/>
              </a:solidFill>
              <a:effectLst/>
              <a:uLnTx/>
              <a:uFillTx/>
              <a:latin typeface="Arial"/>
              <a:ea typeface="+mn-ea"/>
              <a:cs typeface="+mn-cs"/>
            </a:endParaRPr>
          </a:p>
        </p:txBody>
      </p:sp>
    </p:spTree>
    <p:extLst>
      <p:ext uri="{BB962C8B-B14F-4D97-AF65-F5344CB8AC3E}">
        <p14:creationId xmlns:p14="http://schemas.microsoft.com/office/powerpoint/2010/main" val="331484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 shows the impact of the tax code changes, effective January 1 of this year.  The Consolidated Appropriations Act was signed on December 27, 2020 and took effect January 1, 2021. This act included a provision that changed the interest rates used to calculate the tax limits associated with IRC Section 7702 and Section 72. The interest rates to calculate the previous tax limits (how much you can pay into the policy before you hit the limit and rules around how the value accumulates) were too high. Reducing the rates has further enhanced the accumulation potential of cash value life insurance. Now clients can pay even more premium into life insurance contracts to drive growth. </a:t>
            </a:r>
          </a:p>
          <a:p>
            <a:endParaRPr lang="en-US" dirty="0"/>
          </a:p>
          <a:p>
            <a:r>
              <a:rPr lang="en-US" dirty="0"/>
              <a:t>So, in our example, the very same premium buys a life insurance policy with a $650,000 death benefit. This is important because much of the charge structure in life insurance is determined by the death benefit. Higher death benefit, higher charges. So, here, more of the savings can go into the tax-deferred growth inside the policy.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8AD36D-A0B1-4BA6-83A5-1FCE68D2F796}" type="slidenum">
              <a:rPr kumimoji="0" lang="en-US" sz="1200" b="0" i="0" u="none" strike="noStrike" kern="1200" cap="none" spc="0" normalizeH="0" baseline="0" noProof="0" smtClean="0">
                <a:ln>
                  <a:noFill/>
                </a:ln>
                <a:solidFill>
                  <a:srgbClr val="002245"/>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2245"/>
              </a:solidFill>
              <a:effectLst/>
              <a:uLnTx/>
              <a:uFillTx/>
              <a:latin typeface="Arial"/>
              <a:ea typeface="+mn-ea"/>
              <a:cs typeface="+mn-cs"/>
            </a:endParaRPr>
          </a:p>
        </p:txBody>
      </p:sp>
    </p:spTree>
    <p:extLst>
      <p:ext uri="{BB962C8B-B14F-4D97-AF65-F5344CB8AC3E}">
        <p14:creationId xmlns:p14="http://schemas.microsoft.com/office/powerpoint/2010/main" val="292831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are three types of vehicles that you can use to set aside money for retirement. Proper allocation among these vehicles can allow you to help enhance your retirement distributions by controlling how and when you</a:t>
            </a:r>
          </a:p>
          <a:p>
            <a:r>
              <a:rPr lang="en-US" dirty="0"/>
              <a:t>are taxed.</a:t>
            </a:r>
          </a:p>
          <a:p>
            <a:endParaRPr lang="en-US" dirty="0"/>
          </a:p>
          <a:p>
            <a:r>
              <a:rPr lang="en-US" dirty="0"/>
              <a:t>Most people typically don’t consider how their assets are taxed, which is why a typical allocation usually looks like what’s depicted on this slide – an individual who is heavily invested in “Tax Me Later” and “Tax Me Now” vehicles. </a:t>
            </a:r>
          </a:p>
        </p:txBody>
      </p:sp>
      <p:sp>
        <p:nvSpPr>
          <p:cNvPr id="5" name="Slide Number Placeholder 4"/>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192E1-6B38-474B-ABF4-82229EA59B6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716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said earlier, with the new changes, we have more flexibility in the death benefit-to-premium equation than previously. </a:t>
            </a:r>
          </a:p>
          <a:p>
            <a:r>
              <a:rPr lang="en-US" dirty="0"/>
              <a:t>We’ve also discussed how lower face amounts mean lower insurance costs. And how all of that opens up the potential for higher cash value accumulation – meaning potentially greater retirement income and tax equivalent IRR. Just take a look at these numbers, starting with a $20,000 premium and $775,882 death benefit, currently: [Read slide, pointing out the increases in Cash Value and Retirement Income]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15</a:t>
            </a:fld>
            <a:endParaRPr lang="en-US"/>
          </a:p>
        </p:txBody>
      </p:sp>
    </p:spTree>
    <p:extLst>
      <p:ext uri="{BB962C8B-B14F-4D97-AF65-F5344CB8AC3E}">
        <p14:creationId xmlns:p14="http://schemas.microsoft.com/office/powerpoint/2010/main" val="4114331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summarize the effects on LIRP strategies, keep in mind that now:</a:t>
            </a:r>
          </a:p>
          <a:p>
            <a:r>
              <a:rPr lang="en-US" dirty="0"/>
              <a:t>Policies will take longer to reach corridor.</a:t>
            </a:r>
          </a:p>
          <a:p>
            <a:r>
              <a:rPr lang="en-US" dirty="0"/>
              <a:t>When they reach corridor, they will have a lower net amount at risk.</a:t>
            </a:r>
          </a:p>
          <a:p>
            <a:r>
              <a:rPr lang="en-US" dirty="0"/>
              <a:t>More income without triggering taxation is possible in the first 15 years.</a:t>
            </a:r>
          </a:p>
          <a:p>
            <a:r>
              <a:rPr lang="en-US" dirty="0"/>
              <a:t>You’ll want to pay attention to the definition of life insurance changes because the old GPT with option B might no longer be the best way to go. CVAT might actually allow a better ratio of premiums to death benefit for this strategy. </a:t>
            </a:r>
          </a:p>
          <a:p>
            <a:r>
              <a:rPr lang="en-US" dirty="0"/>
              <a:t>And overall, there should be less policy administration.</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16</a:t>
            </a:fld>
            <a:endParaRPr lang="en-US"/>
          </a:p>
        </p:txBody>
      </p:sp>
    </p:spTree>
    <p:extLst>
      <p:ext uri="{BB962C8B-B14F-4D97-AF65-F5344CB8AC3E}">
        <p14:creationId xmlns:p14="http://schemas.microsoft.com/office/powerpoint/2010/main" val="496424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Executive Bonus, Split Dollar strategies, here are a few points to keep in mind. </a:t>
            </a:r>
          </a:p>
          <a:p>
            <a:r>
              <a:rPr lang="en-US" dirty="0"/>
              <a:t>Since this audience tends to be older, with a shorter time horizon, and more senior than the average LIRP client, this strategy might not have made sense before. </a:t>
            </a:r>
          </a:p>
          <a:p>
            <a:r>
              <a:rPr lang="en-US" dirty="0"/>
              <a:t>These clients are likely in a high tax bracket, possibly made higher under the Biden administration. So, a life insurance strategy can make more sense now, especially since it can also be a stronger asset on a company’s balance sheet.</a:t>
            </a:r>
          </a:p>
          <a:p>
            <a:endParaRPr lang="en-US" dirty="0"/>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17</a:t>
            </a:fld>
            <a:endParaRPr lang="en-US"/>
          </a:p>
        </p:txBody>
      </p:sp>
    </p:spTree>
    <p:extLst>
      <p:ext uri="{BB962C8B-B14F-4D97-AF65-F5344CB8AC3E}">
        <p14:creationId xmlns:p14="http://schemas.microsoft.com/office/powerpoint/2010/main" val="1965256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Private Placement, everything we’ve talked about comes into play and is amped up a bit because of the typical premiums of a million dollars or more. Since these clients will fund as heavily as they possibly can, avoiding a MEC requires high face amounts. But where the large face amounts were previously a big issue, the changes allow for lower face amounts at the same funding levels.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18</a:t>
            </a:fld>
            <a:endParaRPr lang="en-US"/>
          </a:p>
        </p:txBody>
      </p:sp>
    </p:spTree>
    <p:extLst>
      <p:ext uri="{BB962C8B-B14F-4D97-AF65-F5344CB8AC3E}">
        <p14:creationId xmlns:p14="http://schemas.microsoft.com/office/powerpoint/2010/main" val="16000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Grab Bag, I’d like to pull out some examples of how you might encounter the changes and what they can mean for clients you’re working with.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19</a:t>
            </a:fld>
            <a:endParaRPr lang="en-US"/>
          </a:p>
        </p:txBody>
      </p:sp>
    </p:spTree>
    <p:extLst>
      <p:ext uri="{BB962C8B-B14F-4D97-AF65-F5344CB8AC3E}">
        <p14:creationId xmlns:p14="http://schemas.microsoft.com/office/powerpoint/2010/main" val="2479406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really Section 7702 that helps to define life insurance and differentiate it from investments. It also sets the premium guidance for how much a policyowner can pay without turning the policy into a MEC, which isn't taxed as favorably as a life insurance policy.</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a:t>
            </a:fld>
            <a:endParaRPr lang="en-US"/>
          </a:p>
        </p:txBody>
      </p:sp>
    </p:spTree>
    <p:extLst>
      <p:ext uri="{BB962C8B-B14F-4D97-AF65-F5344CB8AC3E}">
        <p14:creationId xmlns:p14="http://schemas.microsoft.com/office/powerpoint/2010/main" val="1998519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short pays, we can see a couple of things. [Read slide, top section]</a:t>
            </a:r>
          </a:p>
          <a:p>
            <a:endParaRPr lang="en-US" dirty="0"/>
          </a:p>
          <a:p>
            <a:r>
              <a:rPr lang="en-US" dirty="0"/>
              <a:t>For estate planning strategies, this can give us additional versatility and make cash value policies and spousal access trusts more attractive.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20</a:t>
            </a:fld>
            <a:endParaRPr lang="en-US"/>
          </a:p>
        </p:txBody>
      </p:sp>
    </p:spTree>
    <p:extLst>
      <p:ext uri="{BB962C8B-B14F-4D97-AF65-F5344CB8AC3E}">
        <p14:creationId xmlns:p14="http://schemas.microsoft.com/office/powerpoint/2010/main" val="1557576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child policies, we some some pretty significant changes. Specifically, the MEC concerns diminish. So we see a 175 to 300 percent increase in max premiums on child policies. This opens up the two things you see here: [Read last 2 bullets on the slide].</a:t>
            </a:r>
          </a:p>
        </p:txBody>
      </p:sp>
      <p:sp>
        <p:nvSpPr>
          <p:cNvPr id="4" name="Slide Number Placeholder 3"/>
          <p:cNvSpPr>
            <a:spLocks noGrp="1"/>
          </p:cNvSpPr>
          <p:nvPr>
            <p:ph type="sldNum" sz="quarter" idx="5"/>
          </p:nvPr>
        </p:nvSpPr>
        <p:spPr/>
        <p:txBody>
          <a:bodyPr/>
          <a:lstStyle/>
          <a:p>
            <a:fld id="{7E8AD36D-A0B1-4BA6-83A5-1FCE68D2F796}" type="slidenum">
              <a:rPr lang="en-US" smtClean="0"/>
              <a:t>21</a:t>
            </a:fld>
            <a:endParaRPr lang="en-US"/>
          </a:p>
        </p:txBody>
      </p:sp>
    </p:spTree>
    <p:extLst>
      <p:ext uri="{BB962C8B-B14F-4D97-AF65-F5344CB8AC3E}">
        <p14:creationId xmlns:p14="http://schemas.microsoft.com/office/powerpoint/2010/main" val="2160445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changes also in premium finance or private finance scenarios. [Read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22</a:t>
            </a:fld>
            <a:endParaRPr lang="en-US"/>
          </a:p>
        </p:txBody>
      </p:sp>
    </p:spTree>
    <p:extLst>
      <p:ext uri="{BB962C8B-B14F-4D97-AF65-F5344CB8AC3E}">
        <p14:creationId xmlns:p14="http://schemas.microsoft.com/office/powerpoint/2010/main" val="56322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policy review. The only way to take advantage of the new MEC limits on an existing, pre-2021 contract, is to write a new contract, so let’s not do that.</a:t>
            </a:r>
          </a:p>
          <a:p>
            <a:r>
              <a:rPr lang="en-US" dirty="0"/>
              <a:t>What we CAN do is look at 1035 exchanges, which now have a significantly improved premium capacity.  </a:t>
            </a:r>
          </a:p>
          <a:p>
            <a:r>
              <a:rPr lang="en-US" dirty="0"/>
              <a:t>We can also more easily help clients use a contract to focus on an income-oriented design. </a:t>
            </a:r>
          </a:p>
          <a:p>
            <a:endParaRPr lang="en-US" dirty="0"/>
          </a:p>
          <a:p>
            <a:r>
              <a:rPr lang="en-US" dirty="0"/>
              <a:t>Let’s look at some sales scenarios.</a:t>
            </a:r>
          </a:p>
        </p:txBody>
      </p:sp>
      <p:sp>
        <p:nvSpPr>
          <p:cNvPr id="4" name="Slide Number Placeholder 3"/>
          <p:cNvSpPr>
            <a:spLocks noGrp="1"/>
          </p:cNvSpPr>
          <p:nvPr>
            <p:ph type="sldNum" sz="quarter" idx="5"/>
          </p:nvPr>
        </p:nvSpPr>
        <p:spPr/>
        <p:txBody>
          <a:bodyPr/>
          <a:lstStyle/>
          <a:p>
            <a:fld id="{7E8AD36D-A0B1-4BA6-83A5-1FCE68D2F796}" type="slidenum">
              <a:rPr lang="en-US" smtClean="0"/>
              <a:t>23</a:t>
            </a:fld>
            <a:endParaRPr lang="en-US"/>
          </a:p>
        </p:txBody>
      </p:sp>
    </p:spTree>
    <p:extLst>
      <p:ext uri="{BB962C8B-B14F-4D97-AF65-F5344CB8AC3E}">
        <p14:creationId xmlns:p14="http://schemas.microsoft.com/office/powerpoint/2010/main" val="4247023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mirrored loans, where it was previously challenging to avoid a MEC, now we can add premium more easily, and we have the potential to take more highly loaned policies. </a:t>
            </a:r>
          </a:p>
          <a:p>
            <a:r>
              <a:rPr lang="en-US" dirty="0"/>
              <a:t>Also, the recapture ceiling is easier to avoid; earlier withdrawals to repay loans becomes more possible. </a:t>
            </a:r>
          </a:p>
          <a:p>
            <a:r>
              <a:rPr lang="en-US" dirty="0"/>
              <a:t>And, we have an improved ability to decrease policy face amounts, possibly without additional premium outlay. Remember: we now have more flexibility on the accumulation side, so you can help clients rebalance their accumulation and death benefit equation.</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24</a:t>
            </a:fld>
            <a:endParaRPr lang="en-US"/>
          </a:p>
        </p:txBody>
      </p:sp>
    </p:spTree>
    <p:extLst>
      <p:ext uri="{BB962C8B-B14F-4D97-AF65-F5344CB8AC3E}">
        <p14:creationId xmlns:p14="http://schemas.microsoft.com/office/powerpoint/2010/main" val="60424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other benefit of the new tax limits that I’d like to make sure we understand is the potential impact in the event of chronic illness, if one were to elect the BenefitAccess Rider. </a:t>
            </a:r>
          </a:p>
          <a:p>
            <a:r>
              <a:rPr lang="en-US" dirty="0"/>
              <a:t>Not only are the BenefitAccess Rider, or BAR, payments determined based on what the death benefit is when a claim is made – so, bigger death benefit, larger payments for BAR, right? – but also, the cost of the rider is based on the net amount at risk. In LIRP designs, the net amount at risk is likely to be lower. So, if a client increases the funding of their contract, they could have a larger death benefit and therefore a larger BAR pool, as well as a lower BAR cost. </a:t>
            </a:r>
          </a:p>
        </p:txBody>
      </p:sp>
      <p:sp>
        <p:nvSpPr>
          <p:cNvPr id="4" name="Slide Number Placeholder 3"/>
          <p:cNvSpPr>
            <a:spLocks noGrp="1"/>
          </p:cNvSpPr>
          <p:nvPr>
            <p:ph type="sldNum" sz="quarter" idx="5"/>
          </p:nvPr>
        </p:nvSpPr>
        <p:spPr/>
        <p:txBody>
          <a:bodyPr/>
          <a:lstStyle/>
          <a:p>
            <a:fld id="{7E8AD36D-A0B1-4BA6-83A5-1FCE68D2F796}" type="slidenum">
              <a:rPr lang="en-US" smtClean="0"/>
              <a:t>25</a:t>
            </a:fld>
            <a:endParaRPr lang="en-US"/>
          </a:p>
        </p:txBody>
      </p:sp>
    </p:spTree>
    <p:extLst>
      <p:ext uri="{BB962C8B-B14F-4D97-AF65-F5344CB8AC3E}">
        <p14:creationId xmlns:p14="http://schemas.microsoft.com/office/powerpoint/2010/main" val="3281487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covered the Section 7702 changes, how they affect accumulation strategies, and looked into the grab bag of sales scenarios, let me leave you with a review of the 5 IRC codes that help to define and guide life insurance. Then I’ll be happy to answer your questions.</a:t>
            </a:r>
          </a:p>
        </p:txBody>
      </p:sp>
      <p:sp>
        <p:nvSpPr>
          <p:cNvPr id="4" name="Slide Number Placeholder 3"/>
          <p:cNvSpPr>
            <a:spLocks noGrp="1"/>
          </p:cNvSpPr>
          <p:nvPr>
            <p:ph type="sldNum" sz="quarter" idx="5"/>
          </p:nvPr>
        </p:nvSpPr>
        <p:spPr/>
        <p:txBody>
          <a:bodyPr/>
          <a:lstStyle/>
          <a:p>
            <a:fld id="{7E8AD36D-A0B1-4BA6-83A5-1FCE68D2F796}" type="slidenum">
              <a:rPr lang="en-US" smtClean="0"/>
              <a:t>26</a:t>
            </a:fld>
            <a:endParaRPr lang="en-US"/>
          </a:p>
        </p:txBody>
      </p:sp>
    </p:spTree>
    <p:extLst>
      <p:ext uri="{BB962C8B-B14F-4D97-AF65-F5344CB8AC3E}">
        <p14:creationId xmlns:p14="http://schemas.microsoft.com/office/powerpoint/2010/main" val="2845049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8AD36D-A0B1-4BA6-83A5-1FCE68D2F796}" type="slidenum">
              <a:rPr lang="en-US" smtClean="0"/>
              <a:t>27</a:t>
            </a:fld>
            <a:endParaRPr lang="en-US"/>
          </a:p>
        </p:txBody>
      </p:sp>
    </p:spTree>
    <p:extLst>
      <p:ext uri="{BB962C8B-B14F-4D97-AF65-F5344CB8AC3E}">
        <p14:creationId xmlns:p14="http://schemas.microsoft.com/office/powerpoint/2010/main" val="1193321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8AD36D-A0B1-4BA6-83A5-1FCE68D2F796}" type="slidenum">
              <a:rPr lang="en-US" smtClean="0"/>
              <a:t>28</a:t>
            </a:fld>
            <a:endParaRPr lang="en-US"/>
          </a:p>
        </p:txBody>
      </p:sp>
    </p:spTree>
    <p:extLst>
      <p:ext uri="{BB962C8B-B14F-4D97-AF65-F5344CB8AC3E}">
        <p14:creationId xmlns:p14="http://schemas.microsoft.com/office/powerpoint/2010/main" val="2592119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take a moment to read this important information.</a:t>
            </a:r>
          </a:p>
          <a:p>
            <a:r>
              <a:rPr lang="en-US" dirty="0"/>
              <a:t>THANK YOU for your attention today!</a:t>
            </a:r>
          </a:p>
        </p:txBody>
      </p:sp>
      <p:sp>
        <p:nvSpPr>
          <p:cNvPr id="4" name="Slide Number Placeholder 3"/>
          <p:cNvSpPr>
            <a:spLocks noGrp="1"/>
          </p:cNvSpPr>
          <p:nvPr>
            <p:ph type="sldNum" sz="quarter" idx="5"/>
          </p:nvPr>
        </p:nvSpPr>
        <p:spPr/>
        <p:txBody>
          <a:bodyPr/>
          <a:lstStyle/>
          <a:p>
            <a:fld id="{7E8AD36D-A0B1-4BA6-83A5-1FCE68D2F796}" type="slidenum">
              <a:rPr lang="en-US" smtClean="0"/>
              <a:t>29</a:t>
            </a:fld>
            <a:endParaRPr lang="en-US"/>
          </a:p>
        </p:txBody>
      </p:sp>
    </p:spTree>
    <p:extLst>
      <p:ext uri="{BB962C8B-B14F-4D97-AF65-F5344CB8AC3E}">
        <p14:creationId xmlns:p14="http://schemas.microsoft.com/office/powerpoint/2010/main" val="398913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today’s agenda: 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3</a:t>
            </a:fld>
            <a:endParaRPr lang="en-US"/>
          </a:p>
        </p:txBody>
      </p:sp>
    </p:spTree>
    <p:extLst>
      <p:ext uri="{BB962C8B-B14F-4D97-AF65-F5344CB8AC3E}">
        <p14:creationId xmlns:p14="http://schemas.microsoft.com/office/powerpoint/2010/main" val="262304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changes.</a:t>
            </a:r>
          </a:p>
        </p:txBody>
      </p:sp>
      <p:sp>
        <p:nvSpPr>
          <p:cNvPr id="4" name="Slide Number Placeholder 3"/>
          <p:cNvSpPr>
            <a:spLocks noGrp="1"/>
          </p:cNvSpPr>
          <p:nvPr>
            <p:ph type="sldNum" sz="quarter" idx="5"/>
          </p:nvPr>
        </p:nvSpPr>
        <p:spPr/>
        <p:txBody>
          <a:bodyPr/>
          <a:lstStyle/>
          <a:p>
            <a:fld id="{7E8AD36D-A0B1-4BA6-83A5-1FCE68D2F796}" type="slidenum">
              <a:rPr lang="en-US" smtClean="0"/>
              <a:t>4</a:t>
            </a:fld>
            <a:endParaRPr lang="en-US"/>
          </a:p>
        </p:txBody>
      </p:sp>
    </p:spTree>
    <p:extLst>
      <p:ext uri="{BB962C8B-B14F-4D97-AF65-F5344CB8AC3E}">
        <p14:creationId xmlns:p14="http://schemas.microsoft.com/office/powerpoint/2010/main" val="1464391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December, the Consolidated Appropriations Act of 2021 was signed into law. Known as the CAA, it addressed a few things:</a:t>
            </a:r>
          </a:p>
          <a:p>
            <a:r>
              <a:rPr lang="en-US" dirty="0"/>
              <a:t>[Read Slide]</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5</a:t>
            </a:fld>
            <a:endParaRPr lang="en-US"/>
          </a:p>
        </p:txBody>
      </p:sp>
    </p:spTree>
    <p:extLst>
      <p:ext uri="{BB962C8B-B14F-4D97-AF65-F5344CB8AC3E}">
        <p14:creationId xmlns:p14="http://schemas.microsoft.com/office/powerpoint/2010/main" val="3244370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let’s talk about why it was time to make these changes and what’s in scope. [Read slide]</a:t>
            </a:r>
          </a:p>
        </p:txBody>
      </p:sp>
      <p:sp>
        <p:nvSpPr>
          <p:cNvPr id="4" name="Slide Number Placeholder 3"/>
          <p:cNvSpPr>
            <a:spLocks noGrp="1"/>
          </p:cNvSpPr>
          <p:nvPr>
            <p:ph type="sldNum" sz="quarter" idx="5"/>
          </p:nvPr>
        </p:nvSpPr>
        <p:spPr/>
        <p:txBody>
          <a:bodyPr/>
          <a:lstStyle/>
          <a:p>
            <a:fld id="{7E8AD36D-A0B1-4BA6-83A5-1FCE68D2F796}" type="slidenum">
              <a:rPr lang="en-US" smtClean="0"/>
              <a:t>6</a:t>
            </a:fld>
            <a:endParaRPr lang="en-US"/>
          </a:p>
        </p:txBody>
      </p:sp>
    </p:spTree>
    <p:extLst>
      <p:ext uri="{BB962C8B-B14F-4D97-AF65-F5344CB8AC3E}">
        <p14:creationId xmlns:p14="http://schemas.microsoft.com/office/powerpoint/2010/main" val="3877816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in this one example, the implications for how much premium someone can pay can be extensive. For clients who are focused on accumulation in a policy, this can mean a great deal of opportunity. </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7</a:t>
            </a:fld>
            <a:endParaRPr lang="en-US"/>
          </a:p>
        </p:txBody>
      </p:sp>
    </p:spTree>
    <p:extLst>
      <p:ext uri="{BB962C8B-B14F-4D97-AF65-F5344CB8AC3E}">
        <p14:creationId xmlns:p14="http://schemas.microsoft.com/office/powerpoint/2010/main" val="1506120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with that foundation. Let’s get into some accumulation strategies.</a:t>
            </a:r>
          </a:p>
        </p:txBody>
      </p:sp>
      <p:sp>
        <p:nvSpPr>
          <p:cNvPr id="4" name="Slide Number Placeholder 3"/>
          <p:cNvSpPr>
            <a:spLocks noGrp="1"/>
          </p:cNvSpPr>
          <p:nvPr>
            <p:ph type="sldNum" sz="quarter" idx="5"/>
          </p:nvPr>
        </p:nvSpPr>
        <p:spPr/>
        <p:txBody>
          <a:bodyPr/>
          <a:lstStyle/>
          <a:p>
            <a:fld id="{7E8AD36D-A0B1-4BA6-83A5-1FCE68D2F796}" type="slidenum">
              <a:rPr lang="en-US" smtClean="0"/>
              <a:t>8</a:t>
            </a:fld>
            <a:endParaRPr lang="en-US"/>
          </a:p>
        </p:txBody>
      </p:sp>
    </p:spTree>
    <p:extLst>
      <p:ext uri="{BB962C8B-B14F-4D97-AF65-F5344CB8AC3E}">
        <p14:creationId xmlns:p14="http://schemas.microsoft.com/office/powerpoint/2010/main" val="3147690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start with taxes since these Section 7702 changes affect taxes, and traditional retirement plans typically subject at least some of the owner’s assets to a current income tax liability when he or she withdraws the funds. </a:t>
            </a:r>
          </a:p>
          <a:p>
            <a:endParaRPr lang="en-US" dirty="0"/>
          </a:p>
          <a:p>
            <a:r>
              <a:rPr lang="en-US" dirty="0"/>
              <a:t>We’ve seen some real extremes in tax rates over the years, with marginal tax rates at high as 94% in the World War II era. We haven’t seen nearly the same extremes for decades; tax rates have been in the same general ballpark for most of the past three decades. 2020 represents a favorable tax environment compared to what we’ve seen historically, but that doesn’t necessarily correlate to a better tax environment during someone’s retirement.</a:t>
            </a:r>
          </a:p>
          <a:p>
            <a:endParaRPr lang="en-US" dirty="0"/>
          </a:p>
        </p:txBody>
      </p:sp>
      <p:sp>
        <p:nvSpPr>
          <p:cNvPr id="4" name="Slide Number Placeholder 3"/>
          <p:cNvSpPr>
            <a:spLocks noGrp="1"/>
          </p:cNvSpPr>
          <p:nvPr>
            <p:ph type="sldNum" sz="quarter" idx="5"/>
          </p:nvPr>
        </p:nvSpPr>
        <p:spPr/>
        <p:txBody>
          <a:bodyPr/>
          <a:lstStyle/>
          <a:p>
            <a:fld id="{7E8AD36D-A0B1-4BA6-83A5-1FCE68D2F796}" type="slidenum">
              <a:rPr lang="en-US" smtClean="0"/>
              <a:t>9</a:t>
            </a:fld>
            <a:endParaRPr lang="en-US"/>
          </a:p>
        </p:txBody>
      </p:sp>
    </p:spTree>
    <p:extLst>
      <p:ext uri="{BB962C8B-B14F-4D97-AF65-F5344CB8AC3E}">
        <p14:creationId xmlns:p14="http://schemas.microsoft.com/office/powerpoint/2010/main" val="31912693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prudential.com/personal" TargetMode="External"/><Relationship Id="rId7" Type="http://schemas.openxmlformats.org/officeDocument/2006/relationships/hyperlink" Target="https://www.prudential.com/employers" TargetMode="External"/><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hyperlink" Target="https://www.prudential.com/advisors"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prudential.com/institutions"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5A369D-63D9-374B-AA3F-F3429F780A90}"/>
              </a:ext>
            </a:extLst>
          </p:cNvPr>
          <p:cNvPicPr>
            <a:picLocks noChangeAspect="1"/>
          </p:cNvPicPr>
          <p:nvPr userDrawn="1"/>
        </p:nvPicPr>
        <p:blipFill>
          <a:blip r:embed="rId2">
            <a:extLst>
              <a:ext uri="{28A0092B-C50C-407E-A947-70E740481C1C}">
                <a14:useLocalDpi xmlns:a14="http://schemas.microsoft.com/office/drawing/2010/main" val="0"/>
              </a:ext>
            </a:extLst>
          </a:blip>
          <a:srcRect t="26793" b="26793"/>
          <a:stretch/>
        </p:blipFill>
        <p:spPr>
          <a:xfrm>
            <a:off x="0" y="0"/>
            <a:ext cx="12192000" cy="4352925"/>
          </a:xfrm>
          <a:prstGeom prst="rect">
            <a:avLst/>
          </a:prstGeom>
        </p:spPr>
      </p:pic>
      <p:sp>
        <p:nvSpPr>
          <p:cNvPr id="12" name="Rectangle 11">
            <a:extLst>
              <a:ext uri="{FF2B5EF4-FFF2-40B4-BE49-F238E27FC236}">
                <a16:creationId xmlns:a16="http://schemas.microsoft.com/office/drawing/2014/main" id="{F5F58AF2-3FAA-40F5-B66C-A2291097991E}"/>
              </a:ext>
            </a:extLst>
          </p:cNvPr>
          <p:cNvSpPr/>
          <p:nvPr userDrawn="1"/>
        </p:nvSpPr>
        <p:spPr>
          <a:xfrm>
            <a:off x="-273818" y="0"/>
            <a:ext cx="12524184" cy="4352925"/>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Slide Number Placeholder 3">
            <a:extLst>
              <a:ext uri="{FF2B5EF4-FFF2-40B4-BE49-F238E27FC236}">
                <a16:creationId xmlns:a16="http://schemas.microsoft.com/office/drawing/2014/main" id="{6E74F496-D7C8-0743-B0A9-305CBEF68A3D}"/>
              </a:ext>
            </a:extLst>
          </p:cNvPr>
          <p:cNvSpPr txBox="1">
            <a:spLocks/>
          </p:cNvSpPr>
          <p:nvPr userDrawn="1"/>
        </p:nvSpPr>
        <p:spPr>
          <a:xfrm>
            <a:off x="11171902" y="6470650"/>
            <a:ext cx="89309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186485-5DB6-4586-BF39-0EA5B3D5871F}" type="slidenum">
              <a:rPr lang="en-US" smtClean="0"/>
              <a:pPr/>
              <a:t>‹#›</a:t>
            </a:fld>
            <a:endParaRPr lang="en-US"/>
          </a:p>
        </p:txBody>
      </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58232" y="1122363"/>
            <a:ext cx="10212976" cy="2969190"/>
          </a:xfrm>
          <a:prstGeom prst="rect">
            <a:avLst/>
          </a:prstGeom>
        </p:spPr>
        <p:txBody>
          <a:bodyPr anchor="b">
            <a:normAutofit/>
          </a:bodyPr>
          <a:lstStyle>
            <a:lvl1pPr algn="l">
              <a:defRPr sz="8000">
                <a:solidFill>
                  <a:schemeClr val="bg1"/>
                </a:solidFill>
                <a:latin typeface="+mj-lt"/>
              </a:defRPr>
            </a:lvl1pPr>
          </a:lstStyle>
          <a:p>
            <a:r>
              <a:rPr lang="en-US" dirty="0"/>
              <a:t>Click to edit Master title style</a:t>
            </a:r>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25" name="Freeform: Shape 9">
            <a:extLst>
              <a:ext uri="{FF2B5EF4-FFF2-40B4-BE49-F238E27FC236}">
                <a16:creationId xmlns:a16="http://schemas.microsoft.com/office/drawing/2014/main" id="{D487810B-8923-BA4F-83F8-75B2A6665D9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8" name="Text Placeholder 4">
            <a:extLst>
              <a:ext uri="{FF2B5EF4-FFF2-40B4-BE49-F238E27FC236}">
                <a16:creationId xmlns:a16="http://schemas.microsoft.com/office/drawing/2014/main" id="{B2536A4E-6117-9346-9416-6BF88EA09E6E}"/>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1B23DB3C-CD71-4AA8-A208-71880B6F415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87849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8">
    <p:spTree>
      <p:nvGrpSpPr>
        <p:cNvPr id="1" name=""/>
        <p:cNvGrpSpPr/>
        <p:nvPr/>
      </p:nvGrpSpPr>
      <p:grpSpPr>
        <a:xfrm>
          <a:off x="0" y="0"/>
          <a:ext cx="0" cy="0"/>
          <a:chOff x="0" y="0"/>
          <a:chExt cx="0" cy="0"/>
        </a:xfrm>
      </p:grpSpPr>
      <p:pic>
        <p:nvPicPr>
          <p:cNvPr id="4" name="Picture 3" descr="A picture containing table, man, person, indoor&#10;&#10;Description automatically generated">
            <a:extLst>
              <a:ext uri="{FF2B5EF4-FFF2-40B4-BE49-F238E27FC236}">
                <a16:creationId xmlns:a16="http://schemas.microsoft.com/office/drawing/2014/main" id="{D4842D19-8D5D-4422-9793-212DC5B5D3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03" r="-1" b="515"/>
          <a:stretch/>
        </p:blipFill>
        <p:spPr>
          <a:xfrm flipH="1">
            <a:off x="0" y="0"/>
            <a:ext cx="12191492" cy="6858000"/>
          </a:xfrm>
          <a:prstGeom prst="rect">
            <a:avLst/>
          </a:prstGeom>
        </p:spPr>
      </p:pic>
      <p:sp>
        <p:nvSpPr>
          <p:cNvPr id="20" name="Rectangle 19">
            <a:extLst>
              <a:ext uri="{FF2B5EF4-FFF2-40B4-BE49-F238E27FC236}">
                <a16:creationId xmlns:a16="http://schemas.microsoft.com/office/drawing/2014/main" id="{19DB6630-2844-4E46-B7FF-DA90306DADF4}"/>
              </a:ext>
            </a:extLst>
          </p:cNvPr>
          <p:cNvSpPr/>
          <p:nvPr userDrawn="1"/>
        </p:nvSpPr>
        <p:spPr>
          <a:xfrm>
            <a:off x="0"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8A61DDAD-D14B-1D4E-99EF-D13A979EB62A}"/>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8C16FE12-03C3-2F45-90B5-B75231783799}"/>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267B10C-66EF-1245-896C-053B5AD18302}"/>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88163E0B-44A4-3D40-AE2F-D6526490371F}"/>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3A10FFC5-421C-9E46-803E-128778CDE98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C2D619F5-7F31-7D46-A25E-C71B3D48B603}"/>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51AF609-4358-4E44-B7B7-8E09334010A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C6327FEF-9F77-5744-BBC3-7D076E83131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72C00BE3-5174-8B47-930E-AB91DBDFF71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414AA818-54CA-FA45-B4A3-062CFE75B53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36F8448B-6C17-FD44-AF8B-D8A2F4021CA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03E4EDF3-A7C6-5541-BAC6-2D4E918A4B65}"/>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6DFF9D34-67E7-D742-B737-844A68C5C195}"/>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5B0B98FF-D814-4DD4-AC8C-473E59B6DF0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99157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9">
    <p:spTree>
      <p:nvGrpSpPr>
        <p:cNvPr id="1" name=""/>
        <p:cNvGrpSpPr/>
        <p:nvPr/>
      </p:nvGrpSpPr>
      <p:grpSpPr>
        <a:xfrm>
          <a:off x="0" y="0"/>
          <a:ext cx="0" cy="0"/>
          <a:chOff x="0" y="0"/>
          <a:chExt cx="0" cy="0"/>
        </a:xfrm>
      </p:grpSpPr>
      <p:pic>
        <p:nvPicPr>
          <p:cNvPr id="4" name="Picture 3" descr="A person sitting at a table using a computer&#10;&#10;Description automatically generated">
            <a:extLst>
              <a:ext uri="{FF2B5EF4-FFF2-40B4-BE49-F238E27FC236}">
                <a16:creationId xmlns:a16="http://schemas.microsoft.com/office/drawing/2014/main" id="{B9086172-5CE9-4651-B379-569AB8FEFC1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2" r="884" b="1274"/>
          <a:stretch/>
        </p:blipFill>
        <p:spPr>
          <a:xfrm>
            <a:off x="0" y="0"/>
            <a:ext cx="1219149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35F0043C-AAA5-4F0C-AE9A-01B135578B6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836573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10">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9715F58C-9F11-C147-80F4-89195D858F7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5513" r="1756"/>
          <a:stretch/>
        </p:blipFill>
        <p:spPr>
          <a:xfrm>
            <a:off x="-510" y="6723"/>
            <a:ext cx="12192002" cy="6876016"/>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A355D214-E087-4FFA-B828-6A7DAD6E7C65}"/>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290433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11">
    <p:spTree>
      <p:nvGrpSpPr>
        <p:cNvPr id="1" name=""/>
        <p:cNvGrpSpPr/>
        <p:nvPr/>
      </p:nvGrpSpPr>
      <p:grpSpPr>
        <a:xfrm>
          <a:off x="0" y="0"/>
          <a:ext cx="0" cy="0"/>
          <a:chOff x="0" y="0"/>
          <a:chExt cx="0" cy="0"/>
        </a:xfrm>
      </p:grpSpPr>
      <p:pic>
        <p:nvPicPr>
          <p:cNvPr id="21" name="Picture 20" descr="A person standing on a street&#10;&#10;Description automatically generated">
            <a:extLst>
              <a:ext uri="{FF2B5EF4-FFF2-40B4-BE49-F238E27FC236}">
                <a16:creationId xmlns:a16="http://schemas.microsoft.com/office/drawing/2014/main" id="{82A1BCCD-401D-BE44-A249-19A7B8E2DBD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8052" t="-1" r="9216" b="262"/>
          <a:stretch/>
        </p:blipFill>
        <p:spPr>
          <a:xfrm>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0" name="Footer Placeholder 2">
            <a:extLst>
              <a:ext uri="{FF2B5EF4-FFF2-40B4-BE49-F238E27FC236}">
                <a16:creationId xmlns:a16="http://schemas.microsoft.com/office/drawing/2014/main" id="{9EAFD5A7-D622-4DA4-B47E-2900EE82016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62540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1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53C11-CC57-0549-9D5C-F851BA38AA4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0" y="0"/>
            <a:ext cx="12192000" cy="6858000"/>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1" name="Footer Placeholder 2">
            <a:extLst>
              <a:ext uri="{FF2B5EF4-FFF2-40B4-BE49-F238E27FC236}">
                <a16:creationId xmlns:a16="http://schemas.microsoft.com/office/drawing/2014/main" id="{70D34A9F-D894-4C20-BFA2-6854EC817BB1}"/>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5441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13">
    <p:spTree>
      <p:nvGrpSpPr>
        <p:cNvPr id="1" name=""/>
        <p:cNvGrpSpPr/>
        <p:nvPr/>
      </p:nvGrpSpPr>
      <p:grpSpPr>
        <a:xfrm>
          <a:off x="0" y="0"/>
          <a:ext cx="0" cy="0"/>
          <a:chOff x="0" y="0"/>
          <a:chExt cx="0" cy="0"/>
        </a:xfrm>
      </p:grpSpPr>
      <p:pic>
        <p:nvPicPr>
          <p:cNvPr id="21" name="Picture 20" descr="A person sitting in a room&#10;&#10;Description automatically generated">
            <a:extLst>
              <a:ext uri="{FF2B5EF4-FFF2-40B4-BE49-F238E27FC236}">
                <a16:creationId xmlns:a16="http://schemas.microsoft.com/office/drawing/2014/main" id="{12EB4642-3DD3-394D-96C3-4F858B0EDCC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043" r="9783" b="12640"/>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mn-cs"/>
              </a:rPr>
              <a:t>For institutional plan sponsor use only. Not to be distributed to plan participants or the general public.</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301785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14">
    <p:spTree>
      <p:nvGrpSpPr>
        <p:cNvPr id="1" name=""/>
        <p:cNvGrpSpPr/>
        <p:nvPr/>
      </p:nvGrpSpPr>
      <p:grpSpPr>
        <a:xfrm>
          <a:off x="0" y="0"/>
          <a:ext cx="0" cy="0"/>
          <a:chOff x="0" y="0"/>
          <a:chExt cx="0" cy="0"/>
        </a:xfrm>
      </p:grpSpPr>
      <p:pic>
        <p:nvPicPr>
          <p:cNvPr id="20" name="Picture 19" descr="A group of people standing in front of a window&#10;&#10;Description automatically generated">
            <a:extLst>
              <a:ext uri="{FF2B5EF4-FFF2-40B4-BE49-F238E27FC236}">
                <a16:creationId xmlns:a16="http://schemas.microsoft.com/office/drawing/2014/main" id="{EDDB98C5-BBF3-4941-B1EE-F2D45B2B90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3842" r="3426"/>
          <a:stretch/>
        </p:blipFill>
        <p:spPr>
          <a:xfrm>
            <a:off x="0" y="0"/>
            <a:ext cx="12192000" cy="6876015"/>
          </a:xfrm>
          <a:prstGeom prst="rect">
            <a:avLst/>
          </a:prstGeom>
        </p:spPr>
      </p:pic>
      <p:sp>
        <p:nvSpPr>
          <p:cNvPr id="40" name="Rectangle 39">
            <a:extLst>
              <a:ext uri="{FF2B5EF4-FFF2-40B4-BE49-F238E27FC236}">
                <a16:creationId xmlns:a16="http://schemas.microsoft.com/office/drawing/2014/main" id="{B85C14B9-8B10-DA48-AA70-A9114099D1E5}"/>
              </a:ext>
            </a:extLst>
          </p:cNvPr>
          <p:cNvSpPr/>
          <p:nvPr userDrawn="1"/>
        </p:nvSpPr>
        <p:spPr>
          <a:xfrm>
            <a:off x="-2" y="0"/>
            <a:ext cx="12192002" cy="68760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322475B6-7CEF-5C48-BDF0-A71FD37F4E44}"/>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8CB26A4E-1CEE-7546-923D-07E4CB78864E}"/>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471BF301-0A4D-BB48-80DD-C6690DBFAC66}"/>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6262EBD3-4DB2-CD41-BD89-ED084B96D517}"/>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AB7E0EF9-F44F-064A-8E73-84837BC9B84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DFB29C89-E165-AD4F-AD17-A229B10FDF08}"/>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9C9868C7-9078-7E46-9DCD-AF9DB3324250}"/>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68D191AB-B0BE-9F43-A44E-71AB76298E52}"/>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D312F071-6287-9F4A-ADBB-83448A3A2464}"/>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2937293D-FE6D-1E41-BFE4-247A860B7D4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C2AEEC81-8263-BF4B-BB47-A8A3F8957EF7}"/>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5" name="Footer Placeholder 14">
            <a:extLst>
              <a:ext uri="{FF2B5EF4-FFF2-40B4-BE49-F238E27FC236}">
                <a16:creationId xmlns:a16="http://schemas.microsoft.com/office/drawing/2014/main" id="{5B30B4D3-61B7-482B-85DE-29568878167D}"/>
              </a:ext>
            </a:extLst>
          </p:cNvPr>
          <p:cNvSpPr>
            <a:spLocks noGrp="1"/>
          </p:cNvSpPr>
          <p:nvPr>
            <p:ph type="ftr" sz="quarter" idx="14"/>
          </p:nvPr>
        </p:nvSpPr>
        <p:spPr>
          <a:xfrm>
            <a:off x="914400" y="6592092"/>
            <a:ext cx="5181600" cy="231775"/>
          </a:xfrm>
          <a:prstGeom prst="rect">
            <a:avLst/>
          </a:prstGeom>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a:ea typeface="+mn-ea"/>
                <a:cs typeface="+mn-cs"/>
              </a:rPr>
              <a:t>For institutional plan sponsor use only. Not to be distributed to plan participants or the general public.</a:t>
            </a:r>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Slide Number Placeholder 5">
            <a:extLst>
              <a:ext uri="{FF2B5EF4-FFF2-40B4-BE49-F238E27FC236}">
                <a16:creationId xmlns:a16="http://schemas.microsoft.com/office/drawing/2014/main" id="{1756DA8E-5E21-0841-86DF-2F11AFB904C2}"/>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CD3AB657-BF2E-6240-86A9-C56E00B1E867}"/>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3" name="Title 1">
            <a:extLst>
              <a:ext uri="{FF2B5EF4-FFF2-40B4-BE49-F238E27FC236}">
                <a16:creationId xmlns:a16="http://schemas.microsoft.com/office/drawing/2014/main" id="{BE2950CF-9E31-A743-BCBD-6991CA032697}"/>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56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1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7D75DF-7417-40CA-AC6B-B3DB9EFBCC0D}"/>
              </a:ext>
            </a:extLst>
          </p:cNvPr>
          <p:cNvSpPr>
            <a:spLocks noGrp="1"/>
          </p:cNvSpPr>
          <p:nvPr>
            <p:ph type="body" idx="1"/>
          </p:nvPr>
        </p:nvSpPr>
        <p:spPr>
          <a:xfrm>
            <a:off x="965198" y="3429000"/>
            <a:ext cx="1038225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5">
            <a:extLst>
              <a:ext uri="{FF2B5EF4-FFF2-40B4-BE49-F238E27FC236}">
                <a16:creationId xmlns:a16="http://schemas.microsoft.com/office/drawing/2014/main" id="{669D0FBC-47F8-BA4B-8EE7-955F30793B4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3" name="Title 1">
            <a:extLst>
              <a:ext uri="{FF2B5EF4-FFF2-40B4-BE49-F238E27FC236}">
                <a16:creationId xmlns:a16="http://schemas.microsoft.com/office/drawing/2014/main" id="{9F40460A-B14E-234C-B981-538BC6B81C82}"/>
              </a:ext>
            </a:extLst>
          </p:cNvPr>
          <p:cNvSpPr>
            <a:spLocks noGrp="1"/>
          </p:cNvSpPr>
          <p:nvPr>
            <p:ph type="ctrTitle"/>
          </p:nvPr>
        </p:nvSpPr>
        <p:spPr>
          <a:xfrm>
            <a:off x="965198" y="1122363"/>
            <a:ext cx="10483852" cy="2387600"/>
          </a:xfrm>
        </p:spPr>
        <p:txBody>
          <a:bodyPr anchor="b">
            <a:normAutofit/>
          </a:bodyPr>
          <a:lstStyle>
            <a:lvl1pPr algn="l">
              <a:defRPr sz="4800">
                <a:solidFill>
                  <a:schemeClr val="tx1"/>
                </a:solidFill>
                <a:latin typeface="+mj-lt"/>
              </a:defRPr>
            </a:lvl1pPr>
          </a:lstStyle>
          <a:p>
            <a:r>
              <a:rPr lang="en-US" dirty="0"/>
              <a:t>Click to edit Master title style</a:t>
            </a:r>
          </a:p>
        </p:txBody>
      </p:sp>
      <p:grpSp>
        <p:nvGrpSpPr>
          <p:cNvPr id="15" name="Group 14">
            <a:extLst>
              <a:ext uri="{FF2B5EF4-FFF2-40B4-BE49-F238E27FC236}">
                <a16:creationId xmlns:a16="http://schemas.microsoft.com/office/drawing/2014/main" id="{2C07F2AD-97B7-8F4E-B371-9FB88C0D4DD9}"/>
              </a:ext>
            </a:extLst>
          </p:cNvPr>
          <p:cNvGrpSpPr/>
          <p:nvPr userDrawn="1"/>
        </p:nvGrpSpPr>
        <p:grpSpPr>
          <a:xfrm>
            <a:off x="508" y="0"/>
            <a:ext cx="557784" cy="6858000"/>
            <a:chOff x="508" y="0"/>
            <a:chExt cx="557784" cy="6858000"/>
          </a:xfrm>
        </p:grpSpPr>
        <p:grpSp>
          <p:nvGrpSpPr>
            <p:cNvPr id="16" name="Group 15">
              <a:extLst>
                <a:ext uri="{FF2B5EF4-FFF2-40B4-BE49-F238E27FC236}">
                  <a16:creationId xmlns:a16="http://schemas.microsoft.com/office/drawing/2014/main" id="{5F4CBCDC-4317-CB44-89C6-EC6D4A6B9BAC}"/>
                </a:ext>
              </a:extLst>
            </p:cNvPr>
            <p:cNvGrpSpPr/>
            <p:nvPr userDrawn="1"/>
          </p:nvGrpSpPr>
          <p:grpSpPr>
            <a:xfrm>
              <a:off x="508" y="0"/>
              <a:ext cx="557784" cy="6858000"/>
              <a:chOff x="554056" y="0"/>
              <a:chExt cx="557784" cy="6858000"/>
            </a:xfrm>
          </p:grpSpPr>
          <p:sp>
            <p:nvSpPr>
              <p:cNvPr id="24" name="Rectangle 23">
                <a:extLst>
                  <a:ext uri="{FF2B5EF4-FFF2-40B4-BE49-F238E27FC236}">
                    <a16:creationId xmlns:a16="http://schemas.microsoft.com/office/drawing/2014/main" id="{3A76E3AB-2973-A14D-B72E-BD3680D0F0A1}"/>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F9C2C79B-6145-CB49-AD45-E2909E012C20}"/>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C5458A67-9095-8D4D-9926-8F110C624DC2}"/>
                </a:ext>
              </a:extLst>
            </p:cNvPr>
            <p:cNvGrpSpPr/>
            <p:nvPr userDrawn="1"/>
          </p:nvGrpSpPr>
          <p:grpSpPr>
            <a:xfrm>
              <a:off x="127485" y="120098"/>
              <a:ext cx="303830" cy="302727"/>
              <a:chOff x="226395" y="-668424"/>
              <a:chExt cx="445728" cy="444110"/>
            </a:xfrm>
            <a:solidFill>
              <a:schemeClr val="bg1"/>
            </a:solidFill>
          </p:grpSpPr>
          <p:sp>
            <p:nvSpPr>
              <p:cNvPr id="18" name="Freeform: Shape 27">
                <a:extLst>
                  <a:ext uri="{FF2B5EF4-FFF2-40B4-BE49-F238E27FC236}">
                    <a16:creationId xmlns:a16="http://schemas.microsoft.com/office/drawing/2014/main" id="{1EE2634E-001E-364B-82EF-4BF5639BFE8D}"/>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28">
                <a:extLst>
                  <a:ext uri="{FF2B5EF4-FFF2-40B4-BE49-F238E27FC236}">
                    <a16:creationId xmlns:a16="http://schemas.microsoft.com/office/drawing/2014/main" id="{CBF4AEDF-F2E7-CD45-A0B8-D9141C541682}"/>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0" name="Freeform: Shape 29">
                <a:extLst>
                  <a:ext uri="{FF2B5EF4-FFF2-40B4-BE49-F238E27FC236}">
                    <a16:creationId xmlns:a16="http://schemas.microsoft.com/office/drawing/2014/main" id="{7A3F8779-CCD4-1B43-A863-A453B7B2ECCE}"/>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Shape 30">
                <a:extLst>
                  <a:ext uri="{FF2B5EF4-FFF2-40B4-BE49-F238E27FC236}">
                    <a16:creationId xmlns:a16="http://schemas.microsoft.com/office/drawing/2014/main" id="{9219501C-42ED-EA4E-AB20-FE4AD379285B}"/>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Freeform: Shape 31">
                <a:extLst>
                  <a:ext uri="{FF2B5EF4-FFF2-40B4-BE49-F238E27FC236}">
                    <a16:creationId xmlns:a16="http://schemas.microsoft.com/office/drawing/2014/main" id="{4C0A5FBE-8924-594D-AD73-028C89138C0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Shape 32">
                <a:extLst>
                  <a:ext uri="{FF2B5EF4-FFF2-40B4-BE49-F238E27FC236}">
                    <a16:creationId xmlns:a16="http://schemas.microsoft.com/office/drawing/2014/main" id="{601607E3-AA1C-6744-8A0B-692BF15A6594}"/>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Footer Placeholder 1">
            <a:extLst>
              <a:ext uri="{FF2B5EF4-FFF2-40B4-BE49-F238E27FC236}">
                <a16:creationId xmlns:a16="http://schemas.microsoft.com/office/drawing/2014/main" id="{22381B78-9065-468B-B124-34193AB81314}"/>
              </a:ext>
            </a:extLst>
          </p:cNvPr>
          <p:cNvSpPr>
            <a:spLocks noGrp="1"/>
          </p:cNvSpPr>
          <p:nvPr>
            <p:ph type="ftr" sz="quarter" idx="1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55432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1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117771"/>
            <a:ext cx="10702114" cy="2471814"/>
          </a:xfrm>
          <a:prstGeom prst="rect">
            <a:avLst/>
          </a:prstGeom>
        </p:spPr>
        <p:txBody>
          <a:bodyPr>
            <a:noAutofit/>
          </a:bodyPr>
          <a:lstStyle>
            <a:lvl1pPr marL="0" indent="0">
              <a:buNone/>
              <a:defRPr sz="2400" b="1" i="0">
                <a:solidFill>
                  <a:schemeClr val="bg2"/>
                </a:solidFill>
                <a:latin typeface="PrudentialModern Bold SemiConde" pitchFamily="2" charset="77"/>
              </a:defRPr>
            </a:lvl1pPr>
            <a:lvl2pPr>
              <a:defRPr sz="2000"/>
            </a:lvl2pPr>
            <a:lvl3pPr>
              <a:defRPr sz="1800"/>
            </a:lvl3pPr>
            <a:lvl4pPr marL="1371600" indent="0">
              <a:buNone/>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702114"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1F1BEC95-FE60-604F-94BF-DA9DA3D3F38F}"/>
              </a:ext>
            </a:extLst>
          </p:cNvPr>
          <p:cNvSpPr>
            <a:spLocks noGrp="1"/>
          </p:cNvSpPr>
          <p:nvPr>
            <p:ph type="body" sz="quarter" idx="14"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C14B707F-FBC0-4D28-B062-6BBDDCF0CB78}"/>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62204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1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3436434"/>
            <a:ext cx="3323145"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45151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527902"/>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612683"/>
            <a:ext cx="6407150" cy="3038475"/>
          </a:xfrm>
          <a:prstGeom prst="rect">
            <a:avLst/>
          </a:prstGeom>
        </p:spPr>
        <p:txBody>
          <a:bodyPr anchor="ctr" anchorCtr="0">
            <a:normAutofit/>
          </a:bodyPr>
          <a:lstStyle>
            <a:lvl1pPr marL="0" indent="0">
              <a:spcBef>
                <a:spcPts val="1800"/>
              </a:spcBef>
              <a:buNone/>
              <a:defRPr sz="1800">
                <a:solidFill>
                  <a:srgbClr val="6D6E71"/>
                </a:solidFill>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E66D2702-ED2B-A748-AB73-79FC405C89B2}"/>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3DC5F4EF-060F-4E78-9A24-10C774FEF3BE}"/>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95587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17FDA240-609A-452B-A598-5C15F3CF79D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11" t="32294" r="424" b="14814"/>
          <a:stretch/>
        </p:blipFill>
        <p:spPr bwMode="auto">
          <a:xfrm>
            <a:off x="-1" y="0"/>
            <a:ext cx="12192001" cy="4352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3D4EBBFC-7AD4-4A4A-8AD8-8F15A61DE2F0}"/>
              </a:ext>
            </a:extLst>
          </p:cNvPr>
          <p:cNvSpPr>
            <a:spLocks noGrp="1"/>
          </p:cNvSpPr>
          <p:nvPr>
            <p:ph type="body" sz="quarter" idx="15"/>
          </p:nvPr>
        </p:nvSpPr>
        <p:spPr>
          <a:xfrm>
            <a:off x="958232" y="4648200"/>
            <a:ext cx="7118967" cy="979488"/>
          </a:xfrm>
        </p:spPr>
        <p:txBody>
          <a:bodyPr>
            <a:normAutofit/>
          </a:bodyPr>
          <a:lstStyle>
            <a:lvl1pPr marL="0" indent="0">
              <a:buNone/>
              <a:defRPr sz="3200"/>
            </a:lvl1pPr>
          </a:lstStyle>
          <a:p>
            <a:pPr lvl="0"/>
            <a:r>
              <a:rPr lang="en-US" dirty="0"/>
              <a:t>Click to edit Master text styles</a:t>
            </a:r>
          </a:p>
        </p:txBody>
      </p:sp>
      <p:sp>
        <p:nvSpPr>
          <p:cNvPr id="12" name="Rectangle 11">
            <a:extLst>
              <a:ext uri="{FF2B5EF4-FFF2-40B4-BE49-F238E27FC236}">
                <a16:creationId xmlns:a16="http://schemas.microsoft.com/office/drawing/2014/main" id="{F5F58AF2-3FAA-40F5-B66C-A2291097991E}"/>
              </a:ext>
            </a:extLst>
          </p:cNvPr>
          <p:cNvSpPr/>
          <p:nvPr userDrawn="1"/>
        </p:nvSpPr>
        <p:spPr>
          <a:xfrm>
            <a:off x="-1" y="0"/>
            <a:ext cx="12192001" cy="435292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599047FE-041E-4002-AE99-8328E2F3E3B2}"/>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rgbClr val="0079C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3" name="Slide Number Placeholder 5">
            <a:extLst>
              <a:ext uri="{FF2B5EF4-FFF2-40B4-BE49-F238E27FC236}">
                <a16:creationId xmlns:a16="http://schemas.microsoft.com/office/drawing/2014/main" id="{7CB7B793-2C69-7A45-8FD2-219472591BE3}"/>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8" name="Title 1">
            <a:extLst>
              <a:ext uri="{FF2B5EF4-FFF2-40B4-BE49-F238E27FC236}">
                <a16:creationId xmlns:a16="http://schemas.microsoft.com/office/drawing/2014/main" id="{C8E6DD39-61CE-054B-8B82-91D8C33BAB7C}"/>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2" name="Footer Placeholder 1">
            <a:extLst>
              <a:ext uri="{FF2B5EF4-FFF2-40B4-BE49-F238E27FC236}">
                <a16:creationId xmlns:a16="http://schemas.microsoft.com/office/drawing/2014/main" id="{5F7CDCA8-14FA-474C-BB5F-CE70438FDFC0}"/>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30436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er 1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1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5398" y="2117771"/>
            <a:ext cx="5105400" cy="3982386"/>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8" name="Text Placeholder 7">
            <a:extLst>
              <a:ext uri="{FF2B5EF4-FFF2-40B4-BE49-F238E27FC236}">
                <a16:creationId xmlns:a16="http://schemas.microsoft.com/office/drawing/2014/main" id="{53A9E80B-53B2-8A42-A118-AA029402E7B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6F774B63-7933-489D-9C45-BF5A7956E95A}"/>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5350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er 2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7"/>
            <a:ext cx="10515600" cy="2209189"/>
          </a:xfrm>
          <a:prstGeom prst="rect">
            <a:avLst/>
          </a:prstGeom>
        </p:spPr>
        <p:txBody>
          <a:bodyPr>
            <a:noAutofit/>
          </a:bodyPr>
          <a:lstStyle>
            <a:lvl1pPr marL="0" indent="0">
              <a:buNone/>
              <a:defRPr sz="2400" b="1" i="0">
                <a:solidFill>
                  <a:schemeClr val="bg2"/>
                </a:solidFill>
                <a:latin typeface="+mj-lt"/>
              </a:defRPr>
            </a:lvl1pPr>
            <a:lvl2pPr>
              <a:defRPr sz="2000">
                <a:latin typeface="+mn-lt"/>
              </a:defRPr>
            </a:lvl2pPr>
            <a:lvl3pPr>
              <a:defRPr sz="1800">
                <a:latin typeface="+mn-lt"/>
              </a:defRPr>
            </a:lvl3pPr>
            <a:lvl4pPr>
              <a:defRPr sz="1600">
                <a:latin typeface="+mn-lt"/>
              </a:defRPr>
            </a:lvl4pPr>
            <a:lvl5pPr>
              <a:defRPr sz="16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6" name="Title 6">
            <a:extLst>
              <a:ext uri="{FF2B5EF4-FFF2-40B4-BE49-F238E27FC236}">
                <a16:creationId xmlns:a16="http://schemas.microsoft.com/office/drawing/2014/main" id="{52729AC6-1F35-2D49-9F37-CEA6D936C276}"/>
              </a:ext>
            </a:extLst>
          </p:cNvPr>
          <p:cNvSpPr>
            <a:spLocks noGrp="1"/>
          </p:cNvSpPr>
          <p:nvPr>
            <p:ph type="title"/>
          </p:nvPr>
        </p:nvSpPr>
        <p:spPr>
          <a:xfrm>
            <a:off x="965198" y="910934"/>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507400"/>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4" name="Text Placeholder 7">
            <a:extLst>
              <a:ext uri="{FF2B5EF4-FFF2-40B4-BE49-F238E27FC236}">
                <a16:creationId xmlns:a16="http://schemas.microsoft.com/office/drawing/2014/main" id="{9A2F7A6E-8467-1243-ADA9-38BF3093E270}"/>
              </a:ext>
            </a:extLst>
          </p:cNvPr>
          <p:cNvSpPr>
            <a:spLocks noGrp="1"/>
          </p:cNvSpPr>
          <p:nvPr>
            <p:ph type="body" sz="quarter" idx="16" hasCustomPrompt="1"/>
          </p:nvPr>
        </p:nvSpPr>
        <p:spPr>
          <a:xfrm>
            <a:off x="965198" y="5978768"/>
            <a:ext cx="9779002" cy="457200"/>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E2E7FE21-1F60-4608-880F-F743A345267D}"/>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
        <p:nvSpPr>
          <p:cNvPr id="7" name="Content Placeholder 6">
            <a:extLst>
              <a:ext uri="{FF2B5EF4-FFF2-40B4-BE49-F238E27FC236}">
                <a16:creationId xmlns:a16="http://schemas.microsoft.com/office/drawing/2014/main" id="{1071489D-D040-4909-8C68-F3D6583685B6}"/>
              </a:ext>
            </a:extLst>
          </p:cNvPr>
          <p:cNvSpPr>
            <a:spLocks noGrp="1"/>
          </p:cNvSpPr>
          <p:nvPr>
            <p:ph sz="quarter" idx="18"/>
          </p:nvPr>
        </p:nvSpPr>
        <p:spPr>
          <a:xfrm>
            <a:off x="965199" y="4889500"/>
            <a:ext cx="5130801" cy="914400"/>
          </a:xfrm>
          <a:prstGeom prst="rect">
            <a:avLst/>
          </a:prstGeom>
        </p:spPr>
        <p:txBody>
          <a:bodyPr/>
          <a:lstStyle/>
          <a:p>
            <a:pPr lvl="0"/>
            <a:r>
              <a:rPr lang="en-US" dirty="0"/>
              <a:t>Click to edit Master text styles</a:t>
            </a:r>
          </a:p>
        </p:txBody>
      </p:sp>
      <p:sp>
        <p:nvSpPr>
          <p:cNvPr id="16" name="Content Placeholder 15">
            <a:extLst>
              <a:ext uri="{FF2B5EF4-FFF2-40B4-BE49-F238E27FC236}">
                <a16:creationId xmlns:a16="http://schemas.microsoft.com/office/drawing/2014/main" id="{D358AA8D-DAAF-4CD5-9EC6-F489675DC147}"/>
              </a:ext>
            </a:extLst>
          </p:cNvPr>
          <p:cNvSpPr>
            <a:spLocks noGrp="1"/>
          </p:cNvSpPr>
          <p:nvPr>
            <p:ph sz="quarter" idx="19"/>
          </p:nvPr>
        </p:nvSpPr>
        <p:spPr>
          <a:xfrm>
            <a:off x="6096000" y="4889500"/>
            <a:ext cx="5384798"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420677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2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84738" y="3688401"/>
            <a:ext cx="330359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sp>
        <p:nvSpPr>
          <p:cNvPr id="7" name="Title 6">
            <a:extLst>
              <a:ext uri="{FF2B5EF4-FFF2-40B4-BE49-F238E27FC236}">
                <a16:creationId xmlns:a16="http://schemas.microsoft.com/office/drawing/2014/main" id="{823BDA08-D42B-E445-97F6-38B2DC0A1DBE}"/>
              </a:ext>
            </a:extLst>
          </p:cNvPr>
          <p:cNvSpPr>
            <a:spLocks noGrp="1"/>
          </p:cNvSpPr>
          <p:nvPr>
            <p:ph type="title"/>
          </p:nvPr>
        </p:nvSpPr>
        <p:spPr>
          <a:xfrm>
            <a:off x="965198" y="1376081"/>
            <a:ext cx="10451508"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5765D54C-69DA-6E4E-8DD4-7E8B28F35064}"/>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38D48126-A6EE-124B-9178-768E613763B1}"/>
              </a:ext>
            </a:extLst>
          </p:cNvPr>
          <p:cNvSpPr>
            <a:spLocks noGrp="1"/>
          </p:cNvSpPr>
          <p:nvPr>
            <p:ph type="body" sz="quarter" idx="14"/>
          </p:nvPr>
        </p:nvSpPr>
        <p:spPr>
          <a:xfrm>
            <a:off x="5009560" y="2864650"/>
            <a:ext cx="6407150"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5" name="Text Placeholder 7">
            <a:extLst>
              <a:ext uri="{FF2B5EF4-FFF2-40B4-BE49-F238E27FC236}">
                <a16:creationId xmlns:a16="http://schemas.microsoft.com/office/drawing/2014/main" id="{F805CE79-E76D-744E-A542-78D66BDCCD6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AA1CC9BC-DEBE-4922-9E6A-5F38EA9F3FF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17153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2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0" name="Title 6">
            <a:extLst>
              <a:ext uri="{FF2B5EF4-FFF2-40B4-BE49-F238E27FC236}">
                <a16:creationId xmlns:a16="http://schemas.microsoft.com/office/drawing/2014/main" id="{DF92B230-0482-5C49-9796-0FE681182D6F}"/>
              </a:ext>
            </a:extLst>
          </p:cNvPr>
          <p:cNvSpPr>
            <a:spLocks noGrp="1"/>
          </p:cNvSpPr>
          <p:nvPr>
            <p:ph type="title"/>
          </p:nvPr>
        </p:nvSpPr>
        <p:spPr>
          <a:xfrm>
            <a:off x="965972" y="137608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6" name="Text Placeholder 7">
            <a:extLst>
              <a:ext uri="{FF2B5EF4-FFF2-40B4-BE49-F238E27FC236}">
                <a16:creationId xmlns:a16="http://schemas.microsoft.com/office/drawing/2014/main" id="{5DF0A08C-8581-D045-AADA-B31A8020F1A7}"/>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4AC80CD5-4D67-4DDB-8EE4-56E81DD78B59}"/>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9" name="Content Placeholder 11">
            <a:extLst>
              <a:ext uri="{FF2B5EF4-FFF2-40B4-BE49-F238E27FC236}">
                <a16:creationId xmlns:a16="http://schemas.microsoft.com/office/drawing/2014/main" id="{80B8071B-11E6-4652-B5D4-BE03099A2A09}"/>
              </a:ext>
            </a:extLst>
          </p:cNvPr>
          <p:cNvSpPr>
            <a:spLocks noGrp="1"/>
          </p:cNvSpPr>
          <p:nvPr>
            <p:ph sz="quarter" idx="17"/>
          </p:nvPr>
        </p:nvSpPr>
        <p:spPr>
          <a:xfrm>
            <a:off x="965198" y="827224"/>
            <a:ext cx="10451508"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1" name="Content Placeholder 11">
            <a:extLst>
              <a:ext uri="{FF2B5EF4-FFF2-40B4-BE49-F238E27FC236}">
                <a16:creationId xmlns:a16="http://schemas.microsoft.com/office/drawing/2014/main" id="{2CE95CB0-9518-498E-BF28-1AEA155F13A1}"/>
              </a:ext>
            </a:extLst>
          </p:cNvPr>
          <p:cNvSpPr>
            <a:spLocks noGrp="1"/>
          </p:cNvSpPr>
          <p:nvPr>
            <p:ph sz="quarter" idx="18"/>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1828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3a">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3" name="Content Placeholder 2">
            <a:extLst>
              <a:ext uri="{FF2B5EF4-FFF2-40B4-BE49-F238E27FC236}">
                <a16:creationId xmlns:a16="http://schemas.microsoft.com/office/drawing/2014/main" id="{9CBD4587-37CF-A844-A325-183B94875DE0}"/>
              </a:ext>
            </a:extLst>
          </p:cNvPr>
          <p:cNvSpPr>
            <a:spLocks noGrp="1"/>
          </p:cNvSpPr>
          <p:nvPr>
            <p:ph sz="quarter" idx="13"/>
          </p:nvPr>
        </p:nvSpPr>
        <p:spPr>
          <a:xfrm>
            <a:off x="965198" y="2503488"/>
            <a:ext cx="10515600" cy="2663564"/>
          </a:xfrm>
          <a:prstGeom prst="rect">
            <a:avLst/>
          </a:prstGeom>
        </p:spPr>
        <p:txBody>
          <a:bodyPr>
            <a:noAutofit/>
          </a:bodyPr>
          <a:lstStyle>
            <a:lvl1pPr marL="0" indent="0">
              <a:buNone/>
              <a:defRPr sz="2400" b="1" i="0">
                <a:solidFill>
                  <a:schemeClr val="bg2"/>
                </a:solidFill>
                <a:latin typeface="+mj-lt"/>
              </a:defRPr>
            </a:lvl1pPr>
            <a:lvl2pPr>
              <a:defRPr sz="2000">
                <a:solidFill>
                  <a:srgbClr val="6D6E71"/>
                </a:solidFill>
              </a:defRPr>
            </a:lvl2pPr>
            <a:lvl3pPr>
              <a:defRPr sz="1800">
                <a:solidFill>
                  <a:srgbClr val="6D6E71"/>
                </a:solidFill>
              </a:defRPr>
            </a:lvl3pPr>
            <a:lvl4pPr>
              <a:defRPr sz="1600">
                <a:solidFill>
                  <a:srgbClr val="6D6E71"/>
                </a:solidFill>
              </a:defRPr>
            </a:lvl4pPr>
            <a:lvl5pPr>
              <a:defRPr sz="1600">
                <a:solidFill>
                  <a:srgbClr val="6D6E71"/>
                </a:solidFill>
              </a:defRPr>
            </a:lvl5pPr>
          </a:lstStyle>
          <a:p>
            <a:pPr lvl="0"/>
            <a:r>
              <a:rPr lang="en-US" dirty="0"/>
              <a:t>Click to edit Master text styles</a:t>
            </a:r>
          </a:p>
          <a:p>
            <a:pPr lvl="1"/>
            <a:r>
              <a:rPr lang="en-US" dirty="0"/>
              <a:t>Second level</a:t>
            </a:r>
          </a:p>
          <a:p>
            <a:pPr lvl="2"/>
            <a:r>
              <a:rPr lang="en-US" dirty="0"/>
              <a:t>Third level</a:t>
            </a:r>
          </a:p>
        </p:txBody>
      </p:sp>
      <p:sp>
        <p:nvSpPr>
          <p:cNvPr id="8" name="Content Placeholder 11">
            <a:extLst>
              <a:ext uri="{FF2B5EF4-FFF2-40B4-BE49-F238E27FC236}">
                <a16:creationId xmlns:a16="http://schemas.microsoft.com/office/drawing/2014/main" id="{1E90D483-D35D-1F49-AB75-D5B52F68111C}"/>
              </a:ext>
            </a:extLst>
          </p:cNvPr>
          <p:cNvSpPr>
            <a:spLocks noGrp="1"/>
          </p:cNvSpPr>
          <p:nvPr>
            <p:ph sz="quarter" idx="15"/>
          </p:nvPr>
        </p:nvSpPr>
        <p:spPr>
          <a:xfrm>
            <a:off x="965198" y="1690948"/>
            <a:ext cx="10515600"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7" name="Title 6">
            <a:extLst>
              <a:ext uri="{FF2B5EF4-FFF2-40B4-BE49-F238E27FC236}">
                <a16:creationId xmlns:a16="http://schemas.microsoft.com/office/drawing/2014/main" id="{F90E4619-AB08-7B4A-803E-155F31C15D84}"/>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Text Placeholder 7">
            <a:extLst>
              <a:ext uri="{FF2B5EF4-FFF2-40B4-BE49-F238E27FC236}">
                <a16:creationId xmlns:a16="http://schemas.microsoft.com/office/drawing/2014/main" id="{2E043F62-200E-344A-A30F-A60524BCF5EB}"/>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5" name="Footer Placeholder 4">
            <a:extLst>
              <a:ext uri="{FF2B5EF4-FFF2-40B4-BE49-F238E27FC236}">
                <a16:creationId xmlns:a16="http://schemas.microsoft.com/office/drawing/2014/main" id="{DADD49CC-C101-458F-AE95-D8E706F986A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9693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3b">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1" name="Title 6">
            <a:extLst>
              <a:ext uri="{FF2B5EF4-FFF2-40B4-BE49-F238E27FC236}">
                <a16:creationId xmlns:a16="http://schemas.microsoft.com/office/drawing/2014/main" id="{4D1FF673-B01F-4A48-96CD-DD7400ED5C4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B516E2FA-1F71-6A4A-BA0C-5861FE66286F}"/>
              </a:ext>
            </a:extLst>
          </p:cNvPr>
          <p:cNvSpPr>
            <a:spLocks noGrp="1"/>
          </p:cNvSpPr>
          <p:nvPr>
            <p:ph sz="quarter" idx="13"/>
          </p:nvPr>
        </p:nvSpPr>
        <p:spPr>
          <a:xfrm>
            <a:off x="965198" y="3688401"/>
            <a:ext cx="3323139" cy="1390972"/>
          </a:xfrm>
          <a:prstGeom prst="rect">
            <a:avLst/>
          </a:prstGeom>
        </p:spPr>
        <p:txBody>
          <a:bodyPr anchor="ctr" anchorCtr="0">
            <a:noAutofit/>
          </a:bodyPr>
          <a:lstStyle>
            <a:lvl1pPr marL="0" indent="0" algn="r">
              <a:buNone/>
              <a:defRPr sz="2800" b="1" i="0" spc="0" baseline="0">
                <a:solidFill>
                  <a:schemeClr val="bg2"/>
                </a:solidFill>
                <a:latin typeface="+mj-lt"/>
              </a:defRPr>
            </a:lvl1pPr>
            <a:lvl2pPr>
              <a:defRPr sz="2000"/>
            </a:lvl2pPr>
            <a:lvl3pPr>
              <a:defRPr sz="1800"/>
            </a:lvl3pPr>
            <a:lvl4pPr>
              <a:defRPr sz="1600"/>
            </a:lvl4pPr>
            <a:lvl5pPr>
              <a:defRPr sz="1600"/>
            </a:lvl5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4E848796-AD9E-D149-A7CA-3AB7BB682286}"/>
              </a:ext>
            </a:extLst>
          </p:cNvPr>
          <p:cNvCxnSpPr>
            <a:cxnSpLocks/>
          </p:cNvCxnSpPr>
          <p:nvPr userDrawn="1"/>
        </p:nvCxnSpPr>
        <p:spPr>
          <a:xfrm>
            <a:off x="4648952" y="2779869"/>
            <a:ext cx="0" cy="320803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9">
            <a:extLst>
              <a:ext uri="{FF2B5EF4-FFF2-40B4-BE49-F238E27FC236}">
                <a16:creationId xmlns:a16="http://schemas.microsoft.com/office/drawing/2014/main" id="{04491429-2672-D843-91DD-76C33AC19F40}"/>
              </a:ext>
            </a:extLst>
          </p:cNvPr>
          <p:cNvSpPr>
            <a:spLocks noGrp="1"/>
          </p:cNvSpPr>
          <p:nvPr>
            <p:ph type="body" sz="quarter" idx="14"/>
          </p:nvPr>
        </p:nvSpPr>
        <p:spPr>
          <a:xfrm>
            <a:off x="5009559" y="2864650"/>
            <a:ext cx="6471237" cy="3038475"/>
          </a:xfrm>
          <a:prstGeom prst="rect">
            <a:avLst/>
          </a:prstGeom>
        </p:spPr>
        <p:txBody>
          <a:bodyPr anchor="ctr" anchorCtr="0">
            <a:normAutofit/>
          </a:bodyPr>
          <a:lstStyle>
            <a:lvl1pPr marL="0" indent="0">
              <a:spcBef>
                <a:spcPts val="1800"/>
              </a:spcBef>
              <a:buNone/>
              <a:defRPr sz="1800" spc="0" baseline="0">
                <a:solidFill>
                  <a:srgbClr val="6D6E71"/>
                </a:solidFill>
                <a:latin typeface="+mn-lt"/>
              </a:defRPr>
            </a:lvl1pPr>
            <a:lvl2pPr>
              <a:spcBef>
                <a:spcPts val="600"/>
              </a:spcBef>
              <a:defRPr sz="1800">
                <a:solidFill>
                  <a:schemeClr val="tx1">
                    <a:lumMod val="65000"/>
                    <a:lumOff val="35000"/>
                  </a:schemeClr>
                </a:solidFill>
              </a:defRPr>
            </a:lvl2pPr>
            <a:lvl3pPr>
              <a:spcBef>
                <a:spcPts val="600"/>
              </a:spcBef>
              <a:defRPr sz="1600">
                <a:solidFill>
                  <a:schemeClr val="tx1">
                    <a:lumMod val="65000"/>
                    <a:lumOff val="35000"/>
                  </a:schemeClr>
                </a:solidFill>
              </a:defRPr>
            </a:lvl3pPr>
            <a:lvl4pPr>
              <a:spcBef>
                <a:spcPts val="600"/>
              </a:spcBef>
              <a:defRPr sz="1400">
                <a:solidFill>
                  <a:schemeClr val="tx1">
                    <a:lumMod val="65000"/>
                    <a:lumOff val="35000"/>
                  </a:schemeClr>
                </a:solidFill>
              </a:defRPr>
            </a:lvl4pPr>
            <a:lvl5pPr>
              <a:spcBef>
                <a:spcPts val="600"/>
              </a:spcBef>
              <a:defRPr sz="1400">
                <a:solidFill>
                  <a:schemeClr val="tx1">
                    <a:lumMod val="65000"/>
                    <a:lumOff val="35000"/>
                  </a:schemeClr>
                </a:solidFill>
              </a:defRPr>
            </a:lvl5pPr>
          </a:lstStyle>
          <a:p>
            <a:pPr lvl="0"/>
            <a:r>
              <a:rPr lang="en-US" dirty="0"/>
              <a:t>Click to edit Master text styles</a:t>
            </a:r>
          </a:p>
        </p:txBody>
      </p:sp>
      <p:sp>
        <p:nvSpPr>
          <p:cNvPr id="16" name="Content Placeholder 11">
            <a:extLst>
              <a:ext uri="{FF2B5EF4-FFF2-40B4-BE49-F238E27FC236}">
                <a16:creationId xmlns:a16="http://schemas.microsoft.com/office/drawing/2014/main" id="{849EFB26-4321-F64F-B7CF-4222662DDFB4}"/>
              </a:ext>
            </a:extLst>
          </p:cNvPr>
          <p:cNvSpPr>
            <a:spLocks noGrp="1"/>
          </p:cNvSpPr>
          <p:nvPr>
            <p:ph sz="quarter" idx="15"/>
          </p:nvPr>
        </p:nvSpPr>
        <p:spPr>
          <a:xfrm>
            <a:off x="965198" y="1690948"/>
            <a:ext cx="10515599"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18" name="Text Placeholder 7">
            <a:extLst>
              <a:ext uri="{FF2B5EF4-FFF2-40B4-BE49-F238E27FC236}">
                <a16:creationId xmlns:a16="http://schemas.microsoft.com/office/drawing/2014/main" id="{43E39DFC-C4E1-594E-BECC-8193ECCD2F08}"/>
              </a:ext>
            </a:extLst>
          </p:cNvPr>
          <p:cNvSpPr>
            <a:spLocks noGrp="1"/>
          </p:cNvSpPr>
          <p:nvPr>
            <p:ph type="body" sz="quarter" idx="16"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D8FC7-126C-47AD-949D-469BCB9157E6}"/>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0727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3c">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3" name="Content Placeholder 11">
            <a:extLst>
              <a:ext uri="{FF2B5EF4-FFF2-40B4-BE49-F238E27FC236}">
                <a16:creationId xmlns:a16="http://schemas.microsoft.com/office/drawing/2014/main" id="{E8E04227-38EF-8549-8121-5A82BF0EF856}"/>
              </a:ext>
            </a:extLst>
          </p:cNvPr>
          <p:cNvSpPr>
            <a:spLocks noGrp="1"/>
          </p:cNvSpPr>
          <p:nvPr>
            <p:ph sz="quarter" idx="14"/>
          </p:nvPr>
        </p:nvSpPr>
        <p:spPr>
          <a:xfrm>
            <a:off x="9659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3C2A64C1-6D55-D94F-925E-DD0C6C5D1250}"/>
              </a:ext>
            </a:extLst>
          </p:cNvPr>
          <p:cNvSpPr>
            <a:spLocks noGrp="1"/>
          </p:cNvSpPr>
          <p:nvPr>
            <p:ph sz="quarter" idx="15"/>
          </p:nvPr>
        </p:nvSpPr>
        <p:spPr>
          <a:xfrm>
            <a:off x="6376172" y="2514599"/>
            <a:ext cx="5105400" cy="3585557"/>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6" name="Title 6">
            <a:extLst>
              <a:ext uri="{FF2B5EF4-FFF2-40B4-BE49-F238E27FC236}">
                <a16:creationId xmlns:a16="http://schemas.microsoft.com/office/drawing/2014/main" id="{EB7E2B2A-F64C-AA47-8477-7325BC7604EB}"/>
              </a:ext>
            </a:extLst>
          </p:cNvPr>
          <p:cNvSpPr>
            <a:spLocks noGrp="1"/>
          </p:cNvSpPr>
          <p:nvPr>
            <p:ph type="title"/>
          </p:nvPr>
        </p:nvSpPr>
        <p:spPr>
          <a:xfrm>
            <a:off x="965972" y="975051"/>
            <a:ext cx="10515600" cy="925512"/>
          </a:xfrm>
          <a:prstGeom prst="rect">
            <a:avLst/>
          </a:prstGeom>
        </p:spPr>
        <p:txBody>
          <a:bodyPr anchor="t" anchorCtr="0">
            <a:noAutofit/>
          </a:bodyPr>
          <a:lstStyle>
            <a:lvl1pPr>
              <a:lnSpc>
                <a:spcPct val="80000"/>
              </a:lnSpc>
              <a:defRPr sz="6000" b="1" i="0" spc="-100" baseline="0">
                <a:solidFill>
                  <a:schemeClr val="tx1"/>
                </a:solidFill>
                <a:latin typeface="+mj-lt"/>
                <a:cs typeface="Arial Narrow" panose="020B0604020202020204" pitchFamily="34" charset="0"/>
              </a:defRPr>
            </a:lvl1pPr>
          </a:lstStyle>
          <a:p>
            <a:r>
              <a:rPr lang="en-US" dirty="0"/>
              <a:t>Click to edit Master title style</a:t>
            </a:r>
          </a:p>
        </p:txBody>
      </p:sp>
      <p:sp>
        <p:nvSpPr>
          <p:cNvPr id="17" name="Content Placeholder 11">
            <a:extLst>
              <a:ext uri="{FF2B5EF4-FFF2-40B4-BE49-F238E27FC236}">
                <a16:creationId xmlns:a16="http://schemas.microsoft.com/office/drawing/2014/main" id="{50727144-4F72-054B-8424-18D1AA67AE94}"/>
              </a:ext>
            </a:extLst>
          </p:cNvPr>
          <p:cNvSpPr>
            <a:spLocks noGrp="1"/>
          </p:cNvSpPr>
          <p:nvPr>
            <p:ph sz="quarter" idx="16"/>
          </p:nvPr>
        </p:nvSpPr>
        <p:spPr>
          <a:xfrm>
            <a:off x="965198" y="1690948"/>
            <a:ext cx="7342133" cy="620712"/>
          </a:xfrm>
          <a:prstGeom prst="rect">
            <a:avLst/>
          </a:prstGeom>
        </p:spPr>
        <p:txBody>
          <a:bodyPr>
            <a:noAutofit/>
          </a:bodyPr>
          <a:lstStyle>
            <a:lvl1pPr marL="0" indent="0">
              <a:buNone/>
              <a:defRPr sz="3600" b="1" i="0" spc="-30" baseline="0">
                <a:solidFill>
                  <a:schemeClr val="bg2"/>
                </a:solidFill>
                <a:latin typeface="+mj-lt"/>
              </a:defRPr>
            </a:lvl1pPr>
          </a:lstStyle>
          <a:p>
            <a:pPr lvl="0"/>
            <a:r>
              <a:rPr lang="en-US" dirty="0"/>
              <a:t>Click to edit Master</a:t>
            </a:r>
          </a:p>
        </p:txBody>
      </p:sp>
      <p:sp>
        <p:nvSpPr>
          <p:cNvPr id="22" name="Text Placeholder 7">
            <a:extLst>
              <a:ext uri="{FF2B5EF4-FFF2-40B4-BE49-F238E27FC236}">
                <a16:creationId xmlns:a16="http://schemas.microsoft.com/office/drawing/2014/main" id="{8A348B63-14FD-2D42-BD61-16DFE3610EBA}"/>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7D0C3A4E-F2FF-4BFA-9C69-797CC29D1F23}"/>
              </a:ext>
            </a:extLst>
          </p:cNvPr>
          <p:cNvSpPr>
            <a:spLocks noGrp="1"/>
          </p:cNvSpPr>
          <p:nvPr>
            <p:ph type="ftr" sz="quarter" idx="17"/>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7858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4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9E9A-A776-4D80-8893-DF38CED347F2}"/>
              </a:ext>
            </a:extLst>
          </p:cNvPr>
          <p:cNvSpPr>
            <a:spLocks noGrp="1"/>
          </p:cNvSpPr>
          <p:nvPr>
            <p:ph type="title"/>
          </p:nvPr>
        </p:nvSpPr>
        <p:spPr>
          <a:xfrm>
            <a:off x="965198" y="975051"/>
            <a:ext cx="10515600" cy="925512"/>
          </a:xfrm>
          <a:prstGeom prst="rect">
            <a:avLst/>
          </a:prstGeom>
        </p:spPr>
        <p:txBody>
          <a:bodyPr vert="horz" lIns="91440" tIns="45720" rIns="91440" bIns="45720" rtlCol="0" anchor="t">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dirty="0"/>
              <a:t>Click to edit Master title style</a:t>
            </a:r>
          </a:p>
        </p:txBody>
      </p:sp>
      <p:sp>
        <p:nvSpPr>
          <p:cNvPr id="3" name="Content Placeholder 2">
            <a:extLst>
              <a:ext uri="{FF2B5EF4-FFF2-40B4-BE49-F238E27FC236}">
                <a16:creationId xmlns:a16="http://schemas.microsoft.com/office/drawing/2014/main" id="{4BFE872E-0B3D-4352-BA53-7DE3F063B3EF}"/>
              </a:ext>
            </a:extLst>
          </p:cNvPr>
          <p:cNvSpPr>
            <a:spLocks noGrp="1"/>
          </p:cNvSpPr>
          <p:nvPr>
            <p:ph idx="1"/>
          </p:nvPr>
        </p:nvSpPr>
        <p:spPr>
          <a:xfrm>
            <a:off x="965199" y="2065421"/>
            <a:ext cx="3602736" cy="2462541"/>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sz="2000" kern="1200">
                <a:solidFill>
                  <a:srgbClr val="6D6E7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sz="2000" kern="1200">
                <a:solidFill>
                  <a:srgbClr val="6D6E7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sz="2000" kern="1200">
                <a:solidFill>
                  <a:srgbClr val="6D6E71"/>
                </a:solidFill>
                <a:latin typeface="+mn-lt"/>
                <a:ea typeface="+mn-ea"/>
                <a:cs typeface="+mn-cs"/>
              </a:defRPr>
            </a:lvl3pPr>
            <a:lvl4pPr marL="800100" indent="-17145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7BC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Click to edit Master text styles</a:t>
            </a:r>
          </a:p>
          <a:p>
            <a:pPr marL="685800" marR="0" lvl="1" indent="-228600" algn="l" defTabSz="914400" rtl="0" eaLnBrk="1" fontAlgn="auto" latinLnBrk="0" hangingPunct="1">
              <a:lnSpc>
                <a:spcPct val="90000"/>
              </a:lnSpc>
              <a:spcBef>
                <a:spcPts val="500"/>
              </a:spcBef>
              <a:spcAft>
                <a:spcPts val="0"/>
              </a:spcAft>
              <a:buClr>
                <a:srgbClr val="007BC1"/>
              </a:buClr>
              <a:buSzTx/>
              <a:buFont typeface="Arial Narrow" panose="020B0606020202030204" pitchFamily="34" charset="0"/>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
                <a:srgbClr val="007BC1"/>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6D6E71"/>
                </a:solidFill>
                <a:effectLst/>
                <a:uLnTx/>
                <a:uFillTx/>
                <a:latin typeface="+mn-lt"/>
                <a:ea typeface="+mn-ea"/>
                <a:cs typeface="+mn-cs"/>
              </a:rPr>
              <a:t>Third level</a:t>
            </a:r>
          </a:p>
        </p:txBody>
      </p:sp>
      <p:sp>
        <p:nvSpPr>
          <p:cNvPr id="7" name="Slide Number Placeholder 5">
            <a:extLst>
              <a:ext uri="{FF2B5EF4-FFF2-40B4-BE49-F238E27FC236}">
                <a16:creationId xmlns:a16="http://schemas.microsoft.com/office/drawing/2014/main" id="{B3CAC88B-8DF3-E44F-9388-C6FA120680C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8" name="Text Placeholder 7">
            <a:extLst>
              <a:ext uri="{FF2B5EF4-FFF2-40B4-BE49-F238E27FC236}">
                <a16:creationId xmlns:a16="http://schemas.microsoft.com/office/drawing/2014/main" id="{D7C261A6-C87D-1D4D-9754-B301E9E4E017}"/>
              </a:ext>
            </a:extLst>
          </p:cNvPr>
          <p:cNvSpPr>
            <a:spLocks noGrp="1"/>
          </p:cNvSpPr>
          <p:nvPr>
            <p:ph type="body" sz="quarter" idx="15"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4" name="Footer Placeholder 3">
            <a:extLst>
              <a:ext uri="{FF2B5EF4-FFF2-40B4-BE49-F238E27FC236}">
                <a16:creationId xmlns:a16="http://schemas.microsoft.com/office/drawing/2014/main" id="{E320C5F0-5253-45F6-8E7F-278DEB9BBB25}"/>
              </a:ext>
            </a:extLst>
          </p:cNvPr>
          <p:cNvSpPr>
            <a:spLocks noGrp="1"/>
          </p:cNvSpPr>
          <p:nvPr>
            <p:ph type="ftr" sz="quarter" idx="16"/>
          </p:nvPr>
        </p:nvSpPr>
        <p:spPr/>
        <p:txBody>
          <a:bodyPr/>
          <a:lstStyle/>
          <a:p>
            <a:r>
              <a:rPr lang="en-US"/>
              <a:t>For institutional plan sponsor use only. Not to be distributed to plan participants or the general public.</a:t>
            </a:r>
            <a:endParaRPr lang="en-US" dirty="0"/>
          </a:p>
        </p:txBody>
      </p:sp>
      <p:sp>
        <p:nvSpPr>
          <p:cNvPr id="10" name="Content Placeholder 9">
            <a:extLst>
              <a:ext uri="{FF2B5EF4-FFF2-40B4-BE49-F238E27FC236}">
                <a16:creationId xmlns:a16="http://schemas.microsoft.com/office/drawing/2014/main" id="{B3FA911F-9AE7-4733-9331-DF8F974399FC}"/>
              </a:ext>
            </a:extLst>
          </p:cNvPr>
          <p:cNvSpPr>
            <a:spLocks noGrp="1"/>
          </p:cNvSpPr>
          <p:nvPr>
            <p:ph sz="quarter" idx="17"/>
          </p:nvPr>
        </p:nvSpPr>
        <p:spPr>
          <a:xfrm>
            <a:off x="4567935"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93E7C81-B787-4597-9C9D-9105948B85A6}"/>
              </a:ext>
            </a:extLst>
          </p:cNvPr>
          <p:cNvSpPr>
            <a:spLocks noGrp="1"/>
          </p:cNvSpPr>
          <p:nvPr>
            <p:ph sz="quarter" idx="18"/>
          </p:nvPr>
        </p:nvSpPr>
        <p:spPr>
          <a:xfrm>
            <a:off x="8170671" y="2065421"/>
            <a:ext cx="3602736" cy="24625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BAC6B7B-14E8-410D-B30F-F4EC42190A60}"/>
              </a:ext>
            </a:extLst>
          </p:cNvPr>
          <p:cNvSpPr>
            <a:spLocks noGrp="1"/>
          </p:cNvSpPr>
          <p:nvPr>
            <p:ph sz="quarter" idx="19"/>
          </p:nvPr>
        </p:nvSpPr>
        <p:spPr>
          <a:xfrm>
            <a:off x="965199" y="4764187"/>
            <a:ext cx="3602736" cy="914400"/>
          </a:xfrm>
          <a:prstGeom prst="rect">
            <a:avLst/>
          </a:prstGeom>
        </p:spPr>
        <p:txBody>
          <a:bodyPr/>
          <a:lstStyle/>
          <a:p>
            <a:pPr lvl="0"/>
            <a:r>
              <a:rPr lang="en-US" dirty="0"/>
              <a:t>Click to edit Master text styles</a:t>
            </a:r>
          </a:p>
        </p:txBody>
      </p:sp>
      <p:sp>
        <p:nvSpPr>
          <p:cNvPr id="18" name="Content Placeholder 17">
            <a:extLst>
              <a:ext uri="{FF2B5EF4-FFF2-40B4-BE49-F238E27FC236}">
                <a16:creationId xmlns:a16="http://schemas.microsoft.com/office/drawing/2014/main" id="{0B8A230C-70C0-4A9E-9661-9EDC920F6AE8}"/>
              </a:ext>
            </a:extLst>
          </p:cNvPr>
          <p:cNvSpPr>
            <a:spLocks noGrp="1"/>
          </p:cNvSpPr>
          <p:nvPr>
            <p:ph sz="quarter" idx="20"/>
          </p:nvPr>
        </p:nvSpPr>
        <p:spPr>
          <a:xfrm>
            <a:off x="4567935" y="4764187"/>
            <a:ext cx="3602736" cy="914400"/>
          </a:xfrm>
          <a:prstGeom prst="rect">
            <a:avLst/>
          </a:prstGeom>
        </p:spPr>
        <p:txBody>
          <a:bodyPr/>
          <a:lstStyle/>
          <a:p>
            <a:pPr lvl="0"/>
            <a:r>
              <a:rPr lang="en-US" dirty="0"/>
              <a:t>Click to edit Master text styles</a:t>
            </a:r>
          </a:p>
        </p:txBody>
      </p:sp>
      <p:sp>
        <p:nvSpPr>
          <p:cNvPr id="20" name="Content Placeholder 19">
            <a:extLst>
              <a:ext uri="{FF2B5EF4-FFF2-40B4-BE49-F238E27FC236}">
                <a16:creationId xmlns:a16="http://schemas.microsoft.com/office/drawing/2014/main" id="{13C02EB5-5243-4B80-AD67-0E595559D689}"/>
              </a:ext>
            </a:extLst>
          </p:cNvPr>
          <p:cNvSpPr>
            <a:spLocks noGrp="1"/>
          </p:cNvSpPr>
          <p:nvPr>
            <p:ph sz="quarter" idx="21"/>
          </p:nvPr>
        </p:nvSpPr>
        <p:spPr>
          <a:xfrm>
            <a:off x="8170671" y="4764187"/>
            <a:ext cx="3602736" cy="914400"/>
          </a:xfrm>
          <a:prstGeom prst="rect">
            <a:avLst/>
          </a:prstGeom>
        </p:spPr>
        <p:txBody>
          <a:bodyPr/>
          <a:lstStyle/>
          <a:p>
            <a:pPr lvl="0"/>
            <a:r>
              <a:rPr lang="en-US" dirty="0"/>
              <a:t>Click to edit Master text styles</a:t>
            </a:r>
          </a:p>
        </p:txBody>
      </p:sp>
    </p:spTree>
    <p:extLst>
      <p:ext uri="{BB962C8B-B14F-4D97-AF65-F5344CB8AC3E}">
        <p14:creationId xmlns:p14="http://schemas.microsoft.com/office/powerpoint/2010/main" val="91812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4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CA0973FF-D1D3-814E-ACC3-FDDF08FFF0FE}"/>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6A49E236-50AA-DA4E-9D54-6E25EF90033B}"/>
              </a:ext>
            </a:extLst>
          </p:cNvPr>
          <p:cNvSpPr>
            <a:spLocks noGrp="1"/>
          </p:cNvSpPr>
          <p:nvPr>
            <p:ph sz="quarter" idx="14"/>
          </p:nvPr>
        </p:nvSpPr>
        <p:spPr>
          <a:xfrm>
            <a:off x="965200"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Content Placeholder 11">
            <a:extLst>
              <a:ext uri="{FF2B5EF4-FFF2-40B4-BE49-F238E27FC236}">
                <a16:creationId xmlns:a16="http://schemas.microsoft.com/office/drawing/2014/main" id="{43FE3571-C250-1842-98E2-48A8D03FF0B8}"/>
              </a:ext>
            </a:extLst>
          </p:cNvPr>
          <p:cNvSpPr>
            <a:spLocks noGrp="1"/>
          </p:cNvSpPr>
          <p:nvPr>
            <p:ph sz="quarter" idx="15"/>
          </p:nvPr>
        </p:nvSpPr>
        <p:spPr>
          <a:xfrm>
            <a:off x="6667498" y="1478280"/>
            <a:ext cx="510540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5" name="Text Placeholder 7">
            <a:extLst>
              <a:ext uri="{FF2B5EF4-FFF2-40B4-BE49-F238E27FC236}">
                <a16:creationId xmlns:a16="http://schemas.microsoft.com/office/drawing/2014/main" id="{FA0E6A08-ABE6-FB47-A1EA-E812510080EB}"/>
              </a:ext>
            </a:extLst>
          </p:cNvPr>
          <p:cNvSpPr>
            <a:spLocks noGrp="1"/>
          </p:cNvSpPr>
          <p:nvPr>
            <p:ph type="body" sz="quarter" idx="17"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5F754E6-99F4-425A-8D83-96421BA9B9DB}"/>
              </a:ext>
            </a:extLst>
          </p:cNvPr>
          <p:cNvSpPr>
            <a:spLocks noGrp="1"/>
          </p:cNvSpPr>
          <p:nvPr>
            <p:ph type="ftr" sz="quarter" idx="18"/>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27149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5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5562114"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8"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90CDD815-A6C3-4CB7-98FC-D01F1D21DCB5}"/>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977480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91" t="5512" r="555" b="11494"/>
          <a:stretch/>
        </p:blipFill>
        <p:spPr>
          <a:xfrm>
            <a:off x="0" y="-1"/>
            <a:ext cx="12204104" cy="6893539"/>
          </a:xfrm>
          <a:prstGeom prst="rect">
            <a:avLst/>
          </a:prstGeom>
        </p:spPr>
      </p:pic>
      <p:sp>
        <p:nvSpPr>
          <p:cNvPr id="11" name="Rectangle 10">
            <a:extLst>
              <a:ext uri="{FF2B5EF4-FFF2-40B4-BE49-F238E27FC236}">
                <a16:creationId xmlns:a16="http://schemas.microsoft.com/office/drawing/2014/main" id="{F7290666-9489-4AA3-BD76-5BF809154EA6}"/>
              </a:ext>
            </a:extLst>
          </p:cNvPr>
          <p:cNvSpPr/>
          <p:nvPr userDrawn="1"/>
        </p:nvSpPr>
        <p:spPr>
          <a:xfrm>
            <a:off x="1" y="0"/>
            <a:ext cx="12204104" cy="689353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grpSp>
        <p:nvGrpSpPr>
          <p:cNvPr id="3" name="Group 2">
            <a:extLst>
              <a:ext uri="{FF2B5EF4-FFF2-40B4-BE49-F238E27FC236}">
                <a16:creationId xmlns:a16="http://schemas.microsoft.com/office/drawing/2014/main" id="{2799F124-EAF2-D44E-9A5F-37A46E8EC7F3}"/>
              </a:ext>
            </a:extLst>
          </p:cNvPr>
          <p:cNvGrpSpPr/>
          <p:nvPr userDrawn="1"/>
        </p:nvGrpSpPr>
        <p:grpSpPr>
          <a:xfrm>
            <a:off x="508" y="0"/>
            <a:ext cx="557784" cy="6858000"/>
            <a:chOff x="508" y="0"/>
            <a:chExt cx="557784" cy="6858000"/>
          </a:xfrm>
        </p:grpSpPr>
        <p:grpSp>
          <p:nvGrpSpPr>
            <p:cNvPr id="8" name="Group 7">
              <a:extLst>
                <a:ext uri="{FF2B5EF4-FFF2-40B4-BE49-F238E27FC236}">
                  <a16:creationId xmlns:a16="http://schemas.microsoft.com/office/drawing/2014/main" id="{8A9080AC-4E0C-4528-B5E3-FD632686AB3E}"/>
                </a:ext>
              </a:extLst>
            </p:cNvPr>
            <p:cNvGrpSpPr/>
            <p:nvPr userDrawn="1"/>
          </p:nvGrpSpPr>
          <p:grpSpPr>
            <a:xfrm>
              <a:off x="508" y="0"/>
              <a:ext cx="557784" cy="6858000"/>
              <a:chOff x="554056" y="0"/>
              <a:chExt cx="557784" cy="6858000"/>
            </a:xfrm>
          </p:grpSpPr>
          <p:sp>
            <p:nvSpPr>
              <p:cNvPr id="9" name="Rectangle 8">
                <a:extLst>
                  <a:ext uri="{FF2B5EF4-FFF2-40B4-BE49-F238E27FC236}">
                    <a16:creationId xmlns:a16="http://schemas.microsoft.com/office/drawing/2014/main" id="{0C28749A-C3FF-4324-85E3-DA10C7563A2D}"/>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65348C8C-58C8-4771-A0F7-EE38640C8700}"/>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7" name="Group 26">
              <a:extLst>
                <a:ext uri="{FF2B5EF4-FFF2-40B4-BE49-F238E27FC236}">
                  <a16:creationId xmlns:a16="http://schemas.microsoft.com/office/drawing/2014/main" id="{3256D2C8-4CF1-438E-B3A7-6916A45E6620}"/>
                </a:ext>
              </a:extLst>
            </p:cNvPr>
            <p:cNvGrpSpPr/>
            <p:nvPr userDrawn="1"/>
          </p:nvGrpSpPr>
          <p:grpSpPr>
            <a:xfrm>
              <a:off x="127485" y="120098"/>
              <a:ext cx="303830" cy="302727"/>
              <a:chOff x="226395" y="-668424"/>
              <a:chExt cx="445728" cy="444110"/>
            </a:xfrm>
            <a:solidFill>
              <a:schemeClr val="bg1"/>
            </a:solidFill>
          </p:grpSpPr>
          <p:sp>
            <p:nvSpPr>
              <p:cNvPr id="28" name="Freeform: Shape 27">
                <a:extLst>
                  <a:ext uri="{FF2B5EF4-FFF2-40B4-BE49-F238E27FC236}">
                    <a16:creationId xmlns:a16="http://schemas.microsoft.com/office/drawing/2014/main" id="{672AFE0B-8341-4957-B32A-C0D9848A6C95}"/>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Freeform: Shape 28">
                <a:extLst>
                  <a:ext uri="{FF2B5EF4-FFF2-40B4-BE49-F238E27FC236}">
                    <a16:creationId xmlns:a16="http://schemas.microsoft.com/office/drawing/2014/main" id="{7BC0E903-1FAD-42B9-B123-12DA10C89A71}"/>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Shape 29">
                <a:extLst>
                  <a:ext uri="{FF2B5EF4-FFF2-40B4-BE49-F238E27FC236}">
                    <a16:creationId xmlns:a16="http://schemas.microsoft.com/office/drawing/2014/main" id="{35CCABF6-37D7-4CBA-B9E9-5CDE840074F5}"/>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Shape 30">
                <a:extLst>
                  <a:ext uri="{FF2B5EF4-FFF2-40B4-BE49-F238E27FC236}">
                    <a16:creationId xmlns:a16="http://schemas.microsoft.com/office/drawing/2014/main" id="{F53ABF65-4BC6-422A-8319-4141201F932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2" name="Freeform: Shape 31">
                <a:extLst>
                  <a:ext uri="{FF2B5EF4-FFF2-40B4-BE49-F238E27FC236}">
                    <a16:creationId xmlns:a16="http://schemas.microsoft.com/office/drawing/2014/main" id="{CB54FA07-7993-4759-9458-7172117CDDC7}"/>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Shape 32">
                <a:extLst>
                  <a:ext uri="{FF2B5EF4-FFF2-40B4-BE49-F238E27FC236}">
                    <a16:creationId xmlns:a16="http://schemas.microsoft.com/office/drawing/2014/main" id="{58BF974A-7537-4294-8F9A-77536806ED7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19" name="Freeform: Shape 18">
            <a:extLst>
              <a:ext uri="{FF2B5EF4-FFF2-40B4-BE49-F238E27FC236}">
                <a16:creationId xmlns:a16="http://schemas.microsoft.com/office/drawing/2014/main" id="{A8C96DBF-BEB9-42FB-A18F-96C7BE8C25AB}"/>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Slide Number Placeholder 5">
            <a:extLst>
              <a:ext uri="{FF2B5EF4-FFF2-40B4-BE49-F238E27FC236}">
                <a16:creationId xmlns:a16="http://schemas.microsoft.com/office/drawing/2014/main" id="{85A5E819-40B5-EA43-8CFB-A6FCBE047126}"/>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pic>
        <p:nvPicPr>
          <p:cNvPr id="5" name="Picture 4">
            <a:hlinkClick r:id="rId3"/>
            <a:extLst>
              <a:ext uri="{FF2B5EF4-FFF2-40B4-BE49-F238E27FC236}">
                <a16:creationId xmlns:a16="http://schemas.microsoft.com/office/drawing/2014/main" id="{A2718165-F99D-7D49-93FC-93475A26A8B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43" y="3953565"/>
            <a:ext cx="347915" cy="331348"/>
          </a:xfrm>
          <a:prstGeom prst="rect">
            <a:avLst/>
          </a:prstGeom>
        </p:spPr>
      </p:pic>
      <p:pic>
        <p:nvPicPr>
          <p:cNvPr id="13" name="Picture 12">
            <a:hlinkClick r:id="rId5"/>
            <a:extLst>
              <a:ext uri="{FF2B5EF4-FFF2-40B4-BE49-F238E27FC236}">
                <a16:creationId xmlns:a16="http://schemas.microsoft.com/office/drawing/2014/main" id="{B3B87DE6-8402-3843-AFCC-F27757D16D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681" y="4704113"/>
            <a:ext cx="353438" cy="331348"/>
          </a:xfrm>
          <a:prstGeom prst="rect">
            <a:avLst/>
          </a:prstGeom>
        </p:spPr>
      </p:pic>
      <p:pic>
        <p:nvPicPr>
          <p:cNvPr id="17" name="Picture 16">
            <a:hlinkClick r:id="rId7"/>
            <a:extLst>
              <a:ext uri="{FF2B5EF4-FFF2-40B4-BE49-F238E27FC236}">
                <a16:creationId xmlns:a16="http://schemas.microsoft.com/office/drawing/2014/main" id="{BD1F3A33-D8C3-CD42-86C0-3034549EAE4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443" y="5454661"/>
            <a:ext cx="347915" cy="298213"/>
          </a:xfrm>
          <a:prstGeom prst="rect">
            <a:avLst/>
          </a:prstGeom>
        </p:spPr>
      </p:pic>
      <p:pic>
        <p:nvPicPr>
          <p:cNvPr id="37" name="Picture 36" descr="A close up of a logo&#10;&#10;Description automatically generated">
            <a:hlinkClick r:id="rId9"/>
            <a:extLst>
              <a:ext uri="{FF2B5EF4-FFF2-40B4-BE49-F238E27FC236}">
                <a16:creationId xmlns:a16="http://schemas.microsoft.com/office/drawing/2014/main" id="{378D7FE4-4F0E-4D43-A13F-B0F28ECDC33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5443" y="6172073"/>
            <a:ext cx="347914" cy="287167"/>
          </a:xfrm>
          <a:prstGeom prst="rect">
            <a:avLst/>
          </a:prstGeom>
        </p:spPr>
      </p:pic>
      <p:sp>
        <p:nvSpPr>
          <p:cNvPr id="4" name="Footer Placeholder 3">
            <a:extLst>
              <a:ext uri="{FF2B5EF4-FFF2-40B4-BE49-F238E27FC236}">
                <a16:creationId xmlns:a16="http://schemas.microsoft.com/office/drawing/2014/main" id="{FBBCD410-B839-47B5-887E-652E8CDE7D86}"/>
              </a:ext>
            </a:extLst>
          </p:cNvPr>
          <p:cNvSpPr>
            <a:spLocks noGrp="1"/>
          </p:cNvSpPr>
          <p:nvPr>
            <p:ph type="ftr" sz="quarter" idx="10"/>
          </p:nvPr>
        </p:nvSpPr>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90063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5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7374624" y="1477964"/>
            <a:ext cx="4262410" cy="3835908"/>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CD292222-825B-40E5-BB87-508746D6CC76}"/>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222993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 5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F60278E9-B908-7243-97FC-D09F26EE6BE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F74E7B3-D2F9-6C40-B230-0DA6E1767828}"/>
              </a:ext>
            </a:extLst>
          </p:cNvPr>
          <p:cNvSpPr>
            <a:spLocks noGrp="1"/>
          </p:cNvSpPr>
          <p:nvPr>
            <p:ph sz="quarter" idx="15"/>
          </p:nvPr>
        </p:nvSpPr>
        <p:spPr>
          <a:xfrm>
            <a:off x="5270740" y="1478280"/>
            <a:ext cx="6366294"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2" name="Picture Placeholder 3">
            <a:extLst>
              <a:ext uri="{FF2B5EF4-FFF2-40B4-BE49-F238E27FC236}">
                <a16:creationId xmlns:a16="http://schemas.microsoft.com/office/drawing/2014/main" id="{FC3E8993-A2C8-264B-86C1-94B854B692E6}"/>
              </a:ext>
            </a:extLst>
          </p:cNvPr>
          <p:cNvSpPr>
            <a:spLocks noGrp="1"/>
          </p:cNvSpPr>
          <p:nvPr>
            <p:ph type="pic" sz="quarter" idx="17"/>
          </p:nvPr>
        </p:nvSpPr>
        <p:spPr>
          <a:xfrm>
            <a:off x="1094595"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3D574DCB-5323-4D45-B839-E6D770358D46}"/>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3A5D3BC8-867C-426A-81F7-50212D13E229}"/>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931488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5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9" name="Content Placeholder 11">
            <a:extLst>
              <a:ext uri="{FF2B5EF4-FFF2-40B4-BE49-F238E27FC236}">
                <a16:creationId xmlns:a16="http://schemas.microsoft.com/office/drawing/2014/main" id="{F10284C4-F549-BA48-A719-55503D09EBEE}"/>
              </a:ext>
            </a:extLst>
          </p:cNvPr>
          <p:cNvSpPr>
            <a:spLocks noGrp="1"/>
          </p:cNvSpPr>
          <p:nvPr>
            <p:ph sz="quarter" idx="15"/>
          </p:nvPr>
        </p:nvSpPr>
        <p:spPr>
          <a:xfrm>
            <a:off x="965198" y="1478280"/>
            <a:ext cx="6074920" cy="454151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10" name="Picture Placeholder 3">
            <a:extLst>
              <a:ext uri="{FF2B5EF4-FFF2-40B4-BE49-F238E27FC236}">
                <a16:creationId xmlns:a16="http://schemas.microsoft.com/office/drawing/2014/main" id="{94FBEB00-21B9-4FF2-AB8C-56E86426AE57}"/>
              </a:ext>
            </a:extLst>
          </p:cNvPr>
          <p:cNvSpPr>
            <a:spLocks noGrp="1"/>
          </p:cNvSpPr>
          <p:nvPr>
            <p:ph type="pic" sz="quarter" idx="19"/>
          </p:nvPr>
        </p:nvSpPr>
        <p:spPr>
          <a:xfrm>
            <a:off x="7619220" y="1467992"/>
            <a:ext cx="3922016" cy="3922016"/>
          </a:xfrm>
          <a:prstGeom prst="ellipse">
            <a:avLst/>
          </a:prstGeom>
          <a:solidFill>
            <a:schemeClr val="accent4">
              <a:lumMod val="20000"/>
              <a:lumOff val="80000"/>
            </a:schemeClr>
          </a:solidFill>
        </p:spPr>
        <p:txBody>
          <a:bodyPr/>
          <a:lstStyle>
            <a:lvl1pPr marL="0" indent="0">
              <a:buNone/>
              <a:defRPr/>
            </a:lvl1pPr>
          </a:lstStyle>
          <a:p>
            <a:endParaRPr lang="en-US" dirty="0"/>
          </a:p>
        </p:txBody>
      </p:sp>
      <p:sp>
        <p:nvSpPr>
          <p:cNvPr id="3" name="Footer Placeholder 2">
            <a:extLst>
              <a:ext uri="{FF2B5EF4-FFF2-40B4-BE49-F238E27FC236}">
                <a16:creationId xmlns:a16="http://schemas.microsoft.com/office/drawing/2014/main" id="{52269B46-1058-46EE-B768-25387D2EA57E}"/>
              </a:ext>
            </a:extLst>
          </p:cNvPr>
          <p:cNvSpPr>
            <a:spLocks noGrp="1"/>
          </p:cNvSpPr>
          <p:nvPr>
            <p:ph type="ftr" sz="quarter" idx="20"/>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31985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5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734ED-8EEA-4CBD-B2E4-3CCF8619AF0A}"/>
              </a:ext>
            </a:extLst>
          </p:cNvPr>
          <p:cNvSpPr>
            <a:spLocks noGrp="1"/>
          </p:cNvSpPr>
          <p:nvPr>
            <p:ph type="title"/>
          </p:nvPr>
        </p:nvSpPr>
        <p:spPr>
          <a:xfrm>
            <a:off x="965198" y="269000"/>
            <a:ext cx="10807700" cy="972268"/>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lang="en-US" sz="4800" b="1" i="0" kern="1200" spc="-100" baseline="0" dirty="0">
                <a:solidFill>
                  <a:schemeClr val="tx1"/>
                </a:solidFill>
                <a:latin typeface="+mj-lt"/>
                <a:ea typeface="+mj-ea"/>
                <a:cs typeface="+mj-cs"/>
              </a:defRPr>
            </a:lvl1pPr>
          </a:lstStyle>
          <a:p>
            <a:r>
              <a:rPr lang="en-US"/>
              <a:t>Click to edit Master title style</a:t>
            </a:r>
            <a:endParaRPr lang="en-US" dirty="0"/>
          </a:p>
        </p:txBody>
      </p:sp>
      <p:sp>
        <p:nvSpPr>
          <p:cNvPr id="8" name="Slide Number Placeholder 5">
            <a:extLst>
              <a:ext uri="{FF2B5EF4-FFF2-40B4-BE49-F238E27FC236}">
                <a16:creationId xmlns:a16="http://schemas.microsoft.com/office/drawing/2014/main" id="{7CDCEFB2-59CC-0B40-98BA-F12C48132CBA}"/>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12" name="Picture Placeholder 3">
            <a:extLst>
              <a:ext uri="{FF2B5EF4-FFF2-40B4-BE49-F238E27FC236}">
                <a16:creationId xmlns:a16="http://schemas.microsoft.com/office/drawing/2014/main" id="{FFD8C73E-1A00-3146-9BB4-7E2DF55A5845}"/>
              </a:ext>
            </a:extLst>
          </p:cNvPr>
          <p:cNvSpPr>
            <a:spLocks noGrp="1"/>
          </p:cNvSpPr>
          <p:nvPr>
            <p:ph type="pic" sz="quarter" idx="17"/>
          </p:nvPr>
        </p:nvSpPr>
        <p:spPr>
          <a:xfrm>
            <a:off x="965197" y="1477964"/>
            <a:ext cx="10807699" cy="4500804"/>
          </a:xfrm>
          <a:prstGeom prst="rect">
            <a:avLst/>
          </a:prstGeom>
          <a:solidFill>
            <a:schemeClr val="accent4">
              <a:lumMod val="20000"/>
              <a:lumOff val="80000"/>
            </a:schemeClr>
          </a:solidFill>
        </p:spPr>
        <p:txBody>
          <a:bodyPr/>
          <a:lstStyle>
            <a:lvl1pPr marL="0" indent="0">
              <a:buNone/>
              <a:defRPr/>
            </a:lvl1pPr>
          </a:lstStyle>
          <a:p>
            <a:endParaRPr lang="en-US" dirty="0"/>
          </a:p>
        </p:txBody>
      </p:sp>
      <p:sp>
        <p:nvSpPr>
          <p:cNvPr id="14" name="Text Placeholder 7">
            <a:extLst>
              <a:ext uri="{FF2B5EF4-FFF2-40B4-BE49-F238E27FC236}">
                <a16:creationId xmlns:a16="http://schemas.microsoft.com/office/drawing/2014/main" id="{EE685068-7C9D-2D40-B101-DA83D194B71D}"/>
              </a:ext>
            </a:extLst>
          </p:cNvPr>
          <p:cNvSpPr>
            <a:spLocks noGrp="1"/>
          </p:cNvSpPr>
          <p:nvPr>
            <p:ph type="body" sz="quarter" idx="18"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3" name="Footer Placeholder 2">
            <a:extLst>
              <a:ext uri="{FF2B5EF4-FFF2-40B4-BE49-F238E27FC236}">
                <a16:creationId xmlns:a16="http://schemas.microsoft.com/office/drawing/2014/main" id="{DB1C2109-D534-4C25-A2B3-BD3FFB06FF77}"/>
              </a:ext>
            </a:extLst>
          </p:cNvPr>
          <p:cNvSpPr>
            <a:spLocks noGrp="1"/>
          </p:cNvSpPr>
          <p:nvPr>
            <p:ph type="ftr" sz="quarter" idx="19"/>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378330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p>
            <a:fld id="{DE186485-5DB6-4586-BF39-0EA5B3D5871F}" type="slidenum">
              <a:rPr lang="en-US" smtClean="0"/>
              <a:t>‹#›</a:t>
            </a:fld>
            <a:endParaRPr lang="en-US"/>
          </a:p>
        </p:txBody>
      </p:sp>
      <p:sp>
        <p:nvSpPr>
          <p:cNvPr id="10" name="Text Placeholder 7">
            <a:extLst>
              <a:ext uri="{FF2B5EF4-FFF2-40B4-BE49-F238E27FC236}">
                <a16:creationId xmlns:a16="http://schemas.microsoft.com/office/drawing/2014/main" id="{51AE7A8B-C78C-C04B-94B5-5BA04CB342B1}"/>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Tree>
    <p:extLst>
      <p:ext uri="{BB962C8B-B14F-4D97-AF65-F5344CB8AC3E}">
        <p14:creationId xmlns:p14="http://schemas.microsoft.com/office/powerpoint/2010/main" val="313480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0317B5D-540A-404A-995D-CFE7E76F0162}"/>
              </a:ext>
            </a:extLst>
          </p:cNvPr>
          <p:cNvSpPr>
            <a:spLocks noGrp="1"/>
          </p:cNvSpPr>
          <p:nvPr>
            <p:ph type="sldNum" sz="quarter" idx="12"/>
          </p:nvPr>
        </p:nvSpPr>
        <p:spPr>
          <a:xfrm>
            <a:off x="11171902" y="6470650"/>
            <a:ext cx="893098" cy="365125"/>
          </a:xfrm>
          <a:prstGeom prst="rect">
            <a:avLst/>
          </a:prstGeom>
        </p:spPr>
        <p:txBody>
          <a:bodyPr/>
          <a:lstStyle>
            <a:lvl1pPr>
              <a:defRPr>
                <a:solidFill>
                  <a:srgbClr val="898C94"/>
                </a:solidFill>
              </a:defRPr>
            </a:lvl1pPr>
          </a:lstStyle>
          <a:p>
            <a:fld id="{DE186485-5DB6-4586-BF39-0EA5B3D5871F}" type="slidenum">
              <a:rPr lang="en-US" smtClean="0"/>
              <a:pPr/>
              <a:t>‹#›</a:t>
            </a:fld>
            <a:endParaRPr lang="en-US" dirty="0"/>
          </a:p>
        </p:txBody>
      </p:sp>
      <p:sp>
        <p:nvSpPr>
          <p:cNvPr id="5" name="Text Placeholder 7">
            <a:extLst>
              <a:ext uri="{FF2B5EF4-FFF2-40B4-BE49-F238E27FC236}">
                <a16:creationId xmlns:a16="http://schemas.microsoft.com/office/drawing/2014/main" id="{E03130CB-EAAE-9C40-BE2F-76176E7D740E}"/>
              </a:ext>
            </a:extLst>
          </p:cNvPr>
          <p:cNvSpPr>
            <a:spLocks noGrp="1"/>
          </p:cNvSpPr>
          <p:nvPr>
            <p:ph type="body" sz="quarter" idx="13" hasCustomPrompt="1"/>
          </p:nvPr>
        </p:nvSpPr>
        <p:spPr>
          <a:xfrm>
            <a:off x="965198" y="5978768"/>
            <a:ext cx="9779002" cy="658251"/>
          </a:xfrm>
          <a:prstGeom prst="rect">
            <a:avLst/>
          </a:prstGeom>
        </p:spPr>
        <p:txBody>
          <a:bodyPr anchor="b">
            <a:normAutofit/>
          </a:bodyPr>
          <a:lstStyle>
            <a:lvl1pPr marL="0" indent="0">
              <a:lnSpc>
                <a:spcPct val="100000"/>
              </a:lnSpc>
              <a:spcBef>
                <a:spcPts val="0"/>
              </a:spcBef>
              <a:spcAft>
                <a:spcPts val="100"/>
              </a:spcAft>
              <a:buNone/>
              <a:defRPr sz="800"/>
            </a:lvl1pPr>
          </a:lstStyle>
          <a:p>
            <a:pPr lvl="0"/>
            <a:r>
              <a:rPr lang="en-US" dirty="0"/>
              <a:t>Click to add references</a:t>
            </a:r>
          </a:p>
        </p:txBody>
      </p:sp>
      <p:sp>
        <p:nvSpPr>
          <p:cNvPr id="2" name="Rectangle 1">
            <a:extLst>
              <a:ext uri="{FF2B5EF4-FFF2-40B4-BE49-F238E27FC236}">
                <a16:creationId xmlns:a16="http://schemas.microsoft.com/office/drawing/2014/main" id="{61136C13-A5DF-2745-AB3A-19EED8206647}"/>
              </a:ext>
            </a:extLst>
          </p:cNvPr>
          <p:cNvSpPr/>
          <p:nvPr userDrawn="1"/>
        </p:nvSpPr>
        <p:spPr>
          <a:xfrm>
            <a:off x="0" y="0"/>
            <a:ext cx="61546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54A4A3C-1E93-4732-A07D-57D59D2016E6}"/>
              </a:ext>
            </a:extLst>
          </p:cNvPr>
          <p:cNvSpPr>
            <a:spLocks noGrp="1"/>
          </p:cNvSpPr>
          <p:nvPr>
            <p:ph type="ftr" sz="quarter" idx="14"/>
          </p:nvPr>
        </p:nvSpPr>
        <p:spPr/>
        <p:txBody>
          <a:bodyPr/>
          <a:lstStyle/>
          <a:p>
            <a:r>
              <a:rPr lang="en-US"/>
              <a:t>For institutional plan sponsor use only. Not to be distributed to plan participants or the general public.</a:t>
            </a:r>
            <a:endParaRPr lang="en-US" dirty="0"/>
          </a:p>
        </p:txBody>
      </p:sp>
    </p:spTree>
    <p:extLst>
      <p:ext uri="{BB962C8B-B14F-4D97-AF65-F5344CB8AC3E}">
        <p14:creationId xmlns:p14="http://schemas.microsoft.com/office/powerpoint/2010/main" val="132596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1"/>
            <a:ext cx="10972800" cy="3962400"/>
          </a:xfrm>
          <a:prstGeom prst="rect">
            <a:avLst/>
          </a:prstGeom>
        </p:spPr>
        <p:txBody>
          <a:bodyPr>
            <a:normAutofit/>
          </a:bodyPr>
          <a:lstStyle>
            <a:lvl1pPr marL="0" indent="0">
              <a:spcBef>
                <a:spcPts val="600"/>
              </a:spcBef>
              <a:buClr>
                <a:schemeClr val="accent1"/>
              </a:buClr>
              <a:defRPr sz="2800">
                <a:solidFill>
                  <a:schemeClr val="accent5">
                    <a:lumMod val="75000"/>
                  </a:schemeClr>
                </a:solidFill>
                <a:latin typeface="+mj-lt"/>
                <a:cs typeface="Arial" pitchFamily="34" charset="0"/>
              </a:defRPr>
            </a:lvl1pPr>
            <a:lvl2pPr>
              <a:spcBef>
                <a:spcPts val="600"/>
              </a:spcBef>
              <a:buClr>
                <a:schemeClr val="accent2"/>
              </a:buClr>
              <a:buFont typeface="Wingdings" pitchFamily="2" charset="2"/>
              <a:buChar char="§"/>
              <a:defRPr sz="2000">
                <a:solidFill>
                  <a:schemeClr val="accent5">
                    <a:lumMod val="75000"/>
                  </a:schemeClr>
                </a:solidFill>
                <a:latin typeface="+mj-lt"/>
                <a:cs typeface="Arial" pitchFamily="34" charset="0"/>
              </a:defRPr>
            </a:lvl2pPr>
            <a:lvl3pPr>
              <a:spcBef>
                <a:spcPts val="600"/>
              </a:spcBef>
              <a:buClr>
                <a:schemeClr val="accent2"/>
              </a:buClr>
              <a:defRPr sz="1800" b="0">
                <a:solidFill>
                  <a:schemeClr val="accent5">
                    <a:lumMod val="75000"/>
                  </a:schemeClr>
                </a:solidFill>
                <a:latin typeface="+mj-lt"/>
                <a:cs typeface="Arial" pitchFamily="34" charset="0"/>
              </a:defRPr>
            </a:lvl3pPr>
            <a:lvl4pPr>
              <a:spcBef>
                <a:spcPts val="600"/>
              </a:spcBef>
              <a:buClr>
                <a:schemeClr val="accent2"/>
              </a:buClr>
              <a:defRPr sz="1400" b="0">
                <a:solidFill>
                  <a:schemeClr val="accent5">
                    <a:lumMod val="75000"/>
                  </a:schemeClr>
                </a:solidFill>
                <a:latin typeface="+mj-lt"/>
                <a:cs typeface="Arial" pitchFamily="34" charset="0"/>
              </a:defRPr>
            </a:lvl4pPr>
            <a:lvl5pPr>
              <a:spcBef>
                <a:spcPts val="600"/>
              </a:spcBef>
              <a:buClr>
                <a:schemeClr val="accent2"/>
              </a:buClr>
              <a:defRPr sz="1400" b="0">
                <a:solidFill>
                  <a:schemeClr val="accent5">
                    <a:lumMod val="75000"/>
                  </a:schemeClr>
                </a:solidFill>
                <a:latin typeface="+mj-lt"/>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p:cNvSpPr>
            <a:spLocks noGrp="1"/>
          </p:cNvSpPr>
          <p:nvPr>
            <p:ph type="title"/>
          </p:nvPr>
        </p:nvSpPr>
        <p:spPr>
          <a:xfrm>
            <a:off x="609600" y="76200"/>
            <a:ext cx="11074400" cy="492443"/>
          </a:xfrm>
          <a:prstGeom prst="rect">
            <a:avLst/>
          </a:prstGeom>
        </p:spPr>
        <p:txBody>
          <a:bodyPr/>
          <a:lstStyle>
            <a:lvl1pPr>
              <a:spcBef>
                <a:spcPts val="0"/>
              </a:spcBef>
              <a:defRPr sz="3200" b="1" cap="none" baseline="0">
                <a:solidFill>
                  <a:schemeClr val="accent1"/>
                </a:solidFill>
                <a:latin typeface="+mj-lt"/>
              </a:defRPr>
            </a:lvl1pPr>
          </a:lstStyle>
          <a:p>
            <a:r>
              <a:rPr lang="en-US"/>
              <a:t>Click to edit Master title style</a:t>
            </a:r>
          </a:p>
        </p:txBody>
      </p:sp>
      <p:sp>
        <p:nvSpPr>
          <p:cNvPr id="7" name="Title 1">
            <a:extLst>
              <a:ext uri="{FF2B5EF4-FFF2-40B4-BE49-F238E27FC236}">
                <a16:creationId xmlns:a16="http://schemas.microsoft.com/office/drawing/2014/main" id="{BBB538D5-0C51-4464-8A27-778B2B9F2997}"/>
              </a:ext>
            </a:extLst>
          </p:cNvPr>
          <p:cNvSpPr txBox="1">
            <a:spLocks/>
          </p:cNvSpPr>
          <p:nvPr userDrawn="1"/>
        </p:nvSpPr>
        <p:spPr>
          <a:xfrm>
            <a:off x="0" y="5925978"/>
            <a:ext cx="12192000" cy="984885"/>
          </a:xfrm>
          <a:prstGeom prst="rect">
            <a:avLst/>
          </a:prstGeom>
          <a:solidFill>
            <a:schemeClr val="bg1"/>
          </a:solidFill>
        </p:spPr>
        <p:txBody>
          <a:bodyPr vert="horz" wrap="square" lIns="0" tIns="0" rIns="0" bIns="0" rtlCol="0" anchor="t">
            <a:spAutoFit/>
          </a:bodyPr>
          <a:lstStyle>
            <a:lvl1pPr marL="0" algn="l" defTabSz="457200" rtl="0" eaLnBrk="1" latinLnBrk="0" hangingPunct="1">
              <a:spcBef>
                <a:spcPct val="0"/>
              </a:spcBef>
              <a:buNone/>
              <a:defRPr kumimoji="0" lang="en-US" sz="3200" b="1" i="0" kern="1200" cap="none" spc="0" normalizeH="0" baseline="0" dirty="0">
                <a:solidFill>
                  <a:srgbClr val="002060"/>
                </a:solidFill>
                <a:latin typeface="PrudentialModern SemCond" pitchFamily="2" charset="0"/>
                <a:ea typeface="+mj-ea"/>
                <a:cs typeface="Arial" pitchFamily="34" charset="0"/>
              </a:defRPr>
            </a:lvl1pPr>
          </a:lstStyle>
          <a:p>
            <a:endParaRPr lang="en-US" dirty="0"/>
          </a:p>
          <a:p>
            <a:endParaRPr lang="en-US" dirty="0"/>
          </a:p>
        </p:txBody>
      </p:sp>
      <p:sp>
        <p:nvSpPr>
          <p:cNvPr id="8" name="Slide Number Placeholder 3">
            <a:extLst>
              <a:ext uri="{FF2B5EF4-FFF2-40B4-BE49-F238E27FC236}">
                <a16:creationId xmlns:a16="http://schemas.microsoft.com/office/drawing/2014/main" id="{1FE03D48-51D9-439D-B429-AE88F71AF2F0}"/>
              </a:ext>
            </a:extLst>
          </p:cNvPr>
          <p:cNvSpPr>
            <a:spLocks noGrp="1"/>
          </p:cNvSpPr>
          <p:nvPr>
            <p:ph type="sldNum" sz="quarter" idx="11"/>
          </p:nvPr>
        </p:nvSpPr>
        <p:spPr>
          <a:xfrm>
            <a:off x="11504317" y="6185647"/>
            <a:ext cx="685800" cy="685800"/>
          </a:xfrm>
        </p:spPr>
        <p:txBody>
          <a:bodyPr/>
          <a:lstStyle>
            <a:lvl1pPr>
              <a:defRPr>
                <a:solidFill>
                  <a:schemeClr val="accent4">
                    <a:lumMod val="50000"/>
                  </a:schemeClr>
                </a:solidFill>
              </a:defRPr>
            </a:lvl1pPr>
          </a:lstStyle>
          <a:p>
            <a:pPr algn="ctr"/>
            <a:fld id="{BB544E63-09F9-914E-B731-EB7D262F5FD2}" type="slidenum">
              <a:rPr lang="en-US" smtClean="0"/>
              <a:pPr algn="ctr"/>
              <a:t>‹#›</a:t>
            </a:fld>
            <a:endParaRPr lang="en-US" dirty="0"/>
          </a:p>
        </p:txBody>
      </p:sp>
      <p:sp>
        <p:nvSpPr>
          <p:cNvPr id="9" name="Rectangle 8">
            <a:extLst>
              <a:ext uri="{FF2B5EF4-FFF2-40B4-BE49-F238E27FC236}">
                <a16:creationId xmlns:a16="http://schemas.microsoft.com/office/drawing/2014/main" id="{917689E2-318E-45EB-B8D5-629A378EC6CB}"/>
              </a:ext>
            </a:extLst>
          </p:cNvPr>
          <p:cNvSpPr/>
          <p:nvPr userDrawn="1"/>
        </p:nvSpPr>
        <p:spPr>
          <a:xfrm>
            <a:off x="11253945" y="6231367"/>
            <a:ext cx="228600" cy="6400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13910EF-BB0E-4B8C-91B9-5318D744FBEC}"/>
              </a:ext>
            </a:extLst>
          </p:cNvPr>
          <p:cNvSpPr txBox="1"/>
          <p:nvPr userDrawn="1"/>
        </p:nvSpPr>
        <p:spPr>
          <a:xfrm>
            <a:off x="11625943" y="6422571"/>
            <a:ext cx="0" cy="0"/>
          </a:xfrm>
          <a:prstGeom prst="rect">
            <a:avLst/>
          </a:prstGeom>
        </p:spPr>
        <p:txBody>
          <a:bodyPr vert="horz" wrap="none" lIns="0" tIns="0" rIns="0" bIns="0" rtlCol="0" anchor="b" anchorCtr="0">
            <a:noAutofit/>
          </a:bodyPr>
          <a:lstStyle/>
          <a:p>
            <a:endParaRPr lang="en-US" sz="1600" spc="0" dirty="0"/>
          </a:p>
        </p:txBody>
      </p:sp>
      <p:sp>
        <p:nvSpPr>
          <p:cNvPr id="11" name="TextBox 10">
            <a:extLst>
              <a:ext uri="{FF2B5EF4-FFF2-40B4-BE49-F238E27FC236}">
                <a16:creationId xmlns:a16="http://schemas.microsoft.com/office/drawing/2014/main" id="{0422E05E-8B37-4FFF-831A-36F830968F49}"/>
              </a:ext>
            </a:extLst>
          </p:cNvPr>
          <p:cNvSpPr txBox="1"/>
          <p:nvPr userDrawn="1"/>
        </p:nvSpPr>
        <p:spPr>
          <a:xfrm>
            <a:off x="7553195" y="6185647"/>
            <a:ext cx="3428607" cy="685800"/>
          </a:xfrm>
          <a:prstGeom prst="rect">
            <a:avLst/>
          </a:prstGeom>
        </p:spPr>
        <p:txBody>
          <a:bodyPr vert="horz" wrap="square" lIns="0" tIns="0" rIns="0" bIns="0" rtlCol="0" anchor="ctr" anchorCtr="0">
            <a:noAutofit/>
          </a:bodyPr>
          <a:lstStyle/>
          <a:p>
            <a:pPr lvl="0" algn="r"/>
            <a:r>
              <a:rPr lang="en-US" sz="1100" b="1" dirty="0">
                <a:solidFill>
                  <a:schemeClr val="tx2"/>
                </a:solidFill>
                <a:latin typeface="+mj-lt"/>
              </a:rPr>
              <a:t>Prudential</a:t>
            </a:r>
            <a:r>
              <a:rPr lang="en-US" sz="1100" b="1" dirty="0">
                <a:latin typeface="+mj-lt"/>
              </a:rPr>
              <a:t> Individual Solutions – Individual Life Insurance</a:t>
            </a:r>
          </a:p>
        </p:txBody>
      </p:sp>
    </p:spTree>
    <p:extLst>
      <p:ext uri="{BB962C8B-B14F-4D97-AF65-F5344CB8AC3E}">
        <p14:creationId xmlns:p14="http://schemas.microsoft.com/office/powerpoint/2010/main" val="2349614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a:blip r:embed="rId2">
            <a:extLst>
              <a:ext uri="{28A0092B-C50C-407E-A947-70E740481C1C}">
                <a14:useLocalDpi xmlns:a14="http://schemas.microsoft.com/office/drawing/2010/main" val="0"/>
              </a:ext>
            </a:extLst>
          </a:blip>
          <a:srcRect t="13438" b="13438"/>
          <a:stretch/>
        </p:blipFill>
        <p:spPr>
          <a:xfrm>
            <a:off x="-1" y="0"/>
            <a:ext cx="12192001" cy="6858000"/>
          </a:xfrm>
          <a:prstGeom prst="rect">
            <a:avLst/>
          </a:prstGeom>
        </p:spPr>
      </p:pic>
      <p:sp>
        <p:nvSpPr>
          <p:cNvPr id="20" name="Rectangle 19">
            <a:extLst>
              <a:ext uri="{FF2B5EF4-FFF2-40B4-BE49-F238E27FC236}">
                <a16:creationId xmlns:a16="http://schemas.microsoft.com/office/drawing/2014/main" id="{9F63E20D-2937-4142-8B1C-CB7F47BAC150}"/>
              </a:ext>
            </a:extLst>
          </p:cNvPr>
          <p:cNvSpPr/>
          <p:nvPr userDrawn="1"/>
        </p:nvSpPr>
        <p:spPr>
          <a:xfrm>
            <a:off x="0" y="0"/>
            <a:ext cx="12242800" cy="6858000"/>
          </a:xfrm>
          <a:prstGeom prst="rect">
            <a:avLst/>
          </a:prstGeom>
          <a:solidFill>
            <a:srgbClr val="0022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2B6FBB33-DE0A-E347-B6D3-6E66926D9B98}"/>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9F74ED85-95A8-2A4F-B0BE-D8935EB709C2}"/>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255F78B6-3423-7743-AB04-3CB892C8FCB8}"/>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4D4F0D0-19F3-F44C-8A1E-6D2B254B21B2}"/>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74627B57-202B-F749-BEFD-C29FC51073E0}"/>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86DDD305-2AED-C14B-A426-9CDBD4CFEE6C}"/>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4D99B524-F186-5E4B-B129-1BCA72F87445}"/>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FAAA02D-CA93-1944-A83B-43AC7AEA00E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C76C926F-4798-CB40-9E5F-044800911BB9}"/>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CBF53A62-25A2-3A47-AAAE-5A4AEEA506DF}"/>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1828B68-310B-A64C-A682-AB9FAB4B846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8C1E3CE4-D20A-D540-B20B-7E581E569A64}"/>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3" name="Footer Placeholder 2">
            <a:extLst>
              <a:ext uri="{FF2B5EF4-FFF2-40B4-BE49-F238E27FC236}">
                <a16:creationId xmlns:a16="http://schemas.microsoft.com/office/drawing/2014/main" id="{2543F036-89C6-47BE-9EDE-80861AE4F2CE}"/>
              </a:ext>
            </a:extLst>
          </p:cNvPr>
          <p:cNvSpPr>
            <a:spLocks noGrp="1"/>
          </p:cNvSpPr>
          <p:nvPr>
            <p:ph type="ftr" sz="quarter" idx="10"/>
          </p:nvPr>
        </p:nvSpPr>
        <p:spPr/>
        <p:txBody>
          <a:bodyPr/>
          <a:lstStyle>
            <a:lvl1pPr>
              <a:defRPr>
                <a:solidFill>
                  <a:schemeClr val="bg1"/>
                </a:solidFill>
              </a:defRPr>
            </a:lvl1pPr>
          </a:lstStyle>
          <a:p>
            <a:r>
              <a:rPr lang="en-US" dirty="0"/>
              <a:t>Not for consumer use.</a:t>
            </a:r>
          </a:p>
        </p:txBody>
      </p:sp>
      <p:sp>
        <p:nvSpPr>
          <p:cNvPr id="5" name="Content Placeholder 4">
            <a:extLst>
              <a:ext uri="{FF2B5EF4-FFF2-40B4-BE49-F238E27FC236}">
                <a16:creationId xmlns:a16="http://schemas.microsoft.com/office/drawing/2014/main" id="{9717CF98-3655-44B7-AE87-0B66094D12D6}"/>
              </a:ext>
            </a:extLst>
          </p:cNvPr>
          <p:cNvSpPr>
            <a:spLocks noGrp="1"/>
          </p:cNvSpPr>
          <p:nvPr>
            <p:ph sz="quarter" idx="11"/>
          </p:nvPr>
        </p:nvSpPr>
        <p:spPr>
          <a:xfrm>
            <a:off x="914400" y="4227925"/>
            <a:ext cx="4782078" cy="1169551"/>
          </a:xfrm>
          <a:prstGeom prst="rect">
            <a:avLst/>
          </a:prstGeom>
        </p:spPr>
        <p:txBody>
          <a:bodyPr/>
          <a:lstStyle>
            <a:lvl1pPr marL="0" indent="0">
              <a:lnSpc>
                <a:spcPct val="100000"/>
              </a:lnSpc>
              <a:spcBef>
                <a:spcPts val="0"/>
              </a:spcBef>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7" name="Content Placeholder 6">
            <a:extLst>
              <a:ext uri="{FF2B5EF4-FFF2-40B4-BE49-F238E27FC236}">
                <a16:creationId xmlns:a16="http://schemas.microsoft.com/office/drawing/2014/main" id="{E0941B6C-64AC-4EBC-91D5-70C0178DD8D9}"/>
              </a:ext>
            </a:extLst>
          </p:cNvPr>
          <p:cNvSpPr>
            <a:spLocks noGrp="1"/>
          </p:cNvSpPr>
          <p:nvPr>
            <p:ph sz="quarter" idx="12"/>
          </p:nvPr>
        </p:nvSpPr>
        <p:spPr>
          <a:xfrm>
            <a:off x="562271" y="-17038"/>
            <a:ext cx="1754965" cy="556960"/>
          </a:xfrm>
          <a:prstGeom prst="rect">
            <a:avLst/>
          </a:prstGeom>
          <a:solidFill>
            <a:schemeClr val="accent1"/>
          </a:solidFill>
        </p:spPr>
        <p:txBody>
          <a:bodyPr anchor="ctr"/>
          <a:lstStyle>
            <a:lvl1pPr marL="0" indent="0" algn="ctr">
              <a:buNone/>
              <a:defRPr sz="1050">
                <a:solidFill>
                  <a:schemeClr val="tx2"/>
                </a:solidFill>
                <a:latin typeface="+mj-lt"/>
              </a:defRPr>
            </a:lvl1pPr>
          </a:lstStyle>
          <a:p>
            <a:pPr lvl="0"/>
            <a:r>
              <a:rPr lang="en-US" dirty="0"/>
              <a:t>Click to edit Master text styles</a:t>
            </a:r>
          </a:p>
        </p:txBody>
      </p:sp>
      <p:sp>
        <p:nvSpPr>
          <p:cNvPr id="9" name="Picture Placeholder 8">
            <a:extLst>
              <a:ext uri="{FF2B5EF4-FFF2-40B4-BE49-F238E27FC236}">
                <a16:creationId xmlns:a16="http://schemas.microsoft.com/office/drawing/2014/main" id="{0D8EFACE-EFD0-4E56-8226-B776126C8D8A}"/>
              </a:ext>
            </a:extLst>
          </p:cNvPr>
          <p:cNvSpPr>
            <a:spLocks noGrp="1"/>
          </p:cNvSpPr>
          <p:nvPr>
            <p:ph type="pic" sz="quarter" idx="13"/>
          </p:nvPr>
        </p:nvSpPr>
        <p:spPr>
          <a:xfrm>
            <a:off x="9988674" y="5928890"/>
            <a:ext cx="1929509" cy="441954"/>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62417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flipH="1">
            <a:off x="506" y="1"/>
            <a:ext cx="12190986" cy="6857999"/>
          </a:xfrm>
          <a:prstGeom prst="rect">
            <a:avLst/>
          </a:prstGeom>
        </p:spPr>
      </p:pic>
      <p:sp>
        <p:nvSpPr>
          <p:cNvPr id="20" name="Rectangle 19">
            <a:extLst>
              <a:ext uri="{FF2B5EF4-FFF2-40B4-BE49-F238E27FC236}">
                <a16:creationId xmlns:a16="http://schemas.microsoft.com/office/drawing/2014/main" id="{282F2F28-7DA9-3A4F-9CCA-DE3C09CE81D7}"/>
              </a:ext>
            </a:extLst>
          </p:cNvPr>
          <p:cNvSpPr/>
          <p:nvPr userDrawn="1"/>
        </p:nvSpPr>
        <p:spPr>
          <a:xfrm>
            <a:off x="0" y="0"/>
            <a:ext cx="12190987"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54026802-690E-DF44-98D6-495726DD0EA2}"/>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E979263-8BC5-324E-BC38-A021EDA36635}"/>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5B1A4A34-4AC7-5145-87BB-6626AFF0E84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C773BE98-9EED-574A-9FB6-70A9646641C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B8246A2-D94F-2C4D-B72B-6022F121CF3B}"/>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B9061331-03DF-A649-AC18-BD93B35DD5CA}"/>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665DE452-9D41-C842-BEF5-47028EF18CF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55DD9726-09C7-004C-BF4A-3E6B018BF10D}"/>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DCBFBFA-1EE2-9E48-BA8C-0541602434BA}"/>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FCC9BA62-FA3A-F649-B9E9-54400117F85C}"/>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4FD200BD-6F56-D847-B060-44EE8CCB753B}"/>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2A1BFE42-FE1B-6D44-A4DF-E637D37B00B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D1057BC4-F474-BA45-8B12-9040550A29D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DD2D9D4B-F67D-4349-B433-C5ABFC6E2A54}"/>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13895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85" t="2985"/>
          <a:stretch/>
        </p:blipFill>
        <p:spPr>
          <a:xfrm>
            <a:off x="0" y="1"/>
            <a:ext cx="12192000" cy="6858000"/>
          </a:xfrm>
          <a:prstGeom prst="rect">
            <a:avLst/>
          </a:prstGeom>
        </p:spPr>
      </p:pic>
      <p:sp>
        <p:nvSpPr>
          <p:cNvPr id="20" name="Rectangle 19">
            <a:extLst>
              <a:ext uri="{FF2B5EF4-FFF2-40B4-BE49-F238E27FC236}">
                <a16:creationId xmlns:a16="http://schemas.microsoft.com/office/drawing/2014/main" id="{773E4563-1A5B-0A48-8C7D-7DB6104ACF8C}"/>
              </a:ext>
            </a:extLst>
          </p:cNvPr>
          <p:cNvSpPr/>
          <p:nvPr userDrawn="1"/>
        </p:nvSpPr>
        <p:spPr>
          <a:xfrm>
            <a:off x="1" y="0"/>
            <a:ext cx="121914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122E3392-F43E-EB46-B188-8127C3920F2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2638175F-1F34-5644-ABC7-DC8971C03DB8}"/>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A18CA91-0D85-1D4F-A239-7D655AE577E9}"/>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55BB7087-03BF-BE48-ADA7-D6AFA5DB75C3}"/>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2951959A-FBEC-C840-837E-E2CEFEBA8269}"/>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020124DC-C8B7-9C4B-A3FD-DFAA5774732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F7473694-EC34-8548-8DCC-45E4CC3E6B3A}"/>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97AFD65C-0FCA-3344-9808-79193C6D9A13}"/>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837C7E70-0642-2340-A1EE-BCA7EDC8ABC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A5691A1F-CB57-6D46-B493-E2D06BE72019}"/>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E8A3E0A6-5757-3A4C-969F-1C84AFB4AE61}"/>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4CFACF8A-2524-6044-A4AE-A0A34A4E94C0}"/>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5B4F1E9E-3D0C-784C-805D-5FC29E134AF8}"/>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3023138B-7AB0-4F30-9BF1-BDA1ECD380EC}"/>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159613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7" name="Picture 6" descr="A person standing in a room&#10;&#10;Description automatically generated">
            <a:extLst>
              <a:ext uri="{FF2B5EF4-FFF2-40B4-BE49-F238E27FC236}">
                <a16:creationId xmlns:a16="http://schemas.microsoft.com/office/drawing/2014/main" id="{B93EE1AA-04E2-40CB-A1AE-33273F4D7E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5" b="515"/>
          <a:stretch/>
        </p:blipFill>
        <p:spPr>
          <a:xfrm>
            <a:off x="25697" y="0"/>
            <a:ext cx="12165795" cy="6858000"/>
          </a:xfrm>
          <a:prstGeom prst="rect">
            <a:avLst/>
          </a:prstGeom>
        </p:spPr>
      </p:pic>
      <p:sp>
        <p:nvSpPr>
          <p:cNvPr id="20" name="Rectangle 19">
            <a:extLst>
              <a:ext uri="{FF2B5EF4-FFF2-40B4-BE49-F238E27FC236}">
                <a16:creationId xmlns:a16="http://schemas.microsoft.com/office/drawing/2014/main" id="{0B8010D6-1BFD-F04B-A909-ECCE68E281EB}"/>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1" name="Group 20">
            <a:extLst>
              <a:ext uri="{FF2B5EF4-FFF2-40B4-BE49-F238E27FC236}">
                <a16:creationId xmlns:a16="http://schemas.microsoft.com/office/drawing/2014/main" id="{70E566A5-49FC-AD45-89AB-DCED00016940}"/>
              </a:ext>
            </a:extLst>
          </p:cNvPr>
          <p:cNvGrpSpPr/>
          <p:nvPr userDrawn="1"/>
        </p:nvGrpSpPr>
        <p:grpSpPr>
          <a:xfrm>
            <a:off x="508" y="0"/>
            <a:ext cx="557784" cy="6858000"/>
            <a:chOff x="508" y="0"/>
            <a:chExt cx="557784" cy="6858000"/>
          </a:xfrm>
        </p:grpSpPr>
        <p:grpSp>
          <p:nvGrpSpPr>
            <p:cNvPr id="23" name="Group 22">
              <a:extLst>
                <a:ext uri="{FF2B5EF4-FFF2-40B4-BE49-F238E27FC236}">
                  <a16:creationId xmlns:a16="http://schemas.microsoft.com/office/drawing/2014/main" id="{1EBBE147-DA73-6346-8DB8-81E09FCB022C}"/>
                </a:ext>
              </a:extLst>
            </p:cNvPr>
            <p:cNvGrpSpPr/>
            <p:nvPr userDrawn="1"/>
          </p:nvGrpSpPr>
          <p:grpSpPr>
            <a:xfrm>
              <a:off x="508" y="0"/>
              <a:ext cx="557784" cy="6858000"/>
              <a:chOff x="554056" y="0"/>
              <a:chExt cx="557784" cy="6858000"/>
            </a:xfrm>
          </p:grpSpPr>
          <p:sp>
            <p:nvSpPr>
              <p:cNvPr id="38" name="Rectangle 37">
                <a:extLst>
                  <a:ext uri="{FF2B5EF4-FFF2-40B4-BE49-F238E27FC236}">
                    <a16:creationId xmlns:a16="http://schemas.microsoft.com/office/drawing/2014/main" id="{3DA50B62-0872-FE48-9C3C-FE10B8A44785}"/>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680C61F5-502F-C945-882B-7D1F121B545B}"/>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24" name="Group 23">
              <a:extLst>
                <a:ext uri="{FF2B5EF4-FFF2-40B4-BE49-F238E27FC236}">
                  <a16:creationId xmlns:a16="http://schemas.microsoft.com/office/drawing/2014/main" id="{5AFD1D44-93AF-DC4B-8EC5-812A0EB5BA0F}"/>
                </a:ext>
              </a:extLst>
            </p:cNvPr>
            <p:cNvGrpSpPr/>
            <p:nvPr userDrawn="1"/>
          </p:nvGrpSpPr>
          <p:grpSpPr>
            <a:xfrm>
              <a:off x="127485" y="120098"/>
              <a:ext cx="303830" cy="302727"/>
              <a:chOff x="226395" y="-668424"/>
              <a:chExt cx="445728" cy="444110"/>
            </a:xfrm>
            <a:solidFill>
              <a:schemeClr val="bg1"/>
            </a:solidFill>
          </p:grpSpPr>
          <p:sp>
            <p:nvSpPr>
              <p:cNvPr id="25" name="Freeform: Shape 27">
                <a:extLst>
                  <a:ext uri="{FF2B5EF4-FFF2-40B4-BE49-F238E27FC236}">
                    <a16:creationId xmlns:a16="http://schemas.microsoft.com/office/drawing/2014/main" id="{1D708FB9-3E7B-D843-9FBB-E8E7425862F4}"/>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Shape 28">
                <a:extLst>
                  <a:ext uri="{FF2B5EF4-FFF2-40B4-BE49-F238E27FC236}">
                    <a16:creationId xmlns:a16="http://schemas.microsoft.com/office/drawing/2014/main" id="{7C99D472-DD95-A74B-B7B8-92699E14E4DF}"/>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4" name="Freeform: Shape 29">
                <a:extLst>
                  <a:ext uri="{FF2B5EF4-FFF2-40B4-BE49-F238E27FC236}">
                    <a16:creationId xmlns:a16="http://schemas.microsoft.com/office/drawing/2014/main" id="{7A2AEA6F-BD34-6B45-88FD-E6D797338AD1}"/>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Freeform: Shape 30">
                <a:extLst>
                  <a:ext uri="{FF2B5EF4-FFF2-40B4-BE49-F238E27FC236}">
                    <a16:creationId xmlns:a16="http://schemas.microsoft.com/office/drawing/2014/main" id="{35289823-51EF-8845-8252-1025FF18F5F0}"/>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Freeform: Shape 31">
                <a:extLst>
                  <a:ext uri="{FF2B5EF4-FFF2-40B4-BE49-F238E27FC236}">
                    <a16:creationId xmlns:a16="http://schemas.microsoft.com/office/drawing/2014/main" id="{641ADA30-7141-0745-8E09-4DBDEC043756}"/>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7" name="Freeform: Shape 32">
                <a:extLst>
                  <a:ext uri="{FF2B5EF4-FFF2-40B4-BE49-F238E27FC236}">
                    <a16:creationId xmlns:a16="http://schemas.microsoft.com/office/drawing/2014/main" id="{62D4ADA6-4F8B-6046-8F3F-D0B79F860E8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6656059-40A7-6146-B275-5B9A117A8B3B}"/>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40" name="Freeform: Shape 18">
            <a:extLst>
              <a:ext uri="{FF2B5EF4-FFF2-40B4-BE49-F238E27FC236}">
                <a16:creationId xmlns:a16="http://schemas.microsoft.com/office/drawing/2014/main" id="{BE774C5B-EDD6-FA4A-87F9-20BF3DC00093}"/>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2" name="Footer Placeholder 2">
            <a:extLst>
              <a:ext uri="{FF2B5EF4-FFF2-40B4-BE49-F238E27FC236}">
                <a16:creationId xmlns:a16="http://schemas.microsoft.com/office/drawing/2014/main" id="{12DC6C09-03B2-4388-AEEB-B3EE0E13276E}"/>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326569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 y="1"/>
            <a:ext cx="12217207" cy="6857999"/>
          </a:xfrm>
          <a:prstGeom prst="rect">
            <a:avLst/>
          </a:prstGeom>
        </p:spPr>
      </p:pic>
      <p:sp>
        <p:nvSpPr>
          <p:cNvPr id="40" name="Rectangle 39">
            <a:extLst>
              <a:ext uri="{FF2B5EF4-FFF2-40B4-BE49-F238E27FC236}">
                <a16:creationId xmlns:a16="http://schemas.microsoft.com/office/drawing/2014/main" id="{235298FC-5558-E147-98EF-222CFCF9ABE6}"/>
              </a:ext>
            </a:extLst>
          </p:cNvPr>
          <p:cNvSpPr/>
          <p:nvPr userDrawn="1"/>
        </p:nvSpPr>
        <p:spPr>
          <a:xfrm>
            <a:off x="0" y="0"/>
            <a:ext cx="12217201"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50E4EDA6-83AF-834D-A9E4-42E3441E0729}"/>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9C2B90A5-E643-9E4D-A63C-62090D82BEEF}"/>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DF6D2DE5-A47A-DD4A-A0DD-9B2FFC2E51A0}"/>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4930B32B-6186-CC4A-AD07-38D99B6D410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1243BBD4-5369-A44C-8C74-A85F25AFB01D}"/>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CBE88C3-EF76-ED4F-A498-93916E703BB1}"/>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8AD8A8DB-F737-944E-857E-9123D5CE162C}"/>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E13D7D33-D386-2149-99F1-942442C4A194}"/>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ECB2D577-83EF-7A42-8D1E-ABBAA16C67B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90BE7EE0-AFF3-EF4D-9994-2C30132830FA}"/>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BC755A57-AC82-0A4A-9499-5691622B3F19}"/>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64096C5E-A620-5843-82F2-F5E9A0B82C99}"/>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B25D8878-B71D-AA4B-A39B-D7563A17706E}"/>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E6BB3CA7-7AB3-4566-82F2-4212601807B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025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7">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97A66E-FB47-4DD4-94EC-2F73DD944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10" b="515"/>
          <a:stretch/>
        </p:blipFill>
        <p:spPr>
          <a:xfrm>
            <a:off x="-1" y="1"/>
            <a:ext cx="12191493" cy="6857999"/>
          </a:xfrm>
          <a:prstGeom prst="rect">
            <a:avLst/>
          </a:prstGeom>
        </p:spPr>
      </p:pic>
      <p:sp>
        <p:nvSpPr>
          <p:cNvPr id="40" name="Rectangle 39">
            <a:extLst>
              <a:ext uri="{FF2B5EF4-FFF2-40B4-BE49-F238E27FC236}">
                <a16:creationId xmlns:a16="http://schemas.microsoft.com/office/drawing/2014/main" id="{E99765E8-A57F-1446-82CD-C5306D443351}"/>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a:extLst>
              <a:ext uri="{FF2B5EF4-FFF2-40B4-BE49-F238E27FC236}">
                <a16:creationId xmlns:a16="http://schemas.microsoft.com/office/drawing/2014/main" id="{FE6CF37D-DB00-784A-8D0D-8B21E6B2B857}"/>
              </a:ext>
            </a:extLst>
          </p:cNvPr>
          <p:cNvGrpSpPr/>
          <p:nvPr userDrawn="1"/>
        </p:nvGrpSpPr>
        <p:grpSpPr>
          <a:xfrm>
            <a:off x="508" y="0"/>
            <a:ext cx="557784" cy="6858000"/>
            <a:chOff x="508" y="0"/>
            <a:chExt cx="557784" cy="6858000"/>
          </a:xfrm>
        </p:grpSpPr>
        <p:grpSp>
          <p:nvGrpSpPr>
            <p:cNvPr id="42" name="Group 41">
              <a:extLst>
                <a:ext uri="{FF2B5EF4-FFF2-40B4-BE49-F238E27FC236}">
                  <a16:creationId xmlns:a16="http://schemas.microsoft.com/office/drawing/2014/main" id="{DB5F2871-589D-C345-BCDE-90DC5CCC99F8}"/>
                </a:ext>
              </a:extLst>
            </p:cNvPr>
            <p:cNvGrpSpPr/>
            <p:nvPr userDrawn="1"/>
          </p:nvGrpSpPr>
          <p:grpSpPr>
            <a:xfrm>
              <a:off x="508" y="0"/>
              <a:ext cx="557784" cy="6858000"/>
              <a:chOff x="554056" y="0"/>
              <a:chExt cx="557784" cy="6858000"/>
            </a:xfrm>
          </p:grpSpPr>
          <p:sp>
            <p:nvSpPr>
              <p:cNvPr id="50" name="Rectangle 49">
                <a:extLst>
                  <a:ext uri="{FF2B5EF4-FFF2-40B4-BE49-F238E27FC236}">
                    <a16:creationId xmlns:a16="http://schemas.microsoft.com/office/drawing/2014/main" id="{CB700C3A-5F2A-4D42-BC31-69F6D0A3CCFC}"/>
                  </a:ext>
                </a:extLst>
              </p:cNvPr>
              <p:cNvSpPr/>
              <p:nvPr/>
            </p:nvSpPr>
            <p:spPr>
              <a:xfrm>
                <a:off x="554056" y="0"/>
                <a:ext cx="557784" cy="538163"/>
              </a:xfrm>
              <a:prstGeom prst="rect">
                <a:avLst/>
              </a:prstGeom>
              <a:solidFill>
                <a:schemeClr val="bg2"/>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51" name="Rectangle 50">
                <a:extLst>
                  <a:ext uri="{FF2B5EF4-FFF2-40B4-BE49-F238E27FC236}">
                    <a16:creationId xmlns:a16="http://schemas.microsoft.com/office/drawing/2014/main" id="{A2FF2FF7-8D70-0B4C-B39A-4DA739CD7BED}"/>
                  </a:ext>
                </a:extLst>
              </p:cNvPr>
              <p:cNvSpPr/>
              <p:nvPr/>
            </p:nvSpPr>
            <p:spPr>
              <a:xfrm>
                <a:off x="554056" y="537938"/>
                <a:ext cx="557784" cy="6320062"/>
              </a:xfrm>
              <a:prstGeom prst="rect">
                <a:avLst/>
              </a:prstGeom>
              <a:solidFill>
                <a:srgbClr val="000000">
                  <a:alpha val="40000"/>
                </a:srgbClr>
              </a:solidFill>
              <a:ln w="317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245"/>
                  </a:solidFill>
                  <a:effectLst/>
                  <a:uLnTx/>
                  <a:uFillTx/>
                  <a:latin typeface="Arial"/>
                  <a:ea typeface="+mn-ea"/>
                  <a:cs typeface="+mn-cs"/>
                </a:endParaRPr>
              </a:p>
            </p:txBody>
          </p:sp>
        </p:grpSp>
        <p:grpSp>
          <p:nvGrpSpPr>
            <p:cNvPr id="43" name="Group 42">
              <a:extLst>
                <a:ext uri="{FF2B5EF4-FFF2-40B4-BE49-F238E27FC236}">
                  <a16:creationId xmlns:a16="http://schemas.microsoft.com/office/drawing/2014/main" id="{6BA02987-2D34-F94E-A5D7-056F8D534223}"/>
                </a:ext>
              </a:extLst>
            </p:cNvPr>
            <p:cNvGrpSpPr/>
            <p:nvPr userDrawn="1"/>
          </p:nvGrpSpPr>
          <p:grpSpPr>
            <a:xfrm>
              <a:off x="127485" y="120098"/>
              <a:ext cx="303830" cy="302727"/>
              <a:chOff x="226395" y="-668424"/>
              <a:chExt cx="445728" cy="444110"/>
            </a:xfrm>
            <a:solidFill>
              <a:schemeClr val="bg1"/>
            </a:solidFill>
          </p:grpSpPr>
          <p:sp>
            <p:nvSpPr>
              <p:cNvPr id="44" name="Freeform: Shape 27">
                <a:extLst>
                  <a:ext uri="{FF2B5EF4-FFF2-40B4-BE49-F238E27FC236}">
                    <a16:creationId xmlns:a16="http://schemas.microsoft.com/office/drawing/2014/main" id="{23B49B33-A150-3E40-8EEF-AE839E06CC52}"/>
                  </a:ext>
                </a:extLst>
              </p:cNvPr>
              <p:cNvSpPr/>
              <p:nvPr userDrawn="1"/>
            </p:nvSpPr>
            <p:spPr>
              <a:xfrm>
                <a:off x="226395" y="-668424"/>
                <a:ext cx="436026" cy="355180"/>
              </a:xfrm>
              <a:custGeom>
                <a:avLst/>
                <a:gdLst>
                  <a:gd name="connsiteX0" fmla="*/ 225289 w 436026"/>
                  <a:gd name="connsiteY0" fmla="*/ 0 h 355180"/>
                  <a:gd name="connsiteX1" fmla="*/ 436026 w 436026"/>
                  <a:gd name="connsiteY1" fmla="*/ 157379 h 355180"/>
                  <a:gd name="connsiteX2" fmla="*/ 322304 w 436026"/>
                  <a:gd name="connsiteY2" fmla="*/ 126119 h 355180"/>
                  <a:gd name="connsiteX3" fmla="*/ 223133 w 436026"/>
                  <a:gd name="connsiteY3" fmla="*/ 68449 h 355180"/>
                  <a:gd name="connsiteX4" fmla="*/ 187023 w 436026"/>
                  <a:gd name="connsiteY4" fmla="*/ 61982 h 355180"/>
                  <a:gd name="connsiteX5" fmla="*/ 187023 w 436026"/>
                  <a:gd name="connsiteY5" fmla="*/ 88391 h 355180"/>
                  <a:gd name="connsiteX6" fmla="*/ 215049 w 436026"/>
                  <a:gd name="connsiteY6" fmla="*/ 114261 h 355180"/>
                  <a:gd name="connsiteX7" fmla="*/ 176243 w 436026"/>
                  <a:gd name="connsiteY7" fmla="*/ 111027 h 355180"/>
                  <a:gd name="connsiteX8" fmla="*/ 209659 w 436026"/>
                  <a:gd name="connsiteY8" fmla="*/ 147139 h 355180"/>
                  <a:gd name="connsiteX9" fmla="*/ 357337 w 436026"/>
                  <a:gd name="connsiteY9" fmla="*/ 171931 h 355180"/>
                  <a:gd name="connsiteX10" fmla="*/ 383207 w 436026"/>
                  <a:gd name="connsiteY10" fmla="*/ 188639 h 355180"/>
                  <a:gd name="connsiteX11" fmla="*/ 315836 w 436026"/>
                  <a:gd name="connsiteY11" fmla="*/ 191873 h 355180"/>
                  <a:gd name="connsiteX12" fmla="*/ 287809 w 436026"/>
                  <a:gd name="connsiteY12" fmla="*/ 293738 h 355180"/>
                  <a:gd name="connsiteX13" fmla="*/ 196724 w 436026"/>
                  <a:gd name="connsiteY13" fmla="*/ 354641 h 355180"/>
                  <a:gd name="connsiteX14" fmla="*/ 137437 w 436026"/>
                  <a:gd name="connsiteY14" fmla="*/ 354641 h 355180"/>
                  <a:gd name="connsiteX15" fmla="*/ 157379 w 436026"/>
                  <a:gd name="connsiteY15" fmla="*/ 315297 h 355180"/>
                  <a:gd name="connsiteX16" fmla="*/ 154145 w 436026"/>
                  <a:gd name="connsiteY16" fmla="*/ 314219 h 355180"/>
                  <a:gd name="connsiteX17" fmla="*/ 100248 w 436026"/>
                  <a:gd name="connsiteY17" fmla="*/ 355180 h 355180"/>
                  <a:gd name="connsiteX18" fmla="*/ 87313 w 436026"/>
                  <a:gd name="connsiteY18" fmla="*/ 355180 h 355180"/>
                  <a:gd name="connsiteX19" fmla="*/ 142288 w 436026"/>
                  <a:gd name="connsiteY19" fmla="*/ 278108 h 355180"/>
                  <a:gd name="connsiteX20" fmla="*/ 146600 w 436026"/>
                  <a:gd name="connsiteY20" fmla="*/ 226367 h 355180"/>
                  <a:gd name="connsiteX21" fmla="*/ 137976 w 436026"/>
                  <a:gd name="connsiteY21" fmla="*/ 214509 h 355180"/>
                  <a:gd name="connsiteX22" fmla="*/ 115879 w 436026"/>
                  <a:gd name="connsiteY22" fmla="*/ 299666 h 355180"/>
                  <a:gd name="connsiteX23" fmla="*/ 70066 w 436026"/>
                  <a:gd name="connsiteY23" fmla="*/ 354641 h 355180"/>
                  <a:gd name="connsiteX24" fmla="*/ 58209 w 436026"/>
                  <a:gd name="connsiteY24" fmla="*/ 354641 h 355180"/>
                  <a:gd name="connsiteX25" fmla="*/ 85696 w 436026"/>
                  <a:gd name="connsiteY25" fmla="*/ 316375 h 355180"/>
                  <a:gd name="connsiteX26" fmla="*/ 123963 w 436026"/>
                  <a:gd name="connsiteY26" fmla="*/ 199418 h 355180"/>
                  <a:gd name="connsiteX27" fmla="*/ 114261 w 436026"/>
                  <a:gd name="connsiteY27" fmla="*/ 203730 h 355180"/>
                  <a:gd name="connsiteX28" fmla="*/ 97554 w 436026"/>
                  <a:gd name="connsiteY28" fmla="*/ 250081 h 355180"/>
                  <a:gd name="connsiteX29" fmla="*/ 85696 w 436026"/>
                  <a:gd name="connsiteY29" fmla="*/ 256549 h 355180"/>
                  <a:gd name="connsiteX30" fmla="*/ 44195 w 436026"/>
                  <a:gd name="connsiteY30" fmla="*/ 355180 h 355180"/>
                  <a:gd name="connsiteX31" fmla="*/ 0 w 436026"/>
                  <a:gd name="connsiteY31" fmla="*/ 215587 h 355180"/>
                  <a:gd name="connsiteX32" fmla="*/ 225289 w 436026"/>
                  <a:gd name="connsiteY32" fmla="*/ 0 h 355180"/>
                  <a:gd name="connsiteX33" fmla="*/ 226367 w 436026"/>
                  <a:gd name="connsiteY33" fmla="*/ 14013 h 355180"/>
                  <a:gd name="connsiteX34" fmla="*/ 16708 w 436026"/>
                  <a:gd name="connsiteY34" fmla="*/ 215049 h 355180"/>
                  <a:gd name="connsiteX35" fmla="*/ 45273 w 436026"/>
                  <a:gd name="connsiteY35" fmla="*/ 324998 h 355180"/>
                  <a:gd name="connsiteX36" fmla="*/ 101326 w 436026"/>
                  <a:gd name="connsiteY36" fmla="*/ 174087 h 355180"/>
                  <a:gd name="connsiteX37" fmla="*/ 118573 w 436026"/>
                  <a:gd name="connsiteY37" fmla="*/ 166541 h 355180"/>
                  <a:gd name="connsiteX38" fmla="*/ 143905 w 436026"/>
                  <a:gd name="connsiteY38" fmla="*/ 102404 h 355180"/>
                  <a:gd name="connsiteX39" fmla="*/ 160074 w 436026"/>
                  <a:gd name="connsiteY39" fmla="*/ 93780 h 355180"/>
                  <a:gd name="connsiteX40" fmla="*/ 180016 w 436026"/>
                  <a:gd name="connsiteY40" fmla="*/ 51202 h 355180"/>
                  <a:gd name="connsiteX41" fmla="*/ 224211 w 436026"/>
                  <a:gd name="connsiteY41" fmla="*/ 58209 h 355180"/>
                  <a:gd name="connsiteX42" fmla="*/ 313680 w 436026"/>
                  <a:gd name="connsiteY42" fmla="*/ 108332 h 355180"/>
                  <a:gd name="connsiteX43" fmla="*/ 413928 w 436026"/>
                  <a:gd name="connsiteY43" fmla="*/ 136359 h 355180"/>
                  <a:gd name="connsiteX44" fmla="*/ 226367 w 436026"/>
                  <a:gd name="connsiteY44" fmla="*/ 14013 h 35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36026" h="355180">
                    <a:moveTo>
                      <a:pt x="225289" y="0"/>
                    </a:moveTo>
                    <a:cubicBezTo>
                      <a:pt x="355180" y="0"/>
                      <a:pt x="424708" y="103482"/>
                      <a:pt x="436026" y="157379"/>
                    </a:cubicBezTo>
                    <a:lnTo>
                      <a:pt x="322304" y="126119"/>
                    </a:lnTo>
                    <a:lnTo>
                      <a:pt x="223133" y="68449"/>
                    </a:lnTo>
                    <a:lnTo>
                      <a:pt x="187023" y="61982"/>
                    </a:lnTo>
                    <a:lnTo>
                      <a:pt x="187023" y="88391"/>
                    </a:lnTo>
                    <a:lnTo>
                      <a:pt x="215049" y="114261"/>
                    </a:lnTo>
                    <a:lnTo>
                      <a:pt x="176243" y="111027"/>
                    </a:lnTo>
                    <a:cubicBezTo>
                      <a:pt x="176243" y="111027"/>
                      <a:pt x="177321" y="113183"/>
                      <a:pt x="209659" y="147139"/>
                    </a:cubicBezTo>
                    <a:lnTo>
                      <a:pt x="357337" y="171931"/>
                    </a:lnTo>
                    <a:lnTo>
                      <a:pt x="383207" y="188639"/>
                    </a:lnTo>
                    <a:lnTo>
                      <a:pt x="315836" y="191873"/>
                    </a:lnTo>
                    <a:lnTo>
                      <a:pt x="287809" y="293738"/>
                    </a:lnTo>
                    <a:lnTo>
                      <a:pt x="196724" y="354641"/>
                    </a:lnTo>
                    <a:lnTo>
                      <a:pt x="137437" y="354641"/>
                    </a:lnTo>
                    <a:lnTo>
                      <a:pt x="157379" y="315297"/>
                    </a:lnTo>
                    <a:lnTo>
                      <a:pt x="154145" y="314219"/>
                    </a:lnTo>
                    <a:lnTo>
                      <a:pt x="100248" y="355180"/>
                    </a:lnTo>
                    <a:lnTo>
                      <a:pt x="87313" y="355180"/>
                    </a:lnTo>
                    <a:lnTo>
                      <a:pt x="142288" y="278108"/>
                    </a:lnTo>
                    <a:cubicBezTo>
                      <a:pt x="144983" y="256010"/>
                      <a:pt x="143366" y="265712"/>
                      <a:pt x="146600" y="226367"/>
                    </a:cubicBezTo>
                    <a:lnTo>
                      <a:pt x="137976" y="214509"/>
                    </a:lnTo>
                    <a:lnTo>
                      <a:pt x="115879" y="299666"/>
                    </a:lnTo>
                    <a:lnTo>
                      <a:pt x="70066" y="354641"/>
                    </a:lnTo>
                    <a:lnTo>
                      <a:pt x="58209" y="354641"/>
                    </a:lnTo>
                    <a:lnTo>
                      <a:pt x="85696" y="316375"/>
                    </a:lnTo>
                    <a:lnTo>
                      <a:pt x="123963" y="199418"/>
                    </a:lnTo>
                    <a:lnTo>
                      <a:pt x="114261" y="203730"/>
                    </a:lnTo>
                    <a:lnTo>
                      <a:pt x="97554" y="250081"/>
                    </a:lnTo>
                    <a:lnTo>
                      <a:pt x="85696" y="256549"/>
                    </a:lnTo>
                    <a:cubicBezTo>
                      <a:pt x="85696" y="256549"/>
                      <a:pt x="58209" y="322303"/>
                      <a:pt x="44195" y="355180"/>
                    </a:cubicBezTo>
                    <a:cubicBezTo>
                      <a:pt x="23715" y="325537"/>
                      <a:pt x="0" y="285114"/>
                      <a:pt x="0" y="215587"/>
                    </a:cubicBezTo>
                    <a:cubicBezTo>
                      <a:pt x="0" y="111027"/>
                      <a:pt x="90008" y="0"/>
                      <a:pt x="225289" y="0"/>
                    </a:cubicBezTo>
                    <a:close/>
                    <a:moveTo>
                      <a:pt x="226367" y="14013"/>
                    </a:moveTo>
                    <a:cubicBezTo>
                      <a:pt x="99710" y="14013"/>
                      <a:pt x="16708" y="118034"/>
                      <a:pt x="16708" y="215049"/>
                    </a:cubicBezTo>
                    <a:cubicBezTo>
                      <a:pt x="16708" y="270562"/>
                      <a:pt x="30182" y="298588"/>
                      <a:pt x="45273" y="324998"/>
                    </a:cubicBezTo>
                    <a:cubicBezTo>
                      <a:pt x="64138" y="274335"/>
                      <a:pt x="101326" y="174087"/>
                      <a:pt x="101326" y="174087"/>
                    </a:cubicBezTo>
                    <a:cubicBezTo>
                      <a:pt x="101326" y="174087"/>
                      <a:pt x="118573" y="164924"/>
                      <a:pt x="118573" y="166541"/>
                    </a:cubicBezTo>
                    <a:lnTo>
                      <a:pt x="143905" y="102404"/>
                    </a:lnTo>
                    <a:lnTo>
                      <a:pt x="160074" y="93780"/>
                    </a:lnTo>
                    <a:lnTo>
                      <a:pt x="180016" y="51202"/>
                    </a:lnTo>
                    <a:lnTo>
                      <a:pt x="224211" y="58209"/>
                    </a:lnTo>
                    <a:lnTo>
                      <a:pt x="313680" y="108332"/>
                    </a:lnTo>
                    <a:lnTo>
                      <a:pt x="413928" y="136359"/>
                    </a:lnTo>
                    <a:cubicBezTo>
                      <a:pt x="388058" y="70605"/>
                      <a:pt x="314758" y="14013"/>
                      <a:pt x="226367" y="140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5" name="Freeform: Shape 28">
                <a:extLst>
                  <a:ext uri="{FF2B5EF4-FFF2-40B4-BE49-F238E27FC236}">
                    <a16:creationId xmlns:a16="http://schemas.microsoft.com/office/drawing/2014/main" id="{F74EB865-5860-864F-BB2B-69A4DF7450B2}"/>
                  </a:ext>
                </a:extLst>
              </p:cNvPr>
              <p:cNvSpPr/>
              <p:nvPr userDrawn="1"/>
            </p:nvSpPr>
            <p:spPr>
              <a:xfrm>
                <a:off x="554627" y="-469543"/>
                <a:ext cx="42040" cy="68987"/>
              </a:xfrm>
              <a:custGeom>
                <a:avLst/>
                <a:gdLst>
                  <a:gd name="connsiteX0" fmla="*/ 3773 w 42040"/>
                  <a:gd name="connsiteY0" fmla="*/ 0 h 68987"/>
                  <a:gd name="connsiteX1" fmla="*/ 42040 w 42040"/>
                  <a:gd name="connsiteY1" fmla="*/ 15629 h 68987"/>
                  <a:gd name="connsiteX2" fmla="*/ 15092 w 42040"/>
                  <a:gd name="connsiteY2" fmla="*/ 66292 h 68987"/>
                  <a:gd name="connsiteX3" fmla="*/ 0 w 42040"/>
                  <a:gd name="connsiteY3" fmla="*/ 68987 h 68987"/>
                  <a:gd name="connsiteX4" fmla="*/ 3773 w 42040"/>
                  <a:gd name="connsiteY4" fmla="*/ 39344 h 68987"/>
                  <a:gd name="connsiteX5" fmla="*/ 0 w 42040"/>
                  <a:gd name="connsiteY5" fmla="*/ 33415 h 68987"/>
                  <a:gd name="connsiteX6" fmla="*/ 3773 w 42040"/>
                  <a:gd name="connsiteY6" fmla="*/ 0 h 68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40" h="68987">
                    <a:moveTo>
                      <a:pt x="3773" y="0"/>
                    </a:moveTo>
                    <a:lnTo>
                      <a:pt x="42040" y="15629"/>
                    </a:lnTo>
                    <a:lnTo>
                      <a:pt x="15092" y="66292"/>
                    </a:lnTo>
                    <a:lnTo>
                      <a:pt x="0" y="68987"/>
                    </a:lnTo>
                    <a:lnTo>
                      <a:pt x="3773" y="39344"/>
                    </a:lnTo>
                    <a:lnTo>
                      <a:pt x="0" y="33415"/>
                    </a:lnTo>
                    <a:lnTo>
                      <a:pt x="37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6" name="Freeform: Shape 29">
                <a:extLst>
                  <a:ext uri="{FF2B5EF4-FFF2-40B4-BE49-F238E27FC236}">
                    <a16:creationId xmlns:a16="http://schemas.microsoft.com/office/drawing/2014/main" id="{C3CD706C-D75D-D843-870C-EF5D8CCC3FF6}"/>
                  </a:ext>
                </a:extLst>
              </p:cNvPr>
              <p:cNvSpPr/>
              <p:nvPr userDrawn="1"/>
            </p:nvSpPr>
            <p:spPr>
              <a:xfrm>
                <a:off x="531451" y="-451219"/>
                <a:ext cx="101866" cy="137437"/>
              </a:xfrm>
              <a:custGeom>
                <a:avLst/>
                <a:gdLst>
                  <a:gd name="connsiteX0" fmla="*/ 72222 w 101866"/>
                  <a:gd name="connsiteY0" fmla="*/ 0 h 137437"/>
                  <a:gd name="connsiteX1" fmla="*/ 101866 w 101866"/>
                  <a:gd name="connsiteY1" fmla="*/ 12396 h 137437"/>
                  <a:gd name="connsiteX2" fmla="*/ 81385 w 101866"/>
                  <a:gd name="connsiteY2" fmla="*/ 60365 h 137437"/>
                  <a:gd name="connsiteX3" fmla="*/ 62521 w 101866"/>
                  <a:gd name="connsiteY3" fmla="*/ 76534 h 137437"/>
                  <a:gd name="connsiteX4" fmla="*/ 24793 w 101866"/>
                  <a:gd name="connsiteY4" fmla="*/ 137437 h 137437"/>
                  <a:gd name="connsiteX5" fmla="*/ 0 w 101866"/>
                  <a:gd name="connsiteY5" fmla="*/ 137437 h 137437"/>
                  <a:gd name="connsiteX6" fmla="*/ 24793 w 101866"/>
                  <a:gd name="connsiteY6" fmla="*/ 94320 h 137437"/>
                  <a:gd name="connsiteX7" fmla="*/ 44196 w 101866"/>
                  <a:gd name="connsiteY7" fmla="*/ 78151 h 137437"/>
                  <a:gd name="connsiteX8" fmla="*/ 72222 w 101866"/>
                  <a:gd name="connsiteY8" fmla="*/ 0 h 13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6" h="137437">
                    <a:moveTo>
                      <a:pt x="72222" y="0"/>
                    </a:moveTo>
                    <a:lnTo>
                      <a:pt x="101866" y="12396"/>
                    </a:lnTo>
                    <a:lnTo>
                      <a:pt x="81385" y="60365"/>
                    </a:lnTo>
                    <a:lnTo>
                      <a:pt x="62521" y="76534"/>
                    </a:lnTo>
                    <a:lnTo>
                      <a:pt x="24793" y="137437"/>
                    </a:lnTo>
                    <a:lnTo>
                      <a:pt x="0" y="137437"/>
                    </a:lnTo>
                    <a:lnTo>
                      <a:pt x="24793" y="94320"/>
                    </a:lnTo>
                    <a:lnTo>
                      <a:pt x="44196" y="78151"/>
                    </a:lnTo>
                    <a:lnTo>
                      <a:pt x="7222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7" name="Freeform: Shape 30">
                <a:extLst>
                  <a:ext uri="{FF2B5EF4-FFF2-40B4-BE49-F238E27FC236}">
                    <a16:creationId xmlns:a16="http://schemas.microsoft.com/office/drawing/2014/main" id="{614F34DB-A231-2441-A0D5-C878771AB15E}"/>
                  </a:ext>
                </a:extLst>
              </p:cNvPr>
              <p:cNvSpPr/>
              <p:nvPr userDrawn="1"/>
            </p:nvSpPr>
            <p:spPr>
              <a:xfrm>
                <a:off x="581037" y="-436667"/>
                <a:ext cx="91086" cy="122885"/>
              </a:xfrm>
              <a:custGeom>
                <a:avLst/>
                <a:gdLst>
                  <a:gd name="connsiteX0" fmla="*/ 61442 w 91086"/>
                  <a:gd name="connsiteY0" fmla="*/ 0 h 122885"/>
                  <a:gd name="connsiteX1" fmla="*/ 91086 w 91086"/>
                  <a:gd name="connsiteY1" fmla="*/ 10241 h 122885"/>
                  <a:gd name="connsiteX2" fmla="*/ 49585 w 91086"/>
                  <a:gd name="connsiteY2" fmla="*/ 122885 h 122885"/>
                  <a:gd name="connsiteX3" fmla="*/ 0 w 91086"/>
                  <a:gd name="connsiteY3" fmla="*/ 122885 h 122885"/>
                  <a:gd name="connsiteX4" fmla="*/ 47429 w 91086"/>
                  <a:gd name="connsiteY4" fmla="*/ 48507 h 122885"/>
                  <a:gd name="connsiteX5" fmla="*/ 61442 w 91086"/>
                  <a:gd name="connsiteY5" fmla="*/ 0 h 1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86" h="122885">
                    <a:moveTo>
                      <a:pt x="61442" y="0"/>
                    </a:moveTo>
                    <a:lnTo>
                      <a:pt x="91086" y="10241"/>
                    </a:lnTo>
                    <a:cubicBezTo>
                      <a:pt x="88391" y="47969"/>
                      <a:pt x="75994" y="86235"/>
                      <a:pt x="49585" y="122885"/>
                    </a:cubicBezTo>
                    <a:lnTo>
                      <a:pt x="0" y="122885"/>
                    </a:lnTo>
                    <a:lnTo>
                      <a:pt x="47429" y="48507"/>
                    </a:lnTo>
                    <a:lnTo>
                      <a:pt x="6144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8" name="Freeform: Shape 31">
                <a:extLst>
                  <a:ext uri="{FF2B5EF4-FFF2-40B4-BE49-F238E27FC236}">
                    <a16:creationId xmlns:a16="http://schemas.microsoft.com/office/drawing/2014/main" id="{8715C685-A3A8-A74D-8CB6-FBD44EF6F8C4}"/>
                  </a:ext>
                </a:extLst>
              </p:cNvPr>
              <p:cNvSpPr/>
              <p:nvPr userDrawn="1"/>
            </p:nvSpPr>
            <p:spPr>
              <a:xfrm>
                <a:off x="487256" y="-385465"/>
                <a:ext cx="63598" cy="71682"/>
              </a:xfrm>
              <a:custGeom>
                <a:avLst/>
                <a:gdLst>
                  <a:gd name="connsiteX0" fmla="*/ 57670 w 63598"/>
                  <a:gd name="connsiteY0" fmla="*/ 0 h 71682"/>
                  <a:gd name="connsiteX1" fmla="*/ 63598 w 63598"/>
                  <a:gd name="connsiteY1" fmla="*/ 10779 h 71682"/>
                  <a:gd name="connsiteX2" fmla="*/ 31260 w 63598"/>
                  <a:gd name="connsiteY2" fmla="*/ 71682 h 71682"/>
                  <a:gd name="connsiteX3" fmla="*/ 0 w 63598"/>
                  <a:gd name="connsiteY3" fmla="*/ 71682 h 71682"/>
                  <a:gd name="connsiteX4" fmla="*/ 57670 w 63598"/>
                  <a:gd name="connsiteY4" fmla="*/ 0 h 71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8" h="71682">
                    <a:moveTo>
                      <a:pt x="57670" y="0"/>
                    </a:moveTo>
                    <a:lnTo>
                      <a:pt x="63598" y="10779"/>
                    </a:lnTo>
                    <a:lnTo>
                      <a:pt x="31260" y="71682"/>
                    </a:lnTo>
                    <a:lnTo>
                      <a:pt x="0" y="71682"/>
                    </a:lnTo>
                    <a:lnTo>
                      <a:pt x="5767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Freeform: Shape 32">
                <a:extLst>
                  <a:ext uri="{FF2B5EF4-FFF2-40B4-BE49-F238E27FC236}">
                    <a16:creationId xmlns:a16="http://schemas.microsoft.com/office/drawing/2014/main" id="{27E596B3-34A2-F648-B06D-E202A3E95598}"/>
                  </a:ext>
                </a:extLst>
              </p:cNvPr>
              <p:cNvSpPr/>
              <p:nvPr userDrawn="1"/>
            </p:nvSpPr>
            <p:spPr>
              <a:xfrm>
                <a:off x="280292" y="-303004"/>
                <a:ext cx="341168" cy="78690"/>
              </a:xfrm>
              <a:custGeom>
                <a:avLst/>
                <a:gdLst>
                  <a:gd name="connsiteX0" fmla="*/ 0 w 341168"/>
                  <a:gd name="connsiteY0" fmla="*/ 0 h 78690"/>
                  <a:gd name="connsiteX1" fmla="*/ 341168 w 341168"/>
                  <a:gd name="connsiteY1" fmla="*/ 0 h 78690"/>
                  <a:gd name="connsiteX2" fmla="*/ 170853 w 341168"/>
                  <a:gd name="connsiteY2" fmla="*/ 78690 h 78690"/>
                  <a:gd name="connsiteX3" fmla="*/ 0 w 341168"/>
                  <a:gd name="connsiteY3" fmla="*/ 0 h 78690"/>
                </a:gdLst>
                <a:ahLst/>
                <a:cxnLst>
                  <a:cxn ang="0">
                    <a:pos x="connsiteX0" y="connsiteY0"/>
                  </a:cxn>
                  <a:cxn ang="0">
                    <a:pos x="connsiteX1" y="connsiteY1"/>
                  </a:cxn>
                  <a:cxn ang="0">
                    <a:pos x="connsiteX2" y="connsiteY2"/>
                  </a:cxn>
                  <a:cxn ang="0">
                    <a:pos x="connsiteX3" y="connsiteY3"/>
                  </a:cxn>
                </a:cxnLst>
                <a:rect l="l" t="t" r="r" b="b"/>
                <a:pathLst>
                  <a:path w="341168" h="78690">
                    <a:moveTo>
                      <a:pt x="0" y="0"/>
                    </a:moveTo>
                    <a:lnTo>
                      <a:pt x="341168" y="0"/>
                    </a:lnTo>
                    <a:cubicBezTo>
                      <a:pt x="301823" y="50664"/>
                      <a:pt x="233912" y="78690"/>
                      <a:pt x="170853" y="78690"/>
                    </a:cubicBezTo>
                    <a:cubicBezTo>
                      <a:pt x="115879" y="78690"/>
                      <a:pt x="48507" y="5928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2" name="Title 1">
            <a:extLst>
              <a:ext uri="{FF2B5EF4-FFF2-40B4-BE49-F238E27FC236}">
                <a16:creationId xmlns:a16="http://schemas.microsoft.com/office/drawing/2014/main" id="{B5B3B802-A6D5-419D-A56C-BA43B0A5354E}"/>
              </a:ext>
            </a:extLst>
          </p:cNvPr>
          <p:cNvSpPr>
            <a:spLocks noGrp="1"/>
          </p:cNvSpPr>
          <p:nvPr>
            <p:ph type="ctrTitle"/>
          </p:nvPr>
        </p:nvSpPr>
        <p:spPr>
          <a:xfrm>
            <a:off x="914400" y="1122363"/>
            <a:ext cx="10534650" cy="2387600"/>
          </a:xfrm>
        </p:spPr>
        <p:txBody>
          <a:bodyPr anchor="b">
            <a:normAutofit/>
          </a:bodyPr>
          <a:lstStyle>
            <a:lvl1pPr algn="l">
              <a:defRPr sz="4800">
                <a:solidFill>
                  <a:schemeClr val="bg1"/>
                </a:solidFill>
                <a:latin typeface="+mj-lt"/>
              </a:defRPr>
            </a:lvl1pPr>
          </a:lstStyle>
          <a:p>
            <a:r>
              <a:rPr lang="en-US" dirty="0"/>
              <a:t>Click to edit Master title style</a:t>
            </a:r>
          </a:p>
        </p:txBody>
      </p:sp>
      <p:sp>
        <p:nvSpPr>
          <p:cNvPr id="19" name="Slide Number Placeholder 5">
            <a:extLst>
              <a:ext uri="{FF2B5EF4-FFF2-40B4-BE49-F238E27FC236}">
                <a16:creationId xmlns:a16="http://schemas.microsoft.com/office/drawing/2014/main" id="{BAFB6085-7759-2446-808A-A7C78F34BCD1}"/>
              </a:ext>
            </a:extLst>
          </p:cNvPr>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bg1"/>
                </a:solidFill>
              </a:defRPr>
            </a:lvl1pPr>
          </a:lstStyle>
          <a:p>
            <a:fld id="{DE186485-5DB6-4586-BF39-0EA5B3D5871F}" type="slidenum">
              <a:rPr lang="en-US" smtClean="0"/>
              <a:pPr/>
              <a:t>‹#›</a:t>
            </a:fld>
            <a:endParaRPr lang="en-US"/>
          </a:p>
        </p:txBody>
      </p:sp>
      <p:sp>
        <p:nvSpPr>
          <p:cNvPr id="52" name="Freeform: Shape 18">
            <a:extLst>
              <a:ext uri="{FF2B5EF4-FFF2-40B4-BE49-F238E27FC236}">
                <a16:creationId xmlns:a16="http://schemas.microsoft.com/office/drawing/2014/main" id="{171179F0-5E78-C848-89FD-2CAC80061DE1}"/>
              </a:ext>
            </a:extLst>
          </p:cNvPr>
          <p:cNvSpPr/>
          <p:nvPr userDrawn="1"/>
        </p:nvSpPr>
        <p:spPr>
          <a:xfrm>
            <a:off x="9988674" y="5928890"/>
            <a:ext cx="1929509" cy="441954"/>
          </a:xfrm>
          <a:custGeom>
            <a:avLst/>
            <a:gdLst>
              <a:gd name="connsiteX0" fmla="*/ 400050 w 3409950"/>
              <a:gd name="connsiteY0" fmla="*/ 24765 h 781050"/>
              <a:gd name="connsiteX1" fmla="*/ 29528 w 3409950"/>
              <a:gd name="connsiteY1" fmla="*/ 380048 h 781050"/>
              <a:gd name="connsiteX2" fmla="*/ 80010 w 3409950"/>
              <a:gd name="connsiteY2" fmla="*/ 574358 h 781050"/>
              <a:gd name="connsiteX3" fmla="*/ 179070 w 3409950"/>
              <a:gd name="connsiteY3" fmla="*/ 307658 h 781050"/>
              <a:gd name="connsiteX4" fmla="*/ 209550 w 3409950"/>
              <a:gd name="connsiteY4" fmla="*/ 294323 h 781050"/>
              <a:gd name="connsiteX5" fmla="*/ 254318 w 3409950"/>
              <a:gd name="connsiteY5" fmla="*/ 180975 h 781050"/>
              <a:gd name="connsiteX6" fmla="*/ 282893 w 3409950"/>
              <a:gd name="connsiteY6" fmla="*/ 165735 h 781050"/>
              <a:gd name="connsiteX7" fmla="*/ 318135 w 3409950"/>
              <a:gd name="connsiteY7" fmla="*/ 90488 h 781050"/>
              <a:gd name="connsiteX8" fmla="*/ 396240 w 3409950"/>
              <a:gd name="connsiteY8" fmla="*/ 102870 h 781050"/>
              <a:gd name="connsiteX9" fmla="*/ 554355 w 3409950"/>
              <a:gd name="connsiteY9" fmla="*/ 191452 h 781050"/>
              <a:gd name="connsiteX10" fmla="*/ 731520 w 3409950"/>
              <a:gd name="connsiteY10" fmla="*/ 240983 h 781050"/>
              <a:gd name="connsiteX11" fmla="*/ 400050 w 3409950"/>
              <a:gd name="connsiteY11" fmla="*/ 24765 h 781050"/>
              <a:gd name="connsiteX12" fmla="*/ 397193 w 3409950"/>
              <a:gd name="connsiteY12" fmla="*/ 784860 h 781050"/>
              <a:gd name="connsiteX13" fmla="*/ 95250 w 3409950"/>
              <a:gd name="connsiteY13" fmla="*/ 645795 h 781050"/>
              <a:gd name="connsiteX14" fmla="*/ 698183 w 3409950"/>
              <a:gd name="connsiteY14" fmla="*/ 645795 h 781050"/>
              <a:gd name="connsiteX15" fmla="*/ 397193 w 3409950"/>
              <a:gd name="connsiteY15" fmla="*/ 784860 h 781050"/>
              <a:gd name="connsiteX16" fmla="*/ 516255 w 3409950"/>
              <a:gd name="connsiteY16" fmla="*/ 626745 h 781050"/>
              <a:gd name="connsiteX17" fmla="*/ 461010 w 3409950"/>
              <a:gd name="connsiteY17" fmla="*/ 626745 h 781050"/>
              <a:gd name="connsiteX18" fmla="*/ 562928 w 3409950"/>
              <a:gd name="connsiteY18" fmla="*/ 500063 h 781050"/>
              <a:gd name="connsiteX19" fmla="*/ 573405 w 3409950"/>
              <a:gd name="connsiteY19" fmla="*/ 519113 h 781050"/>
              <a:gd name="connsiteX20" fmla="*/ 516255 w 3409950"/>
              <a:gd name="connsiteY20" fmla="*/ 626745 h 781050"/>
              <a:gd name="connsiteX21" fmla="*/ 569595 w 3409950"/>
              <a:gd name="connsiteY21" fmla="*/ 222885 h 781050"/>
              <a:gd name="connsiteX22" fmla="*/ 394335 w 3409950"/>
              <a:gd name="connsiteY22" fmla="*/ 120967 h 781050"/>
              <a:gd name="connsiteX23" fmla="*/ 330518 w 3409950"/>
              <a:gd name="connsiteY23" fmla="*/ 109538 h 781050"/>
              <a:gd name="connsiteX24" fmla="*/ 330518 w 3409950"/>
              <a:gd name="connsiteY24" fmla="*/ 156210 h 781050"/>
              <a:gd name="connsiteX25" fmla="*/ 380048 w 3409950"/>
              <a:gd name="connsiteY25" fmla="*/ 201930 h 781050"/>
              <a:gd name="connsiteX26" fmla="*/ 311468 w 3409950"/>
              <a:gd name="connsiteY26" fmla="*/ 196215 h 781050"/>
              <a:gd name="connsiteX27" fmla="*/ 370523 w 3409950"/>
              <a:gd name="connsiteY27" fmla="*/ 260033 h 781050"/>
              <a:gd name="connsiteX28" fmla="*/ 631508 w 3409950"/>
              <a:gd name="connsiteY28" fmla="*/ 303848 h 781050"/>
              <a:gd name="connsiteX29" fmla="*/ 677228 w 3409950"/>
              <a:gd name="connsiteY29" fmla="*/ 333375 h 781050"/>
              <a:gd name="connsiteX30" fmla="*/ 558165 w 3409950"/>
              <a:gd name="connsiteY30" fmla="*/ 339090 h 781050"/>
              <a:gd name="connsiteX31" fmla="*/ 508635 w 3409950"/>
              <a:gd name="connsiteY31" fmla="*/ 519113 h 781050"/>
              <a:gd name="connsiteX32" fmla="*/ 347663 w 3409950"/>
              <a:gd name="connsiteY32" fmla="*/ 626745 h 781050"/>
              <a:gd name="connsiteX33" fmla="*/ 242888 w 3409950"/>
              <a:gd name="connsiteY33" fmla="*/ 626745 h 781050"/>
              <a:gd name="connsiteX34" fmla="*/ 278130 w 3409950"/>
              <a:gd name="connsiteY34" fmla="*/ 557213 h 781050"/>
              <a:gd name="connsiteX35" fmla="*/ 272415 w 3409950"/>
              <a:gd name="connsiteY35" fmla="*/ 555308 h 781050"/>
              <a:gd name="connsiteX36" fmla="*/ 177165 w 3409950"/>
              <a:gd name="connsiteY36" fmla="*/ 627698 h 781050"/>
              <a:gd name="connsiteX37" fmla="*/ 154305 w 3409950"/>
              <a:gd name="connsiteY37" fmla="*/ 627698 h 781050"/>
              <a:gd name="connsiteX38" fmla="*/ 251460 w 3409950"/>
              <a:gd name="connsiteY38" fmla="*/ 491490 h 781050"/>
              <a:gd name="connsiteX39" fmla="*/ 259080 w 3409950"/>
              <a:gd name="connsiteY39" fmla="*/ 400050 h 781050"/>
              <a:gd name="connsiteX40" fmla="*/ 243840 w 3409950"/>
              <a:gd name="connsiteY40" fmla="*/ 379095 h 781050"/>
              <a:gd name="connsiteX41" fmla="*/ 204788 w 3409950"/>
              <a:gd name="connsiteY41" fmla="*/ 529590 h 781050"/>
              <a:gd name="connsiteX42" fmla="*/ 123825 w 3409950"/>
              <a:gd name="connsiteY42" fmla="*/ 626745 h 781050"/>
              <a:gd name="connsiteX43" fmla="*/ 102870 w 3409950"/>
              <a:gd name="connsiteY43" fmla="*/ 626745 h 781050"/>
              <a:gd name="connsiteX44" fmla="*/ 151448 w 3409950"/>
              <a:gd name="connsiteY44" fmla="*/ 559118 h 781050"/>
              <a:gd name="connsiteX45" fmla="*/ 219075 w 3409950"/>
              <a:gd name="connsiteY45" fmla="*/ 352425 h 781050"/>
              <a:gd name="connsiteX46" fmla="*/ 201930 w 3409950"/>
              <a:gd name="connsiteY46" fmla="*/ 360045 h 781050"/>
              <a:gd name="connsiteX47" fmla="*/ 172403 w 3409950"/>
              <a:gd name="connsiteY47" fmla="*/ 441960 h 781050"/>
              <a:gd name="connsiteX48" fmla="*/ 151448 w 3409950"/>
              <a:gd name="connsiteY48" fmla="*/ 453390 h 781050"/>
              <a:gd name="connsiteX49" fmla="*/ 78105 w 3409950"/>
              <a:gd name="connsiteY49" fmla="*/ 627698 h 781050"/>
              <a:gd name="connsiteX50" fmla="*/ 0 w 3409950"/>
              <a:gd name="connsiteY50" fmla="*/ 381000 h 781050"/>
              <a:gd name="connsiteX51" fmla="*/ 398145 w 3409950"/>
              <a:gd name="connsiteY51" fmla="*/ 0 h 781050"/>
              <a:gd name="connsiteX52" fmla="*/ 770572 w 3409950"/>
              <a:gd name="connsiteY52" fmla="*/ 278130 h 781050"/>
              <a:gd name="connsiteX53" fmla="*/ 569595 w 3409950"/>
              <a:gd name="connsiteY53" fmla="*/ 222885 h 781050"/>
              <a:gd name="connsiteX54" fmla="*/ 682943 w 3409950"/>
              <a:gd name="connsiteY54" fmla="*/ 490538 h 781050"/>
              <a:gd name="connsiteX55" fmla="*/ 649605 w 3409950"/>
              <a:gd name="connsiteY55" fmla="*/ 519113 h 781050"/>
              <a:gd name="connsiteX56" fmla="*/ 582930 w 3409950"/>
              <a:gd name="connsiteY56" fmla="*/ 626745 h 781050"/>
              <a:gd name="connsiteX57" fmla="*/ 539115 w 3409950"/>
              <a:gd name="connsiteY57" fmla="*/ 626745 h 781050"/>
              <a:gd name="connsiteX58" fmla="*/ 582930 w 3409950"/>
              <a:gd name="connsiteY58" fmla="*/ 550545 h 781050"/>
              <a:gd name="connsiteX59" fmla="*/ 617220 w 3409950"/>
              <a:gd name="connsiteY59" fmla="*/ 521970 h 781050"/>
              <a:gd name="connsiteX60" fmla="*/ 666750 w 3409950"/>
              <a:gd name="connsiteY60" fmla="*/ 383858 h 781050"/>
              <a:gd name="connsiteX61" fmla="*/ 719138 w 3409950"/>
              <a:gd name="connsiteY61" fmla="*/ 405765 h 781050"/>
              <a:gd name="connsiteX62" fmla="*/ 682943 w 3409950"/>
              <a:gd name="connsiteY62" fmla="*/ 490538 h 781050"/>
              <a:gd name="connsiteX63" fmla="*/ 714375 w 3409950"/>
              <a:gd name="connsiteY63" fmla="*/ 626745 h 781050"/>
              <a:gd name="connsiteX64" fmla="*/ 626745 w 3409950"/>
              <a:gd name="connsiteY64" fmla="*/ 626745 h 781050"/>
              <a:gd name="connsiteX65" fmla="*/ 710565 w 3409950"/>
              <a:gd name="connsiteY65" fmla="*/ 495300 h 781050"/>
              <a:gd name="connsiteX66" fmla="*/ 735330 w 3409950"/>
              <a:gd name="connsiteY66" fmla="*/ 409575 h 781050"/>
              <a:gd name="connsiteX67" fmla="*/ 787718 w 3409950"/>
              <a:gd name="connsiteY67" fmla="*/ 427673 h 781050"/>
              <a:gd name="connsiteX68" fmla="*/ 714375 w 3409950"/>
              <a:gd name="connsiteY68" fmla="*/ 626745 h 781050"/>
              <a:gd name="connsiteX69" fmla="*/ 606743 w 3409950"/>
              <a:gd name="connsiteY69" fmla="*/ 468630 h 781050"/>
              <a:gd name="connsiteX70" fmla="*/ 580072 w 3409950"/>
              <a:gd name="connsiteY70" fmla="*/ 473392 h 781050"/>
              <a:gd name="connsiteX71" fmla="*/ 586740 w 3409950"/>
              <a:gd name="connsiteY71" fmla="*/ 421005 h 781050"/>
              <a:gd name="connsiteX72" fmla="*/ 580072 w 3409950"/>
              <a:gd name="connsiteY72" fmla="*/ 410527 h 781050"/>
              <a:gd name="connsiteX73" fmla="*/ 586740 w 3409950"/>
              <a:gd name="connsiteY73" fmla="*/ 351473 h 781050"/>
              <a:gd name="connsiteX74" fmla="*/ 654368 w 3409950"/>
              <a:gd name="connsiteY74" fmla="*/ 379095 h 781050"/>
              <a:gd name="connsiteX75" fmla="*/ 606743 w 3409950"/>
              <a:gd name="connsiteY75" fmla="*/ 468630 h 781050"/>
              <a:gd name="connsiteX76" fmla="*/ 1148715 w 3409950"/>
              <a:gd name="connsiteY76" fmla="*/ 270510 h 781050"/>
              <a:gd name="connsiteX77" fmla="*/ 1121093 w 3409950"/>
              <a:gd name="connsiteY77" fmla="*/ 270510 h 781050"/>
              <a:gd name="connsiteX78" fmla="*/ 1121093 w 3409950"/>
              <a:gd name="connsiteY78" fmla="*/ 456248 h 781050"/>
              <a:gd name="connsiteX79" fmla="*/ 1148715 w 3409950"/>
              <a:gd name="connsiteY79" fmla="*/ 456248 h 781050"/>
              <a:gd name="connsiteX80" fmla="*/ 1223963 w 3409950"/>
              <a:gd name="connsiteY80" fmla="*/ 364808 h 781050"/>
              <a:gd name="connsiteX81" fmla="*/ 1148715 w 3409950"/>
              <a:gd name="connsiteY81" fmla="*/ 270510 h 781050"/>
              <a:gd name="connsiteX82" fmla="*/ 2003108 w 3409950"/>
              <a:gd name="connsiteY82" fmla="*/ 481013 h 781050"/>
              <a:gd name="connsiteX83" fmla="*/ 1955483 w 3409950"/>
              <a:gd name="connsiteY83" fmla="*/ 391477 h 781050"/>
              <a:gd name="connsiteX84" fmla="*/ 1905953 w 3409950"/>
              <a:gd name="connsiteY84" fmla="*/ 510540 h 781050"/>
              <a:gd name="connsiteX85" fmla="*/ 1953578 w 3409950"/>
              <a:gd name="connsiteY85" fmla="*/ 621983 h 781050"/>
              <a:gd name="connsiteX86" fmla="*/ 1991678 w 3409950"/>
              <a:gd name="connsiteY86" fmla="*/ 595313 h 781050"/>
              <a:gd name="connsiteX87" fmla="*/ 2002155 w 3409950"/>
              <a:gd name="connsiteY87" fmla="*/ 536258 h 781050"/>
              <a:gd name="connsiteX88" fmla="*/ 2002155 w 3409950"/>
              <a:gd name="connsiteY88" fmla="*/ 481013 h 781050"/>
              <a:gd name="connsiteX89" fmla="*/ 2248853 w 3409950"/>
              <a:gd name="connsiteY89" fmla="*/ 383858 h 781050"/>
              <a:gd name="connsiteX90" fmla="*/ 2200275 w 3409950"/>
              <a:gd name="connsiteY90" fmla="*/ 483870 h 781050"/>
              <a:gd name="connsiteX91" fmla="*/ 2293620 w 3409950"/>
              <a:gd name="connsiteY91" fmla="*/ 483870 h 781050"/>
              <a:gd name="connsiteX92" fmla="*/ 2248853 w 3409950"/>
              <a:gd name="connsiteY92" fmla="*/ 383858 h 781050"/>
              <a:gd name="connsiteX93" fmla="*/ 3162300 w 3409950"/>
              <a:gd name="connsiteY93" fmla="*/ 499110 h 781050"/>
              <a:gd name="connsiteX94" fmla="*/ 3083242 w 3409950"/>
              <a:gd name="connsiteY94" fmla="*/ 574358 h 781050"/>
              <a:gd name="connsiteX95" fmla="*/ 3115628 w 3409950"/>
              <a:gd name="connsiteY95" fmla="*/ 620077 h 781050"/>
              <a:gd name="connsiteX96" fmla="*/ 3153728 w 3409950"/>
              <a:gd name="connsiteY96" fmla="*/ 595313 h 781050"/>
              <a:gd name="connsiteX97" fmla="*/ 3162300 w 3409950"/>
              <a:gd name="connsiteY97" fmla="*/ 541973 h 781050"/>
              <a:gd name="connsiteX98" fmla="*/ 3162300 w 3409950"/>
              <a:gd name="connsiteY98" fmla="*/ 499110 h 781050"/>
              <a:gd name="connsiteX99" fmla="*/ 1148715 w 3409950"/>
              <a:gd name="connsiteY99" fmla="*/ 475298 h 781050"/>
              <a:gd name="connsiteX100" fmla="*/ 1121093 w 3409950"/>
              <a:gd name="connsiteY100" fmla="*/ 475298 h 781050"/>
              <a:gd name="connsiteX101" fmla="*/ 1121093 w 3409950"/>
              <a:gd name="connsiteY101" fmla="*/ 591502 h 781050"/>
              <a:gd name="connsiteX102" fmla="*/ 1127760 w 3409950"/>
              <a:gd name="connsiteY102" fmla="*/ 619125 h 781050"/>
              <a:gd name="connsiteX103" fmla="*/ 1158240 w 3409950"/>
              <a:gd name="connsiteY103" fmla="*/ 626745 h 781050"/>
              <a:gd name="connsiteX104" fmla="*/ 1172528 w 3409950"/>
              <a:gd name="connsiteY104" fmla="*/ 626745 h 781050"/>
              <a:gd name="connsiteX105" fmla="*/ 1172528 w 3409950"/>
              <a:gd name="connsiteY105" fmla="*/ 643890 h 781050"/>
              <a:gd name="connsiteX106" fmla="*/ 991553 w 3409950"/>
              <a:gd name="connsiteY106" fmla="*/ 643890 h 781050"/>
              <a:gd name="connsiteX107" fmla="*/ 991553 w 3409950"/>
              <a:gd name="connsiteY107" fmla="*/ 626745 h 781050"/>
              <a:gd name="connsiteX108" fmla="*/ 1007745 w 3409950"/>
              <a:gd name="connsiteY108" fmla="*/ 626745 h 781050"/>
              <a:gd name="connsiteX109" fmla="*/ 1038225 w 3409950"/>
              <a:gd name="connsiteY109" fmla="*/ 620077 h 781050"/>
              <a:gd name="connsiteX110" fmla="*/ 1046797 w 3409950"/>
              <a:gd name="connsiteY110" fmla="*/ 590550 h 781050"/>
              <a:gd name="connsiteX111" fmla="*/ 1046797 w 3409950"/>
              <a:gd name="connsiteY111" fmla="*/ 308610 h 781050"/>
              <a:gd name="connsiteX112" fmla="*/ 1034415 w 3409950"/>
              <a:gd name="connsiteY112" fmla="*/ 273367 h 781050"/>
              <a:gd name="connsiteX113" fmla="*/ 1002983 w 3409950"/>
              <a:gd name="connsiteY113" fmla="*/ 269558 h 781050"/>
              <a:gd name="connsiteX114" fmla="*/ 990600 w 3409950"/>
              <a:gd name="connsiteY114" fmla="*/ 269558 h 781050"/>
              <a:gd name="connsiteX115" fmla="*/ 990600 w 3409950"/>
              <a:gd name="connsiteY115" fmla="*/ 252413 h 781050"/>
              <a:gd name="connsiteX116" fmla="*/ 1147763 w 3409950"/>
              <a:gd name="connsiteY116" fmla="*/ 252413 h 781050"/>
              <a:gd name="connsiteX117" fmla="*/ 1297305 w 3409950"/>
              <a:gd name="connsiteY117" fmla="*/ 363855 h 781050"/>
              <a:gd name="connsiteX118" fmla="*/ 1148715 w 3409950"/>
              <a:gd name="connsiteY118" fmla="*/ 475298 h 781050"/>
              <a:gd name="connsiteX119" fmla="*/ 1482090 w 3409950"/>
              <a:gd name="connsiteY119" fmla="*/ 436245 h 781050"/>
              <a:gd name="connsiteX120" fmla="*/ 1449705 w 3409950"/>
              <a:gd name="connsiteY120" fmla="*/ 410527 h 781050"/>
              <a:gd name="connsiteX121" fmla="*/ 1452563 w 3409950"/>
              <a:gd name="connsiteY121" fmla="*/ 395288 h 781050"/>
              <a:gd name="connsiteX122" fmla="*/ 1451610 w 3409950"/>
              <a:gd name="connsiteY122" fmla="*/ 395288 h 781050"/>
              <a:gd name="connsiteX123" fmla="*/ 1418273 w 3409950"/>
              <a:gd name="connsiteY123" fmla="*/ 539115 h 781050"/>
              <a:gd name="connsiteX124" fmla="*/ 1418273 w 3409950"/>
              <a:gd name="connsiteY124" fmla="*/ 580073 h 781050"/>
              <a:gd name="connsiteX125" fmla="*/ 1423035 w 3409950"/>
              <a:gd name="connsiteY125" fmla="*/ 619125 h 781050"/>
              <a:gd name="connsiteX126" fmla="*/ 1448753 w 3409950"/>
              <a:gd name="connsiteY126" fmla="*/ 626745 h 781050"/>
              <a:gd name="connsiteX127" fmla="*/ 1474470 w 3409950"/>
              <a:gd name="connsiteY127" fmla="*/ 626745 h 781050"/>
              <a:gd name="connsiteX128" fmla="*/ 1474470 w 3409950"/>
              <a:gd name="connsiteY128" fmla="*/ 643890 h 781050"/>
              <a:gd name="connsiteX129" fmla="*/ 1293495 w 3409950"/>
              <a:gd name="connsiteY129" fmla="*/ 643890 h 781050"/>
              <a:gd name="connsiteX130" fmla="*/ 1293495 w 3409950"/>
              <a:gd name="connsiteY130" fmla="*/ 626745 h 781050"/>
              <a:gd name="connsiteX131" fmla="*/ 1310640 w 3409950"/>
              <a:gd name="connsiteY131" fmla="*/ 626745 h 781050"/>
              <a:gd name="connsiteX132" fmla="*/ 1343025 w 3409950"/>
              <a:gd name="connsiteY132" fmla="*/ 616268 h 781050"/>
              <a:gd name="connsiteX133" fmla="*/ 1347788 w 3409950"/>
              <a:gd name="connsiteY133" fmla="*/ 578168 h 781050"/>
              <a:gd name="connsiteX134" fmla="*/ 1347788 w 3409950"/>
              <a:gd name="connsiteY134" fmla="*/ 473392 h 781050"/>
              <a:gd name="connsiteX135" fmla="*/ 1343025 w 3409950"/>
              <a:gd name="connsiteY135" fmla="*/ 403860 h 781050"/>
              <a:gd name="connsiteX136" fmla="*/ 1316355 w 3409950"/>
              <a:gd name="connsiteY136" fmla="*/ 391477 h 781050"/>
              <a:gd name="connsiteX137" fmla="*/ 1309688 w 3409950"/>
              <a:gd name="connsiteY137" fmla="*/ 391477 h 781050"/>
              <a:gd name="connsiteX138" fmla="*/ 1309688 w 3409950"/>
              <a:gd name="connsiteY138" fmla="*/ 374333 h 781050"/>
              <a:gd name="connsiteX139" fmla="*/ 1406843 w 3409950"/>
              <a:gd name="connsiteY139" fmla="*/ 374333 h 781050"/>
              <a:gd name="connsiteX140" fmla="*/ 1409700 w 3409950"/>
              <a:gd name="connsiteY140" fmla="*/ 442913 h 781050"/>
              <a:gd name="connsiteX141" fmla="*/ 1410653 w 3409950"/>
              <a:gd name="connsiteY141" fmla="*/ 442913 h 781050"/>
              <a:gd name="connsiteX142" fmla="*/ 1477328 w 3409950"/>
              <a:gd name="connsiteY142" fmla="*/ 366713 h 781050"/>
              <a:gd name="connsiteX143" fmla="*/ 1516380 w 3409950"/>
              <a:gd name="connsiteY143" fmla="*/ 400050 h 781050"/>
              <a:gd name="connsiteX144" fmla="*/ 1482090 w 3409950"/>
              <a:gd name="connsiteY144" fmla="*/ 436245 h 781050"/>
              <a:gd name="connsiteX145" fmla="*/ 1713548 w 3409950"/>
              <a:gd name="connsiteY145" fmla="*/ 644843 h 781050"/>
              <a:gd name="connsiteX146" fmla="*/ 1712595 w 3409950"/>
              <a:gd name="connsiteY146" fmla="*/ 602933 h 781050"/>
              <a:gd name="connsiteX147" fmla="*/ 1711643 w 3409950"/>
              <a:gd name="connsiteY147" fmla="*/ 602933 h 781050"/>
              <a:gd name="connsiteX148" fmla="*/ 1636395 w 3409950"/>
              <a:gd name="connsiteY148" fmla="*/ 652463 h 781050"/>
              <a:gd name="connsiteX149" fmla="*/ 1557338 w 3409950"/>
              <a:gd name="connsiteY149" fmla="*/ 564833 h 781050"/>
              <a:gd name="connsiteX150" fmla="*/ 1557338 w 3409950"/>
              <a:gd name="connsiteY150" fmla="*/ 450533 h 781050"/>
              <a:gd name="connsiteX151" fmla="*/ 1553528 w 3409950"/>
              <a:gd name="connsiteY151" fmla="*/ 401002 h 781050"/>
              <a:gd name="connsiteX152" fmla="*/ 1534478 w 3409950"/>
              <a:gd name="connsiteY152" fmla="*/ 394335 h 781050"/>
              <a:gd name="connsiteX153" fmla="*/ 1530668 w 3409950"/>
              <a:gd name="connsiteY153" fmla="*/ 394335 h 781050"/>
              <a:gd name="connsiteX154" fmla="*/ 1530668 w 3409950"/>
              <a:gd name="connsiteY154" fmla="*/ 377190 h 781050"/>
              <a:gd name="connsiteX155" fmla="*/ 1627823 w 3409950"/>
              <a:gd name="connsiteY155" fmla="*/ 377190 h 781050"/>
              <a:gd name="connsiteX156" fmla="*/ 1627823 w 3409950"/>
              <a:gd name="connsiteY156" fmla="*/ 573405 h 781050"/>
              <a:gd name="connsiteX157" fmla="*/ 1663065 w 3409950"/>
              <a:gd name="connsiteY157" fmla="*/ 617220 h 781050"/>
              <a:gd name="connsiteX158" fmla="*/ 1704023 w 3409950"/>
              <a:gd name="connsiteY158" fmla="*/ 577215 h 781050"/>
              <a:gd name="connsiteX159" fmla="*/ 1707833 w 3409950"/>
              <a:gd name="connsiteY159" fmla="*/ 534352 h 781050"/>
              <a:gd name="connsiteX160" fmla="*/ 1707833 w 3409950"/>
              <a:gd name="connsiteY160" fmla="*/ 450533 h 781050"/>
              <a:gd name="connsiteX161" fmla="*/ 1703070 w 3409950"/>
              <a:gd name="connsiteY161" fmla="*/ 401955 h 781050"/>
              <a:gd name="connsiteX162" fmla="*/ 1674495 w 3409950"/>
              <a:gd name="connsiteY162" fmla="*/ 394335 h 781050"/>
              <a:gd name="connsiteX163" fmla="*/ 1667828 w 3409950"/>
              <a:gd name="connsiteY163" fmla="*/ 394335 h 781050"/>
              <a:gd name="connsiteX164" fmla="*/ 1667828 w 3409950"/>
              <a:gd name="connsiteY164" fmla="*/ 377190 h 781050"/>
              <a:gd name="connsiteX165" fmla="*/ 1776413 w 3409950"/>
              <a:gd name="connsiteY165" fmla="*/ 377190 h 781050"/>
              <a:gd name="connsiteX166" fmla="*/ 1776413 w 3409950"/>
              <a:gd name="connsiteY166" fmla="*/ 581025 h 781050"/>
              <a:gd name="connsiteX167" fmla="*/ 1783080 w 3409950"/>
              <a:gd name="connsiteY167" fmla="*/ 620077 h 781050"/>
              <a:gd name="connsiteX168" fmla="*/ 1804035 w 3409950"/>
              <a:gd name="connsiteY168" fmla="*/ 627698 h 781050"/>
              <a:gd name="connsiteX169" fmla="*/ 1814513 w 3409950"/>
              <a:gd name="connsiteY169" fmla="*/ 627698 h 781050"/>
              <a:gd name="connsiteX170" fmla="*/ 1814513 w 3409950"/>
              <a:gd name="connsiteY170" fmla="*/ 644843 h 781050"/>
              <a:gd name="connsiteX171" fmla="*/ 1713548 w 3409950"/>
              <a:gd name="connsiteY171" fmla="*/ 644843 h 781050"/>
              <a:gd name="connsiteX172" fmla="*/ 2010728 w 3409950"/>
              <a:gd name="connsiteY172" fmla="*/ 644843 h 781050"/>
              <a:gd name="connsiteX173" fmla="*/ 2009775 w 3409950"/>
              <a:gd name="connsiteY173" fmla="*/ 602933 h 781050"/>
              <a:gd name="connsiteX174" fmla="*/ 1934528 w 3409950"/>
              <a:gd name="connsiteY174" fmla="*/ 652463 h 781050"/>
              <a:gd name="connsiteX175" fmla="*/ 1827848 w 3409950"/>
              <a:gd name="connsiteY175" fmla="*/ 510540 h 781050"/>
              <a:gd name="connsiteX176" fmla="*/ 1944053 w 3409950"/>
              <a:gd name="connsiteY176" fmla="*/ 368617 h 781050"/>
              <a:gd name="connsiteX177" fmla="*/ 2003108 w 3409950"/>
              <a:gd name="connsiteY177" fmla="*/ 395288 h 781050"/>
              <a:gd name="connsiteX178" fmla="*/ 2003108 w 3409950"/>
              <a:gd name="connsiteY178" fmla="*/ 311467 h 781050"/>
              <a:gd name="connsiteX179" fmla="*/ 1994535 w 3409950"/>
              <a:gd name="connsiteY179" fmla="*/ 277177 h 781050"/>
              <a:gd name="connsiteX180" fmla="*/ 1967865 w 3409950"/>
              <a:gd name="connsiteY180" fmla="*/ 269558 h 781050"/>
              <a:gd name="connsiteX181" fmla="*/ 1963103 w 3409950"/>
              <a:gd name="connsiteY181" fmla="*/ 269558 h 781050"/>
              <a:gd name="connsiteX182" fmla="*/ 1963103 w 3409950"/>
              <a:gd name="connsiteY182" fmla="*/ 252413 h 781050"/>
              <a:gd name="connsiteX183" fmla="*/ 2072640 w 3409950"/>
              <a:gd name="connsiteY183" fmla="*/ 243840 h 781050"/>
              <a:gd name="connsiteX184" fmla="*/ 2072640 w 3409950"/>
              <a:gd name="connsiteY184" fmla="*/ 593408 h 781050"/>
              <a:gd name="connsiteX185" fmla="*/ 2080260 w 3409950"/>
              <a:gd name="connsiteY185" fmla="*/ 621983 h 781050"/>
              <a:gd name="connsiteX186" fmla="*/ 2105025 w 3409950"/>
              <a:gd name="connsiteY186" fmla="*/ 627698 h 781050"/>
              <a:gd name="connsiteX187" fmla="*/ 2112645 w 3409950"/>
              <a:gd name="connsiteY187" fmla="*/ 627698 h 781050"/>
              <a:gd name="connsiteX188" fmla="*/ 2112645 w 3409950"/>
              <a:gd name="connsiteY188" fmla="*/ 644843 h 781050"/>
              <a:gd name="connsiteX189" fmla="*/ 2010728 w 3409950"/>
              <a:gd name="connsiteY189" fmla="*/ 644843 h 781050"/>
              <a:gd name="connsiteX190" fmla="*/ 2200275 w 3409950"/>
              <a:gd name="connsiteY190" fmla="*/ 501967 h 781050"/>
              <a:gd name="connsiteX191" fmla="*/ 2204085 w 3409950"/>
              <a:gd name="connsiteY191" fmla="*/ 562927 h 781050"/>
              <a:gd name="connsiteX192" fmla="*/ 2262188 w 3409950"/>
              <a:gd name="connsiteY192" fmla="*/ 629602 h 781050"/>
              <a:gd name="connsiteX193" fmla="*/ 2340293 w 3409950"/>
              <a:gd name="connsiteY193" fmla="*/ 553402 h 781050"/>
              <a:gd name="connsiteX194" fmla="*/ 2362200 w 3409950"/>
              <a:gd name="connsiteY194" fmla="*/ 553402 h 781050"/>
              <a:gd name="connsiteX195" fmla="*/ 2251710 w 3409950"/>
              <a:gd name="connsiteY195" fmla="*/ 652463 h 781050"/>
              <a:gd name="connsiteX196" fmla="*/ 2124075 w 3409950"/>
              <a:gd name="connsiteY196" fmla="*/ 510540 h 781050"/>
              <a:gd name="connsiteX197" fmla="*/ 2249805 w 3409950"/>
              <a:gd name="connsiteY197" fmla="*/ 368617 h 781050"/>
              <a:gd name="connsiteX198" fmla="*/ 2366010 w 3409950"/>
              <a:gd name="connsiteY198" fmla="*/ 501967 h 781050"/>
              <a:gd name="connsiteX199" fmla="*/ 2200275 w 3409950"/>
              <a:gd name="connsiteY199" fmla="*/ 501967 h 781050"/>
              <a:gd name="connsiteX200" fmla="*/ 2568893 w 3409950"/>
              <a:gd name="connsiteY200" fmla="*/ 644843 h 781050"/>
              <a:gd name="connsiteX201" fmla="*/ 2568893 w 3409950"/>
              <a:gd name="connsiteY201" fmla="*/ 444817 h 781050"/>
              <a:gd name="connsiteX202" fmla="*/ 2534603 w 3409950"/>
              <a:gd name="connsiteY202" fmla="*/ 402908 h 781050"/>
              <a:gd name="connsiteX203" fmla="*/ 2502218 w 3409950"/>
              <a:gd name="connsiteY203" fmla="*/ 422910 h 781050"/>
              <a:gd name="connsiteX204" fmla="*/ 2490788 w 3409950"/>
              <a:gd name="connsiteY204" fmla="*/ 481013 h 781050"/>
              <a:gd name="connsiteX205" fmla="*/ 2490788 w 3409950"/>
              <a:gd name="connsiteY205" fmla="*/ 580073 h 781050"/>
              <a:gd name="connsiteX206" fmla="*/ 2494598 w 3409950"/>
              <a:gd name="connsiteY206" fmla="*/ 620077 h 781050"/>
              <a:gd name="connsiteX207" fmla="*/ 2520315 w 3409950"/>
              <a:gd name="connsiteY207" fmla="*/ 627698 h 781050"/>
              <a:gd name="connsiteX208" fmla="*/ 2527935 w 3409950"/>
              <a:gd name="connsiteY208" fmla="*/ 627698 h 781050"/>
              <a:gd name="connsiteX209" fmla="*/ 2527935 w 3409950"/>
              <a:gd name="connsiteY209" fmla="*/ 644843 h 781050"/>
              <a:gd name="connsiteX210" fmla="*/ 2382203 w 3409950"/>
              <a:gd name="connsiteY210" fmla="*/ 644843 h 781050"/>
              <a:gd name="connsiteX211" fmla="*/ 2382203 w 3409950"/>
              <a:gd name="connsiteY211" fmla="*/ 627698 h 781050"/>
              <a:gd name="connsiteX212" fmla="*/ 2390775 w 3409950"/>
              <a:gd name="connsiteY212" fmla="*/ 627698 h 781050"/>
              <a:gd name="connsiteX213" fmla="*/ 2415540 w 3409950"/>
              <a:gd name="connsiteY213" fmla="*/ 620077 h 781050"/>
              <a:gd name="connsiteX214" fmla="*/ 2419350 w 3409950"/>
              <a:gd name="connsiteY214" fmla="*/ 580073 h 781050"/>
              <a:gd name="connsiteX215" fmla="*/ 2419350 w 3409950"/>
              <a:gd name="connsiteY215" fmla="*/ 441960 h 781050"/>
              <a:gd name="connsiteX216" fmla="*/ 2414588 w 3409950"/>
              <a:gd name="connsiteY216" fmla="*/ 401955 h 781050"/>
              <a:gd name="connsiteX217" fmla="*/ 2392680 w 3409950"/>
              <a:gd name="connsiteY217" fmla="*/ 394335 h 781050"/>
              <a:gd name="connsiteX218" fmla="*/ 2382203 w 3409950"/>
              <a:gd name="connsiteY218" fmla="*/ 394335 h 781050"/>
              <a:gd name="connsiteX219" fmla="*/ 2382203 w 3409950"/>
              <a:gd name="connsiteY219" fmla="*/ 377190 h 781050"/>
              <a:gd name="connsiteX220" fmla="*/ 2484120 w 3409950"/>
              <a:gd name="connsiteY220" fmla="*/ 377190 h 781050"/>
              <a:gd name="connsiteX221" fmla="*/ 2485073 w 3409950"/>
              <a:gd name="connsiteY221" fmla="*/ 419100 h 781050"/>
              <a:gd name="connsiteX222" fmla="*/ 2486025 w 3409950"/>
              <a:gd name="connsiteY222" fmla="*/ 419100 h 781050"/>
              <a:gd name="connsiteX223" fmla="*/ 2561273 w 3409950"/>
              <a:gd name="connsiteY223" fmla="*/ 369570 h 781050"/>
              <a:gd name="connsiteX224" fmla="*/ 2638425 w 3409950"/>
              <a:gd name="connsiteY224" fmla="*/ 459105 h 781050"/>
              <a:gd name="connsiteX225" fmla="*/ 2638425 w 3409950"/>
              <a:gd name="connsiteY225" fmla="*/ 581025 h 781050"/>
              <a:gd name="connsiteX226" fmla="*/ 2643188 w 3409950"/>
              <a:gd name="connsiteY226" fmla="*/ 620077 h 781050"/>
              <a:gd name="connsiteX227" fmla="*/ 2665095 w 3409950"/>
              <a:gd name="connsiteY227" fmla="*/ 627698 h 781050"/>
              <a:gd name="connsiteX228" fmla="*/ 2675573 w 3409950"/>
              <a:gd name="connsiteY228" fmla="*/ 627698 h 781050"/>
              <a:gd name="connsiteX229" fmla="*/ 2675573 w 3409950"/>
              <a:gd name="connsiteY229" fmla="*/ 644843 h 781050"/>
              <a:gd name="connsiteX230" fmla="*/ 2568893 w 3409950"/>
              <a:gd name="connsiteY230" fmla="*/ 644843 h 781050"/>
              <a:gd name="connsiteX231" fmla="*/ 2842260 w 3409950"/>
              <a:gd name="connsiteY231" fmla="*/ 619125 h 781050"/>
              <a:gd name="connsiteX232" fmla="*/ 2776538 w 3409950"/>
              <a:gd name="connsiteY232" fmla="*/ 652463 h 781050"/>
              <a:gd name="connsiteX233" fmla="*/ 2708910 w 3409950"/>
              <a:gd name="connsiteY233" fmla="*/ 577215 h 781050"/>
              <a:gd name="connsiteX234" fmla="*/ 2708910 w 3409950"/>
              <a:gd name="connsiteY234" fmla="*/ 393383 h 781050"/>
              <a:gd name="connsiteX235" fmla="*/ 2661285 w 3409950"/>
              <a:gd name="connsiteY235" fmla="*/ 393383 h 781050"/>
              <a:gd name="connsiteX236" fmla="*/ 2661285 w 3409950"/>
              <a:gd name="connsiteY236" fmla="*/ 375285 h 781050"/>
              <a:gd name="connsiteX237" fmla="*/ 2666048 w 3409950"/>
              <a:gd name="connsiteY237" fmla="*/ 375285 h 781050"/>
              <a:gd name="connsiteX238" fmla="*/ 2761298 w 3409950"/>
              <a:gd name="connsiteY238" fmla="*/ 251460 h 781050"/>
              <a:gd name="connsiteX239" fmla="*/ 2779395 w 3409950"/>
              <a:gd name="connsiteY239" fmla="*/ 251460 h 781050"/>
              <a:gd name="connsiteX240" fmla="*/ 2779395 w 3409950"/>
              <a:gd name="connsiteY240" fmla="*/ 375285 h 781050"/>
              <a:gd name="connsiteX241" fmla="*/ 2832735 w 3409950"/>
              <a:gd name="connsiteY241" fmla="*/ 375285 h 781050"/>
              <a:gd name="connsiteX242" fmla="*/ 2832735 w 3409950"/>
              <a:gd name="connsiteY242" fmla="*/ 393383 h 781050"/>
              <a:gd name="connsiteX243" fmla="*/ 2780348 w 3409950"/>
              <a:gd name="connsiteY243" fmla="*/ 393383 h 781050"/>
              <a:gd name="connsiteX244" fmla="*/ 2780348 w 3409950"/>
              <a:gd name="connsiteY244" fmla="*/ 585788 h 781050"/>
              <a:gd name="connsiteX245" fmla="*/ 2802255 w 3409950"/>
              <a:gd name="connsiteY245" fmla="*/ 621983 h 781050"/>
              <a:gd name="connsiteX246" fmla="*/ 2820353 w 3409950"/>
              <a:gd name="connsiteY246" fmla="*/ 611505 h 781050"/>
              <a:gd name="connsiteX247" fmla="*/ 2830830 w 3409950"/>
              <a:gd name="connsiteY247" fmla="*/ 544830 h 781050"/>
              <a:gd name="connsiteX248" fmla="*/ 2851785 w 3409950"/>
              <a:gd name="connsiteY248" fmla="*/ 544830 h 781050"/>
              <a:gd name="connsiteX249" fmla="*/ 2842260 w 3409950"/>
              <a:gd name="connsiteY249" fmla="*/ 619125 h 781050"/>
              <a:gd name="connsiteX250" fmla="*/ 2857500 w 3409950"/>
              <a:gd name="connsiteY250" fmla="*/ 644843 h 781050"/>
              <a:gd name="connsiteX251" fmla="*/ 2857500 w 3409950"/>
              <a:gd name="connsiteY251" fmla="*/ 627698 h 781050"/>
              <a:gd name="connsiteX252" fmla="*/ 2866073 w 3409950"/>
              <a:gd name="connsiteY252" fmla="*/ 627698 h 781050"/>
              <a:gd name="connsiteX253" fmla="*/ 2887980 w 3409950"/>
              <a:gd name="connsiteY253" fmla="*/ 620077 h 781050"/>
              <a:gd name="connsiteX254" fmla="*/ 2892742 w 3409950"/>
              <a:gd name="connsiteY254" fmla="*/ 579120 h 781050"/>
              <a:gd name="connsiteX255" fmla="*/ 2892742 w 3409950"/>
              <a:gd name="connsiteY255" fmla="*/ 435292 h 781050"/>
              <a:gd name="connsiteX256" fmla="*/ 2884170 w 3409950"/>
              <a:gd name="connsiteY256" fmla="*/ 400050 h 781050"/>
              <a:gd name="connsiteX257" fmla="*/ 2857500 w 3409950"/>
              <a:gd name="connsiteY257" fmla="*/ 394335 h 781050"/>
              <a:gd name="connsiteX258" fmla="*/ 2851785 w 3409950"/>
              <a:gd name="connsiteY258" fmla="*/ 394335 h 781050"/>
              <a:gd name="connsiteX259" fmla="*/ 2851785 w 3409950"/>
              <a:gd name="connsiteY259" fmla="*/ 376238 h 781050"/>
              <a:gd name="connsiteX260" fmla="*/ 2963228 w 3409950"/>
              <a:gd name="connsiteY260" fmla="*/ 376238 h 781050"/>
              <a:gd name="connsiteX261" fmla="*/ 2963228 w 3409950"/>
              <a:gd name="connsiteY261" fmla="*/ 578168 h 781050"/>
              <a:gd name="connsiteX262" fmla="*/ 2967990 w 3409950"/>
              <a:gd name="connsiteY262" fmla="*/ 619125 h 781050"/>
              <a:gd name="connsiteX263" fmla="*/ 2989898 w 3409950"/>
              <a:gd name="connsiteY263" fmla="*/ 626745 h 781050"/>
              <a:gd name="connsiteX264" fmla="*/ 3000375 w 3409950"/>
              <a:gd name="connsiteY264" fmla="*/ 626745 h 781050"/>
              <a:gd name="connsiteX265" fmla="*/ 3000375 w 3409950"/>
              <a:gd name="connsiteY265" fmla="*/ 643890 h 781050"/>
              <a:gd name="connsiteX266" fmla="*/ 2857500 w 3409950"/>
              <a:gd name="connsiteY266" fmla="*/ 643890 h 781050"/>
              <a:gd name="connsiteX267" fmla="*/ 3168015 w 3409950"/>
              <a:gd name="connsiteY267" fmla="*/ 644843 h 781050"/>
              <a:gd name="connsiteX268" fmla="*/ 3167063 w 3409950"/>
              <a:gd name="connsiteY268" fmla="*/ 601027 h 781050"/>
              <a:gd name="connsiteX269" fmla="*/ 3089910 w 3409950"/>
              <a:gd name="connsiteY269" fmla="*/ 652463 h 781050"/>
              <a:gd name="connsiteX270" fmla="*/ 3010853 w 3409950"/>
              <a:gd name="connsiteY270" fmla="*/ 582930 h 781050"/>
              <a:gd name="connsiteX271" fmla="*/ 3161348 w 3409950"/>
              <a:gd name="connsiteY271" fmla="*/ 481013 h 781050"/>
              <a:gd name="connsiteX272" fmla="*/ 3161348 w 3409950"/>
              <a:gd name="connsiteY272" fmla="*/ 436245 h 781050"/>
              <a:gd name="connsiteX273" fmla="*/ 3108008 w 3409950"/>
              <a:gd name="connsiteY273" fmla="*/ 386715 h 781050"/>
              <a:gd name="connsiteX274" fmla="*/ 3053715 w 3409950"/>
              <a:gd name="connsiteY274" fmla="*/ 413385 h 781050"/>
              <a:gd name="connsiteX275" fmla="*/ 3053715 w 3409950"/>
              <a:gd name="connsiteY275" fmla="*/ 414338 h 781050"/>
              <a:gd name="connsiteX276" fmla="*/ 3069908 w 3409950"/>
              <a:gd name="connsiteY276" fmla="*/ 407670 h 781050"/>
              <a:gd name="connsiteX277" fmla="*/ 3103245 w 3409950"/>
              <a:gd name="connsiteY277" fmla="*/ 439102 h 781050"/>
              <a:gd name="connsiteX278" fmla="*/ 3065145 w 3409950"/>
              <a:gd name="connsiteY278" fmla="*/ 471488 h 781050"/>
              <a:gd name="connsiteX279" fmla="*/ 3025140 w 3409950"/>
              <a:gd name="connsiteY279" fmla="*/ 431483 h 781050"/>
              <a:gd name="connsiteX280" fmla="*/ 3126105 w 3409950"/>
              <a:gd name="connsiteY280" fmla="*/ 367665 h 781050"/>
              <a:gd name="connsiteX281" fmla="*/ 3230880 w 3409950"/>
              <a:gd name="connsiteY281" fmla="*/ 460058 h 781050"/>
              <a:gd name="connsiteX282" fmla="*/ 3230880 w 3409950"/>
              <a:gd name="connsiteY282" fmla="*/ 593408 h 781050"/>
              <a:gd name="connsiteX283" fmla="*/ 3238500 w 3409950"/>
              <a:gd name="connsiteY283" fmla="*/ 622935 h 781050"/>
              <a:gd name="connsiteX284" fmla="*/ 3257550 w 3409950"/>
              <a:gd name="connsiteY284" fmla="*/ 628650 h 781050"/>
              <a:gd name="connsiteX285" fmla="*/ 3263265 w 3409950"/>
              <a:gd name="connsiteY285" fmla="*/ 628650 h 781050"/>
              <a:gd name="connsiteX286" fmla="*/ 3263265 w 3409950"/>
              <a:gd name="connsiteY286" fmla="*/ 645795 h 781050"/>
              <a:gd name="connsiteX287" fmla="*/ 3168015 w 3409950"/>
              <a:gd name="connsiteY287" fmla="*/ 645795 h 781050"/>
              <a:gd name="connsiteX288" fmla="*/ 2926080 w 3409950"/>
              <a:gd name="connsiteY288" fmla="*/ 335280 h 781050"/>
              <a:gd name="connsiteX289" fmla="*/ 2882265 w 3409950"/>
              <a:gd name="connsiteY289" fmla="*/ 291465 h 781050"/>
              <a:gd name="connsiteX290" fmla="*/ 2926080 w 3409950"/>
              <a:gd name="connsiteY290" fmla="*/ 248602 h 781050"/>
              <a:gd name="connsiteX291" fmla="*/ 2969895 w 3409950"/>
              <a:gd name="connsiteY291" fmla="*/ 291465 h 781050"/>
              <a:gd name="connsiteX292" fmla="*/ 2926080 w 3409950"/>
              <a:gd name="connsiteY292" fmla="*/ 335280 h 781050"/>
              <a:gd name="connsiteX293" fmla="*/ 3273742 w 3409950"/>
              <a:gd name="connsiteY293" fmla="*/ 644843 h 781050"/>
              <a:gd name="connsiteX294" fmla="*/ 3273742 w 3409950"/>
              <a:gd name="connsiteY294" fmla="*/ 627698 h 781050"/>
              <a:gd name="connsiteX295" fmla="*/ 3277553 w 3409950"/>
              <a:gd name="connsiteY295" fmla="*/ 627698 h 781050"/>
              <a:gd name="connsiteX296" fmla="*/ 3298508 w 3409950"/>
              <a:gd name="connsiteY296" fmla="*/ 621983 h 781050"/>
              <a:gd name="connsiteX297" fmla="*/ 3306128 w 3409950"/>
              <a:gd name="connsiteY297" fmla="*/ 593408 h 781050"/>
              <a:gd name="connsiteX298" fmla="*/ 3306128 w 3409950"/>
              <a:gd name="connsiteY298" fmla="*/ 312420 h 781050"/>
              <a:gd name="connsiteX299" fmla="*/ 3297555 w 3409950"/>
              <a:gd name="connsiteY299" fmla="*/ 278130 h 781050"/>
              <a:gd name="connsiteX300" fmla="*/ 3276600 w 3409950"/>
              <a:gd name="connsiteY300" fmla="*/ 270510 h 781050"/>
              <a:gd name="connsiteX301" fmla="*/ 3266123 w 3409950"/>
              <a:gd name="connsiteY301" fmla="*/ 270510 h 781050"/>
              <a:gd name="connsiteX302" fmla="*/ 3266123 w 3409950"/>
              <a:gd name="connsiteY302" fmla="*/ 253365 h 781050"/>
              <a:gd name="connsiteX303" fmla="*/ 3375660 w 3409950"/>
              <a:gd name="connsiteY303" fmla="*/ 244792 h 781050"/>
              <a:gd name="connsiteX304" fmla="*/ 3375660 w 3409950"/>
              <a:gd name="connsiteY304" fmla="*/ 593408 h 781050"/>
              <a:gd name="connsiteX305" fmla="*/ 3383280 w 3409950"/>
              <a:gd name="connsiteY305" fmla="*/ 621983 h 781050"/>
              <a:gd name="connsiteX306" fmla="*/ 3408998 w 3409950"/>
              <a:gd name="connsiteY306" fmla="*/ 627698 h 781050"/>
              <a:gd name="connsiteX307" fmla="*/ 3413760 w 3409950"/>
              <a:gd name="connsiteY307" fmla="*/ 627698 h 781050"/>
              <a:gd name="connsiteX308" fmla="*/ 3413760 w 3409950"/>
              <a:gd name="connsiteY308" fmla="*/ 644843 h 781050"/>
              <a:gd name="connsiteX309" fmla="*/ 3273742 w 3409950"/>
              <a:gd name="connsiteY309" fmla="*/ 644843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409950" h="781050">
                <a:moveTo>
                  <a:pt x="400050" y="24765"/>
                </a:moveTo>
                <a:cubicBezTo>
                  <a:pt x="176213" y="24765"/>
                  <a:pt x="29528" y="208598"/>
                  <a:pt x="29528" y="380048"/>
                </a:cubicBezTo>
                <a:cubicBezTo>
                  <a:pt x="29528" y="478155"/>
                  <a:pt x="53340" y="527685"/>
                  <a:pt x="80010" y="574358"/>
                </a:cubicBezTo>
                <a:cubicBezTo>
                  <a:pt x="113348" y="484823"/>
                  <a:pt x="179070" y="307658"/>
                  <a:pt x="179070" y="307658"/>
                </a:cubicBezTo>
                <a:cubicBezTo>
                  <a:pt x="179070" y="307658"/>
                  <a:pt x="209550" y="291465"/>
                  <a:pt x="209550" y="294323"/>
                </a:cubicBezTo>
                <a:lnTo>
                  <a:pt x="254318" y="180975"/>
                </a:lnTo>
                <a:lnTo>
                  <a:pt x="282893" y="165735"/>
                </a:lnTo>
                <a:lnTo>
                  <a:pt x="318135" y="90488"/>
                </a:lnTo>
                <a:lnTo>
                  <a:pt x="396240" y="102870"/>
                </a:lnTo>
                <a:lnTo>
                  <a:pt x="554355" y="191452"/>
                </a:lnTo>
                <a:lnTo>
                  <a:pt x="731520" y="240983"/>
                </a:lnTo>
                <a:cubicBezTo>
                  <a:pt x="685800" y="124777"/>
                  <a:pt x="556260" y="24765"/>
                  <a:pt x="400050" y="24765"/>
                </a:cubicBezTo>
                <a:moveTo>
                  <a:pt x="397193" y="784860"/>
                </a:moveTo>
                <a:cubicBezTo>
                  <a:pt x="300038" y="784860"/>
                  <a:pt x="180975" y="750570"/>
                  <a:pt x="95250" y="645795"/>
                </a:cubicBezTo>
                <a:lnTo>
                  <a:pt x="698183" y="645795"/>
                </a:lnTo>
                <a:cubicBezTo>
                  <a:pt x="628650" y="735330"/>
                  <a:pt x="508635" y="784860"/>
                  <a:pt x="397193" y="784860"/>
                </a:cubicBezTo>
                <a:moveTo>
                  <a:pt x="516255" y="626745"/>
                </a:moveTo>
                <a:lnTo>
                  <a:pt x="461010" y="626745"/>
                </a:lnTo>
                <a:lnTo>
                  <a:pt x="562928" y="500063"/>
                </a:lnTo>
                <a:lnTo>
                  <a:pt x="573405" y="519113"/>
                </a:lnTo>
                <a:lnTo>
                  <a:pt x="516255" y="626745"/>
                </a:lnTo>
                <a:close/>
                <a:moveTo>
                  <a:pt x="569595" y="222885"/>
                </a:moveTo>
                <a:lnTo>
                  <a:pt x="394335" y="120967"/>
                </a:lnTo>
                <a:lnTo>
                  <a:pt x="330518" y="109538"/>
                </a:lnTo>
                <a:lnTo>
                  <a:pt x="330518" y="156210"/>
                </a:lnTo>
                <a:lnTo>
                  <a:pt x="380048" y="201930"/>
                </a:lnTo>
                <a:lnTo>
                  <a:pt x="311468" y="196215"/>
                </a:lnTo>
                <a:cubicBezTo>
                  <a:pt x="311468" y="196215"/>
                  <a:pt x="313373" y="200025"/>
                  <a:pt x="370523" y="260033"/>
                </a:cubicBezTo>
                <a:lnTo>
                  <a:pt x="631508" y="303848"/>
                </a:lnTo>
                <a:lnTo>
                  <a:pt x="677228" y="333375"/>
                </a:lnTo>
                <a:lnTo>
                  <a:pt x="558165" y="339090"/>
                </a:lnTo>
                <a:lnTo>
                  <a:pt x="508635" y="519113"/>
                </a:lnTo>
                <a:lnTo>
                  <a:pt x="347663" y="626745"/>
                </a:lnTo>
                <a:lnTo>
                  <a:pt x="242888" y="626745"/>
                </a:lnTo>
                <a:lnTo>
                  <a:pt x="278130" y="557213"/>
                </a:lnTo>
                <a:lnTo>
                  <a:pt x="272415" y="555308"/>
                </a:lnTo>
                <a:lnTo>
                  <a:pt x="177165" y="627698"/>
                </a:lnTo>
                <a:lnTo>
                  <a:pt x="154305" y="627698"/>
                </a:lnTo>
                <a:lnTo>
                  <a:pt x="251460" y="491490"/>
                </a:lnTo>
                <a:cubicBezTo>
                  <a:pt x="256223" y="452438"/>
                  <a:pt x="253365" y="469583"/>
                  <a:pt x="259080" y="400050"/>
                </a:cubicBezTo>
                <a:lnTo>
                  <a:pt x="243840" y="379095"/>
                </a:lnTo>
                <a:lnTo>
                  <a:pt x="204788" y="529590"/>
                </a:lnTo>
                <a:lnTo>
                  <a:pt x="123825" y="626745"/>
                </a:lnTo>
                <a:lnTo>
                  <a:pt x="102870" y="626745"/>
                </a:lnTo>
                <a:lnTo>
                  <a:pt x="151448" y="559118"/>
                </a:lnTo>
                <a:lnTo>
                  <a:pt x="219075" y="352425"/>
                </a:lnTo>
                <a:lnTo>
                  <a:pt x="201930" y="360045"/>
                </a:lnTo>
                <a:lnTo>
                  <a:pt x="172403" y="441960"/>
                </a:lnTo>
                <a:lnTo>
                  <a:pt x="151448" y="453390"/>
                </a:lnTo>
                <a:cubicBezTo>
                  <a:pt x="151448" y="453390"/>
                  <a:pt x="102870" y="569595"/>
                  <a:pt x="78105" y="627698"/>
                </a:cubicBezTo>
                <a:cubicBezTo>
                  <a:pt x="41910" y="575310"/>
                  <a:pt x="0" y="503873"/>
                  <a:pt x="0" y="381000"/>
                </a:cubicBezTo>
                <a:cubicBezTo>
                  <a:pt x="0" y="196215"/>
                  <a:pt x="159068" y="0"/>
                  <a:pt x="398145" y="0"/>
                </a:cubicBezTo>
                <a:cubicBezTo>
                  <a:pt x="627697" y="0"/>
                  <a:pt x="750570" y="182880"/>
                  <a:pt x="770572" y="278130"/>
                </a:cubicBezTo>
                <a:lnTo>
                  <a:pt x="569595" y="222885"/>
                </a:lnTo>
                <a:close/>
                <a:moveTo>
                  <a:pt x="682943" y="490538"/>
                </a:moveTo>
                <a:lnTo>
                  <a:pt x="649605" y="519113"/>
                </a:lnTo>
                <a:lnTo>
                  <a:pt x="582930" y="626745"/>
                </a:lnTo>
                <a:lnTo>
                  <a:pt x="539115" y="626745"/>
                </a:lnTo>
                <a:lnTo>
                  <a:pt x="582930" y="550545"/>
                </a:lnTo>
                <a:lnTo>
                  <a:pt x="617220" y="521970"/>
                </a:lnTo>
                <a:lnTo>
                  <a:pt x="666750" y="383858"/>
                </a:lnTo>
                <a:lnTo>
                  <a:pt x="719138" y="405765"/>
                </a:lnTo>
                <a:lnTo>
                  <a:pt x="682943" y="490538"/>
                </a:lnTo>
                <a:close/>
                <a:moveTo>
                  <a:pt x="714375" y="626745"/>
                </a:moveTo>
                <a:lnTo>
                  <a:pt x="626745" y="626745"/>
                </a:lnTo>
                <a:lnTo>
                  <a:pt x="710565" y="495300"/>
                </a:lnTo>
                <a:lnTo>
                  <a:pt x="735330" y="409575"/>
                </a:lnTo>
                <a:lnTo>
                  <a:pt x="787718" y="427673"/>
                </a:lnTo>
                <a:cubicBezTo>
                  <a:pt x="782955" y="494348"/>
                  <a:pt x="761047" y="561975"/>
                  <a:pt x="714375" y="626745"/>
                </a:cubicBezTo>
                <a:moveTo>
                  <a:pt x="606743" y="468630"/>
                </a:moveTo>
                <a:lnTo>
                  <a:pt x="580072" y="473392"/>
                </a:lnTo>
                <a:lnTo>
                  <a:pt x="586740" y="421005"/>
                </a:lnTo>
                <a:lnTo>
                  <a:pt x="580072" y="410527"/>
                </a:lnTo>
                <a:lnTo>
                  <a:pt x="586740" y="351473"/>
                </a:lnTo>
                <a:lnTo>
                  <a:pt x="654368" y="379095"/>
                </a:lnTo>
                <a:lnTo>
                  <a:pt x="606743" y="468630"/>
                </a:lnTo>
                <a:close/>
                <a:moveTo>
                  <a:pt x="1148715" y="270510"/>
                </a:moveTo>
                <a:lnTo>
                  <a:pt x="1121093" y="270510"/>
                </a:lnTo>
                <a:lnTo>
                  <a:pt x="1121093" y="456248"/>
                </a:lnTo>
                <a:lnTo>
                  <a:pt x="1148715" y="456248"/>
                </a:lnTo>
                <a:cubicBezTo>
                  <a:pt x="1212533" y="456248"/>
                  <a:pt x="1223963" y="411480"/>
                  <a:pt x="1223963" y="364808"/>
                </a:cubicBezTo>
                <a:cubicBezTo>
                  <a:pt x="1223963" y="318135"/>
                  <a:pt x="1212533" y="270510"/>
                  <a:pt x="1148715" y="270510"/>
                </a:cubicBezTo>
                <a:moveTo>
                  <a:pt x="2003108" y="481013"/>
                </a:moveTo>
                <a:cubicBezTo>
                  <a:pt x="2003108" y="447675"/>
                  <a:pt x="1998345" y="391477"/>
                  <a:pt x="1955483" y="391477"/>
                </a:cubicBezTo>
                <a:cubicBezTo>
                  <a:pt x="1906905" y="391477"/>
                  <a:pt x="1905953" y="472440"/>
                  <a:pt x="1905953" y="510540"/>
                </a:cubicBezTo>
                <a:cubicBezTo>
                  <a:pt x="1905953" y="543877"/>
                  <a:pt x="1907858" y="621983"/>
                  <a:pt x="1953578" y="621983"/>
                </a:cubicBezTo>
                <a:cubicBezTo>
                  <a:pt x="1970723" y="621983"/>
                  <a:pt x="1985010" y="611505"/>
                  <a:pt x="1991678" y="595313"/>
                </a:cubicBezTo>
                <a:cubicBezTo>
                  <a:pt x="1996440" y="583883"/>
                  <a:pt x="2002155" y="566738"/>
                  <a:pt x="2002155" y="536258"/>
                </a:cubicBezTo>
                <a:lnTo>
                  <a:pt x="2002155" y="481013"/>
                </a:lnTo>
                <a:close/>
                <a:moveTo>
                  <a:pt x="2248853" y="383858"/>
                </a:moveTo>
                <a:cubicBezTo>
                  <a:pt x="2202180" y="383858"/>
                  <a:pt x="2201228" y="457200"/>
                  <a:pt x="2200275" y="483870"/>
                </a:cubicBezTo>
                <a:lnTo>
                  <a:pt x="2293620" y="483870"/>
                </a:lnTo>
                <a:cubicBezTo>
                  <a:pt x="2294573" y="454342"/>
                  <a:pt x="2292668" y="383858"/>
                  <a:pt x="2248853" y="383858"/>
                </a:cubicBezTo>
                <a:moveTo>
                  <a:pt x="3162300" y="499110"/>
                </a:moveTo>
                <a:cubicBezTo>
                  <a:pt x="3111817" y="508635"/>
                  <a:pt x="3083242" y="521970"/>
                  <a:pt x="3083242" y="574358"/>
                </a:cubicBezTo>
                <a:cubicBezTo>
                  <a:pt x="3083242" y="604838"/>
                  <a:pt x="3098483" y="620077"/>
                  <a:pt x="3115628" y="620077"/>
                </a:cubicBezTo>
                <a:cubicBezTo>
                  <a:pt x="3139440" y="620077"/>
                  <a:pt x="3148013" y="605790"/>
                  <a:pt x="3153728" y="595313"/>
                </a:cubicBezTo>
                <a:cubicBezTo>
                  <a:pt x="3159442" y="584835"/>
                  <a:pt x="3162300" y="562927"/>
                  <a:pt x="3162300" y="541973"/>
                </a:cubicBezTo>
                <a:lnTo>
                  <a:pt x="3162300" y="499110"/>
                </a:lnTo>
                <a:close/>
                <a:moveTo>
                  <a:pt x="1148715" y="475298"/>
                </a:moveTo>
                <a:lnTo>
                  <a:pt x="1121093" y="475298"/>
                </a:lnTo>
                <a:lnTo>
                  <a:pt x="1121093" y="591502"/>
                </a:lnTo>
                <a:cubicBezTo>
                  <a:pt x="1121093" y="603885"/>
                  <a:pt x="1122045" y="613410"/>
                  <a:pt x="1127760" y="619125"/>
                </a:cubicBezTo>
                <a:cubicBezTo>
                  <a:pt x="1133475" y="623888"/>
                  <a:pt x="1142048" y="626745"/>
                  <a:pt x="1158240" y="626745"/>
                </a:cubicBezTo>
                <a:lnTo>
                  <a:pt x="1172528" y="626745"/>
                </a:lnTo>
                <a:lnTo>
                  <a:pt x="1172528" y="643890"/>
                </a:lnTo>
                <a:lnTo>
                  <a:pt x="991553" y="643890"/>
                </a:lnTo>
                <a:lnTo>
                  <a:pt x="991553" y="626745"/>
                </a:lnTo>
                <a:lnTo>
                  <a:pt x="1007745" y="626745"/>
                </a:lnTo>
                <a:cubicBezTo>
                  <a:pt x="1021080" y="626745"/>
                  <a:pt x="1032510" y="623888"/>
                  <a:pt x="1038225" y="620077"/>
                </a:cubicBezTo>
                <a:cubicBezTo>
                  <a:pt x="1043940" y="615315"/>
                  <a:pt x="1046797" y="606743"/>
                  <a:pt x="1046797" y="590550"/>
                </a:cubicBezTo>
                <a:lnTo>
                  <a:pt x="1046797" y="308610"/>
                </a:lnTo>
                <a:cubicBezTo>
                  <a:pt x="1046797" y="290513"/>
                  <a:pt x="1043940" y="278130"/>
                  <a:pt x="1034415" y="273367"/>
                </a:cubicBezTo>
                <a:cubicBezTo>
                  <a:pt x="1028700" y="270510"/>
                  <a:pt x="1018222" y="269558"/>
                  <a:pt x="1002983" y="269558"/>
                </a:cubicBezTo>
                <a:lnTo>
                  <a:pt x="990600" y="269558"/>
                </a:lnTo>
                <a:lnTo>
                  <a:pt x="990600" y="252413"/>
                </a:lnTo>
                <a:lnTo>
                  <a:pt x="1147763" y="252413"/>
                </a:lnTo>
                <a:cubicBezTo>
                  <a:pt x="1227773" y="252413"/>
                  <a:pt x="1297305" y="280988"/>
                  <a:pt x="1297305" y="363855"/>
                </a:cubicBezTo>
                <a:cubicBezTo>
                  <a:pt x="1298258" y="443865"/>
                  <a:pt x="1230630" y="475298"/>
                  <a:pt x="1148715" y="475298"/>
                </a:cubicBezTo>
                <a:moveTo>
                  <a:pt x="1482090" y="436245"/>
                </a:moveTo>
                <a:cubicBezTo>
                  <a:pt x="1462088" y="436245"/>
                  <a:pt x="1449705" y="421958"/>
                  <a:pt x="1449705" y="410527"/>
                </a:cubicBezTo>
                <a:cubicBezTo>
                  <a:pt x="1449705" y="406717"/>
                  <a:pt x="1449705" y="401955"/>
                  <a:pt x="1452563" y="395288"/>
                </a:cubicBezTo>
                <a:lnTo>
                  <a:pt x="1451610" y="395288"/>
                </a:lnTo>
                <a:cubicBezTo>
                  <a:pt x="1423988" y="418148"/>
                  <a:pt x="1418273" y="504825"/>
                  <a:pt x="1418273" y="539115"/>
                </a:cubicBezTo>
                <a:lnTo>
                  <a:pt x="1418273" y="580073"/>
                </a:lnTo>
                <a:cubicBezTo>
                  <a:pt x="1418273" y="598170"/>
                  <a:pt x="1418273" y="612458"/>
                  <a:pt x="1423035" y="619125"/>
                </a:cubicBezTo>
                <a:cubicBezTo>
                  <a:pt x="1427798" y="626745"/>
                  <a:pt x="1441133" y="626745"/>
                  <a:pt x="1448753" y="626745"/>
                </a:cubicBezTo>
                <a:lnTo>
                  <a:pt x="1474470" y="626745"/>
                </a:lnTo>
                <a:lnTo>
                  <a:pt x="1474470" y="643890"/>
                </a:lnTo>
                <a:lnTo>
                  <a:pt x="1293495" y="643890"/>
                </a:lnTo>
                <a:lnTo>
                  <a:pt x="1293495" y="626745"/>
                </a:lnTo>
                <a:lnTo>
                  <a:pt x="1310640" y="626745"/>
                </a:lnTo>
                <a:cubicBezTo>
                  <a:pt x="1328738" y="626745"/>
                  <a:pt x="1338263" y="623888"/>
                  <a:pt x="1343025" y="616268"/>
                </a:cubicBezTo>
                <a:cubicBezTo>
                  <a:pt x="1349693" y="605790"/>
                  <a:pt x="1347788" y="578168"/>
                  <a:pt x="1347788" y="578168"/>
                </a:cubicBezTo>
                <a:lnTo>
                  <a:pt x="1347788" y="473392"/>
                </a:lnTo>
                <a:cubicBezTo>
                  <a:pt x="1347788" y="439102"/>
                  <a:pt x="1346835" y="413385"/>
                  <a:pt x="1343025" y="403860"/>
                </a:cubicBezTo>
                <a:cubicBezTo>
                  <a:pt x="1338263" y="394335"/>
                  <a:pt x="1331595" y="391477"/>
                  <a:pt x="1316355" y="391477"/>
                </a:cubicBezTo>
                <a:lnTo>
                  <a:pt x="1309688" y="391477"/>
                </a:lnTo>
                <a:lnTo>
                  <a:pt x="1309688" y="374333"/>
                </a:lnTo>
                <a:lnTo>
                  <a:pt x="1406843" y="374333"/>
                </a:lnTo>
                <a:lnTo>
                  <a:pt x="1409700" y="442913"/>
                </a:lnTo>
                <a:lnTo>
                  <a:pt x="1410653" y="442913"/>
                </a:lnTo>
                <a:cubicBezTo>
                  <a:pt x="1413510" y="409575"/>
                  <a:pt x="1432560" y="366713"/>
                  <a:pt x="1477328" y="366713"/>
                </a:cubicBezTo>
                <a:cubicBezTo>
                  <a:pt x="1501140" y="366713"/>
                  <a:pt x="1516380" y="378142"/>
                  <a:pt x="1516380" y="400050"/>
                </a:cubicBezTo>
                <a:cubicBezTo>
                  <a:pt x="1517333" y="420052"/>
                  <a:pt x="1504950" y="437198"/>
                  <a:pt x="1482090" y="436245"/>
                </a:cubicBezTo>
                <a:moveTo>
                  <a:pt x="1713548" y="644843"/>
                </a:moveTo>
                <a:lnTo>
                  <a:pt x="1712595" y="602933"/>
                </a:lnTo>
                <a:cubicBezTo>
                  <a:pt x="1712595" y="602933"/>
                  <a:pt x="1711643" y="604838"/>
                  <a:pt x="1711643" y="602933"/>
                </a:cubicBezTo>
                <a:cubicBezTo>
                  <a:pt x="1704975" y="624840"/>
                  <a:pt x="1675448" y="652463"/>
                  <a:pt x="1636395" y="652463"/>
                </a:cubicBezTo>
                <a:cubicBezTo>
                  <a:pt x="1571625" y="652463"/>
                  <a:pt x="1557338" y="615315"/>
                  <a:pt x="1557338" y="564833"/>
                </a:cubicBezTo>
                <a:lnTo>
                  <a:pt x="1557338" y="450533"/>
                </a:lnTo>
                <a:cubicBezTo>
                  <a:pt x="1557338" y="417195"/>
                  <a:pt x="1556385" y="403860"/>
                  <a:pt x="1553528" y="401002"/>
                </a:cubicBezTo>
                <a:cubicBezTo>
                  <a:pt x="1551623" y="398145"/>
                  <a:pt x="1548765" y="394335"/>
                  <a:pt x="1534478" y="394335"/>
                </a:cubicBezTo>
                <a:lnTo>
                  <a:pt x="1530668" y="394335"/>
                </a:lnTo>
                <a:lnTo>
                  <a:pt x="1530668" y="377190"/>
                </a:lnTo>
                <a:lnTo>
                  <a:pt x="1627823" y="377190"/>
                </a:lnTo>
                <a:lnTo>
                  <a:pt x="1627823" y="573405"/>
                </a:lnTo>
                <a:cubicBezTo>
                  <a:pt x="1627823" y="616268"/>
                  <a:pt x="1651635" y="617220"/>
                  <a:pt x="1663065" y="617220"/>
                </a:cubicBezTo>
                <a:cubicBezTo>
                  <a:pt x="1682115" y="617220"/>
                  <a:pt x="1698308" y="600075"/>
                  <a:pt x="1704023" y="577215"/>
                </a:cubicBezTo>
                <a:cubicBezTo>
                  <a:pt x="1707833" y="563880"/>
                  <a:pt x="1707833" y="549593"/>
                  <a:pt x="1707833" y="534352"/>
                </a:cubicBezTo>
                <a:lnTo>
                  <a:pt x="1707833" y="450533"/>
                </a:lnTo>
                <a:cubicBezTo>
                  <a:pt x="1707833" y="426720"/>
                  <a:pt x="1708785" y="407670"/>
                  <a:pt x="1703070" y="401955"/>
                </a:cubicBezTo>
                <a:cubicBezTo>
                  <a:pt x="1698308" y="396240"/>
                  <a:pt x="1692593" y="394335"/>
                  <a:pt x="1674495" y="394335"/>
                </a:cubicBezTo>
                <a:lnTo>
                  <a:pt x="1667828" y="394335"/>
                </a:lnTo>
                <a:lnTo>
                  <a:pt x="1667828" y="377190"/>
                </a:lnTo>
                <a:lnTo>
                  <a:pt x="1776413" y="377190"/>
                </a:lnTo>
                <a:lnTo>
                  <a:pt x="1776413" y="581025"/>
                </a:lnTo>
                <a:cubicBezTo>
                  <a:pt x="1776413" y="599123"/>
                  <a:pt x="1777365" y="613410"/>
                  <a:pt x="1783080" y="620077"/>
                </a:cubicBezTo>
                <a:cubicBezTo>
                  <a:pt x="1787843" y="627698"/>
                  <a:pt x="1796415" y="627698"/>
                  <a:pt x="1804035" y="627698"/>
                </a:cubicBezTo>
                <a:lnTo>
                  <a:pt x="1814513" y="627698"/>
                </a:lnTo>
                <a:lnTo>
                  <a:pt x="1814513" y="644843"/>
                </a:lnTo>
                <a:lnTo>
                  <a:pt x="1713548" y="644843"/>
                </a:lnTo>
                <a:close/>
                <a:moveTo>
                  <a:pt x="2010728" y="644843"/>
                </a:moveTo>
                <a:lnTo>
                  <a:pt x="2009775" y="602933"/>
                </a:lnTo>
                <a:cubicBezTo>
                  <a:pt x="2005013" y="621030"/>
                  <a:pt x="1979295" y="652463"/>
                  <a:pt x="1934528" y="652463"/>
                </a:cubicBezTo>
                <a:cubicBezTo>
                  <a:pt x="1849755" y="652463"/>
                  <a:pt x="1827848" y="575310"/>
                  <a:pt x="1827848" y="510540"/>
                </a:cubicBezTo>
                <a:cubicBezTo>
                  <a:pt x="1827848" y="445770"/>
                  <a:pt x="1866900" y="368617"/>
                  <a:pt x="1944053" y="368617"/>
                </a:cubicBezTo>
                <a:cubicBezTo>
                  <a:pt x="1982153" y="368617"/>
                  <a:pt x="1997393" y="383858"/>
                  <a:pt x="2003108" y="395288"/>
                </a:cubicBezTo>
                <a:lnTo>
                  <a:pt x="2003108" y="311467"/>
                </a:lnTo>
                <a:cubicBezTo>
                  <a:pt x="2003108" y="296227"/>
                  <a:pt x="2003108" y="285750"/>
                  <a:pt x="1994535" y="277177"/>
                </a:cubicBezTo>
                <a:cubicBezTo>
                  <a:pt x="1989773" y="272415"/>
                  <a:pt x="1981200" y="269558"/>
                  <a:pt x="1967865" y="269558"/>
                </a:cubicBezTo>
                <a:lnTo>
                  <a:pt x="1963103" y="269558"/>
                </a:lnTo>
                <a:lnTo>
                  <a:pt x="1963103" y="252413"/>
                </a:lnTo>
                <a:lnTo>
                  <a:pt x="2072640" y="243840"/>
                </a:lnTo>
                <a:lnTo>
                  <a:pt x="2072640" y="593408"/>
                </a:lnTo>
                <a:cubicBezTo>
                  <a:pt x="2072640" y="612458"/>
                  <a:pt x="2075498" y="618173"/>
                  <a:pt x="2080260" y="621983"/>
                </a:cubicBezTo>
                <a:cubicBezTo>
                  <a:pt x="2085023" y="625793"/>
                  <a:pt x="2094548" y="627698"/>
                  <a:pt x="2105025" y="627698"/>
                </a:cubicBezTo>
                <a:lnTo>
                  <a:pt x="2112645" y="627698"/>
                </a:lnTo>
                <a:lnTo>
                  <a:pt x="2112645" y="644843"/>
                </a:lnTo>
                <a:lnTo>
                  <a:pt x="2010728" y="644843"/>
                </a:lnTo>
                <a:close/>
                <a:moveTo>
                  <a:pt x="2200275" y="501967"/>
                </a:moveTo>
                <a:cubicBezTo>
                  <a:pt x="2200275" y="501967"/>
                  <a:pt x="2198370" y="529590"/>
                  <a:pt x="2204085" y="562927"/>
                </a:cubicBezTo>
                <a:cubicBezTo>
                  <a:pt x="2209800" y="595313"/>
                  <a:pt x="2223135" y="629602"/>
                  <a:pt x="2262188" y="629602"/>
                </a:cubicBezTo>
                <a:cubicBezTo>
                  <a:pt x="2315528" y="629602"/>
                  <a:pt x="2340293" y="582930"/>
                  <a:pt x="2340293" y="553402"/>
                </a:cubicBezTo>
                <a:lnTo>
                  <a:pt x="2362200" y="553402"/>
                </a:lnTo>
                <a:cubicBezTo>
                  <a:pt x="2362200" y="591502"/>
                  <a:pt x="2325053" y="652463"/>
                  <a:pt x="2251710" y="652463"/>
                </a:cubicBezTo>
                <a:cubicBezTo>
                  <a:pt x="2165985" y="652463"/>
                  <a:pt x="2124075" y="591502"/>
                  <a:pt x="2124075" y="510540"/>
                </a:cubicBezTo>
                <a:cubicBezTo>
                  <a:pt x="2124075" y="425767"/>
                  <a:pt x="2179320" y="368617"/>
                  <a:pt x="2249805" y="368617"/>
                </a:cubicBezTo>
                <a:cubicBezTo>
                  <a:pt x="2333625" y="368617"/>
                  <a:pt x="2366010" y="429577"/>
                  <a:pt x="2366010" y="501967"/>
                </a:cubicBezTo>
                <a:lnTo>
                  <a:pt x="2200275" y="501967"/>
                </a:lnTo>
                <a:close/>
                <a:moveTo>
                  <a:pt x="2568893" y="644843"/>
                </a:moveTo>
                <a:lnTo>
                  <a:pt x="2568893" y="444817"/>
                </a:lnTo>
                <a:cubicBezTo>
                  <a:pt x="2568893" y="405765"/>
                  <a:pt x="2549843" y="402908"/>
                  <a:pt x="2534603" y="402908"/>
                </a:cubicBezTo>
                <a:cubicBezTo>
                  <a:pt x="2523173" y="402908"/>
                  <a:pt x="2510790" y="409575"/>
                  <a:pt x="2502218" y="422910"/>
                </a:cubicBezTo>
                <a:cubicBezTo>
                  <a:pt x="2494598" y="435292"/>
                  <a:pt x="2490788" y="458152"/>
                  <a:pt x="2490788" y="481013"/>
                </a:cubicBezTo>
                <a:lnTo>
                  <a:pt x="2490788" y="580073"/>
                </a:lnTo>
                <a:cubicBezTo>
                  <a:pt x="2490788" y="602933"/>
                  <a:pt x="2489835" y="614363"/>
                  <a:pt x="2494598" y="620077"/>
                </a:cubicBezTo>
                <a:cubicBezTo>
                  <a:pt x="2499360" y="624840"/>
                  <a:pt x="2505075" y="627698"/>
                  <a:pt x="2520315" y="627698"/>
                </a:cubicBezTo>
                <a:lnTo>
                  <a:pt x="2527935" y="627698"/>
                </a:lnTo>
                <a:lnTo>
                  <a:pt x="2527935" y="644843"/>
                </a:lnTo>
                <a:lnTo>
                  <a:pt x="2382203" y="644843"/>
                </a:lnTo>
                <a:lnTo>
                  <a:pt x="2382203" y="627698"/>
                </a:lnTo>
                <a:lnTo>
                  <a:pt x="2390775" y="627698"/>
                </a:lnTo>
                <a:cubicBezTo>
                  <a:pt x="2403158" y="627698"/>
                  <a:pt x="2411730" y="624840"/>
                  <a:pt x="2415540" y="620077"/>
                </a:cubicBezTo>
                <a:cubicBezTo>
                  <a:pt x="2420303" y="614363"/>
                  <a:pt x="2419350" y="602933"/>
                  <a:pt x="2419350" y="580073"/>
                </a:cubicBezTo>
                <a:lnTo>
                  <a:pt x="2419350" y="441960"/>
                </a:lnTo>
                <a:cubicBezTo>
                  <a:pt x="2419350" y="423863"/>
                  <a:pt x="2420303" y="409575"/>
                  <a:pt x="2414588" y="401955"/>
                </a:cubicBezTo>
                <a:cubicBezTo>
                  <a:pt x="2408873" y="394335"/>
                  <a:pt x="2400300" y="394335"/>
                  <a:pt x="2392680" y="394335"/>
                </a:cubicBezTo>
                <a:lnTo>
                  <a:pt x="2382203" y="394335"/>
                </a:lnTo>
                <a:lnTo>
                  <a:pt x="2382203" y="377190"/>
                </a:lnTo>
                <a:lnTo>
                  <a:pt x="2484120" y="377190"/>
                </a:lnTo>
                <a:lnTo>
                  <a:pt x="2485073" y="419100"/>
                </a:lnTo>
                <a:lnTo>
                  <a:pt x="2486025" y="419100"/>
                </a:lnTo>
                <a:cubicBezTo>
                  <a:pt x="2495550" y="394335"/>
                  <a:pt x="2520315" y="369570"/>
                  <a:pt x="2561273" y="369570"/>
                </a:cubicBezTo>
                <a:cubicBezTo>
                  <a:pt x="2623185" y="369570"/>
                  <a:pt x="2638425" y="402908"/>
                  <a:pt x="2638425" y="459105"/>
                </a:cubicBezTo>
                <a:lnTo>
                  <a:pt x="2638425" y="581025"/>
                </a:lnTo>
                <a:cubicBezTo>
                  <a:pt x="2638425" y="602933"/>
                  <a:pt x="2637473" y="613410"/>
                  <a:pt x="2643188" y="620077"/>
                </a:cubicBezTo>
                <a:cubicBezTo>
                  <a:pt x="2647950" y="627698"/>
                  <a:pt x="2658428" y="627698"/>
                  <a:pt x="2665095" y="627698"/>
                </a:cubicBezTo>
                <a:lnTo>
                  <a:pt x="2675573" y="627698"/>
                </a:lnTo>
                <a:lnTo>
                  <a:pt x="2675573" y="644843"/>
                </a:lnTo>
                <a:lnTo>
                  <a:pt x="2568893" y="644843"/>
                </a:lnTo>
                <a:close/>
                <a:moveTo>
                  <a:pt x="2842260" y="619125"/>
                </a:moveTo>
                <a:cubicBezTo>
                  <a:pt x="2830830" y="642938"/>
                  <a:pt x="2808923" y="652463"/>
                  <a:pt x="2776538" y="652463"/>
                </a:cubicBezTo>
                <a:cubicBezTo>
                  <a:pt x="2718435" y="652463"/>
                  <a:pt x="2708910" y="610552"/>
                  <a:pt x="2708910" y="577215"/>
                </a:cubicBezTo>
                <a:lnTo>
                  <a:pt x="2708910" y="393383"/>
                </a:lnTo>
                <a:lnTo>
                  <a:pt x="2661285" y="393383"/>
                </a:lnTo>
                <a:lnTo>
                  <a:pt x="2661285" y="375285"/>
                </a:lnTo>
                <a:lnTo>
                  <a:pt x="2666048" y="375285"/>
                </a:lnTo>
                <a:cubicBezTo>
                  <a:pt x="2727960" y="375285"/>
                  <a:pt x="2761298" y="292417"/>
                  <a:pt x="2761298" y="251460"/>
                </a:cubicBezTo>
                <a:lnTo>
                  <a:pt x="2779395" y="251460"/>
                </a:lnTo>
                <a:lnTo>
                  <a:pt x="2779395" y="375285"/>
                </a:lnTo>
                <a:lnTo>
                  <a:pt x="2832735" y="375285"/>
                </a:lnTo>
                <a:lnTo>
                  <a:pt x="2832735" y="393383"/>
                </a:lnTo>
                <a:lnTo>
                  <a:pt x="2780348" y="393383"/>
                </a:lnTo>
                <a:lnTo>
                  <a:pt x="2780348" y="585788"/>
                </a:lnTo>
                <a:cubicBezTo>
                  <a:pt x="2780348" y="603885"/>
                  <a:pt x="2782253" y="621983"/>
                  <a:pt x="2802255" y="621983"/>
                </a:cubicBezTo>
                <a:cubicBezTo>
                  <a:pt x="2810828" y="621983"/>
                  <a:pt x="2816543" y="618173"/>
                  <a:pt x="2820353" y="611505"/>
                </a:cubicBezTo>
                <a:cubicBezTo>
                  <a:pt x="2830830" y="596265"/>
                  <a:pt x="2830830" y="564833"/>
                  <a:pt x="2830830" y="544830"/>
                </a:cubicBezTo>
                <a:lnTo>
                  <a:pt x="2851785" y="544830"/>
                </a:lnTo>
                <a:cubicBezTo>
                  <a:pt x="2851785" y="577215"/>
                  <a:pt x="2849880" y="602933"/>
                  <a:pt x="2842260" y="619125"/>
                </a:cubicBezTo>
                <a:moveTo>
                  <a:pt x="2857500" y="644843"/>
                </a:moveTo>
                <a:lnTo>
                  <a:pt x="2857500" y="627698"/>
                </a:lnTo>
                <a:lnTo>
                  <a:pt x="2866073" y="627698"/>
                </a:lnTo>
                <a:cubicBezTo>
                  <a:pt x="2873692" y="627698"/>
                  <a:pt x="2883217" y="626745"/>
                  <a:pt x="2887980" y="620077"/>
                </a:cubicBezTo>
                <a:cubicBezTo>
                  <a:pt x="2892742" y="612458"/>
                  <a:pt x="2892742" y="597218"/>
                  <a:pt x="2892742" y="579120"/>
                </a:cubicBezTo>
                <a:lnTo>
                  <a:pt x="2892742" y="435292"/>
                </a:lnTo>
                <a:cubicBezTo>
                  <a:pt x="2892742" y="423863"/>
                  <a:pt x="2893695" y="407670"/>
                  <a:pt x="2884170" y="400050"/>
                </a:cubicBezTo>
                <a:cubicBezTo>
                  <a:pt x="2878455" y="395288"/>
                  <a:pt x="2867978" y="394335"/>
                  <a:pt x="2857500" y="394335"/>
                </a:cubicBezTo>
                <a:lnTo>
                  <a:pt x="2851785" y="394335"/>
                </a:lnTo>
                <a:lnTo>
                  <a:pt x="2851785" y="376238"/>
                </a:lnTo>
                <a:lnTo>
                  <a:pt x="2963228" y="376238"/>
                </a:lnTo>
                <a:lnTo>
                  <a:pt x="2963228" y="578168"/>
                </a:lnTo>
                <a:cubicBezTo>
                  <a:pt x="2963228" y="596265"/>
                  <a:pt x="2962275" y="611505"/>
                  <a:pt x="2967990" y="619125"/>
                </a:cubicBezTo>
                <a:cubicBezTo>
                  <a:pt x="2972753" y="626745"/>
                  <a:pt x="2981325" y="626745"/>
                  <a:pt x="2989898" y="626745"/>
                </a:cubicBezTo>
                <a:lnTo>
                  <a:pt x="3000375" y="626745"/>
                </a:lnTo>
                <a:lnTo>
                  <a:pt x="3000375" y="643890"/>
                </a:lnTo>
                <a:lnTo>
                  <a:pt x="2857500" y="643890"/>
                </a:lnTo>
                <a:close/>
                <a:moveTo>
                  <a:pt x="3168015" y="644843"/>
                </a:moveTo>
                <a:cubicBezTo>
                  <a:pt x="3168967" y="644843"/>
                  <a:pt x="3167063" y="601027"/>
                  <a:pt x="3167063" y="601027"/>
                </a:cubicBezTo>
                <a:cubicBezTo>
                  <a:pt x="3162300" y="622935"/>
                  <a:pt x="3128010" y="652463"/>
                  <a:pt x="3089910" y="652463"/>
                </a:cubicBezTo>
                <a:cubicBezTo>
                  <a:pt x="3029903" y="652463"/>
                  <a:pt x="3010853" y="610552"/>
                  <a:pt x="3010853" y="582930"/>
                </a:cubicBezTo>
                <a:cubicBezTo>
                  <a:pt x="3010853" y="519113"/>
                  <a:pt x="3074670" y="498158"/>
                  <a:pt x="3161348" y="481013"/>
                </a:cubicBezTo>
                <a:lnTo>
                  <a:pt x="3161348" y="436245"/>
                </a:lnTo>
                <a:cubicBezTo>
                  <a:pt x="3161348" y="405765"/>
                  <a:pt x="3148013" y="386715"/>
                  <a:pt x="3108008" y="386715"/>
                </a:cubicBezTo>
                <a:cubicBezTo>
                  <a:pt x="3080385" y="386715"/>
                  <a:pt x="3057525" y="402908"/>
                  <a:pt x="3053715" y="413385"/>
                </a:cubicBezTo>
                <a:lnTo>
                  <a:pt x="3053715" y="414338"/>
                </a:lnTo>
                <a:cubicBezTo>
                  <a:pt x="3057525" y="408623"/>
                  <a:pt x="3064192" y="407670"/>
                  <a:pt x="3069908" y="407670"/>
                </a:cubicBezTo>
                <a:cubicBezTo>
                  <a:pt x="3089910" y="407670"/>
                  <a:pt x="3103245" y="419100"/>
                  <a:pt x="3103245" y="439102"/>
                </a:cubicBezTo>
                <a:cubicBezTo>
                  <a:pt x="3103245" y="454342"/>
                  <a:pt x="3087053" y="471488"/>
                  <a:pt x="3065145" y="471488"/>
                </a:cubicBezTo>
                <a:cubicBezTo>
                  <a:pt x="3047048" y="471488"/>
                  <a:pt x="3025140" y="459105"/>
                  <a:pt x="3025140" y="431483"/>
                </a:cubicBezTo>
                <a:cubicBezTo>
                  <a:pt x="3025140" y="393383"/>
                  <a:pt x="3068955" y="367665"/>
                  <a:pt x="3126105" y="367665"/>
                </a:cubicBezTo>
                <a:cubicBezTo>
                  <a:pt x="3176588" y="367665"/>
                  <a:pt x="3230880" y="381952"/>
                  <a:pt x="3230880" y="460058"/>
                </a:cubicBezTo>
                <a:lnTo>
                  <a:pt x="3230880" y="593408"/>
                </a:lnTo>
                <a:cubicBezTo>
                  <a:pt x="3230880" y="612458"/>
                  <a:pt x="3233738" y="619125"/>
                  <a:pt x="3238500" y="622935"/>
                </a:cubicBezTo>
                <a:cubicBezTo>
                  <a:pt x="3243263" y="626745"/>
                  <a:pt x="3250883" y="628650"/>
                  <a:pt x="3257550" y="628650"/>
                </a:cubicBezTo>
                <a:lnTo>
                  <a:pt x="3263265" y="628650"/>
                </a:lnTo>
                <a:lnTo>
                  <a:pt x="3263265" y="645795"/>
                </a:lnTo>
                <a:lnTo>
                  <a:pt x="3168015" y="645795"/>
                </a:lnTo>
                <a:close/>
                <a:moveTo>
                  <a:pt x="2926080" y="335280"/>
                </a:moveTo>
                <a:cubicBezTo>
                  <a:pt x="2902267" y="335280"/>
                  <a:pt x="2882265" y="316230"/>
                  <a:pt x="2882265" y="291465"/>
                </a:cubicBezTo>
                <a:cubicBezTo>
                  <a:pt x="2882265" y="267652"/>
                  <a:pt x="2901315" y="248602"/>
                  <a:pt x="2926080" y="248602"/>
                </a:cubicBezTo>
                <a:cubicBezTo>
                  <a:pt x="2949892" y="248602"/>
                  <a:pt x="2969895" y="267652"/>
                  <a:pt x="2969895" y="291465"/>
                </a:cubicBezTo>
                <a:cubicBezTo>
                  <a:pt x="2969895" y="315277"/>
                  <a:pt x="2950845" y="335280"/>
                  <a:pt x="2926080" y="335280"/>
                </a:cubicBezTo>
                <a:moveTo>
                  <a:pt x="3273742" y="644843"/>
                </a:moveTo>
                <a:lnTo>
                  <a:pt x="3273742" y="627698"/>
                </a:lnTo>
                <a:lnTo>
                  <a:pt x="3277553" y="627698"/>
                </a:lnTo>
                <a:cubicBezTo>
                  <a:pt x="3285173" y="627698"/>
                  <a:pt x="3292792" y="625793"/>
                  <a:pt x="3298508" y="621983"/>
                </a:cubicBezTo>
                <a:cubicBezTo>
                  <a:pt x="3303270" y="618173"/>
                  <a:pt x="3306128" y="614363"/>
                  <a:pt x="3306128" y="593408"/>
                </a:cubicBezTo>
                <a:lnTo>
                  <a:pt x="3306128" y="312420"/>
                </a:lnTo>
                <a:cubicBezTo>
                  <a:pt x="3306128" y="304800"/>
                  <a:pt x="3306128" y="286702"/>
                  <a:pt x="3297555" y="278130"/>
                </a:cubicBezTo>
                <a:cubicBezTo>
                  <a:pt x="3292792" y="273367"/>
                  <a:pt x="3283267" y="270510"/>
                  <a:pt x="3276600" y="270510"/>
                </a:cubicBezTo>
                <a:lnTo>
                  <a:pt x="3266123" y="270510"/>
                </a:lnTo>
                <a:lnTo>
                  <a:pt x="3266123" y="253365"/>
                </a:lnTo>
                <a:lnTo>
                  <a:pt x="3375660" y="244792"/>
                </a:lnTo>
                <a:lnTo>
                  <a:pt x="3375660" y="593408"/>
                </a:lnTo>
                <a:cubicBezTo>
                  <a:pt x="3375660" y="612458"/>
                  <a:pt x="3378517" y="618173"/>
                  <a:pt x="3383280" y="621983"/>
                </a:cubicBezTo>
                <a:cubicBezTo>
                  <a:pt x="3388042" y="625793"/>
                  <a:pt x="3398520" y="627698"/>
                  <a:pt x="3408998" y="627698"/>
                </a:cubicBezTo>
                <a:lnTo>
                  <a:pt x="3413760" y="627698"/>
                </a:lnTo>
                <a:lnTo>
                  <a:pt x="3413760" y="644843"/>
                </a:lnTo>
                <a:lnTo>
                  <a:pt x="3273742" y="644843"/>
                </a:ln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245"/>
              </a:solidFill>
              <a:effectLst/>
              <a:uLnTx/>
              <a:uFillTx/>
              <a:latin typeface="Arial"/>
              <a:ea typeface="+mn-ea"/>
              <a:cs typeface="+mn-cs"/>
            </a:endParaRPr>
          </a:p>
        </p:txBody>
      </p:sp>
      <p:sp>
        <p:nvSpPr>
          <p:cNvPr id="20" name="Footer Placeholder 2">
            <a:extLst>
              <a:ext uri="{FF2B5EF4-FFF2-40B4-BE49-F238E27FC236}">
                <a16:creationId xmlns:a16="http://schemas.microsoft.com/office/drawing/2014/main" id="{51A56862-26E3-4738-8168-EC6AD2CE9BE6}"/>
              </a:ext>
            </a:extLst>
          </p:cNvPr>
          <p:cNvSpPr>
            <a:spLocks noGrp="1"/>
          </p:cNvSpPr>
          <p:nvPr>
            <p:ph type="ftr" sz="quarter" idx="10"/>
          </p:nvPr>
        </p:nvSpPr>
        <p:spPr>
          <a:xfrm>
            <a:off x="965435" y="6592092"/>
            <a:ext cx="8911810" cy="231775"/>
          </a:xfrm>
        </p:spPr>
        <p:txBody>
          <a:bodyPr/>
          <a:lstStyle>
            <a:lvl1pPr>
              <a:defRPr>
                <a:solidFill>
                  <a:schemeClr val="bg1"/>
                </a:solidFill>
              </a:defRPr>
            </a:lvl1pPr>
          </a:lstStyle>
          <a:p>
            <a:r>
              <a:rPr lang="en-US" dirty="0"/>
              <a:t>For institutional plan sponsor use only. Not to be distributed to plan participants or the general public.</a:t>
            </a:r>
          </a:p>
        </p:txBody>
      </p:sp>
    </p:spTree>
    <p:extLst>
      <p:ext uri="{BB962C8B-B14F-4D97-AF65-F5344CB8AC3E}">
        <p14:creationId xmlns:p14="http://schemas.microsoft.com/office/powerpoint/2010/main" val="4282274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image" Target="../media/image20.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sp>
        <p:nvSpPr>
          <p:cNvPr id="4" name="Footer Placeholder 1">
            <a:extLst>
              <a:ext uri="{FF2B5EF4-FFF2-40B4-BE49-F238E27FC236}">
                <a16:creationId xmlns:a16="http://schemas.microsoft.com/office/drawing/2014/main" id="{694F3296-0FD2-45AD-BEF6-EA6DF9A2379B}"/>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Not for consumer use.</a:t>
            </a:r>
          </a:p>
        </p:txBody>
      </p:sp>
    </p:spTree>
    <p:extLst>
      <p:ext uri="{BB962C8B-B14F-4D97-AF65-F5344CB8AC3E}">
        <p14:creationId xmlns:p14="http://schemas.microsoft.com/office/powerpoint/2010/main" val="1511608771"/>
      </p:ext>
    </p:extLst>
  </p:cSld>
  <p:clrMap bg1="lt1" tx1="dk1" bg2="lt2" tx2="dk2" accent1="accent1" accent2="accent2" accent3="accent3" accent4="accent4" accent5="accent5" accent6="accent6" hlink="hlink" folHlink="folHlink"/>
  <p:sldLayoutIdLst>
    <p:sldLayoutId id="214748368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92" r:id="rId12"/>
    <p:sldLayoutId id="2147483693" r:id="rId13"/>
    <p:sldLayoutId id="2147483694" r:id="rId14"/>
    <p:sldLayoutId id="2147483695" r:id="rId15"/>
    <p:sldLayoutId id="2147483696" r:id="rId16"/>
    <p:sldLayoutId id="214748367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171902" y="6470650"/>
            <a:ext cx="89309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186485-5DB6-4586-BF39-0EA5B3D5871F}" type="slidenum">
              <a:rPr lang="en-US" smtClean="0"/>
              <a:t>‹#›</a:t>
            </a:fld>
            <a:endParaRPr lang="en-US"/>
          </a:p>
        </p:txBody>
      </p:sp>
      <p:grpSp>
        <p:nvGrpSpPr>
          <p:cNvPr id="13" name="Group 12">
            <a:extLst>
              <a:ext uri="{FF2B5EF4-FFF2-40B4-BE49-F238E27FC236}">
                <a16:creationId xmlns:a16="http://schemas.microsoft.com/office/drawing/2014/main" id="{CF4E061D-E359-F945-82A5-3C04CDBB5B16}"/>
              </a:ext>
            </a:extLst>
          </p:cNvPr>
          <p:cNvGrpSpPr/>
          <p:nvPr userDrawn="1"/>
        </p:nvGrpSpPr>
        <p:grpSpPr>
          <a:xfrm>
            <a:off x="0" y="0"/>
            <a:ext cx="554734" cy="6858000"/>
            <a:chOff x="0" y="0"/>
            <a:chExt cx="554734" cy="6858000"/>
          </a:xfrm>
        </p:grpSpPr>
        <p:sp>
          <p:nvSpPr>
            <p:cNvPr id="14" name="Rectangle 13">
              <a:extLst>
                <a:ext uri="{FF2B5EF4-FFF2-40B4-BE49-F238E27FC236}">
                  <a16:creationId xmlns:a16="http://schemas.microsoft.com/office/drawing/2014/main" id="{3FB65708-EA7C-B048-A8FD-68F06BBA6649}"/>
                </a:ext>
              </a:extLst>
            </p:cNvPr>
            <p:cNvSpPr/>
            <p:nvPr userDrawn="1"/>
          </p:nvSpPr>
          <p:spPr>
            <a:xfrm>
              <a:off x="0" y="0"/>
              <a:ext cx="554734" cy="554734"/>
            </a:xfrm>
            <a:prstGeom prst="rect">
              <a:avLst/>
            </a:prstGeom>
            <a:solidFill>
              <a:srgbClr val="267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drawing&#10;&#10;Description automatically generated">
              <a:extLst>
                <a:ext uri="{FF2B5EF4-FFF2-40B4-BE49-F238E27FC236}">
                  <a16:creationId xmlns:a16="http://schemas.microsoft.com/office/drawing/2014/main" id="{4C664981-1194-F347-8822-81828A534487}"/>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96465" y="94504"/>
              <a:ext cx="361804" cy="365726"/>
            </a:xfrm>
            <a:prstGeom prst="rect">
              <a:avLst/>
            </a:prstGeom>
          </p:spPr>
        </p:pic>
        <p:sp>
          <p:nvSpPr>
            <p:cNvPr id="16" name="Rectangle 15">
              <a:extLst>
                <a:ext uri="{FF2B5EF4-FFF2-40B4-BE49-F238E27FC236}">
                  <a16:creationId xmlns:a16="http://schemas.microsoft.com/office/drawing/2014/main" id="{0BD10BD4-4E0E-1549-AB84-32E9A8FBD8B0}"/>
                </a:ext>
              </a:extLst>
            </p:cNvPr>
            <p:cNvSpPr/>
            <p:nvPr userDrawn="1"/>
          </p:nvSpPr>
          <p:spPr>
            <a:xfrm>
              <a:off x="0" y="547635"/>
              <a:ext cx="554734" cy="6310365"/>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a:extLst>
              <a:ext uri="{FF2B5EF4-FFF2-40B4-BE49-F238E27FC236}">
                <a16:creationId xmlns:a16="http://schemas.microsoft.com/office/drawing/2014/main" id="{4EE896E3-4112-459F-8F9A-558598BF7311}"/>
              </a:ext>
            </a:extLst>
          </p:cNvPr>
          <p:cNvSpPr>
            <a:spLocks noGrp="1"/>
          </p:cNvSpPr>
          <p:nvPr>
            <p:ph type="ftr" sz="quarter" idx="3"/>
          </p:nvPr>
        </p:nvSpPr>
        <p:spPr>
          <a:xfrm>
            <a:off x="965435" y="6592092"/>
            <a:ext cx="8911810" cy="231775"/>
          </a:xfrm>
          <a:prstGeom prst="rect">
            <a:avLst/>
          </a:prstGeom>
        </p:spPr>
        <p:txBody>
          <a:bodyPr vert="horz" lIns="91440" tIns="45720" rIns="91440" bIns="45720" rtlCol="0" anchor="ctr"/>
          <a:lstStyle>
            <a:lvl1pPr algn="l">
              <a:defRPr sz="800">
                <a:solidFill>
                  <a:schemeClr val="bg1">
                    <a:lumMod val="50000"/>
                  </a:schemeClr>
                </a:solidFill>
              </a:defRPr>
            </a:lvl1pPr>
          </a:lstStyle>
          <a:p>
            <a:r>
              <a:rPr lang="en-US" dirty="0"/>
              <a:t>Not for consumer use.</a:t>
            </a:r>
          </a:p>
        </p:txBody>
      </p:sp>
    </p:spTree>
    <p:extLst>
      <p:ext uri="{BB962C8B-B14F-4D97-AF65-F5344CB8AC3E}">
        <p14:creationId xmlns:p14="http://schemas.microsoft.com/office/powerpoint/2010/main" val="158980861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000" kern="1200">
          <a:solidFill>
            <a:srgbClr val="6D6E7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Narrow" panose="020B0606020202030204" pitchFamily="34" charset="0"/>
        <a:buChar char="–"/>
        <a:defRPr sz="2000" kern="1200">
          <a:solidFill>
            <a:srgbClr val="6D6E7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rgbClr val="6D6E7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6D6E7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31.wmf"/><Relationship Id="rId4" Type="http://schemas.openxmlformats.org/officeDocument/2006/relationships/image" Target="../media/image30.wmf"/></Relationships>
</file>

<file path=ppt/slides/_rels/slide1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31.wmf"/><Relationship Id="rId4" Type="http://schemas.openxmlformats.org/officeDocument/2006/relationships/image" Target="../media/image30.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25.wmf"/><Relationship Id="rId4" Type="http://schemas.openxmlformats.org/officeDocument/2006/relationships/image" Target="../media/image24.wmf"/></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25.wmf"/><Relationship Id="rId4" Type="http://schemas.openxmlformats.org/officeDocument/2006/relationships/image" Target="../media/image24.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D31ED4-4F05-2845-AD64-208C911AB233}"/>
              </a:ext>
            </a:extLst>
          </p:cNvPr>
          <p:cNvSpPr>
            <a:spLocks noGrp="1"/>
          </p:cNvSpPr>
          <p:nvPr>
            <p:ph type="ctrTitle"/>
          </p:nvPr>
        </p:nvSpPr>
        <p:spPr/>
        <p:txBody>
          <a:bodyPr/>
          <a:lstStyle/>
          <a:p>
            <a:br>
              <a:rPr lang="en-US" dirty="0"/>
            </a:br>
            <a:r>
              <a:rPr lang="en-US" dirty="0"/>
              <a:t>§7702 and You</a:t>
            </a:r>
          </a:p>
        </p:txBody>
      </p:sp>
      <p:sp>
        <p:nvSpPr>
          <p:cNvPr id="11" name="Content Placeholder 10">
            <a:extLst>
              <a:ext uri="{FF2B5EF4-FFF2-40B4-BE49-F238E27FC236}">
                <a16:creationId xmlns:a16="http://schemas.microsoft.com/office/drawing/2014/main" id="{4475F0F8-EC1E-4FEA-AC48-D0CDED5DBC69}"/>
              </a:ext>
            </a:extLst>
          </p:cNvPr>
          <p:cNvSpPr>
            <a:spLocks noGrp="1"/>
          </p:cNvSpPr>
          <p:nvPr>
            <p:ph sz="quarter" idx="11"/>
          </p:nvPr>
        </p:nvSpPr>
        <p:spPr/>
        <p:txBody>
          <a:bodyPr/>
          <a:lstStyle/>
          <a:p>
            <a:pPr defTabSz="806867" fontAlgn="base">
              <a:spcBef>
                <a:spcPct val="0"/>
              </a:spcBef>
              <a:spcAft>
                <a:spcPct val="0"/>
              </a:spcAft>
            </a:pPr>
            <a:r>
              <a:rPr lang="en-US" b="1" dirty="0">
                <a:ea typeface="ＭＳ Ｐゴシック" charset="0"/>
              </a:rPr>
              <a:t>[Presented by:]</a:t>
            </a:r>
          </a:p>
          <a:p>
            <a:pPr defTabSz="806867" fontAlgn="base">
              <a:spcBef>
                <a:spcPct val="0"/>
              </a:spcBef>
              <a:spcAft>
                <a:spcPct val="0"/>
              </a:spcAft>
            </a:pPr>
            <a:r>
              <a:rPr lang="en-US" dirty="0">
                <a:ea typeface="ＭＳ Ｐゴシック" charset="0"/>
              </a:rPr>
              <a:t>[Joe Sample,][Designations per field stationery guidelines]</a:t>
            </a:r>
          </a:p>
          <a:p>
            <a:pPr defTabSz="806867" fontAlgn="base">
              <a:spcBef>
                <a:spcPct val="0"/>
              </a:spcBef>
              <a:spcAft>
                <a:spcPct val="0"/>
              </a:spcAft>
            </a:pPr>
            <a:r>
              <a:rPr lang="en-US" dirty="0">
                <a:ea typeface="ＭＳ Ｐゴシック" charset="0"/>
              </a:rPr>
              <a:t>[Company Approved Title]</a:t>
            </a:r>
          </a:p>
          <a:p>
            <a:pPr defTabSz="806867" fontAlgn="base">
              <a:spcBef>
                <a:spcPct val="0"/>
              </a:spcBef>
              <a:spcAft>
                <a:spcPct val="0"/>
              </a:spcAft>
            </a:pPr>
            <a:r>
              <a:rPr lang="en-US" dirty="0">
                <a:ea typeface="ＭＳ Ｐゴシック" charset="0"/>
              </a:rPr>
              <a:t>[Phone [123-123-1234]] </a:t>
            </a:r>
          </a:p>
          <a:p>
            <a:pPr defTabSz="806867" fontAlgn="base">
              <a:spcBef>
                <a:spcPct val="0"/>
              </a:spcBef>
              <a:spcAft>
                <a:spcPct val="0"/>
              </a:spcAft>
            </a:pPr>
            <a:r>
              <a:rPr lang="en-US" dirty="0">
                <a:ea typeface="ＭＳ Ｐゴシック" charset="0"/>
              </a:rPr>
              <a:t>[joe.sample@prudential.com]</a:t>
            </a:r>
          </a:p>
        </p:txBody>
      </p:sp>
      <p:sp>
        <p:nvSpPr>
          <p:cNvPr id="12" name="Content Placeholder 11">
            <a:extLst>
              <a:ext uri="{FF2B5EF4-FFF2-40B4-BE49-F238E27FC236}">
                <a16:creationId xmlns:a16="http://schemas.microsoft.com/office/drawing/2014/main" id="{0FC6C102-980C-4FCA-9DAB-DB7E0C50BB89}"/>
              </a:ext>
            </a:extLst>
          </p:cNvPr>
          <p:cNvSpPr>
            <a:spLocks noGrp="1"/>
          </p:cNvSpPr>
          <p:nvPr>
            <p:ph sz="quarter" idx="12"/>
          </p:nvPr>
        </p:nvSpPr>
        <p:spPr/>
        <p:txBody>
          <a:bodyPr/>
          <a:lstStyle/>
          <a:p>
            <a:r>
              <a:rPr lang="en-US" dirty="0"/>
              <a:t>Advanced Planning</a:t>
            </a:r>
          </a:p>
        </p:txBody>
      </p:sp>
      <p:pic>
        <p:nvPicPr>
          <p:cNvPr id="20" name="Picture Placeholder 19" descr="Prudential Logo">
            <a:extLst>
              <a:ext uri="{FF2B5EF4-FFF2-40B4-BE49-F238E27FC236}">
                <a16:creationId xmlns:a16="http://schemas.microsoft.com/office/drawing/2014/main" id="{02ADFA40-91B8-412B-AB34-E66B23212EAD}"/>
              </a:ext>
            </a:extLst>
          </p:cNvPr>
          <p:cNvPicPr>
            <a:picLocks noGrp="1" noChangeAspect="1"/>
          </p:cNvPicPr>
          <p:nvPr>
            <p:ph type="pic" sz="quarter" idx="13"/>
          </p:nvPr>
        </p:nvPicPr>
        <p:blipFill>
          <a:blip r:embed="rId3"/>
          <a:srcRect t="492" b="492"/>
          <a:stretch>
            <a:fillRect/>
          </a:stretch>
        </p:blipFill>
        <p:spPr>
          <a:xfrm>
            <a:off x="9988550" y="5929313"/>
            <a:ext cx="1930400" cy="441325"/>
          </a:xfrm>
          <a:prstGeom prst="rect">
            <a:avLst/>
          </a:prstGeom>
        </p:spPr>
      </p:pic>
      <p:sp>
        <p:nvSpPr>
          <p:cNvPr id="4" name="Footer Placeholder 3">
            <a:extLst>
              <a:ext uri="{FF2B5EF4-FFF2-40B4-BE49-F238E27FC236}">
                <a16:creationId xmlns:a16="http://schemas.microsoft.com/office/drawing/2014/main" id="{D592F5A5-4F08-4A44-9B9E-3A68C9DF4210}"/>
              </a:ext>
            </a:extLst>
          </p:cNvPr>
          <p:cNvSpPr>
            <a:spLocks noGrp="1"/>
          </p:cNvSpPr>
          <p:nvPr>
            <p:ph type="ftr" sz="quarter" idx="10"/>
          </p:nvPr>
        </p:nvSpPr>
        <p:spPr>
          <a:xfrm>
            <a:off x="965435" y="6537325"/>
            <a:ext cx="8911810" cy="231775"/>
          </a:xfrm>
        </p:spPr>
        <p:txBody>
          <a:bodyPr/>
          <a:lstStyle/>
          <a:p>
            <a:r>
              <a:rPr lang="en-US" dirty="0"/>
              <a:t>1046962-00001-00</a:t>
            </a:r>
          </a:p>
          <a:p>
            <a:r>
              <a:rPr lang="en-US" dirty="0"/>
              <a:t>For Financial Professional Use Only. Not for Use with Consumers.</a:t>
            </a:r>
          </a:p>
        </p:txBody>
      </p:sp>
      <p:sp>
        <p:nvSpPr>
          <p:cNvPr id="3" name="Slide Number Placeholder 2">
            <a:extLst>
              <a:ext uri="{FF2B5EF4-FFF2-40B4-BE49-F238E27FC236}">
                <a16:creationId xmlns:a16="http://schemas.microsoft.com/office/drawing/2014/main" id="{7B00DF49-DBEC-3A49-B81B-0E6557C9D419}"/>
              </a:ext>
              <a:ext uri="{C183D7F6-B498-43B3-948B-1728B52AA6E4}">
                <adec:decorative xmlns:adec="http://schemas.microsoft.com/office/drawing/2017/decorative" val="1"/>
              </a:ext>
            </a:extLst>
          </p:cNvPr>
          <p:cNvSpPr>
            <a:spLocks noGrp="1"/>
          </p:cNvSpPr>
          <p:nvPr>
            <p:ph type="sldNum" sz="quarter" idx="4"/>
          </p:nvPr>
        </p:nvSpPr>
        <p:spPr>
          <a:xfrm>
            <a:off x="11171902" y="6470650"/>
            <a:ext cx="893097" cy="365125"/>
          </a:xfrm>
        </p:spPr>
        <p:txBody>
          <a:bodyPr/>
          <a:lstStyle/>
          <a:p>
            <a:fld id="{DE186485-5DB6-4586-BF39-0EA5B3D5871F}" type="slidenum">
              <a:rPr lang="en-US" smtClean="0"/>
              <a:pPr/>
              <a:t>1</a:t>
            </a:fld>
            <a:endParaRPr lang="en-US"/>
          </a:p>
        </p:txBody>
      </p:sp>
    </p:spTree>
    <p:extLst>
      <p:ext uri="{BB962C8B-B14F-4D97-AF65-F5344CB8AC3E}">
        <p14:creationId xmlns:p14="http://schemas.microsoft.com/office/powerpoint/2010/main" val="90124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1C9B8C-7AEF-3E4C-8F37-7FE626D6C1EA}"/>
              </a:ext>
            </a:extLst>
          </p:cNvPr>
          <p:cNvSpPr>
            <a:spLocks noGrp="1"/>
          </p:cNvSpPr>
          <p:nvPr>
            <p:ph type="title"/>
          </p:nvPr>
        </p:nvSpPr>
        <p:spPr/>
        <p:txBody>
          <a:bodyPr/>
          <a:lstStyle/>
          <a:p>
            <a:r>
              <a:rPr lang="en-US" dirty="0"/>
              <a:t>Biden’s Income Tax Proposals</a:t>
            </a:r>
          </a:p>
        </p:txBody>
      </p:sp>
      <p:sp>
        <p:nvSpPr>
          <p:cNvPr id="4" name="Content Placeholder 3">
            <a:extLst>
              <a:ext uri="{FF2B5EF4-FFF2-40B4-BE49-F238E27FC236}">
                <a16:creationId xmlns:a16="http://schemas.microsoft.com/office/drawing/2014/main" id="{613FE4A6-4333-A74B-A2B6-59A4632CA2FE}"/>
              </a:ext>
            </a:extLst>
          </p:cNvPr>
          <p:cNvSpPr>
            <a:spLocks noGrp="1"/>
          </p:cNvSpPr>
          <p:nvPr>
            <p:ph sz="quarter" idx="14"/>
          </p:nvPr>
        </p:nvSpPr>
        <p:spPr>
          <a:xfrm>
            <a:off x="965197" y="2117771"/>
            <a:ext cx="5879293" cy="3982386"/>
          </a:xfrm>
        </p:spPr>
        <p:txBody>
          <a:bodyPr/>
          <a:lstStyle/>
          <a:p>
            <a:r>
              <a:rPr lang="en-US" dirty="0">
                <a:solidFill>
                  <a:schemeClr val="tx1"/>
                </a:solidFill>
                <a:latin typeface="+mj-lt"/>
              </a:rPr>
              <a:t>Increase income taxes and payroll taxes on certain taxpayers with high incomes ($400K +)</a:t>
            </a:r>
          </a:p>
          <a:p>
            <a:r>
              <a:rPr lang="en-US" dirty="0">
                <a:solidFill>
                  <a:schemeClr val="tx1"/>
                </a:solidFill>
                <a:latin typeface="+mj-lt"/>
              </a:rPr>
              <a:t>Cap the tax benefit of itemized deductions at 28% of value for those earning $400k+</a:t>
            </a:r>
          </a:p>
          <a:p>
            <a:r>
              <a:rPr lang="en-US" dirty="0">
                <a:solidFill>
                  <a:schemeClr val="tx1"/>
                </a:solidFill>
                <a:latin typeface="+mj-lt"/>
              </a:rPr>
              <a:t>Tax capital gains at ordinary income rate for those earning more than $1 million</a:t>
            </a:r>
          </a:p>
          <a:p>
            <a:r>
              <a:rPr lang="en-US" dirty="0">
                <a:solidFill>
                  <a:schemeClr val="tx1"/>
                </a:solidFill>
                <a:latin typeface="+mj-lt"/>
              </a:rPr>
              <a:t>Expand Social Security taxable wage base to include income above $400,000</a:t>
            </a:r>
          </a:p>
          <a:p>
            <a:r>
              <a:rPr lang="en-US" dirty="0">
                <a:solidFill>
                  <a:schemeClr val="tx1"/>
                </a:solidFill>
                <a:latin typeface="+mj-lt"/>
              </a:rPr>
              <a:t>Raise corporate tax rate to 28% and implement a 15% corporate minimum tax</a:t>
            </a:r>
          </a:p>
          <a:p>
            <a:endParaRPr lang="en-US" dirty="0">
              <a:latin typeface="+mj-lt"/>
            </a:endParaRPr>
          </a:p>
          <a:p>
            <a:endParaRPr lang="en-US" dirty="0">
              <a:latin typeface="+mj-lt"/>
            </a:endParaRPr>
          </a:p>
        </p:txBody>
      </p:sp>
      <p:sp>
        <p:nvSpPr>
          <p:cNvPr id="12" name="Process 11">
            <a:extLst>
              <a:ext uri="{FF2B5EF4-FFF2-40B4-BE49-F238E27FC236}">
                <a16:creationId xmlns:a16="http://schemas.microsoft.com/office/drawing/2014/main" id="{9D161405-88A7-0546-B4BA-EDEA1F80D030}"/>
              </a:ext>
              <a:ext uri="{C183D7F6-B498-43B3-948B-1728B52AA6E4}">
                <adec:decorative xmlns:adec="http://schemas.microsoft.com/office/drawing/2017/decorative" val="1"/>
              </a:ext>
            </a:extLst>
          </p:cNvPr>
          <p:cNvSpPr/>
          <p:nvPr/>
        </p:nvSpPr>
        <p:spPr>
          <a:xfrm>
            <a:off x="7572453" y="2508006"/>
            <a:ext cx="4045997" cy="2982649"/>
          </a:xfrm>
          <a:prstGeom prst="flowChartProcess">
            <a:avLst/>
          </a:prstGeom>
          <a:gradFill flip="none" rotWithShape="1">
            <a:gsLst>
              <a:gs pos="0">
                <a:schemeClr val="accent4">
                  <a:lumMod val="60000"/>
                  <a:lumOff val="40000"/>
                  <a:alpha val="0"/>
                </a:schemeClr>
              </a:gs>
              <a:gs pos="100000">
                <a:schemeClr val="accent4">
                  <a:lumMod val="60000"/>
                  <a:lumOff val="4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6BD3AA3E-1048-0C43-837F-ED78354F9A32}"/>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7572454" y="2761648"/>
            <a:ext cx="4045997" cy="2694632"/>
          </a:xfrm>
          <a:prstGeom prst="rect">
            <a:avLst/>
          </a:prstGeom>
        </p:spPr>
      </p:pic>
      <p:sp>
        <p:nvSpPr>
          <p:cNvPr id="6" name="Text Placeholder 5">
            <a:extLst>
              <a:ext uri="{FF2B5EF4-FFF2-40B4-BE49-F238E27FC236}">
                <a16:creationId xmlns:a16="http://schemas.microsoft.com/office/drawing/2014/main" id="{24B68913-170E-1D4B-A3B0-B0BD02055A0B}"/>
              </a:ext>
            </a:extLst>
          </p:cNvPr>
          <p:cNvSpPr>
            <a:spLocks noGrp="1"/>
          </p:cNvSpPr>
          <p:nvPr>
            <p:ph type="body" sz="quarter" idx="13"/>
          </p:nvPr>
        </p:nvSpPr>
        <p:spPr>
          <a:xfrm>
            <a:off x="965198" y="5978768"/>
            <a:ext cx="9779002" cy="457200"/>
          </a:xfrm>
        </p:spPr>
        <p:txBody>
          <a:bodyPr/>
          <a:lstStyle/>
          <a:p>
            <a:r>
              <a:rPr lang="en-US" dirty="0">
                <a:solidFill>
                  <a:srgbClr val="000000">
                    <a:lumMod val="50000"/>
                    <a:lumOff val="50000"/>
                  </a:srgbClr>
                </a:solidFill>
                <a:latin typeface="PrudentialModern Medium"/>
                <a:cs typeface="Georgia"/>
              </a:rPr>
              <a:t>Sources: Washington Post, Roll Call, Congressional Research Service, New York Times, Federal Register, The White House, Forbes.</a:t>
            </a:r>
          </a:p>
        </p:txBody>
      </p:sp>
      <p:sp>
        <p:nvSpPr>
          <p:cNvPr id="15" name="Footer Placeholder 14">
            <a:extLst>
              <a:ext uri="{FF2B5EF4-FFF2-40B4-BE49-F238E27FC236}">
                <a16:creationId xmlns:a16="http://schemas.microsoft.com/office/drawing/2014/main" id="{D23A5A39-6711-4162-886F-3C21E6C22C1C}"/>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00683996-5C12-ED4C-94FF-C30DB054BC8B}"/>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10</a:t>
            </a:fld>
            <a:endParaRPr lang="en-US"/>
          </a:p>
        </p:txBody>
      </p:sp>
    </p:spTree>
    <p:extLst>
      <p:ext uri="{BB962C8B-B14F-4D97-AF65-F5344CB8AC3E}">
        <p14:creationId xmlns:p14="http://schemas.microsoft.com/office/powerpoint/2010/main" val="208659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F25C3A6-B9AE-E943-BF25-12E843FBBE87}"/>
              </a:ext>
            </a:extLst>
          </p:cNvPr>
          <p:cNvSpPr>
            <a:spLocks noGrp="1"/>
          </p:cNvSpPr>
          <p:nvPr>
            <p:ph type="title"/>
          </p:nvPr>
        </p:nvSpPr>
        <p:spPr>
          <a:xfrm>
            <a:off x="969264" y="872532"/>
            <a:ext cx="10515600" cy="925512"/>
          </a:xfrm>
        </p:spPr>
        <p:txBody>
          <a:bodyPr>
            <a:normAutofit/>
          </a:bodyPr>
          <a:lstStyle/>
          <a:p>
            <a:r>
              <a:rPr lang="en-US" sz="6000" dirty="0"/>
              <a:t>Why is this important?</a:t>
            </a:r>
          </a:p>
        </p:txBody>
      </p:sp>
      <p:graphicFrame>
        <p:nvGraphicFramePr>
          <p:cNvPr id="17" name="Table 17">
            <a:extLst>
              <a:ext uri="{FF2B5EF4-FFF2-40B4-BE49-F238E27FC236}">
                <a16:creationId xmlns:a16="http://schemas.microsoft.com/office/drawing/2014/main" id="{0C1CBDCD-1B9E-924C-B841-D1BE40C7538F}"/>
              </a:ext>
            </a:extLst>
          </p:cNvPr>
          <p:cNvGraphicFramePr>
            <a:graphicFrameLocks noGrp="1"/>
          </p:cNvGraphicFramePr>
          <p:nvPr>
            <p:ph idx="1"/>
            <p:extLst>
              <p:ext uri="{D42A27DB-BD31-4B8C-83A1-F6EECF244321}">
                <p14:modId xmlns:p14="http://schemas.microsoft.com/office/powerpoint/2010/main" val="2611440435"/>
              </p:ext>
            </p:extLst>
          </p:nvPr>
        </p:nvGraphicFramePr>
        <p:xfrm>
          <a:off x="1104900" y="2065338"/>
          <a:ext cx="7205471" cy="4109911"/>
        </p:xfrm>
        <a:graphic>
          <a:graphicData uri="http://schemas.openxmlformats.org/drawingml/2006/table">
            <a:tbl>
              <a:tblPr firstRow="1" bandRow="1">
                <a:tableStyleId>{F5AB1C69-6EDB-4FF4-983F-18BD219EF322}</a:tableStyleId>
              </a:tblPr>
              <a:tblGrid>
                <a:gridCol w="1691374">
                  <a:extLst>
                    <a:ext uri="{9D8B030D-6E8A-4147-A177-3AD203B41FA5}">
                      <a16:colId xmlns:a16="http://schemas.microsoft.com/office/drawing/2014/main" val="3243004103"/>
                    </a:ext>
                  </a:extLst>
                </a:gridCol>
                <a:gridCol w="5514097">
                  <a:extLst>
                    <a:ext uri="{9D8B030D-6E8A-4147-A177-3AD203B41FA5}">
                      <a16:colId xmlns:a16="http://schemas.microsoft.com/office/drawing/2014/main" val="1262773433"/>
                    </a:ext>
                  </a:extLst>
                </a:gridCol>
              </a:tblGrid>
              <a:tr h="459977">
                <a:tc>
                  <a:txBody>
                    <a:bodyPr/>
                    <a:lstStyle/>
                    <a:p>
                      <a:r>
                        <a:rPr lang="en-US" dirty="0"/>
                        <a:t>Section</a:t>
                      </a:r>
                    </a:p>
                  </a:txBody>
                  <a:tcPr/>
                </a:tc>
                <a:tc>
                  <a:txBody>
                    <a:bodyPr/>
                    <a:lstStyle/>
                    <a:p>
                      <a:r>
                        <a:rPr lang="en-US" dirty="0"/>
                        <a:t>Benefit</a:t>
                      </a:r>
                    </a:p>
                  </a:txBody>
                  <a:tcPr/>
                </a:tc>
                <a:extLst>
                  <a:ext uri="{0D108BD9-81ED-4DB2-BD59-A6C34878D82A}">
                    <a16:rowId xmlns:a16="http://schemas.microsoft.com/office/drawing/2014/main" val="3465154186"/>
                  </a:ext>
                </a:extLst>
              </a:tr>
              <a:tr h="615281">
                <a:tc>
                  <a:txBody>
                    <a:bodyPr/>
                    <a:lstStyle/>
                    <a:p>
                      <a:pPr marL="118872" indent="0" algn="l" fontAlgn="ctr">
                        <a:spcBef>
                          <a:spcPts val="0"/>
                        </a:spcBef>
                        <a:spcAft>
                          <a:spcPts val="0"/>
                        </a:spcAft>
                      </a:pPr>
                      <a:r>
                        <a:rPr lang="en-US" sz="1800" b="1" u="none" strike="noStrike" dirty="0">
                          <a:effectLst/>
                          <a:latin typeface="+mj-lt"/>
                        </a:rPr>
                        <a:t>IRC §101(a)</a:t>
                      </a:r>
                      <a:endParaRPr lang="en-US" sz="1800" b="1" i="0" u="none" strike="noStrike" dirty="0">
                        <a:effectLst/>
                        <a:latin typeface="+mj-lt"/>
                      </a:endParaRPr>
                    </a:p>
                  </a:txBody>
                  <a:tcPr marL="69440" marR="69440" marT="34664" marB="34664" anchor="ctr"/>
                </a:tc>
                <a:tc>
                  <a:txBody>
                    <a:bodyPr/>
                    <a:lstStyle/>
                    <a:p>
                      <a:pPr marL="173736" indent="0" algn="l" fontAlgn="ctr">
                        <a:spcBef>
                          <a:spcPts val="0"/>
                        </a:spcBef>
                        <a:spcAft>
                          <a:spcPts val="0"/>
                        </a:spcAft>
                      </a:pPr>
                      <a:r>
                        <a:rPr lang="en-US" sz="1800" b="1" u="none" strike="noStrike" dirty="0">
                          <a:effectLst/>
                          <a:latin typeface="+mj-lt"/>
                        </a:rPr>
                        <a:t>This Section allows death benefits to pass income tax-free to the beneficiary</a:t>
                      </a:r>
                      <a:endParaRPr lang="en-US" sz="1800" b="1" i="0" u="none" strike="noStrike" dirty="0">
                        <a:effectLst/>
                        <a:latin typeface="+mj-lt"/>
                      </a:endParaRPr>
                    </a:p>
                  </a:txBody>
                  <a:tcPr marL="69440" marR="69440" marT="34664" marB="34664" anchor="ctr"/>
                </a:tc>
                <a:extLst>
                  <a:ext uri="{0D108BD9-81ED-4DB2-BD59-A6C34878D82A}">
                    <a16:rowId xmlns:a16="http://schemas.microsoft.com/office/drawing/2014/main" val="511230382"/>
                  </a:ext>
                </a:extLst>
              </a:tr>
              <a:tr h="696881">
                <a:tc>
                  <a:txBody>
                    <a:bodyPr/>
                    <a:lstStyle/>
                    <a:p>
                      <a:pPr marL="118872" indent="0" algn="l" rtl="0" eaLnBrk="1" fontAlgn="ctr" latinLnBrk="0" hangingPunct="1">
                        <a:spcBef>
                          <a:spcPts val="0"/>
                        </a:spcBef>
                        <a:spcAft>
                          <a:spcPts val="0"/>
                        </a:spcAft>
                      </a:pPr>
                      <a:r>
                        <a:rPr lang="en-US" sz="1800" b="1" u="none" strike="noStrike" kern="1200" dirty="0">
                          <a:effectLst/>
                          <a:latin typeface="+mj-lt"/>
                        </a:rPr>
                        <a:t>IRC §7702</a:t>
                      </a:r>
                      <a:endParaRPr lang="en-US" sz="1800" b="1" i="0" u="none" strike="noStrike" dirty="0">
                        <a:effectLst/>
                        <a:latin typeface="+mj-lt"/>
                      </a:endParaRPr>
                    </a:p>
                  </a:txBody>
                  <a:tcPr marL="69440" marR="69440" marT="34664" marB="34664" anchor="ctr"/>
                </a:tc>
                <a:tc>
                  <a:txBody>
                    <a:bodyPr/>
                    <a:lstStyle/>
                    <a:p>
                      <a:pPr marL="173736" indent="0" algn="l" rtl="0" eaLnBrk="1" fontAlgn="ctr" latinLnBrk="0" hangingPunct="1">
                        <a:spcBef>
                          <a:spcPts val="0"/>
                        </a:spcBef>
                        <a:spcAft>
                          <a:spcPts val="0"/>
                        </a:spcAft>
                      </a:pPr>
                      <a:r>
                        <a:rPr lang="en-US" sz="1800" b="1" u="none" strike="noStrike" kern="1200" dirty="0">
                          <a:effectLst/>
                          <a:latin typeface="+mj-lt"/>
                        </a:rPr>
                        <a:t>Definition of life insurance for tax-deferred growth</a:t>
                      </a:r>
                      <a:endParaRPr lang="en-US" sz="1800" b="1" i="0" u="none" strike="noStrike" dirty="0">
                        <a:effectLst/>
                        <a:latin typeface="+mj-lt"/>
                      </a:endParaRPr>
                    </a:p>
                  </a:txBody>
                  <a:tcPr marL="69440" marR="69440" marT="34664" marB="34664" anchor="ctr"/>
                </a:tc>
                <a:extLst>
                  <a:ext uri="{0D108BD9-81ED-4DB2-BD59-A6C34878D82A}">
                    <a16:rowId xmlns:a16="http://schemas.microsoft.com/office/drawing/2014/main" val="2044755507"/>
                  </a:ext>
                </a:extLst>
              </a:tr>
              <a:tr h="824829">
                <a:tc>
                  <a:txBody>
                    <a:bodyPr/>
                    <a:lstStyle/>
                    <a:p>
                      <a:pPr marL="118872" indent="0" algn="l" rtl="0" eaLnBrk="1" fontAlgn="ctr" latinLnBrk="0" hangingPunct="1">
                        <a:spcBef>
                          <a:spcPts val="0"/>
                        </a:spcBef>
                        <a:spcAft>
                          <a:spcPts val="0"/>
                        </a:spcAft>
                      </a:pPr>
                      <a:r>
                        <a:rPr lang="en-US" sz="1800" b="1" u="none" strike="noStrike" kern="1200" dirty="0">
                          <a:effectLst/>
                          <a:latin typeface="+mj-lt"/>
                        </a:rPr>
                        <a:t>IRC§7702A</a:t>
                      </a:r>
                      <a:endParaRPr lang="en-US" sz="1800" b="1" i="0" u="none" strike="noStrike" dirty="0">
                        <a:effectLst/>
                        <a:latin typeface="+mj-lt"/>
                      </a:endParaRPr>
                    </a:p>
                  </a:txBody>
                  <a:tcPr marL="69440" marR="69440" marT="34664" marB="34664" anchor="ctr"/>
                </a:tc>
                <a:tc>
                  <a:txBody>
                    <a:bodyPr/>
                    <a:lstStyle/>
                    <a:p>
                      <a:pPr marL="173736" marR="0" indent="0" algn="l" rtl="0" eaLnBrk="1" fontAlgn="auto" latinLnBrk="0" hangingPunct="1">
                        <a:spcBef>
                          <a:spcPts val="0"/>
                        </a:spcBef>
                        <a:spcAft>
                          <a:spcPts val="0"/>
                        </a:spcAft>
                      </a:pPr>
                      <a:r>
                        <a:rPr lang="en-US" sz="1800" b="1" u="none" strike="noStrike" kern="1200" dirty="0">
                          <a:effectLst/>
                          <a:latin typeface="+mj-lt"/>
                        </a:rPr>
                        <a:t>Sets the maximum you can put into a life insurance </a:t>
                      </a:r>
                      <a:r>
                        <a:rPr lang="en-US" sz="1800" b="1" u="none" strike="noStrike" kern="1200" dirty="0">
                          <a:solidFill>
                            <a:schemeClr val="dk1"/>
                          </a:solidFill>
                          <a:effectLst/>
                          <a:latin typeface="+mj-lt"/>
                          <a:ea typeface="+mn-ea"/>
                          <a:cs typeface="+mn-cs"/>
                        </a:rPr>
                        <a:t>policy to maintain favorable tax treatment on lifetime distributions and still receive tax deferral.</a:t>
                      </a:r>
                    </a:p>
                  </a:txBody>
                  <a:tcPr marL="69440" marR="69440" marT="34664" marB="34664" anchor="ctr"/>
                </a:tc>
                <a:extLst>
                  <a:ext uri="{0D108BD9-81ED-4DB2-BD59-A6C34878D82A}">
                    <a16:rowId xmlns:a16="http://schemas.microsoft.com/office/drawing/2014/main" val="2965347275"/>
                  </a:ext>
                </a:extLst>
              </a:tr>
              <a:tr h="615281">
                <a:tc>
                  <a:txBody>
                    <a:bodyPr/>
                    <a:lstStyle/>
                    <a:p>
                      <a:pPr marL="118872" indent="0" algn="l" rtl="0" eaLnBrk="1" fontAlgn="ctr" latinLnBrk="0" hangingPunct="1">
                        <a:spcBef>
                          <a:spcPts val="0"/>
                        </a:spcBef>
                        <a:spcAft>
                          <a:spcPts val="0"/>
                        </a:spcAft>
                      </a:pPr>
                      <a:r>
                        <a:rPr lang="en-US" sz="1800" b="1" u="none" strike="noStrike" kern="1200" dirty="0">
                          <a:effectLst/>
                          <a:latin typeface="+mj-lt"/>
                        </a:rPr>
                        <a:t>IRC §72</a:t>
                      </a:r>
                      <a:endParaRPr lang="en-US" sz="1800" b="1" i="0" u="none" strike="noStrike" dirty="0">
                        <a:effectLst/>
                        <a:latin typeface="+mj-lt"/>
                      </a:endParaRPr>
                    </a:p>
                  </a:txBody>
                  <a:tcPr marL="69440" marR="69440" marT="34664" marB="34664" anchor="ctr"/>
                </a:tc>
                <a:tc>
                  <a:txBody>
                    <a:bodyPr/>
                    <a:lstStyle/>
                    <a:p>
                      <a:pPr marL="173736" indent="0" algn="l" rtl="0" eaLnBrk="1" fontAlgn="ctr" latinLnBrk="0" hangingPunct="1">
                        <a:spcBef>
                          <a:spcPts val="0"/>
                        </a:spcBef>
                        <a:spcAft>
                          <a:spcPts val="0"/>
                        </a:spcAft>
                      </a:pPr>
                      <a:r>
                        <a:rPr lang="en-US" sz="1800" b="1" u="none" strike="noStrike" kern="1200" dirty="0">
                          <a:effectLst/>
                          <a:latin typeface="+mj-lt"/>
                        </a:rPr>
                        <a:t>Allows for tax-free policy withdrawals to basis from a non-MEC policy</a:t>
                      </a:r>
                      <a:endParaRPr lang="en-US" sz="1800" b="1" i="0" u="none" strike="noStrike" dirty="0">
                        <a:effectLst/>
                        <a:latin typeface="+mj-lt"/>
                      </a:endParaRPr>
                    </a:p>
                  </a:txBody>
                  <a:tcPr marL="69440" marR="69440" marT="34664" marB="34664" anchor="ctr"/>
                </a:tc>
                <a:extLst>
                  <a:ext uri="{0D108BD9-81ED-4DB2-BD59-A6C34878D82A}">
                    <a16:rowId xmlns:a16="http://schemas.microsoft.com/office/drawing/2014/main" val="2202599845"/>
                  </a:ext>
                </a:extLst>
              </a:tr>
              <a:tr h="824829">
                <a:tc>
                  <a:txBody>
                    <a:bodyPr/>
                    <a:lstStyle/>
                    <a:p>
                      <a:pPr marL="118872" indent="0" algn="l" rtl="0" eaLnBrk="1" fontAlgn="ctr" latinLnBrk="0" hangingPunct="1">
                        <a:spcBef>
                          <a:spcPts val="0"/>
                        </a:spcBef>
                        <a:spcAft>
                          <a:spcPts val="0"/>
                        </a:spcAft>
                      </a:pPr>
                      <a:r>
                        <a:rPr lang="en-US" sz="1800" b="1" u="none" strike="noStrike" kern="1200" dirty="0">
                          <a:effectLst/>
                          <a:latin typeface="+mj-lt"/>
                        </a:rPr>
                        <a:t>IRC §101(g)</a:t>
                      </a:r>
                      <a:endParaRPr lang="en-US" sz="1800" b="1" i="0" u="none" strike="noStrike" dirty="0">
                        <a:effectLst/>
                        <a:latin typeface="+mj-lt"/>
                      </a:endParaRPr>
                    </a:p>
                  </a:txBody>
                  <a:tcPr marL="69440" marR="69440" marT="34664" marB="34664" anchor="ctr"/>
                </a:tc>
                <a:tc>
                  <a:txBody>
                    <a:bodyPr/>
                    <a:lstStyle/>
                    <a:p>
                      <a:pPr marL="173736" indent="0" algn="l" rtl="0" eaLnBrk="1" fontAlgn="ctr" latinLnBrk="0" hangingPunct="1">
                        <a:spcBef>
                          <a:spcPts val="0"/>
                        </a:spcBef>
                        <a:spcAft>
                          <a:spcPts val="0"/>
                        </a:spcAft>
                      </a:pPr>
                      <a:r>
                        <a:rPr lang="en-US" sz="1800" b="1" u="none" strike="noStrike" kern="1200" dirty="0">
                          <a:effectLst/>
                          <a:latin typeface="+mj-lt"/>
                        </a:rPr>
                        <a:t>Life insurance death benefit may be accelerated in the event of chronic or terminal illness, tax-free</a:t>
                      </a:r>
                      <a:endParaRPr lang="en-US" sz="1800" b="1" i="0" u="none" strike="noStrike" dirty="0">
                        <a:effectLst/>
                        <a:latin typeface="+mj-lt"/>
                      </a:endParaRPr>
                    </a:p>
                  </a:txBody>
                  <a:tcPr marL="69440" marR="69440" marT="34664" marB="34664" anchor="ctr"/>
                </a:tc>
                <a:extLst>
                  <a:ext uri="{0D108BD9-81ED-4DB2-BD59-A6C34878D82A}">
                    <a16:rowId xmlns:a16="http://schemas.microsoft.com/office/drawing/2014/main" val="2966051030"/>
                  </a:ext>
                </a:extLst>
              </a:tr>
            </a:tbl>
          </a:graphicData>
        </a:graphic>
      </p:graphicFrame>
      <p:sp>
        <p:nvSpPr>
          <p:cNvPr id="9" name="Content Placeholder 8">
            <a:extLst>
              <a:ext uri="{FF2B5EF4-FFF2-40B4-BE49-F238E27FC236}">
                <a16:creationId xmlns:a16="http://schemas.microsoft.com/office/drawing/2014/main" id="{B79F1D8A-3C61-41B9-9D5A-C7A1C8123CD7}"/>
              </a:ext>
            </a:extLst>
          </p:cNvPr>
          <p:cNvSpPr>
            <a:spLocks noGrp="1"/>
          </p:cNvSpPr>
          <p:nvPr>
            <p:ph sz="quarter" idx="17"/>
          </p:nvPr>
        </p:nvSpPr>
        <p:spPr>
          <a:xfrm>
            <a:off x="9430966" y="3773457"/>
            <a:ext cx="2626468" cy="646331"/>
          </a:xfrm>
        </p:spPr>
        <p:txBody>
          <a:bodyPr anchor="ctr"/>
          <a:lstStyle/>
          <a:p>
            <a:pPr marL="0" indent="0" algn="ctr">
              <a:buNone/>
            </a:pPr>
            <a:r>
              <a:rPr lang="en-US" sz="1800" b="1" dirty="0">
                <a:solidFill>
                  <a:schemeClr val="tx1"/>
                </a:solidFill>
                <a:latin typeface="+mj-lt"/>
              </a:rPr>
              <a:t>Last Meaningfully Changed In 1980s…</a:t>
            </a:r>
          </a:p>
        </p:txBody>
      </p:sp>
      <p:sp>
        <p:nvSpPr>
          <p:cNvPr id="18" name="Right Brace 17">
            <a:extLst>
              <a:ext uri="{FF2B5EF4-FFF2-40B4-BE49-F238E27FC236}">
                <a16:creationId xmlns:a16="http://schemas.microsoft.com/office/drawing/2014/main" id="{3D6DC9B5-AAD0-4D46-AE6D-9A684C06CFAB}"/>
              </a:ext>
              <a:ext uri="{C183D7F6-B498-43B3-948B-1728B52AA6E4}">
                <adec:decorative xmlns:adec="http://schemas.microsoft.com/office/drawing/2017/decorative" val="1"/>
              </a:ext>
            </a:extLst>
          </p:cNvPr>
          <p:cNvSpPr/>
          <p:nvPr/>
        </p:nvSpPr>
        <p:spPr>
          <a:xfrm>
            <a:off x="8403410" y="2310295"/>
            <a:ext cx="934516" cy="3572654"/>
          </a:xfrm>
          <a:prstGeom prst="rightBrace">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ooter Placeholder 15">
            <a:extLst>
              <a:ext uri="{FF2B5EF4-FFF2-40B4-BE49-F238E27FC236}">
                <a16:creationId xmlns:a16="http://schemas.microsoft.com/office/drawing/2014/main" id="{1BCCA5E1-1E2C-4CEE-9749-93A488FB23A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7" name="Slide Number Placeholder 1">
            <a:extLst>
              <a:ext uri="{FF2B5EF4-FFF2-40B4-BE49-F238E27FC236}">
                <a16:creationId xmlns:a16="http://schemas.microsoft.com/office/drawing/2014/main" id="{8AC112BA-2C02-E043-8873-43E5BB9AD36E}"/>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11</a:t>
            </a:fld>
            <a:endParaRPr lang="en-US"/>
          </a:p>
        </p:txBody>
      </p:sp>
    </p:spTree>
    <p:extLst>
      <p:ext uri="{BB962C8B-B14F-4D97-AF65-F5344CB8AC3E}">
        <p14:creationId xmlns:p14="http://schemas.microsoft.com/office/powerpoint/2010/main" val="25249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637E-C042-3645-B68B-A36B42039677}"/>
              </a:ext>
            </a:extLst>
          </p:cNvPr>
          <p:cNvSpPr>
            <a:spLocks noGrp="1"/>
          </p:cNvSpPr>
          <p:nvPr>
            <p:ph type="title"/>
          </p:nvPr>
        </p:nvSpPr>
        <p:spPr/>
        <p:txBody>
          <a:bodyPr>
            <a:normAutofit/>
          </a:bodyPr>
          <a:lstStyle/>
          <a:p>
            <a:r>
              <a:rPr lang="en-US" sz="6000" dirty="0"/>
              <a:t>Life Insurance Tax Codes</a:t>
            </a:r>
          </a:p>
        </p:txBody>
      </p:sp>
      <p:sp>
        <p:nvSpPr>
          <p:cNvPr id="3" name="Content Placeholder 2">
            <a:extLst>
              <a:ext uri="{FF2B5EF4-FFF2-40B4-BE49-F238E27FC236}">
                <a16:creationId xmlns:a16="http://schemas.microsoft.com/office/drawing/2014/main" id="{251FA446-5044-B94C-856E-0C5CF15046DB}"/>
              </a:ext>
            </a:extLst>
          </p:cNvPr>
          <p:cNvSpPr>
            <a:spLocks noGrp="1"/>
          </p:cNvSpPr>
          <p:nvPr>
            <p:ph idx="1"/>
          </p:nvPr>
        </p:nvSpPr>
        <p:spPr>
          <a:xfrm>
            <a:off x="1003698" y="1666304"/>
            <a:ext cx="10807701" cy="420749"/>
          </a:xfrm>
        </p:spPr>
        <p:txBody>
          <a:bodyPr/>
          <a:lstStyle/>
          <a:p>
            <a:pPr marL="0" indent="0">
              <a:buNone/>
            </a:pPr>
            <a:r>
              <a:rPr lang="en-US" dirty="0">
                <a:solidFill>
                  <a:schemeClr val="bg2"/>
                </a:solidFill>
                <a:latin typeface="+mj-lt"/>
              </a:rPr>
              <a:t>Let’s take a closer look …</a:t>
            </a:r>
          </a:p>
        </p:txBody>
      </p:sp>
      <p:pic>
        <p:nvPicPr>
          <p:cNvPr id="50" name="Content Placeholder 49" descr="Line chart demonstrating an example of what the situation would have looked like before the tax code changes. In this example, the client was saving as much as they could in the tax-advantaged savings area, and purchased a one-million-dollar life insurance policy, tax-free for their heirs. It is noted that IRC Section 101(a) provides an income-tax-free death benefit, while IRC Section 7702 means that your policy cash value may grow tax-deferred.">
            <a:extLst>
              <a:ext uri="{FF2B5EF4-FFF2-40B4-BE49-F238E27FC236}">
                <a16:creationId xmlns:a16="http://schemas.microsoft.com/office/drawing/2014/main" id="{C495AE87-21F8-4367-ADB1-9F435B8B3EFA}"/>
              </a:ext>
            </a:extLst>
          </p:cNvPr>
          <p:cNvPicPr>
            <a:picLocks noGrp="1" noChangeAspect="1"/>
          </p:cNvPicPr>
          <p:nvPr>
            <p:ph sz="quarter" idx="17"/>
          </p:nvPr>
        </p:nvPicPr>
        <p:blipFill>
          <a:blip r:embed="rId3"/>
          <a:stretch>
            <a:fillRect/>
          </a:stretch>
        </p:blipFill>
        <p:spPr>
          <a:xfrm>
            <a:off x="1367028" y="1972225"/>
            <a:ext cx="9457948" cy="4498848"/>
          </a:xfrm>
          <a:prstGeom prst="rect">
            <a:avLst/>
          </a:prstGeom>
        </p:spPr>
      </p:pic>
      <p:sp>
        <p:nvSpPr>
          <p:cNvPr id="35" name="Content Placeholder 11">
            <a:extLst>
              <a:ext uri="{FF2B5EF4-FFF2-40B4-BE49-F238E27FC236}">
                <a16:creationId xmlns:a16="http://schemas.microsoft.com/office/drawing/2014/main" id="{78D50796-D6D7-44C9-83A5-BED48985D491}"/>
              </a:ext>
              <a:ext uri="{C183D7F6-B498-43B3-948B-1728B52AA6E4}">
                <adec:decorative xmlns:adec="http://schemas.microsoft.com/office/drawing/2017/decorative" val="0"/>
              </a:ext>
            </a:extLst>
          </p:cNvPr>
          <p:cNvSpPr>
            <a:spLocks noGrp="1"/>
          </p:cNvSpPr>
          <p:nvPr>
            <p:ph sz="quarter" idx="19"/>
          </p:nvPr>
        </p:nvSpPr>
        <p:spPr>
          <a:xfrm>
            <a:off x="3388999" y="2624201"/>
            <a:ext cx="3602736" cy="675185"/>
          </a:xfrm>
        </p:spPr>
        <p:txBody>
          <a:bodyPr>
            <a:spAutoFit/>
          </a:bodyPr>
          <a:lstStyle/>
          <a:p>
            <a:pPr marL="0" indent="0" algn="ctr">
              <a:lnSpc>
                <a:spcPct val="107000"/>
              </a:lnSpc>
              <a:spcBef>
                <a:spcPts val="0"/>
              </a:spcBef>
              <a:spcAft>
                <a:spcPts val="800"/>
              </a:spcAft>
              <a:buClrTx/>
              <a:buNone/>
              <a:defRPr/>
            </a:pPr>
            <a:r>
              <a:rPr lang="en-US" sz="1800" dirty="0">
                <a:solidFill>
                  <a:schemeClr val="tx1"/>
                </a:solidFill>
                <a:latin typeface="PrudentialModern Med Cond" pitchFamily="2" charset="0"/>
              </a:rPr>
              <a:t> IRC §101(a) provides an income</a:t>
            </a:r>
            <a:br>
              <a:rPr lang="en-US" sz="1800" dirty="0">
                <a:solidFill>
                  <a:schemeClr val="tx1"/>
                </a:solidFill>
                <a:latin typeface="PrudentialModern Med Cond" pitchFamily="2" charset="0"/>
              </a:rPr>
            </a:br>
            <a:r>
              <a:rPr lang="en-US" sz="1800" dirty="0">
                <a:solidFill>
                  <a:schemeClr val="tx1"/>
                </a:solidFill>
                <a:latin typeface="PrudentialModern Med Cond" pitchFamily="2" charset="0"/>
              </a:rPr>
              <a:t>tax-free death benefit</a:t>
            </a:r>
          </a:p>
        </p:txBody>
      </p:sp>
      <p:pic>
        <p:nvPicPr>
          <p:cNvPr id="37" name="Content Placeholder 36">
            <a:extLst>
              <a:ext uri="{FF2B5EF4-FFF2-40B4-BE49-F238E27FC236}">
                <a16:creationId xmlns:a16="http://schemas.microsoft.com/office/drawing/2014/main" id="{AE7E777D-8BCF-42E8-B820-BA49FACA39ED}"/>
              </a:ext>
              <a:ext uri="{C183D7F6-B498-43B3-948B-1728B52AA6E4}">
                <adec:decorative xmlns:adec="http://schemas.microsoft.com/office/drawing/2017/decorative" val="1"/>
              </a:ext>
            </a:extLst>
          </p:cNvPr>
          <p:cNvPicPr>
            <a:picLocks noGrp="1" noChangeAspect="1"/>
          </p:cNvPicPr>
          <p:nvPr>
            <p:ph sz="quarter" idx="18"/>
          </p:nvPr>
        </p:nvPicPr>
        <p:blipFill>
          <a:blip r:embed="rId4"/>
          <a:stretch>
            <a:fillRect/>
          </a:stretch>
        </p:blipFill>
        <p:spPr>
          <a:xfrm>
            <a:off x="4890014" y="1955528"/>
            <a:ext cx="630936" cy="630936"/>
          </a:xfrm>
          <a:prstGeom prst="rect">
            <a:avLst/>
          </a:prstGeom>
        </p:spPr>
      </p:pic>
      <p:sp>
        <p:nvSpPr>
          <p:cNvPr id="36" name="Content Placeholder 13">
            <a:extLst>
              <a:ext uri="{FF2B5EF4-FFF2-40B4-BE49-F238E27FC236}">
                <a16:creationId xmlns:a16="http://schemas.microsoft.com/office/drawing/2014/main" id="{3581390B-90B6-4701-B9DB-20165D352939}"/>
              </a:ext>
              <a:ext uri="{C183D7F6-B498-43B3-948B-1728B52AA6E4}">
                <adec:decorative xmlns:adec="http://schemas.microsoft.com/office/drawing/2017/decorative" val="0"/>
              </a:ext>
            </a:extLst>
          </p:cNvPr>
          <p:cNvSpPr>
            <a:spLocks noGrp="1"/>
          </p:cNvSpPr>
          <p:nvPr>
            <p:ph sz="quarter" idx="20"/>
          </p:nvPr>
        </p:nvSpPr>
        <p:spPr>
          <a:xfrm>
            <a:off x="5376105" y="5298880"/>
            <a:ext cx="3263238" cy="675185"/>
          </a:xfrm>
        </p:spPr>
        <p:txBody>
          <a:bodyPr>
            <a:spAutoFit/>
          </a:bodyPr>
          <a:lstStyle/>
          <a:p>
            <a:pPr marL="0" indent="0" algn="ctr">
              <a:lnSpc>
                <a:spcPct val="107000"/>
              </a:lnSpc>
              <a:spcBef>
                <a:spcPts val="0"/>
              </a:spcBef>
              <a:spcAft>
                <a:spcPts val="800"/>
              </a:spcAft>
              <a:buClrTx/>
              <a:buNone/>
              <a:defRPr/>
            </a:pPr>
            <a:r>
              <a:rPr lang="en-US" sz="1800" dirty="0">
                <a:solidFill>
                  <a:schemeClr val="tx1"/>
                </a:solidFill>
                <a:latin typeface="PrudentialModern Med Cond" pitchFamily="2" charset="0"/>
              </a:rPr>
              <a:t>IRC §7702 – Your policy cash value may grow tax-deferred</a:t>
            </a:r>
          </a:p>
        </p:txBody>
      </p:sp>
      <p:pic>
        <p:nvPicPr>
          <p:cNvPr id="39" name="Content Placeholder 38">
            <a:extLst>
              <a:ext uri="{FF2B5EF4-FFF2-40B4-BE49-F238E27FC236}">
                <a16:creationId xmlns:a16="http://schemas.microsoft.com/office/drawing/2014/main" id="{32FAB630-60E2-4474-99AA-E6ACE269410A}"/>
              </a:ext>
              <a:ext uri="{C183D7F6-B498-43B3-948B-1728B52AA6E4}">
                <adec:decorative xmlns:adec="http://schemas.microsoft.com/office/drawing/2017/decorative" val="1"/>
              </a:ext>
            </a:extLst>
          </p:cNvPr>
          <p:cNvPicPr>
            <a:picLocks noGrp="1" noChangeAspect="1"/>
          </p:cNvPicPr>
          <p:nvPr>
            <p:ph sz="quarter" idx="21"/>
          </p:nvPr>
        </p:nvPicPr>
        <p:blipFill>
          <a:blip r:embed="rId5"/>
          <a:stretch>
            <a:fillRect/>
          </a:stretch>
        </p:blipFill>
        <p:spPr>
          <a:xfrm>
            <a:off x="6692256" y="4629949"/>
            <a:ext cx="630936" cy="630936"/>
          </a:xfrm>
          <a:prstGeom prst="rect">
            <a:avLst/>
          </a:prstGeom>
        </p:spPr>
      </p:pic>
      <p:sp>
        <p:nvSpPr>
          <p:cNvPr id="15" name="Footer Placeholder 14">
            <a:extLst>
              <a:ext uri="{FF2B5EF4-FFF2-40B4-BE49-F238E27FC236}">
                <a16:creationId xmlns:a16="http://schemas.microsoft.com/office/drawing/2014/main" id="{D040695E-04B6-4960-9246-CC772238977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Not for consumer use.</a:t>
            </a:r>
          </a:p>
        </p:txBody>
      </p:sp>
      <p:sp>
        <p:nvSpPr>
          <p:cNvPr id="4" name="Slide Number Placeholder 3">
            <a:extLst>
              <a:ext uri="{FF2B5EF4-FFF2-40B4-BE49-F238E27FC236}">
                <a16:creationId xmlns:a16="http://schemas.microsoft.com/office/drawing/2014/main" id="{54BF7336-D247-ED44-A6C9-B5071DD158C9}"/>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86485-5DB6-4586-BF39-0EA5B3D5871F}" type="slidenum">
              <a:rPr kumimoji="0" lang="en-US" sz="1200" b="0" i="0" u="none" strike="noStrike" kern="1200" cap="none" spc="0" normalizeH="0" baseline="0" noProof="0" smtClean="0">
                <a:ln>
                  <a:noFill/>
                </a:ln>
                <a:solidFill>
                  <a:srgbClr val="002245">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2245">
                  <a:tint val="75000"/>
                </a:srgbClr>
              </a:solidFill>
              <a:effectLst/>
              <a:uLnTx/>
              <a:uFillTx/>
              <a:latin typeface="Arial"/>
              <a:ea typeface="+mn-ea"/>
              <a:cs typeface="+mn-cs"/>
            </a:endParaRPr>
          </a:p>
        </p:txBody>
      </p:sp>
    </p:spTree>
    <p:extLst>
      <p:ext uri="{BB962C8B-B14F-4D97-AF65-F5344CB8AC3E}">
        <p14:creationId xmlns:p14="http://schemas.microsoft.com/office/powerpoint/2010/main" val="1580766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1637E-C042-3645-B68B-A36B42039677}"/>
              </a:ext>
            </a:extLst>
          </p:cNvPr>
          <p:cNvSpPr>
            <a:spLocks noGrp="1"/>
          </p:cNvSpPr>
          <p:nvPr>
            <p:ph type="title"/>
          </p:nvPr>
        </p:nvSpPr>
        <p:spPr/>
        <p:txBody>
          <a:bodyPr>
            <a:normAutofit/>
          </a:bodyPr>
          <a:lstStyle/>
          <a:p>
            <a:r>
              <a:rPr lang="fr-FR" dirty="0"/>
              <a:t>Life </a:t>
            </a:r>
            <a:r>
              <a:rPr lang="fr-FR" dirty="0" err="1"/>
              <a:t>Insurance</a:t>
            </a:r>
            <a:r>
              <a:rPr lang="fr-FR" dirty="0"/>
              <a:t> </a:t>
            </a:r>
            <a:r>
              <a:rPr lang="fr-FR" dirty="0" err="1"/>
              <a:t>Tax</a:t>
            </a:r>
            <a:r>
              <a:rPr lang="fr-FR" dirty="0"/>
              <a:t> Codes Change: Impact</a:t>
            </a:r>
            <a:endParaRPr lang="en-US" dirty="0"/>
          </a:p>
        </p:txBody>
      </p:sp>
      <p:sp>
        <p:nvSpPr>
          <p:cNvPr id="3" name="Content Placeholder 2">
            <a:extLst>
              <a:ext uri="{FF2B5EF4-FFF2-40B4-BE49-F238E27FC236}">
                <a16:creationId xmlns:a16="http://schemas.microsoft.com/office/drawing/2014/main" id="{251FA446-5044-B94C-856E-0C5CF15046DB}"/>
              </a:ext>
            </a:extLst>
          </p:cNvPr>
          <p:cNvSpPr>
            <a:spLocks noGrp="1"/>
          </p:cNvSpPr>
          <p:nvPr>
            <p:ph idx="1"/>
          </p:nvPr>
        </p:nvSpPr>
        <p:spPr>
          <a:xfrm>
            <a:off x="1003698" y="1666304"/>
            <a:ext cx="10807701" cy="420749"/>
          </a:xfrm>
        </p:spPr>
        <p:txBody>
          <a:bodyPr/>
          <a:lstStyle/>
          <a:p>
            <a:pPr marL="0" indent="0">
              <a:buNone/>
            </a:pPr>
            <a:r>
              <a:rPr lang="en-US" dirty="0">
                <a:solidFill>
                  <a:schemeClr val="bg2"/>
                </a:solidFill>
                <a:latin typeface="+mj-lt"/>
              </a:rPr>
              <a:t>These changes drive your accumulation potential…</a:t>
            </a:r>
          </a:p>
        </p:txBody>
      </p:sp>
      <p:pic>
        <p:nvPicPr>
          <p:cNvPr id="13" name="Content Placeholder 12" descr="Line chart demonstrating an example of the impact of the tax code changes. In this example, the same premium buys a life insurance policy with a 650,000-dollar death benefit. This is important because much of the charge structure in life insurance is determined by the death benefit. A higher death benefit means higher charges. So, in this example, more the savings can go into the tax-deferred growth inside the policy. Again, it is noted that IRC Section 101(a) provides an income-tax-free death benefit, while IRC Section 7702 means that your policy cash value may grow tax-deferred.">
            <a:extLst>
              <a:ext uri="{FF2B5EF4-FFF2-40B4-BE49-F238E27FC236}">
                <a16:creationId xmlns:a16="http://schemas.microsoft.com/office/drawing/2014/main" id="{6966619C-EF7A-4FA1-A7B0-C1092EA2DA18}"/>
              </a:ext>
            </a:extLst>
          </p:cNvPr>
          <p:cNvPicPr>
            <a:picLocks noGrp="1" noChangeAspect="1"/>
          </p:cNvPicPr>
          <p:nvPr>
            <p:ph sz="quarter" idx="17"/>
          </p:nvPr>
        </p:nvPicPr>
        <p:blipFill>
          <a:blip r:embed="rId3"/>
          <a:stretch>
            <a:fillRect/>
          </a:stretch>
        </p:blipFill>
        <p:spPr>
          <a:xfrm>
            <a:off x="1358297" y="1990992"/>
            <a:ext cx="9457948" cy="4498848"/>
          </a:xfrm>
          <a:prstGeom prst="rect">
            <a:avLst/>
          </a:prstGeom>
        </p:spPr>
      </p:pic>
      <p:sp>
        <p:nvSpPr>
          <p:cNvPr id="35" name="Content Placeholder 11">
            <a:extLst>
              <a:ext uri="{FF2B5EF4-FFF2-40B4-BE49-F238E27FC236}">
                <a16:creationId xmlns:a16="http://schemas.microsoft.com/office/drawing/2014/main" id="{78D50796-D6D7-44C9-83A5-BED48985D491}"/>
              </a:ext>
              <a:ext uri="{C183D7F6-B498-43B3-948B-1728B52AA6E4}">
                <adec:decorative xmlns:adec="http://schemas.microsoft.com/office/drawing/2017/decorative" val="0"/>
              </a:ext>
            </a:extLst>
          </p:cNvPr>
          <p:cNvSpPr>
            <a:spLocks noGrp="1"/>
          </p:cNvSpPr>
          <p:nvPr>
            <p:ph sz="quarter" idx="19"/>
          </p:nvPr>
        </p:nvSpPr>
        <p:spPr>
          <a:xfrm>
            <a:off x="3369748" y="2896724"/>
            <a:ext cx="3602736" cy="675185"/>
          </a:xfrm>
        </p:spPr>
        <p:txBody>
          <a:bodyPr>
            <a:spAutoFit/>
          </a:bodyPr>
          <a:lstStyle/>
          <a:p>
            <a:pPr marL="0" indent="0" algn="ctr">
              <a:lnSpc>
                <a:spcPct val="107000"/>
              </a:lnSpc>
              <a:spcBef>
                <a:spcPts val="0"/>
              </a:spcBef>
              <a:spcAft>
                <a:spcPts val="800"/>
              </a:spcAft>
              <a:buClrTx/>
              <a:buNone/>
              <a:defRPr/>
            </a:pPr>
            <a:r>
              <a:rPr lang="en-US" sz="1800" dirty="0">
                <a:solidFill>
                  <a:schemeClr val="tx1"/>
                </a:solidFill>
                <a:latin typeface="PrudentialModern Med Cond" pitchFamily="2" charset="0"/>
              </a:rPr>
              <a:t> IRC §101(a) provides an income</a:t>
            </a:r>
            <a:br>
              <a:rPr lang="en-US" sz="1800" dirty="0">
                <a:solidFill>
                  <a:schemeClr val="tx1"/>
                </a:solidFill>
                <a:latin typeface="PrudentialModern Med Cond" pitchFamily="2" charset="0"/>
              </a:rPr>
            </a:br>
            <a:r>
              <a:rPr lang="en-US" sz="1800" dirty="0">
                <a:solidFill>
                  <a:schemeClr val="tx1"/>
                </a:solidFill>
                <a:latin typeface="PrudentialModern Med Cond" pitchFamily="2" charset="0"/>
              </a:rPr>
              <a:t>tax-free death benefit</a:t>
            </a:r>
          </a:p>
        </p:txBody>
      </p:sp>
      <p:pic>
        <p:nvPicPr>
          <p:cNvPr id="37" name="Content Placeholder 36">
            <a:extLst>
              <a:ext uri="{FF2B5EF4-FFF2-40B4-BE49-F238E27FC236}">
                <a16:creationId xmlns:a16="http://schemas.microsoft.com/office/drawing/2014/main" id="{AE7E777D-8BCF-42E8-B820-BA49FACA39ED}"/>
              </a:ext>
              <a:ext uri="{C183D7F6-B498-43B3-948B-1728B52AA6E4}">
                <adec:decorative xmlns:adec="http://schemas.microsoft.com/office/drawing/2017/decorative" val="1"/>
              </a:ext>
            </a:extLst>
          </p:cNvPr>
          <p:cNvPicPr>
            <a:picLocks noGrp="1" noChangeAspect="1"/>
          </p:cNvPicPr>
          <p:nvPr>
            <p:ph sz="quarter" idx="18"/>
          </p:nvPr>
        </p:nvPicPr>
        <p:blipFill>
          <a:blip r:embed="rId4"/>
          <a:stretch>
            <a:fillRect/>
          </a:stretch>
        </p:blipFill>
        <p:spPr>
          <a:xfrm>
            <a:off x="4870763" y="2228051"/>
            <a:ext cx="630936" cy="630936"/>
          </a:xfrm>
          <a:prstGeom prst="rect">
            <a:avLst/>
          </a:prstGeom>
        </p:spPr>
      </p:pic>
      <p:sp>
        <p:nvSpPr>
          <p:cNvPr id="36" name="Content Placeholder 13">
            <a:extLst>
              <a:ext uri="{FF2B5EF4-FFF2-40B4-BE49-F238E27FC236}">
                <a16:creationId xmlns:a16="http://schemas.microsoft.com/office/drawing/2014/main" id="{3581390B-90B6-4701-B9DB-20165D352939}"/>
              </a:ext>
              <a:ext uri="{C183D7F6-B498-43B3-948B-1728B52AA6E4}">
                <adec:decorative xmlns:adec="http://schemas.microsoft.com/office/drawing/2017/decorative" val="0"/>
              </a:ext>
            </a:extLst>
          </p:cNvPr>
          <p:cNvSpPr>
            <a:spLocks noGrp="1"/>
          </p:cNvSpPr>
          <p:nvPr>
            <p:ph sz="quarter" idx="20"/>
          </p:nvPr>
        </p:nvSpPr>
        <p:spPr>
          <a:xfrm>
            <a:off x="5376105" y="5298880"/>
            <a:ext cx="3263238" cy="675185"/>
          </a:xfrm>
        </p:spPr>
        <p:txBody>
          <a:bodyPr>
            <a:spAutoFit/>
          </a:bodyPr>
          <a:lstStyle/>
          <a:p>
            <a:pPr marL="0" indent="0" algn="ctr">
              <a:lnSpc>
                <a:spcPct val="107000"/>
              </a:lnSpc>
              <a:spcBef>
                <a:spcPts val="0"/>
              </a:spcBef>
              <a:spcAft>
                <a:spcPts val="800"/>
              </a:spcAft>
              <a:buClrTx/>
              <a:buNone/>
              <a:defRPr/>
            </a:pPr>
            <a:r>
              <a:rPr lang="en-US" sz="1800" dirty="0">
                <a:solidFill>
                  <a:schemeClr val="tx1"/>
                </a:solidFill>
                <a:latin typeface="PrudentialModern Med Cond" pitchFamily="2" charset="0"/>
              </a:rPr>
              <a:t>IRC §7702 – Your policy cash value may grow tax-deferred</a:t>
            </a:r>
          </a:p>
        </p:txBody>
      </p:sp>
      <p:pic>
        <p:nvPicPr>
          <p:cNvPr id="39" name="Content Placeholder 38">
            <a:extLst>
              <a:ext uri="{FF2B5EF4-FFF2-40B4-BE49-F238E27FC236}">
                <a16:creationId xmlns:a16="http://schemas.microsoft.com/office/drawing/2014/main" id="{32FAB630-60E2-4474-99AA-E6ACE269410A}"/>
              </a:ext>
              <a:ext uri="{C183D7F6-B498-43B3-948B-1728B52AA6E4}">
                <adec:decorative xmlns:adec="http://schemas.microsoft.com/office/drawing/2017/decorative" val="1"/>
              </a:ext>
            </a:extLst>
          </p:cNvPr>
          <p:cNvPicPr>
            <a:picLocks noGrp="1" noChangeAspect="1"/>
          </p:cNvPicPr>
          <p:nvPr>
            <p:ph sz="quarter" idx="21"/>
          </p:nvPr>
        </p:nvPicPr>
        <p:blipFill>
          <a:blip r:embed="rId5"/>
          <a:stretch>
            <a:fillRect/>
          </a:stretch>
        </p:blipFill>
        <p:spPr>
          <a:xfrm>
            <a:off x="6692256" y="4629949"/>
            <a:ext cx="630936" cy="630936"/>
          </a:xfrm>
          <a:prstGeom prst="rect">
            <a:avLst/>
          </a:prstGeom>
        </p:spPr>
      </p:pic>
      <p:sp>
        <p:nvSpPr>
          <p:cNvPr id="15" name="Footer Placeholder 14">
            <a:extLst>
              <a:ext uri="{FF2B5EF4-FFF2-40B4-BE49-F238E27FC236}">
                <a16:creationId xmlns:a16="http://schemas.microsoft.com/office/drawing/2014/main" id="{D040695E-04B6-4960-9246-CC772238977D}"/>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Not for consumer use.</a:t>
            </a:r>
          </a:p>
        </p:txBody>
      </p:sp>
      <p:sp>
        <p:nvSpPr>
          <p:cNvPr id="4" name="Slide Number Placeholder 3">
            <a:extLst>
              <a:ext uri="{FF2B5EF4-FFF2-40B4-BE49-F238E27FC236}">
                <a16:creationId xmlns:a16="http://schemas.microsoft.com/office/drawing/2014/main" id="{54BF7336-D247-ED44-A6C9-B5071DD158C9}"/>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86485-5DB6-4586-BF39-0EA5B3D5871F}" type="slidenum">
              <a:rPr kumimoji="0" lang="en-US" sz="1200" b="0" i="0" u="none" strike="noStrike" kern="1200" cap="none" spc="0" normalizeH="0" baseline="0" noProof="0" smtClean="0">
                <a:ln>
                  <a:noFill/>
                </a:ln>
                <a:solidFill>
                  <a:srgbClr val="002245">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2245">
                  <a:tint val="75000"/>
                </a:srgbClr>
              </a:solidFill>
              <a:effectLst/>
              <a:uLnTx/>
              <a:uFillTx/>
              <a:latin typeface="Arial"/>
              <a:ea typeface="+mn-ea"/>
              <a:cs typeface="+mn-cs"/>
            </a:endParaRPr>
          </a:p>
        </p:txBody>
      </p:sp>
    </p:spTree>
    <p:extLst>
      <p:ext uri="{BB962C8B-B14F-4D97-AF65-F5344CB8AC3E}">
        <p14:creationId xmlns:p14="http://schemas.microsoft.com/office/powerpoint/2010/main" val="129619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EB713E01-0FFE-4798-AF59-74D51D098DB0}"/>
              </a:ext>
            </a:extLst>
          </p:cNvPr>
          <p:cNvSpPr>
            <a:spLocks noGrp="1"/>
          </p:cNvSpPr>
          <p:nvPr>
            <p:ph type="title"/>
          </p:nvPr>
        </p:nvSpPr>
        <p:spPr/>
        <p:txBody>
          <a:bodyPr/>
          <a:lstStyle/>
          <a:p>
            <a:r>
              <a:rPr lang="en-US" sz="4800" dirty="0"/>
              <a:t>The Benefits of Tax Diversification</a:t>
            </a:r>
          </a:p>
        </p:txBody>
      </p:sp>
      <p:sp>
        <p:nvSpPr>
          <p:cNvPr id="14" name="Oval 13">
            <a:extLst>
              <a:ext uri="{FF2B5EF4-FFF2-40B4-BE49-F238E27FC236}">
                <a16:creationId xmlns:a16="http://schemas.microsoft.com/office/drawing/2014/main" id="{F9923F5D-FEA8-41D0-B178-2B5AAD0C2C44}"/>
              </a:ext>
              <a:ext uri="{C183D7F6-B498-43B3-948B-1728B52AA6E4}">
                <adec:decorative xmlns:adec="http://schemas.microsoft.com/office/drawing/2017/decorative" val="1"/>
              </a:ext>
            </a:extLst>
          </p:cNvPr>
          <p:cNvSpPr/>
          <p:nvPr/>
        </p:nvSpPr>
        <p:spPr>
          <a:xfrm>
            <a:off x="882199" y="1887977"/>
            <a:ext cx="3291840" cy="3291840"/>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81E6F7-CFD0-4769-ADAB-967EAC1B8E28}"/>
              </a:ext>
              <a:ext uri="{C183D7F6-B498-43B3-948B-1728B52AA6E4}">
                <adec:decorative xmlns:adec="http://schemas.microsoft.com/office/drawing/2017/decorative" val="1"/>
              </a:ext>
            </a:extLst>
          </p:cNvPr>
          <p:cNvSpPr/>
          <p:nvPr/>
        </p:nvSpPr>
        <p:spPr>
          <a:xfrm>
            <a:off x="977494" y="1981147"/>
            <a:ext cx="3108960" cy="3108960"/>
          </a:xfrm>
          <a:prstGeom prst="ellipse">
            <a:avLst/>
          </a:prstGeom>
          <a:solidFill>
            <a:schemeClr val="bg1">
              <a:lumMod val="95000"/>
            </a:schemeClr>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a:p>
        </p:txBody>
      </p:sp>
      <p:sp>
        <p:nvSpPr>
          <p:cNvPr id="2" name="Content Placeholder 1">
            <a:extLst>
              <a:ext uri="{FF2B5EF4-FFF2-40B4-BE49-F238E27FC236}">
                <a16:creationId xmlns:a16="http://schemas.microsoft.com/office/drawing/2014/main" id="{BFF7417A-B524-4E62-AFA6-57F41E2FEF55}"/>
              </a:ext>
            </a:extLst>
          </p:cNvPr>
          <p:cNvSpPr>
            <a:spLocks noGrp="1"/>
          </p:cNvSpPr>
          <p:nvPr>
            <p:ph idx="1"/>
          </p:nvPr>
        </p:nvSpPr>
        <p:spPr>
          <a:xfrm>
            <a:off x="1218723" y="2683921"/>
            <a:ext cx="2588402" cy="1375761"/>
          </a:xfrm>
        </p:spPr>
        <p:txBody>
          <a:bodyPr>
            <a:spAutoFit/>
          </a:bodyPr>
          <a:lstStyle/>
          <a:p>
            <a:pPr marL="0" indent="0" algn="ctr">
              <a:buNone/>
            </a:pPr>
            <a:r>
              <a:rPr lang="en-US" sz="2200" b="1" dirty="0">
                <a:solidFill>
                  <a:schemeClr val="tx1"/>
                </a:solidFill>
                <a:latin typeface="+mj-lt"/>
              </a:rPr>
              <a:t>“Tax Me Now”</a:t>
            </a:r>
          </a:p>
          <a:p>
            <a:pPr marL="682625" lvl="1" indent="-285750">
              <a:spcBef>
                <a:spcPts val="600"/>
              </a:spcBef>
              <a:buClr>
                <a:schemeClr val="tx1"/>
              </a:buClr>
              <a:buFont typeface="Arial" panose="020B0604020202020204" pitchFamily="34" charset="0"/>
              <a:buChar char="•"/>
            </a:pPr>
            <a:r>
              <a:rPr lang="en-US" sz="1800" dirty="0">
                <a:solidFill>
                  <a:schemeClr val="tx2"/>
                </a:solidFill>
                <a:latin typeface="+mj-lt"/>
              </a:rPr>
              <a:t>Mutual Funds </a:t>
            </a:r>
          </a:p>
          <a:p>
            <a:pPr marL="682625" lvl="1" indent="-285750">
              <a:spcBef>
                <a:spcPts val="600"/>
              </a:spcBef>
              <a:buClr>
                <a:schemeClr val="tx1"/>
              </a:buClr>
              <a:buFont typeface="Arial" panose="020B0604020202020204" pitchFamily="34" charset="0"/>
              <a:buChar char="•"/>
            </a:pPr>
            <a:r>
              <a:rPr lang="en-US" sz="1800" dirty="0">
                <a:solidFill>
                  <a:schemeClr val="tx2"/>
                </a:solidFill>
                <a:latin typeface="+mj-lt"/>
              </a:rPr>
              <a:t>CD/MMAs</a:t>
            </a:r>
            <a:r>
              <a:rPr lang="en-US" sz="1800" baseline="30000" dirty="0">
                <a:solidFill>
                  <a:schemeClr val="tx2"/>
                </a:solidFill>
                <a:latin typeface="+mj-lt"/>
              </a:rPr>
              <a:t>1</a:t>
            </a:r>
            <a:r>
              <a:rPr lang="en-US" sz="1800" dirty="0">
                <a:solidFill>
                  <a:schemeClr val="tx2"/>
                </a:solidFill>
                <a:latin typeface="+mj-lt"/>
              </a:rPr>
              <a:t> </a:t>
            </a:r>
          </a:p>
          <a:p>
            <a:pPr marL="682625" lvl="1" indent="-285750">
              <a:spcBef>
                <a:spcPts val="600"/>
              </a:spcBef>
              <a:buClr>
                <a:schemeClr val="tx1"/>
              </a:buClr>
              <a:buFont typeface="Arial" panose="020B0604020202020204" pitchFamily="34" charset="0"/>
              <a:buChar char="•"/>
            </a:pPr>
            <a:r>
              <a:rPr lang="en-US" sz="1800" dirty="0">
                <a:solidFill>
                  <a:schemeClr val="tx2"/>
                </a:solidFill>
                <a:latin typeface="+mj-lt"/>
              </a:rPr>
              <a:t>Real Estate</a:t>
            </a:r>
            <a:endParaRPr lang="en-US" dirty="0"/>
          </a:p>
        </p:txBody>
      </p:sp>
      <p:sp>
        <p:nvSpPr>
          <p:cNvPr id="17" name="Oval 16">
            <a:extLst>
              <a:ext uri="{FF2B5EF4-FFF2-40B4-BE49-F238E27FC236}">
                <a16:creationId xmlns:a16="http://schemas.microsoft.com/office/drawing/2014/main" id="{1E56ED38-6FCF-47A9-98E2-32C0B250FB49}"/>
              </a:ext>
              <a:ext uri="{C183D7F6-B498-43B3-948B-1728B52AA6E4}">
                <adec:decorative xmlns:adec="http://schemas.microsoft.com/office/drawing/2017/decorative" val="1"/>
              </a:ext>
            </a:extLst>
          </p:cNvPr>
          <p:cNvSpPr/>
          <p:nvPr/>
        </p:nvSpPr>
        <p:spPr>
          <a:xfrm>
            <a:off x="4532496" y="1892133"/>
            <a:ext cx="3291840" cy="3291840"/>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BAEA257-B7E8-4EDF-B032-45C570E97FCF}"/>
              </a:ext>
              <a:ext uri="{C183D7F6-B498-43B3-948B-1728B52AA6E4}">
                <adec:decorative xmlns:adec="http://schemas.microsoft.com/office/drawing/2017/decorative" val="1"/>
              </a:ext>
            </a:extLst>
          </p:cNvPr>
          <p:cNvSpPr/>
          <p:nvPr/>
        </p:nvSpPr>
        <p:spPr>
          <a:xfrm>
            <a:off x="4622874" y="1981147"/>
            <a:ext cx="3108960" cy="3108960"/>
          </a:xfrm>
          <a:prstGeom prst="ellipse">
            <a:avLst/>
          </a:prstGeom>
          <a:solidFill>
            <a:schemeClr val="bg1">
              <a:lumMod val="95000"/>
            </a:schemeClr>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4" name="Content Placeholder 3">
            <a:extLst>
              <a:ext uri="{FF2B5EF4-FFF2-40B4-BE49-F238E27FC236}">
                <a16:creationId xmlns:a16="http://schemas.microsoft.com/office/drawing/2014/main" id="{7FF974FE-17D3-4962-A6C7-F2CA38BDA073}"/>
              </a:ext>
            </a:extLst>
          </p:cNvPr>
          <p:cNvSpPr>
            <a:spLocks noGrp="1"/>
          </p:cNvSpPr>
          <p:nvPr>
            <p:ph sz="quarter" idx="17"/>
          </p:nvPr>
        </p:nvSpPr>
        <p:spPr>
          <a:xfrm>
            <a:off x="4879365" y="2678779"/>
            <a:ext cx="2588402" cy="2121093"/>
          </a:xfrm>
        </p:spPr>
        <p:txBody>
          <a:bodyPr lIns="0" tIns="0" rIns="0" bIns="0">
            <a:spAutoFit/>
          </a:bodyPr>
          <a:lstStyle/>
          <a:p>
            <a:pPr marL="0" indent="0" algn="ctr">
              <a:buNone/>
            </a:pPr>
            <a:r>
              <a:rPr lang="en-US" sz="2200" b="1" dirty="0">
                <a:solidFill>
                  <a:schemeClr val="tx1"/>
                </a:solidFill>
                <a:latin typeface="+mj-lt"/>
              </a:rPr>
              <a:t>“Tax Me Later”</a:t>
            </a:r>
          </a:p>
          <a:p>
            <a:pPr marL="682625" lvl="1" indent="-285750">
              <a:buClr>
                <a:schemeClr val="tx1"/>
              </a:buClr>
              <a:buFont typeface="Arial" panose="020B0604020202020204" pitchFamily="34" charset="0"/>
              <a:buChar char="•"/>
            </a:pPr>
            <a:r>
              <a:rPr lang="en-US" sz="1800" dirty="0">
                <a:solidFill>
                  <a:schemeClr val="tx2"/>
                </a:solidFill>
                <a:latin typeface="+mj-lt"/>
              </a:rPr>
              <a:t>Traditional 401(k)</a:t>
            </a:r>
            <a:r>
              <a:rPr lang="en-US" sz="1800" baseline="30000" dirty="0">
                <a:solidFill>
                  <a:schemeClr val="tx2"/>
                </a:solidFill>
                <a:latin typeface="+mj-lt"/>
              </a:rPr>
              <a:t>2</a:t>
            </a:r>
          </a:p>
          <a:p>
            <a:pPr marL="682625" lvl="1" indent="-285750">
              <a:buClr>
                <a:schemeClr val="tx1"/>
              </a:buClr>
              <a:buFont typeface="Arial" panose="020B0604020202020204" pitchFamily="34" charset="0"/>
              <a:buChar char="•"/>
            </a:pPr>
            <a:r>
              <a:rPr lang="en-US" sz="1800" dirty="0">
                <a:solidFill>
                  <a:schemeClr val="tx2"/>
                </a:solidFill>
                <a:latin typeface="+mj-lt"/>
              </a:rPr>
              <a:t>Traditional IRA/SEP/SIMPLE</a:t>
            </a:r>
          </a:p>
          <a:p>
            <a:pPr marL="682625" lvl="1" indent="-285750">
              <a:buClr>
                <a:schemeClr val="tx1"/>
              </a:buClr>
              <a:buFont typeface="Arial" panose="020B0604020202020204" pitchFamily="34" charset="0"/>
              <a:buChar char="•"/>
            </a:pPr>
            <a:r>
              <a:rPr lang="en-US" sz="1800" dirty="0">
                <a:solidFill>
                  <a:schemeClr val="tx2"/>
                </a:solidFill>
                <a:latin typeface="+mj-lt"/>
              </a:rPr>
              <a:t>Annuities</a:t>
            </a:r>
            <a:r>
              <a:rPr lang="en-US" sz="1800" baseline="30000" dirty="0">
                <a:solidFill>
                  <a:schemeClr val="tx2"/>
                </a:solidFill>
                <a:latin typeface="+mj-lt"/>
              </a:rPr>
              <a:t>3</a:t>
            </a:r>
          </a:p>
          <a:p>
            <a:pPr marL="682625" lvl="1" indent="-285750">
              <a:buClr>
                <a:schemeClr val="tx1"/>
              </a:buClr>
              <a:buFont typeface="Arial" panose="020B0604020202020204" pitchFamily="34" charset="0"/>
              <a:buChar char="•"/>
            </a:pPr>
            <a:r>
              <a:rPr lang="en-US" sz="1800" dirty="0">
                <a:solidFill>
                  <a:schemeClr val="tx2"/>
                </a:solidFill>
                <a:latin typeface="+mj-lt"/>
              </a:rPr>
              <a:t>403(b)</a:t>
            </a:r>
            <a:r>
              <a:rPr lang="en-US" sz="1800" baseline="30000" dirty="0">
                <a:solidFill>
                  <a:schemeClr val="tx2"/>
                </a:solidFill>
                <a:latin typeface="+mj-lt"/>
              </a:rPr>
              <a:t>2</a:t>
            </a:r>
          </a:p>
          <a:p>
            <a:pPr marL="682625" lvl="1" indent="-285750">
              <a:buClr>
                <a:schemeClr val="tx1"/>
              </a:buClr>
              <a:buFont typeface="Arial" panose="020B0604020202020204" pitchFamily="34" charset="0"/>
              <a:buChar char="•"/>
            </a:pPr>
            <a:r>
              <a:rPr lang="en-US" sz="1800" dirty="0">
                <a:solidFill>
                  <a:schemeClr val="tx2"/>
                </a:solidFill>
                <a:latin typeface="+mj-lt"/>
              </a:rPr>
              <a:t>457(b)</a:t>
            </a:r>
            <a:r>
              <a:rPr lang="en-US" sz="1800" baseline="30000" dirty="0">
                <a:solidFill>
                  <a:schemeClr val="tx2"/>
                </a:solidFill>
                <a:latin typeface="+mj-lt"/>
              </a:rPr>
              <a:t>2</a:t>
            </a:r>
            <a:endParaRPr lang="en-US" dirty="0"/>
          </a:p>
        </p:txBody>
      </p:sp>
      <p:sp>
        <p:nvSpPr>
          <p:cNvPr id="16" name="Oval 15">
            <a:extLst>
              <a:ext uri="{FF2B5EF4-FFF2-40B4-BE49-F238E27FC236}">
                <a16:creationId xmlns:a16="http://schemas.microsoft.com/office/drawing/2014/main" id="{0D06EE33-5E74-447F-BA61-6810848DCE73}"/>
              </a:ext>
              <a:ext uri="{C183D7F6-B498-43B3-948B-1728B52AA6E4}">
                <adec:decorative xmlns:adec="http://schemas.microsoft.com/office/drawing/2017/decorative" val="1"/>
              </a:ext>
            </a:extLst>
          </p:cNvPr>
          <p:cNvSpPr/>
          <p:nvPr/>
        </p:nvSpPr>
        <p:spPr>
          <a:xfrm>
            <a:off x="8209900" y="1892808"/>
            <a:ext cx="3291840" cy="3291840"/>
          </a:xfrm>
          <a:prstGeom prst="ellips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8A58F36-6DFE-4EB1-9970-0C36AB2D3BFF}"/>
              </a:ext>
              <a:ext uri="{C183D7F6-B498-43B3-948B-1728B52AA6E4}">
                <adec:decorative xmlns:adec="http://schemas.microsoft.com/office/drawing/2017/decorative" val="1"/>
              </a:ext>
            </a:extLst>
          </p:cNvPr>
          <p:cNvSpPr/>
          <p:nvPr/>
        </p:nvSpPr>
        <p:spPr>
          <a:xfrm>
            <a:off x="8306354" y="1981147"/>
            <a:ext cx="3108960" cy="3108960"/>
          </a:xfrm>
          <a:prstGeom prst="ellipse">
            <a:avLst/>
          </a:prstGeom>
          <a:solidFill>
            <a:schemeClr val="bg1">
              <a:lumMod val="95000"/>
            </a:schemeClr>
          </a:solidFill>
          <a:ln w="571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A62E2118-76E1-47E2-BBB3-737BC824CA95}"/>
              </a:ext>
            </a:extLst>
          </p:cNvPr>
          <p:cNvSpPr>
            <a:spLocks noGrp="1"/>
          </p:cNvSpPr>
          <p:nvPr>
            <p:ph sz="quarter" idx="18"/>
          </p:nvPr>
        </p:nvSpPr>
        <p:spPr>
          <a:xfrm>
            <a:off x="8483995" y="2678778"/>
            <a:ext cx="2791777" cy="1625060"/>
          </a:xfrm>
        </p:spPr>
        <p:txBody>
          <a:bodyPr>
            <a:spAutoFit/>
          </a:bodyPr>
          <a:lstStyle/>
          <a:p>
            <a:pPr marL="0" indent="0" algn="ctr">
              <a:buNone/>
            </a:pPr>
            <a:r>
              <a:rPr lang="en-US" sz="2200" b="1" dirty="0">
                <a:solidFill>
                  <a:schemeClr val="tx1"/>
                </a:solidFill>
                <a:latin typeface="+mj-lt"/>
              </a:rPr>
              <a:t>“Don’t Tax Me Again”</a:t>
            </a:r>
          </a:p>
          <a:p>
            <a:pPr marL="682625" lvl="1" indent="-285750">
              <a:spcBef>
                <a:spcPts val="600"/>
              </a:spcBef>
              <a:buClr>
                <a:schemeClr val="tx1"/>
              </a:buClr>
              <a:buFont typeface="Arial" panose="020B0604020202020204" pitchFamily="34" charset="0"/>
              <a:buChar char="•"/>
            </a:pPr>
            <a:r>
              <a:rPr lang="en-US" sz="1800" b="1" dirty="0">
                <a:solidFill>
                  <a:schemeClr val="tx2"/>
                </a:solidFill>
                <a:latin typeface="+mj-lt"/>
              </a:rPr>
              <a:t>Life Insurance</a:t>
            </a:r>
            <a:r>
              <a:rPr lang="en-US" sz="1800" b="1" baseline="30000" dirty="0">
                <a:solidFill>
                  <a:schemeClr val="tx2"/>
                </a:solidFill>
                <a:latin typeface="+mj-lt"/>
              </a:rPr>
              <a:t>4</a:t>
            </a:r>
            <a:r>
              <a:rPr lang="en-US" sz="1800" b="1" dirty="0">
                <a:solidFill>
                  <a:schemeClr val="tx2"/>
                </a:solidFill>
                <a:latin typeface="+mj-lt"/>
              </a:rPr>
              <a:t> </a:t>
            </a:r>
          </a:p>
          <a:p>
            <a:pPr marL="682625" lvl="1" indent="-285750">
              <a:spcBef>
                <a:spcPts val="600"/>
              </a:spcBef>
              <a:buClr>
                <a:schemeClr val="tx1"/>
              </a:buClr>
              <a:buFont typeface="Arial" panose="020B0604020202020204" pitchFamily="34" charset="0"/>
              <a:buChar char="•"/>
            </a:pPr>
            <a:r>
              <a:rPr lang="en-US" sz="1800" b="1" dirty="0">
                <a:solidFill>
                  <a:schemeClr val="tx2"/>
                </a:solidFill>
                <a:latin typeface="+mj-lt"/>
              </a:rPr>
              <a:t>Municipal Bonds &amp; Bond Funds</a:t>
            </a:r>
            <a:r>
              <a:rPr lang="en-US" sz="1800" b="1" baseline="30000" dirty="0">
                <a:solidFill>
                  <a:schemeClr val="tx2"/>
                </a:solidFill>
                <a:latin typeface="+mj-lt"/>
              </a:rPr>
              <a:t>5</a:t>
            </a:r>
            <a:r>
              <a:rPr lang="en-US" sz="1800" b="1" dirty="0">
                <a:solidFill>
                  <a:schemeClr val="tx2"/>
                </a:solidFill>
                <a:latin typeface="+mj-lt"/>
              </a:rPr>
              <a:t> </a:t>
            </a:r>
          </a:p>
          <a:p>
            <a:pPr marL="682625" lvl="1" indent="-285750">
              <a:spcBef>
                <a:spcPts val="600"/>
              </a:spcBef>
              <a:buClr>
                <a:schemeClr val="tx1"/>
              </a:buClr>
              <a:buFont typeface="Arial" panose="020B0604020202020204" pitchFamily="34" charset="0"/>
              <a:buChar char="•"/>
            </a:pPr>
            <a:r>
              <a:rPr lang="en-US" sz="1800" b="1" dirty="0">
                <a:solidFill>
                  <a:schemeClr val="tx2"/>
                </a:solidFill>
                <a:latin typeface="+mj-lt"/>
              </a:rPr>
              <a:t>Roth IRA/401(k)</a:t>
            </a:r>
            <a:r>
              <a:rPr lang="en-US" sz="1800" b="1" baseline="30000" dirty="0">
                <a:solidFill>
                  <a:schemeClr val="tx2"/>
                </a:solidFill>
                <a:latin typeface="+mj-lt"/>
              </a:rPr>
              <a:t>6</a:t>
            </a:r>
            <a:endParaRPr lang="en-US" baseline="30000" dirty="0"/>
          </a:p>
        </p:txBody>
      </p:sp>
      <p:sp>
        <p:nvSpPr>
          <p:cNvPr id="3" name="Text Placeholder 2">
            <a:extLst>
              <a:ext uri="{FF2B5EF4-FFF2-40B4-BE49-F238E27FC236}">
                <a16:creationId xmlns:a16="http://schemas.microsoft.com/office/drawing/2014/main" id="{08581EDF-2193-40D5-AC1B-A42A64AF77F1}"/>
              </a:ext>
            </a:extLst>
          </p:cNvPr>
          <p:cNvSpPr>
            <a:spLocks noGrp="1"/>
          </p:cNvSpPr>
          <p:nvPr>
            <p:ph type="body" sz="quarter" idx="15"/>
          </p:nvPr>
        </p:nvSpPr>
        <p:spPr>
          <a:xfrm>
            <a:off x="1104900" y="5326332"/>
            <a:ext cx="10515600" cy="1109636"/>
          </a:xfrm>
        </p:spPr>
        <p:txBody>
          <a:bodyPr lIns="0" rIns="0">
            <a:noAutofit/>
          </a:bodyPr>
          <a:lstStyle/>
          <a:p>
            <a:pPr>
              <a:spcAft>
                <a:spcPts val="0"/>
              </a:spcAft>
            </a:pPr>
            <a:r>
              <a:rPr lang="en-US" sz="1050" baseline="30000" dirty="0">
                <a:solidFill>
                  <a:schemeClr val="tx1"/>
                </a:solidFill>
                <a:latin typeface="PrudentialModern Med Cond" pitchFamily="2" charset="0"/>
              </a:rPr>
              <a:t>1</a:t>
            </a:r>
            <a:r>
              <a:rPr lang="en-US" sz="1050" dirty="0">
                <a:solidFill>
                  <a:schemeClr val="tx1"/>
                </a:solidFill>
                <a:latin typeface="PrudentialModern Med Cond" pitchFamily="2" charset="0"/>
              </a:rPr>
              <a:t>Certificate of Deposit/Money Market Accounts. </a:t>
            </a:r>
            <a:r>
              <a:rPr lang="en-US" sz="1050" baseline="30000" dirty="0">
                <a:solidFill>
                  <a:schemeClr val="tx1"/>
                </a:solidFill>
                <a:latin typeface="PrudentialModern Med Cond" pitchFamily="2" charset="0"/>
              </a:rPr>
              <a:t>2</a:t>
            </a:r>
            <a:r>
              <a:rPr lang="en-US" sz="1050" dirty="0">
                <a:solidFill>
                  <a:schemeClr val="tx1"/>
                </a:solidFill>
                <a:latin typeface="PrudentialModern Med Cond" pitchFamily="2" charset="0"/>
              </a:rPr>
              <a:t>Does not include amounts invested in Roth 401(k)/TSA/457(b). </a:t>
            </a:r>
            <a:r>
              <a:rPr lang="en-US" sz="1050" baseline="30000" dirty="0">
                <a:solidFill>
                  <a:schemeClr val="tx1"/>
                </a:solidFill>
                <a:latin typeface="PrudentialModern Med Cond" pitchFamily="2" charset="0"/>
              </a:rPr>
              <a:t>3</a:t>
            </a:r>
            <a:r>
              <a:rPr lang="en-US" sz="1050" dirty="0">
                <a:solidFill>
                  <a:schemeClr val="tx1"/>
                </a:solidFill>
                <a:latin typeface="PrudentialModern Med Cond" pitchFamily="2" charset="0"/>
              </a:rPr>
              <a:t>Non-qualified annuities purchased with after-tax dollars enjoy the same tax-deferred growth and ordinary income taxation as qualified annuities. </a:t>
            </a:r>
            <a:r>
              <a:rPr lang="en-US" sz="1050" baseline="30000" dirty="0">
                <a:solidFill>
                  <a:schemeClr val="tx1"/>
                </a:solidFill>
                <a:latin typeface="PrudentialModern Med Cond" pitchFamily="2" charset="0"/>
              </a:rPr>
              <a:t>4</a:t>
            </a:r>
            <a:r>
              <a:rPr lang="en-US" sz="1050" dirty="0">
                <a:solidFill>
                  <a:schemeClr val="tx1"/>
                </a:solidFill>
                <a:latin typeface="PrudentialModern Med Cond" pitchFamily="2" charset="0"/>
              </a:rPr>
              <a:t>Life insurance death benefits are generally income tax free pursuant to U.S. IRC §101(a). Contract cash values can be accessed during the insured’s lifetime via loans and withdrawals. Loans are generally income tax free as long as the policy remains in force. Withdrawals are tax free to the extent of basis. Policies which are modified endowment contracts (MECs) receive less favorable tax treatment. </a:t>
            </a:r>
            <a:r>
              <a:rPr lang="en-US" sz="1050" baseline="30000" dirty="0">
                <a:solidFill>
                  <a:schemeClr val="tx1"/>
                </a:solidFill>
                <a:latin typeface="PrudentialModern Med Cond" pitchFamily="2" charset="0"/>
              </a:rPr>
              <a:t>5</a:t>
            </a:r>
            <a:r>
              <a:rPr lang="en-US" sz="1050" dirty="0">
                <a:solidFill>
                  <a:schemeClr val="tx1"/>
                </a:solidFill>
                <a:latin typeface="PrudentialModern Med Cond" pitchFamily="2" charset="0"/>
              </a:rPr>
              <a:t>May be subject to Alternative Minimum Tax (AMT) and may impact taxation of Social Security benefits. </a:t>
            </a:r>
            <a:r>
              <a:rPr lang="en-US" sz="1050" baseline="30000" dirty="0">
                <a:solidFill>
                  <a:schemeClr val="tx1"/>
                </a:solidFill>
                <a:latin typeface="PrudentialModern Med Cond" pitchFamily="2" charset="0"/>
              </a:rPr>
              <a:t>6</a:t>
            </a:r>
            <a:r>
              <a:rPr lang="en-US" sz="1050" dirty="0">
                <a:solidFill>
                  <a:schemeClr val="tx1"/>
                </a:solidFill>
                <a:latin typeface="PrudentialModern Med Cond" pitchFamily="2" charset="0"/>
              </a:rPr>
              <a:t>Qualified distributions are income tax free. Roth IRA distributions are qualified if the account has been open for 5 tax years, and the owner is age 59½, dies, is disabled, or is a first-time homebuyer ($10,000 lifetime limit). Roth 401(k) distributions are qualified if the plan participant has contributed to the account for 5 tax years, and is 59½, dies, or disabled.</a:t>
            </a:r>
          </a:p>
        </p:txBody>
      </p:sp>
      <p:sp>
        <p:nvSpPr>
          <p:cNvPr id="21" name="Footer Placeholder 20">
            <a:extLst>
              <a:ext uri="{FF2B5EF4-FFF2-40B4-BE49-F238E27FC236}">
                <a16:creationId xmlns:a16="http://schemas.microsoft.com/office/drawing/2014/main" id="{5E7A069F-4DC8-4641-9315-856D42BBAF52}"/>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20" name="Slide Number Placeholder 19">
            <a:extLst>
              <a:ext uri="{FF2B5EF4-FFF2-40B4-BE49-F238E27FC236}">
                <a16:creationId xmlns:a16="http://schemas.microsoft.com/office/drawing/2014/main" id="{12137350-B61D-4CC6-982B-35D933F25CAD}"/>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14</a:t>
            </a:fld>
            <a:endParaRPr lang="en-US"/>
          </a:p>
        </p:txBody>
      </p:sp>
    </p:spTree>
    <p:extLst>
      <p:ext uri="{BB962C8B-B14F-4D97-AF65-F5344CB8AC3E}">
        <p14:creationId xmlns:p14="http://schemas.microsoft.com/office/powerpoint/2010/main" val="182542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7598C4-5DF6-6647-AEFB-BB1A6CFF36A2}"/>
              </a:ext>
            </a:extLst>
          </p:cNvPr>
          <p:cNvSpPr>
            <a:spLocks noGrp="1"/>
          </p:cNvSpPr>
          <p:nvPr>
            <p:ph type="title"/>
          </p:nvPr>
        </p:nvSpPr>
        <p:spPr/>
        <p:txBody>
          <a:bodyPr/>
          <a:lstStyle/>
          <a:p>
            <a:r>
              <a:rPr lang="en-US" sz="5400" dirty="0"/>
              <a:t>Life insurance in Retirement Planning</a:t>
            </a:r>
          </a:p>
        </p:txBody>
      </p:sp>
      <p:sp>
        <p:nvSpPr>
          <p:cNvPr id="3" name="Content Placeholder 2">
            <a:extLst>
              <a:ext uri="{FF2B5EF4-FFF2-40B4-BE49-F238E27FC236}">
                <a16:creationId xmlns:a16="http://schemas.microsoft.com/office/drawing/2014/main" id="{A16FFAAE-9D78-CD4A-A644-713EA3D7A1AD}"/>
              </a:ext>
            </a:extLst>
          </p:cNvPr>
          <p:cNvSpPr>
            <a:spLocks noGrp="1"/>
          </p:cNvSpPr>
          <p:nvPr>
            <p:ph idx="1"/>
          </p:nvPr>
        </p:nvSpPr>
        <p:spPr>
          <a:xfrm>
            <a:off x="965198" y="1901952"/>
            <a:ext cx="10655301" cy="2462541"/>
          </a:xfrm>
        </p:spPr>
        <p:txBody>
          <a:bodyPr/>
          <a:lstStyle/>
          <a:p>
            <a:pPr marL="342900" indent="-342900">
              <a:buClr>
                <a:schemeClr val="bg2"/>
              </a:buClr>
            </a:pPr>
            <a:r>
              <a:rPr lang="en-US" sz="2200" b="1" dirty="0">
                <a:solidFill>
                  <a:schemeClr val="bg2"/>
                </a:solidFill>
                <a:latin typeface="PrudentialModern Bold SemiConde" pitchFamily="2" charset="77"/>
              </a:rPr>
              <a:t>For a given premium, death benefit required to avoid MEC is significantly lowered</a:t>
            </a:r>
          </a:p>
          <a:p>
            <a:pPr marL="342900" indent="-342900">
              <a:buClr>
                <a:schemeClr val="bg2"/>
              </a:buClr>
            </a:pPr>
            <a:r>
              <a:rPr lang="en-US" sz="2200" b="1" dirty="0">
                <a:solidFill>
                  <a:schemeClr val="bg2"/>
                </a:solidFill>
                <a:latin typeface="PrudentialModern Bold SemiConde" pitchFamily="2" charset="77"/>
              </a:rPr>
              <a:t>Lower face amount --&gt; lower insurance costs</a:t>
            </a:r>
          </a:p>
          <a:p>
            <a:pPr marL="342900" indent="-342900">
              <a:buClr>
                <a:schemeClr val="bg2"/>
              </a:buClr>
            </a:pPr>
            <a:r>
              <a:rPr lang="en-US" sz="2200" b="1" dirty="0">
                <a:solidFill>
                  <a:schemeClr val="bg2"/>
                </a:solidFill>
                <a:latin typeface="PrudentialModern Bold SemiConde" pitchFamily="2" charset="77"/>
              </a:rPr>
              <a:t>Increase in future retirement income</a:t>
            </a:r>
          </a:p>
          <a:p>
            <a:pPr marL="342900" indent="-342900">
              <a:buClr>
                <a:schemeClr val="bg2"/>
              </a:buClr>
            </a:pPr>
            <a:r>
              <a:rPr lang="en-US" sz="2200" b="1" dirty="0">
                <a:solidFill>
                  <a:schemeClr val="bg2"/>
                </a:solidFill>
                <a:latin typeface="PrudentialModern Bold SemiConde" pitchFamily="2" charset="77"/>
              </a:rPr>
              <a:t>Increase in tax equivalent internal rate of return</a:t>
            </a:r>
          </a:p>
        </p:txBody>
      </p:sp>
      <p:graphicFrame>
        <p:nvGraphicFramePr>
          <p:cNvPr id="22" name="Table 7">
            <a:extLst>
              <a:ext uri="{FF2B5EF4-FFF2-40B4-BE49-F238E27FC236}">
                <a16:creationId xmlns:a16="http://schemas.microsoft.com/office/drawing/2014/main" id="{F4B0DDD0-7520-4BD1-AEBF-8AA118649064}"/>
              </a:ext>
            </a:extLst>
          </p:cNvPr>
          <p:cNvGraphicFramePr>
            <a:graphicFrameLocks noGrp="1"/>
          </p:cNvGraphicFramePr>
          <p:nvPr>
            <p:ph sz="quarter" idx="17"/>
            <p:extLst>
              <p:ext uri="{D42A27DB-BD31-4B8C-83A1-F6EECF244321}">
                <p14:modId xmlns:p14="http://schemas.microsoft.com/office/powerpoint/2010/main" val="17175359"/>
              </p:ext>
            </p:extLst>
          </p:nvPr>
        </p:nvGraphicFramePr>
        <p:xfrm>
          <a:off x="1069848" y="3758184"/>
          <a:ext cx="8127999" cy="2164080"/>
        </p:xfrm>
        <a:graphic>
          <a:graphicData uri="http://schemas.openxmlformats.org/drawingml/2006/table">
            <a:tbl>
              <a:tblPr firstRow="1" bandRow="1">
                <a:tableStyleId>{F5AB1C69-6EDB-4FF4-983F-18BD219EF322}</a:tableStyleId>
              </a:tblPr>
              <a:tblGrid>
                <a:gridCol w="2709333">
                  <a:extLst>
                    <a:ext uri="{9D8B030D-6E8A-4147-A177-3AD203B41FA5}">
                      <a16:colId xmlns:a16="http://schemas.microsoft.com/office/drawing/2014/main" val="996039415"/>
                    </a:ext>
                  </a:extLst>
                </a:gridCol>
                <a:gridCol w="2709333">
                  <a:extLst>
                    <a:ext uri="{9D8B030D-6E8A-4147-A177-3AD203B41FA5}">
                      <a16:colId xmlns:a16="http://schemas.microsoft.com/office/drawing/2014/main" val="4212249265"/>
                    </a:ext>
                  </a:extLst>
                </a:gridCol>
                <a:gridCol w="2709333">
                  <a:extLst>
                    <a:ext uri="{9D8B030D-6E8A-4147-A177-3AD203B41FA5}">
                      <a16:colId xmlns:a16="http://schemas.microsoft.com/office/drawing/2014/main" val="2148482621"/>
                    </a:ext>
                  </a:extLst>
                </a:gridCol>
              </a:tblGrid>
              <a:tr h="370840">
                <a:tc>
                  <a:txBody>
                    <a:bodyPr/>
                    <a:lstStyle/>
                    <a:p>
                      <a:endParaRPr lang="en-US" dirty="0"/>
                    </a:p>
                  </a:txBody>
                  <a:tcPr>
                    <a:solidFill>
                      <a:schemeClr val="bg1"/>
                    </a:solidFill>
                  </a:tcPr>
                </a:tc>
                <a:tc>
                  <a:txBody>
                    <a:bodyPr/>
                    <a:lstStyle/>
                    <a:p>
                      <a:pPr algn="ctr" rtl="0" fontAlgn="base"/>
                      <a:r>
                        <a:rPr lang="en-US" b="1" i="0" dirty="0">
                          <a:solidFill>
                            <a:srgbClr val="000000"/>
                          </a:solidFill>
                          <a:effectLst/>
                          <a:latin typeface="+mj-lt"/>
                        </a:rPr>
                        <a:t>Current</a:t>
                      </a:r>
                      <a:r>
                        <a:rPr lang="en-US" b="0" i="0" dirty="0">
                          <a:solidFill>
                            <a:srgbClr val="000000"/>
                          </a:solidFill>
                          <a:effectLst/>
                          <a:latin typeface="+mj-lt"/>
                        </a:rPr>
                        <a:t> </a:t>
                      </a:r>
                    </a:p>
                  </a:txBody>
                  <a:tcPr/>
                </a:tc>
                <a:tc>
                  <a:txBody>
                    <a:bodyPr/>
                    <a:lstStyle/>
                    <a:p>
                      <a:pPr algn="ctr" rtl="0" fontAlgn="base"/>
                      <a:r>
                        <a:rPr lang="en-US" b="1" i="0" dirty="0">
                          <a:solidFill>
                            <a:srgbClr val="000000"/>
                          </a:solidFill>
                          <a:effectLst/>
                          <a:latin typeface="+mj-lt"/>
                        </a:rPr>
                        <a:t>New </a:t>
                      </a:r>
                      <a:r>
                        <a:rPr lang="en-US" sz="1800" b="1" u="none" strike="noStrike" kern="1200" dirty="0">
                          <a:solidFill>
                            <a:srgbClr val="000000"/>
                          </a:solidFill>
                          <a:effectLst/>
                          <a:latin typeface="+mn-lt"/>
                          <a:ea typeface="+mn-ea"/>
                          <a:cs typeface="+mn-cs"/>
                        </a:rPr>
                        <a:t>§</a:t>
                      </a:r>
                      <a:r>
                        <a:rPr lang="en-US" b="1" i="0" dirty="0">
                          <a:solidFill>
                            <a:srgbClr val="000000"/>
                          </a:solidFill>
                          <a:effectLst/>
                          <a:latin typeface="+mj-lt"/>
                        </a:rPr>
                        <a:t>7702 –</a:t>
                      </a:r>
                    </a:p>
                    <a:p>
                      <a:pPr algn="ctr" rtl="0" fontAlgn="base"/>
                      <a:r>
                        <a:rPr lang="en-US" sz="1400" b="0" i="0" dirty="0">
                          <a:solidFill>
                            <a:srgbClr val="000000"/>
                          </a:solidFill>
                          <a:effectLst/>
                          <a:latin typeface="PRUDENTIALMODERN MEDIUM CONDENS" pitchFamily="2" charset="77"/>
                        </a:rPr>
                        <a:t>Same Solve / Lower DB</a:t>
                      </a:r>
                    </a:p>
                  </a:txBody>
                  <a:tcPr/>
                </a:tc>
                <a:extLst>
                  <a:ext uri="{0D108BD9-81ED-4DB2-BD59-A6C34878D82A}">
                    <a16:rowId xmlns:a16="http://schemas.microsoft.com/office/drawing/2014/main" val="1476813876"/>
                  </a:ext>
                </a:extLst>
              </a:tr>
              <a:tr h="370840">
                <a:tc>
                  <a:txBody>
                    <a:bodyPr/>
                    <a:lstStyle/>
                    <a:p>
                      <a:pPr algn="l" rtl="0" fontAlgn="base"/>
                      <a:r>
                        <a:rPr lang="en-US" b="0" i="0" dirty="0">
                          <a:solidFill>
                            <a:srgbClr val="000000"/>
                          </a:solidFill>
                          <a:effectLst/>
                          <a:latin typeface="PRUDENTIALMODERN MEDIUM CONDENS" pitchFamily="2" charset="77"/>
                        </a:rPr>
                        <a:t>Premium </a:t>
                      </a:r>
                    </a:p>
                  </a:txBody>
                  <a:tcPr/>
                </a:tc>
                <a:tc>
                  <a:txBody>
                    <a:bodyPr/>
                    <a:lstStyle/>
                    <a:p>
                      <a:pPr algn="ctr" rtl="0" fontAlgn="base"/>
                      <a:r>
                        <a:rPr lang="en-US" sz="2000" b="0" i="0" dirty="0">
                          <a:solidFill>
                            <a:srgbClr val="000000"/>
                          </a:solidFill>
                          <a:effectLst/>
                          <a:latin typeface="PRUDENTIALMODERN MEDIUM CONDENS" pitchFamily="2" charset="77"/>
                        </a:rPr>
                        <a:t>$20,000</a:t>
                      </a:r>
                    </a:p>
                  </a:txBody>
                  <a:tcPr/>
                </a:tc>
                <a:tc>
                  <a:txBody>
                    <a:bodyPr/>
                    <a:lstStyle/>
                    <a:p>
                      <a:pPr algn="ctr" rtl="0" fontAlgn="base"/>
                      <a:r>
                        <a:rPr lang="en-US" sz="2000" b="0" i="0" dirty="0">
                          <a:solidFill>
                            <a:srgbClr val="000000"/>
                          </a:solidFill>
                          <a:effectLst/>
                          <a:latin typeface="PRUDENTIALMODERN MEDIUM CONDENS" pitchFamily="2" charset="77"/>
                        </a:rPr>
                        <a:t>$20,000</a:t>
                      </a:r>
                    </a:p>
                  </a:txBody>
                  <a:tcPr/>
                </a:tc>
                <a:extLst>
                  <a:ext uri="{0D108BD9-81ED-4DB2-BD59-A6C34878D82A}">
                    <a16:rowId xmlns:a16="http://schemas.microsoft.com/office/drawing/2014/main" val="3642658525"/>
                  </a:ext>
                </a:extLst>
              </a:tr>
              <a:tr h="370840">
                <a:tc>
                  <a:txBody>
                    <a:bodyPr/>
                    <a:lstStyle/>
                    <a:p>
                      <a:pPr algn="l" rtl="0" fontAlgn="base"/>
                      <a:r>
                        <a:rPr lang="en-US" b="0" i="0" dirty="0">
                          <a:solidFill>
                            <a:srgbClr val="000000"/>
                          </a:solidFill>
                          <a:effectLst/>
                          <a:latin typeface="PRUDENTIALMODERN MEDIUM CONDENS" pitchFamily="2" charset="77"/>
                        </a:rPr>
                        <a:t>Death Benefit </a:t>
                      </a:r>
                    </a:p>
                  </a:txBody>
                  <a:tcPr/>
                </a:tc>
                <a:tc>
                  <a:txBody>
                    <a:bodyPr/>
                    <a:lstStyle/>
                    <a:p>
                      <a:pPr algn="ctr" rtl="0" fontAlgn="base"/>
                      <a:r>
                        <a:rPr lang="en-US" sz="2000" b="0" i="0" dirty="0">
                          <a:solidFill>
                            <a:srgbClr val="000000"/>
                          </a:solidFill>
                          <a:effectLst/>
                          <a:latin typeface="PRUDENTIALMODERN MEDIUM CONDENS" pitchFamily="2" charset="77"/>
                        </a:rPr>
                        <a:t>$775,882 </a:t>
                      </a:r>
                    </a:p>
                  </a:txBody>
                  <a:tcPr/>
                </a:tc>
                <a:tc>
                  <a:txBody>
                    <a:bodyPr/>
                    <a:lstStyle/>
                    <a:p>
                      <a:pPr algn="ctr" rtl="0" fontAlgn="base"/>
                      <a:r>
                        <a:rPr lang="en-US" sz="2000" b="0" i="0" dirty="0">
                          <a:solidFill>
                            <a:srgbClr val="000000"/>
                          </a:solidFill>
                          <a:effectLst/>
                          <a:latin typeface="PRUDENTIALMODERN MEDIUM CONDENS" pitchFamily="2" charset="77"/>
                        </a:rPr>
                        <a:t>$409,368 </a:t>
                      </a:r>
                    </a:p>
                  </a:txBody>
                  <a:tcPr/>
                </a:tc>
                <a:extLst>
                  <a:ext uri="{0D108BD9-81ED-4DB2-BD59-A6C34878D82A}">
                    <a16:rowId xmlns:a16="http://schemas.microsoft.com/office/drawing/2014/main" val="711565523"/>
                  </a:ext>
                </a:extLst>
              </a:tr>
              <a:tr h="370840">
                <a:tc>
                  <a:txBody>
                    <a:bodyPr/>
                    <a:lstStyle/>
                    <a:p>
                      <a:pPr algn="l" rtl="0" fontAlgn="base"/>
                      <a:r>
                        <a:rPr lang="en-US" b="0" i="0" dirty="0">
                          <a:solidFill>
                            <a:srgbClr val="000000"/>
                          </a:solidFill>
                          <a:effectLst/>
                          <a:latin typeface="PRUDENTIALMODERN MEDIUM CONDENS" pitchFamily="2" charset="77"/>
                          <a:cs typeface="Calibri" panose="020F0502020204030204" pitchFamily="34" charset="0"/>
                        </a:rPr>
                        <a:t>Cash Value (year 20)</a:t>
                      </a:r>
                    </a:p>
                  </a:txBody>
                  <a:tcPr/>
                </a:tc>
                <a:tc>
                  <a:txBody>
                    <a:bodyPr/>
                    <a:lstStyle/>
                    <a:p>
                      <a:pPr algn="ctr" rtl="0" fontAlgn="base"/>
                      <a:r>
                        <a:rPr lang="en-US" sz="2000" b="0" i="0" dirty="0">
                          <a:solidFill>
                            <a:srgbClr val="000000"/>
                          </a:solidFill>
                          <a:effectLst/>
                          <a:latin typeface="PRUDENTIALMODERN MEDIUM CONDENS" pitchFamily="2" charset="77"/>
                          <a:cs typeface="Calibri" panose="020F0502020204030204" pitchFamily="34" charset="0"/>
                        </a:rPr>
                        <a:t>$401,563</a:t>
                      </a:r>
                    </a:p>
                  </a:txBody>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2000" b="0" i="0" dirty="0">
                          <a:solidFill>
                            <a:srgbClr val="000000"/>
                          </a:solidFill>
                          <a:effectLst/>
                          <a:latin typeface="PRUDENTIALMODERN MEDIUM CONDENS" pitchFamily="2" charset="77"/>
                          <a:cs typeface="Calibri" panose="020F0502020204030204" pitchFamily="34" charset="0"/>
                        </a:rPr>
                        <a:t>$429,254</a:t>
                      </a:r>
                    </a:p>
                  </a:txBody>
                  <a:tcPr/>
                </a:tc>
                <a:extLst>
                  <a:ext uri="{0D108BD9-81ED-4DB2-BD59-A6C34878D82A}">
                    <a16:rowId xmlns:a16="http://schemas.microsoft.com/office/drawing/2014/main" val="251649997"/>
                  </a:ext>
                </a:extLst>
              </a:tr>
              <a:tr h="370840">
                <a:tc>
                  <a:txBody>
                    <a:bodyPr/>
                    <a:lstStyle/>
                    <a:p>
                      <a:pPr algn="l" rtl="0" fontAlgn="base"/>
                      <a:r>
                        <a:rPr lang="en-US" b="0" i="0" dirty="0">
                          <a:solidFill>
                            <a:srgbClr val="000000"/>
                          </a:solidFill>
                          <a:effectLst/>
                          <a:latin typeface="PRUDENTIALMODERN MEDIUM CONDENS" pitchFamily="2" charset="77"/>
                        </a:rPr>
                        <a:t>Retirement Income </a:t>
                      </a:r>
                    </a:p>
                  </a:txBody>
                  <a:tcPr/>
                </a:tc>
                <a:tc>
                  <a:txBody>
                    <a:bodyPr/>
                    <a:lstStyle/>
                    <a:p>
                      <a:pPr algn="ctr" rtl="0" fontAlgn="base"/>
                      <a:r>
                        <a:rPr lang="en-US" sz="2000" b="0" i="0" dirty="0">
                          <a:solidFill>
                            <a:srgbClr val="000000"/>
                          </a:solidFill>
                          <a:effectLst/>
                          <a:latin typeface="PRUDENTIALMODERN MEDIUM CONDENS" pitchFamily="2" charset="77"/>
                        </a:rPr>
                        <a:t>$35,844</a:t>
                      </a:r>
                    </a:p>
                  </a:txBody>
                  <a:tcPr/>
                </a:tc>
                <a:tc>
                  <a:txBody>
                    <a:bodyPr/>
                    <a:lstStyle/>
                    <a:p>
                      <a:pPr algn="ctr" rtl="0" fontAlgn="base"/>
                      <a:r>
                        <a:rPr lang="en-US" sz="2000" b="0" i="0" dirty="0">
                          <a:solidFill>
                            <a:srgbClr val="000000"/>
                          </a:solidFill>
                          <a:effectLst/>
                          <a:latin typeface="PRUDENTIALMODERN MEDIUM CONDENS" pitchFamily="2" charset="77"/>
                        </a:rPr>
                        <a:t>$39,612</a:t>
                      </a:r>
                    </a:p>
                  </a:txBody>
                  <a:tcPr/>
                </a:tc>
                <a:extLst>
                  <a:ext uri="{0D108BD9-81ED-4DB2-BD59-A6C34878D82A}">
                    <a16:rowId xmlns:a16="http://schemas.microsoft.com/office/drawing/2014/main" val="1664627436"/>
                  </a:ext>
                </a:extLst>
              </a:tr>
            </a:tbl>
          </a:graphicData>
        </a:graphic>
      </p:graphicFrame>
      <p:sp>
        <p:nvSpPr>
          <p:cNvPr id="18" name="Content Placeholder 17">
            <a:extLst>
              <a:ext uri="{FF2B5EF4-FFF2-40B4-BE49-F238E27FC236}">
                <a16:creationId xmlns:a16="http://schemas.microsoft.com/office/drawing/2014/main" id="{DB40DE7E-CF40-412D-913B-077AE637E02E}"/>
              </a:ext>
            </a:extLst>
          </p:cNvPr>
          <p:cNvSpPr>
            <a:spLocks noGrp="1"/>
          </p:cNvSpPr>
          <p:nvPr>
            <p:ph sz="quarter" idx="18"/>
          </p:nvPr>
        </p:nvSpPr>
        <p:spPr>
          <a:xfrm>
            <a:off x="10079595" y="5083032"/>
            <a:ext cx="1749197" cy="400110"/>
          </a:xfrm>
        </p:spPr>
        <p:txBody>
          <a:bodyPr wrap="square">
            <a:spAutoFit/>
          </a:bodyPr>
          <a:lstStyle/>
          <a:p>
            <a:pPr marL="0" indent="0">
              <a:buNone/>
            </a:pPr>
            <a:r>
              <a:rPr lang="en-US" b="1" dirty="0">
                <a:solidFill>
                  <a:schemeClr val="tx2"/>
                </a:solidFill>
                <a:latin typeface="+mj-lt"/>
              </a:rPr>
              <a:t>6.9% Increase</a:t>
            </a:r>
          </a:p>
        </p:txBody>
      </p:sp>
      <p:sp>
        <p:nvSpPr>
          <p:cNvPr id="19" name="Content Placeholder 18">
            <a:extLst>
              <a:ext uri="{FF2B5EF4-FFF2-40B4-BE49-F238E27FC236}">
                <a16:creationId xmlns:a16="http://schemas.microsoft.com/office/drawing/2014/main" id="{B98A6156-AFC5-4C54-92AC-8A5C7CF83722}"/>
              </a:ext>
            </a:extLst>
          </p:cNvPr>
          <p:cNvSpPr>
            <a:spLocks noGrp="1"/>
          </p:cNvSpPr>
          <p:nvPr>
            <p:ph sz="quarter" idx="19"/>
          </p:nvPr>
        </p:nvSpPr>
        <p:spPr>
          <a:xfrm>
            <a:off x="10079595" y="5473989"/>
            <a:ext cx="1891865" cy="369332"/>
          </a:xfrm>
        </p:spPr>
        <p:txBody>
          <a:bodyPr wrap="square" anchor="ctr">
            <a:spAutoFit/>
          </a:bodyPr>
          <a:lstStyle/>
          <a:p>
            <a:pPr marL="0" indent="0">
              <a:buNone/>
            </a:pPr>
            <a:r>
              <a:rPr lang="en-US" b="1" dirty="0">
                <a:solidFill>
                  <a:schemeClr val="tx2"/>
                </a:solidFill>
                <a:latin typeface="+mj-lt"/>
              </a:rPr>
              <a:t>10.5% Increase</a:t>
            </a:r>
          </a:p>
        </p:txBody>
      </p:sp>
      <p:sp>
        <p:nvSpPr>
          <p:cNvPr id="8" name="Pentagon 7">
            <a:extLst>
              <a:ext uri="{FF2B5EF4-FFF2-40B4-BE49-F238E27FC236}">
                <a16:creationId xmlns:a16="http://schemas.microsoft.com/office/drawing/2014/main" id="{59B6EA0E-EC2F-E34B-BD0E-05A5B6DC8FCD}"/>
              </a:ext>
              <a:ext uri="{C183D7F6-B498-43B3-948B-1728B52AA6E4}">
                <adec:decorative xmlns:adec="http://schemas.microsoft.com/office/drawing/2017/decorative" val="1"/>
              </a:ext>
            </a:extLst>
          </p:cNvPr>
          <p:cNvSpPr/>
          <p:nvPr/>
        </p:nvSpPr>
        <p:spPr>
          <a:xfrm>
            <a:off x="9201552" y="5118258"/>
            <a:ext cx="754436" cy="351863"/>
          </a:xfrm>
          <a:prstGeom prst="homePlat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entagon 8">
            <a:extLst>
              <a:ext uri="{FF2B5EF4-FFF2-40B4-BE49-F238E27FC236}">
                <a16:creationId xmlns:a16="http://schemas.microsoft.com/office/drawing/2014/main" id="{F6B62A29-9686-914E-90CA-CEB5DE8D7707}"/>
              </a:ext>
              <a:ext uri="{C183D7F6-B498-43B3-948B-1728B52AA6E4}">
                <adec:decorative xmlns:adec="http://schemas.microsoft.com/office/drawing/2017/decorative" val="1"/>
              </a:ext>
            </a:extLst>
          </p:cNvPr>
          <p:cNvSpPr/>
          <p:nvPr/>
        </p:nvSpPr>
        <p:spPr>
          <a:xfrm>
            <a:off x="9201552" y="5520584"/>
            <a:ext cx="754436" cy="369035"/>
          </a:xfrm>
          <a:prstGeom prst="homePlat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47DE329-FFDA-F84D-B4AE-6DAF4AE0E195}"/>
              </a:ext>
            </a:extLst>
          </p:cNvPr>
          <p:cNvSpPr>
            <a:spLocks noGrp="1"/>
          </p:cNvSpPr>
          <p:nvPr>
            <p:ph type="body" sz="quarter" idx="15"/>
          </p:nvPr>
        </p:nvSpPr>
        <p:spPr/>
        <p:txBody>
          <a:bodyPr>
            <a:noAutofit/>
          </a:bodyPr>
          <a:lstStyle/>
          <a:p>
            <a:r>
              <a:rPr lang="en-US" altLang="en-US" sz="1200" b="1" dirty="0" err="1">
                <a:solidFill>
                  <a:srgbClr val="000000"/>
                </a:solidFill>
                <a:latin typeface="+mj-lt"/>
                <a:cs typeface="Calibri" panose="020F0502020204030204" pitchFamily="34" charset="0"/>
              </a:rPr>
              <a:t>PruLife</a:t>
            </a:r>
            <a:r>
              <a:rPr lang="en-US" altLang="en-US" sz="1200" b="1" dirty="0">
                <a:solidFill>
                  <a:srgbClr val="000000"/>
                </a:solidFill>
                <a:latin typeface="+mj-lt"/>
                <a:cs typeface="Calibri" panose="020F0502020204030204" pitchFamily="34" charset="0"/>
              </a:rPr>
              <a:t> Custom Premier II VUL: </a:t>
            </a:r>
            <a:r>
              <a:rPr lang="en-US" altLang="en-US" sz="1200" dirty="0">
                <a:solidFill>
                  <a:srgbClr val="000000"/>
                </a:solidFill>
                <a:latin typeface="+mj-lt"/>
                <a:cs typeface="Calibri" panose="020F0502020204030204" pitchFamily="34" charset="0"/>
              </a:rPr>
              <a:t>Male,</a:t>
            </a:r>
            <a:r>
              <a:rPr lang="en-US" altLang="en-US" sz="1200" b="1" dirty="0">
                <a:solidFill>
                  <a:srgbClr val="000000"/>
                </a:solidFill>
                <a:latin typeface="+mj-lt"/>
                <a:cs typeface="Calibri" panose="020F0502020204030204" pitchFamily="34" charset="0"/>
              </a:rPr>
              <a:t> </a:t>
            </a:r>
            <a:r>
              <a:rPr lang="en-US" altLang="en-US" sz="1200" dirty="0">
                <a:solidFill>
                  <a:srgbClr val="000000"/>
                </a:solidFill>
                <a:latin typeface="+mj-lt"/>
                <a:cs typeface="Calibri" panose="020F0502020204030204" pitchFamily="34" charset="0"/>
              </a:rPr>
              <a:t>Age 35, Preferred Best, non-MEC DB, </a:t>
            </a:r>
            <a:r>
              <a:rPr lang="en-US" sz="1200" b="1" dirty="0">
                <a:solidFill>
                  <a:srgbClr val="000000"/>
                </a:solidFill>
                <a:latin typeface="+mj-lt"/>
              </a:rPr>
              <a:t>GPT (DB opt B switching to A), </a:t>
            </a:r>
            <a:r>
              <a:rPr lang="en-US" altLang="en-US" sz="1200" dirty="0">
                <a:solidFill>
                  <a:srgbClr val="000000"/>
                </a:solidFill>
                <a:latin typeface="+mj-lt"/>
                <a:cs typeface="Calibri" panose="020F0502020204030204" pitchFamily="34" charset="0"/>
              </a:rPr>
              <a:t>$20K for 7 years, income A65-84. </a:t>
            </a:r>
            <a:br>
              <a:rPr lang="en-US" altLang="en-US" sz="1200" dirty="0">
                <a:solidFill>
                  <a:srgbClr val="000000"/>
                </a:solidFill>
                <a:latin typeface="+mj-lt"/>
                <a:cs typeface="Calibri" panose="020F0502020204030204" pitchFamily="34" charset="0"/>
              </a:rPr>
            </a:br>
            <a:br>
              <a:rPr lang="en-US" altLang="en-US" sz="1200" dirty="0">
                <a:solidFill>
                  <a:srgbClr val="000000"/>
                </a:solidFill>
                <a:latin typeface="+mj-lt"/>
                <a:cs typeface="Calibri" panose="020F0502020204030204" pitchFamily="34" charset="0"/>
              </a:rPr>
            </a:br>
            <a:r>
              <a:rPr lang="en-US" sz="1050" dirty="0"/>
              <a:t>This hypothetical example is for illustrative purposes only. Actual results will vary. </a:t>
            </a:r>
          </a:p>
        </p:txBody>
      </p:sp>
      <p:sp>
        <p:nvSpPr>
          <p:cNvPr id="6" name="Footer Placeholder 5">
            <a:extLst>
              <a:ext uri="{FF2B5EF4-FFF2-40B4-BE49-F238E27FC236}">
                <a16:creationId xmlns:a16="http://schemas.microsoft.com/office/drawing/2014/main" id="{6C04541E-1D23-4C39-8043-8845DDA00D20}"/>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CD35EEB6-11D0-EC48-B19B-151E04DA236F}"/>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15</a:t>
            </a:fld>
            <a:endParaRPr lang="en-US"/>
          </a:p>
        </p:txBody>
      </p:sp>
    </p:spTree>
    <p:extLst>
      <p:ext uri="{BB962C8B-B14F-4D97-AF65-F5344CB8AC3E}">
        <p14:creationId xmlns:p14="http://schemas.microsoft.com/office/powerpoint/2010/main" val="24264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84A60-BD65-4D41-82F1-4E8732586DE4}"/>
              </a:ext>
            </a:extLst>
          </p:cNvPr>
          <p:cNvSpPr>
            <a:spLocks noGrp="1"/>
          </p:cNvSpPr>
          <p:nvPr>
            <p:ph type="title"/>
          </p:nvPr>
        </p:nvSpPr>
        <p:spPr/>
        <p:txBody>
          <a:bodyPr/>
          <a:lstStyle/>
          <a:p>
            <a:r>
              <a:rPr lang="en-US" sz="5400" dirty="0"/>
              <a:t>Life Insurance in Retirement Planning </a:t>
            </a:r>
          </a:p>
        </p:txBody>
      </p:sp>
      <p:sp>
        <p:nvSpPr>
          <p:cNvPr id="3" name="Content Placeholder 2">
            <a:extLst>
              <a:ext uri="{FF2B5EF4-FFF2-40B4-BE49-F238E27FC236}">
                <a16:creationId xmlns:a16="http://schemas.microsoft.com/office/drawing/2014/main" id="{8146E974-347E-154A-BD9B-343B587F740B}"/>
              </a:ext>
            </a:extLst>
          </p:cNvPr>
          <p:cNvSpPr>
            <a:spLocks noGrp="1"/>
          </p:cNvSpPr>
          <p:nvPr>
            <p:ph sz="quarter" idx="13"/>
          </p:nvPr>
        </p:nvSpPr>
        <p:spPr>
          <a:xfrm>
            <a:off x="965198" y="2117770"/>
            <a:ext cx="9344871" cy="4199139"/>
          </a:xfrm>
        </p:spPr>
        <p:txBody>
          <a:bodyPr/>
          <a:lstStyle/>
          <a:p>
            <a:pPr marL="342900" indent="-342900">
              <a:buFont typeface="Arial" panose="020B0604020202020204" pitchFamily="34" charset="0"/>
              <a:buChar char="•"/>
            </a:pPr>
            <a:r>
              <a:rPr lang="en-US" dirty="0"/>
              <a:t>Policies will take longer to reach cash value/death benefit corridor; lower net amount at risk when they do</a:t>
            </a:r>
          </a:p>
          <a:p>
            <a:pPr marL="342900" indent="-342900">
              <a:buFont typeface="Arial" panose="020B0604020202020204" pitchFamily="34" charset="0"/>
              <a:buChar char="•"/>
            </a:pPr>
            <a:r>
              <a:rPr lang="en-US" dirty="0"/>
              <a:t>Cash withdrawals (related to a reduction in benefits) in the first 15 years may have more favorable tax consequences. </a:t>
            </a:r>
          </a:p>
          <a:p>
            <a:pPr marL="342900" indent="-342900">
              <a:buFont typeface="Arial" panose="020B0604020202020204" pitchFamily="34" charset="0"/>
              <a:buChar char="•"/>
            </a:pPr>
            <a:r>
              <a:rPr lang="en-US" dirty="0"/>
              <a:t>Definition of life insurance changes impact on design:</a:t>
            </a:r>
          </a:p>
          <a:p>
            <a:endParaRPr lang="en-US" sz="800" dirty="0"/>
          </a:p>
          <a:p>
            <a:pPr marL="1028700" lvl="1" indent="-342900">
              <a:buFont typeface="Arial" panose="020B0604020202020204" pitchFamily="34" charset="0"/>
              <a:buChar char="•"/>
            </a:pPr>
            <a:r>
              <a:rPr lang="en-US" sz="1800" b="0" dirty="0">
                <a:solidFill>
                  <a:schemeClr val="tx1"/>
                </a:solidFill>
              </a:rPr>
              <a:t>Old standard of Guideline Premium with Option B may not be the best way to design a contract</a:t>
            </a:r>
          </a:p>
          <a:p>
            <a:pPr marL="1028700" lvl="1" indent="-342900">
              <a:buFont typeface="Arial" panose="020B0604020202020204" pitchFamily="34" charset="0"/>
              <a:buChar char="•"/>
            </a:pPr>
            <a:r>
              <a:rPr lang="en-US" sz="1800" b="0" dirty="0">
                <a:solidFill>
                  <a:schemeClr val="tx1"/>
                </a:solidFill>
              </a:rPr>
              <a:t>Cash Value Accumulation Test (CVAT) may allow for more advantageous mix of premium : death benefit ratio</a:t>
            </a:r>
          </a:p>
          <a:p>
            <a:pPr marL="1028700" lvl="1" indent="-342900">
              <a:buFont typeface="Arial" panose="020B0604020202020204" pitchFamily="34" charset="0"/>
              <a:buChar char="•"/>
            </a:pPr>
            <a:r>
              <a:rPr lang="en-US" sz="1800" b="0" dirty="0">
                <a:solidFill>
                  <a:schemeClr val="tx1"/>
                </a:solidFill>
              </a:rPr>
              <a:t>Potential for less policy administration</a:t>
            </a:r>
          </a:p>
        </p:txBody>
      </p:sp>
      <p:sp>
        <p:nvSpPr>
          <p:cNvPr id="8" name="Footer Placeholder 7">
            <a:extLst>
              <a:ext uri="{FF2B5EF4-FFF2-40B4-BE49-F238E27FC236}">
                <a16:creationId xmlns:a16="http://schemas.microsoft.com/office/drawing/2014/main" id="{09C4604B-4A91-4644-B281-AF01A8F4F392}"/>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dirty="0"/>
              <a:t>Not for consumer use.</a:t>
            </a:r>
          </a:p>
        </p:txBody>
      </p:sp>
      <p:sp>
        <p:nvSpPr>
          <p:cNvPr id="2" name="Slide Number Placeholder 1">
            <a:extLst>
              <a:ext uri="{FF2B5EF4-FFF2-40B4-BE49-F238E27FC236}">
                <a16:creationId xmlns:a16="http://schemas.microsoft.com/office/drawing/2014/main" id="{03B76959-C332-F94D-8FDD-F346492BBB68}"/>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16</a:t>
            </a:fld>
            <a:endParaRPr lang="en-US"/>
          </a:p>
        </p:txBody>
      </p:sp>
    </p:spTree>
    <p:extLst>
      <p:ext uri="{BB962C8B-B14F-4D97-AF65-F5344CB8AC3E}">
        <p14:creationId xmlns:p14="http://schemas.microsoft.com/office/powerpoint/2010/main" val="348813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84A60-BD65-4D41-82F1-4E8732586DE4}"/>
              </a:ext>
            </a:extLst>
          </p:cNvPr>
          <p:cNvSpPr>
            <a:spLocks noGrp="1"/>
          </p:cNvSpPr>
          <p:nvPr>
            <p:ph type="title"/>
          </p:nvPr>
        </p:nvSpPr>
        <p:spPr/>
        <p:txBody>
          <a:bodyPr/>
          <a:lstStyle/>
          <a:p>
            <a:r>
              <a:rPr lang="en-US" sz="5400" dirty="0"/>
              <a:t>Executive Bonus/Split Dollar</a:t>
            </a:r>
          </a:p>
        </p:txBody>
      </p:sp>
      <p:sp>
        <p:nvSpPr>
          <p:cNvPr id="3" name="Content Placeholder 2">
            <a:extLst>
              <a:ext uri="{FF2B5EF4-FFF2-40B4-BE49-F238E27FC236}">
                <a16:creationId xmlns:a16="http://schemas.microsoft.com/office/drawing/2014/main" id="{8146E974-347E-154A-BD9B-343B587F740B}"/>
              </a:ext>
            </a:extLst>
          </p:cNvPr>
          <p:cNvSpPr>
            <a:spLocks noGrp="1"/>
          </p:cNvSpPr>
          <p:nvPr>
            <p:ph sz="quarter" idx="13"/>
          </p:nvPr>
        </p:nvSpPr>
        <p:spPr>
          <a:xfrm>
            <a:off x="965199" y="2117771"/>
            <a:ext cx="7881089" cy="2471814"/>
          </a:xfrm>
        </p:spPr>
        <p:txBody>
          <a:bodyPr/>
          <a:lstStyle/>
          <a:p>
            <a:pPr marL="342900" indent="-342900">
              <a:buFont typeface="Arial" panose="020B0604020202020204" pitchFamily="34" charset="0"/>
              <a:buChar char="•"/>
            </a:pPr>
            <a:r>
              <a:rPr lang="en-US" dirty="0"/>
              <a:t>Tend to be older aged than average LIRP</a:t>
            </a:r>
          </a:p>
          <a:p>
            <a:pPr marL="1028700" lvl="1" indent="-342900">
              <a:buFont typeface="Arial" panose="020B0604020202020204" pitchFamily="34" charset="0"/>
              <a:buChar char="•"/>
            </a:pPr>
            <a:r>
              <a:rPr lang="en-US" sz="1800" dirty="0">
                <a:solidFill>
                  <a:schemeClr val="tx1"/>
                </a:solidFill>
              </a:rPr>
              <a:t>Generally, for more senior, higher ranking employees</a:t>
            </a:r>
          </a:p>
          <a:p>
            <a:pPr marL="342900" indent="-342900">
              <a:buFont typeface="Arial" panose="020B0604020202020204" pitchFamily="34" charset="0"/>
              <a:buChar char="•"/>
            </a:pPr>
            <a:r>
              <a:rPr lang="en-US" dirty="0"/>
              <a:t>May not have made sense before due to short time horizon</a:t>
            </a:r>
          </a:p>
          <a:p>
            <a:pPr marL="342900" indent="-342900">
              <a:buFont typeface="Arial" panose="020B0604020202020204" pitchFamily="34" charset="0"/>
              <a:buChar char="•"/>
            </a:pPr>
            <a:r>
              <a:rPr lang="en-US" dirty="0"/>
              <a:t>Likely in high tax bracket -&gt; Potential for even higher taxes under Biden tax proposals going forward</a:t>
            </a:r>
          </a:p>
          <a:p>
            <a:pPr marL="342900" indent="-342900">
              <a:buFont typeface="Arial" panose="020B0604020202020204" pitchFamily="34" charset="0"/>
              <a:buChar char="•"/>
            </a:pPr>
            <a:r>
              <a:rPr lang="en-US" dirty="0"/>
              <a:t>Lower face allows for higher early surrender values </a:t>
            </a:r>
          </a:p>
          <a:p>
            <a:pPr marL="1028700" lvl="1" indent="-342900">
              <a:buFont typeface="Arial" panose="020B0604020202020204" pitchFamily="34" charset="0"/>
              <a:buChar char="•"/>
            </a:pPr>
            <a:r>
              <a:rPr lang="en-US" sz="1800" dirty="0">
                <a:solidFill>
                  <a:schemeClr val="tx1"/>
                </a:solidFill>
              </a:rPr>
              <a:t>Stronger asset on company’s balance sheet</a:t>
            </a:r>
          </a:p>
        </p:txBody>
      </p:sp>
      <p:sp>
        <p:nvSpPr>
          <p:cNvPr id="6" name="Footer Placeholder 5">
            <a:extLst>
              <a:ext uri="{FF2B5EF4-FFF2-40B4-BE49-F238E27FC236}">
                <a16:creationId xmlns:a16="http://schemas.microsoft.com/office/drawing/2014/main" id="{C7F19C57-603C-45AA-BA1C-73C1877C73B4}"/>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03B76959-C332-F94D-8FDD-F346492BBB68}"/>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17</a:t>
            </a:fld>
            <a:endParaRPr lang="en-US"/>
          </a:p>
        </p:txBody>
      </p:sp>
    </p:spTree>
    <p:extLst>
      <p:ext uri="{BB962C8B-B14F-4D97-AF65-F5344CB8AC3E}">
        <p14:creationId xmlns:p14="http://schemas.microsoft.com/office/powerpoint/2010/main" val="209667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684A60-BD65-4D41-82F1-4E8732586DE4}"/>
              </a:ext>
            </a:extLst>
          </p:cNvPr>
          <p:cNvSpPr>
            <a:spLocks noGrp="1"/>
          </p:cNvSpPr>
          <p:nvPr>
            <p:ph type="title"/>
          </p:nvPr>
        </p:nvSpPr>
        <p:spPr/>
        <p:txBody>
          <a:bodyPr/>
          <a:lstStyle/>
          <a:p>
            <a:r>
              <a:rPr lang="en-US" sz="5400" dirty="0"/>
              <a:t>Private Placement</a:t>
            </a:r>
          </a:p>
        </p:txBody>
      </p:sp>
      <p:sp>
        <p:nvSpPr>
          <p:cNvPr id="3" name="Content Placeholder 2">
            <a:extLst>
              <a:ext uri="{FF2B5EF4-FFF2-40B4-BE49-F238E27FC236}">
                <a16:creationId xmlns:a16="http://schemas.microsoft.com/office/drawing/2014/main" id="{8146E974-347E-154A-BD9B-343B587F740B}"/>
              </a:ext>
              <a:ext uri="{C183D7F6-B498-43B3-948B-1728B52AA6E4}">
                <adec:decorative xmlns:adec="http://schemas.microsoft.com/office/drawing/2017/decorative" val="1"/>
              </a:ext>
            </a:extLst>
          </p:cNvPr>
          <p:cNvSpPr>
            <a:spLocks noGrp="1"/>
          </p:cNvSpPr>
          <p:nvPr>
            <p:ph sz="quarter" idx="13"/>
          </p:nvPr>
        </p:nvSpPr>
        <p:spPr>
          <a:xfrm>
            <a:off x="965198" y="2485624"/>
            <a:ext cx="8336845" cy="2471814"/>
          </a:xfrm>
        </p:spPr>
        <p:txBody>
          <a:bodyPr/>
          <a:lstStyle/>
          <a:p>
            <a:pPr marL="342900" indent="-342900">
              <a:buFont typeface="Arial" panose="020B0604020202020204" pitchFamily="34" charset="0"/>
              <a:buChar char="•"/>
            </a:pPr>
            <a:r>
              <a:rPr lang="en-US" dirty="0"/>
              <a:t>Typically, $1,000,000+ premiums</a:t>
            </a:r>
          </a:p>
          <a:p>
            <a:pPr marL="1028700" lvl="1" indent="-342900">
              <a:buFont typeface="Arial" panose="020B0604020202020204" pitchFamily="34" charset="0"/>
              <a:buChar char="•"/>
            </a:pPr>
            <a:r>
              <a:rPr lang="en-US" sz="1800" dirty="0">
                <a:solidFill>
                  <a:schemeClr val="tx1"/>
                </a:solidFill>
              </a:rPr>
              <a:t>Clients will often fund as heavily as they are allowed</a:t>
            </a:r>
          </a:p>
          <a:p>
            <a:pPr marL="342900" indent="-342900">
              <a:buFont typeface="Arial" panose="020B0604020202020204" pitchFamily="34" charset="0"/>
              <a:buChar char="•"/>
            </a:pPr>
            <a:r>
              <a:rPr lang="en-US" dirty="0"/>
              <a:t>Significant face amount required to avoid MEC, even in max funding scenarios</a:t>
            </a:r>
          </a:p>
          <a:p>
            <a:pPr marL="342900" indent="-342900">
              <a:buFont typeface="Arial" panose="020B0604020202020204" pitchFamily="34" charset="0"/>
              <a:buChar char="•"/>
            </a:pPr>
            <a:r>
              <a:rPr lang="en-US" dirty="0"/>
              <a:t>Capacity for large face amounts previously a significant issue</a:t>
            </a:r>
          </a:p>
          <a:p>
            <a:pPr marL="342900" indent="-342900">
              <a:buFont typeface="Arial" panose="020B0604020202020204" pitchFamily="34" charset="0"/>
              <a:buChar char="•"/>
            </a:pPr>
            <a:r>
              <a:rPr lang="en-US" dirty="0"/>
              <a:t>Changes allow for significantly reduced face amounts</a:t>
            </a:r>
          </a:p>
        </p:txBody>
      </p:sp>
      <p:sp>
        <p:nvSpPr>
          <p:cNvPr id="6" name="Footer Placeholder 5">
            <a:extLst>
              <a:ext uri="{FF2B5EF4-FFF2-40B4-BE49-F238E27FC236}">
                <a16:creationId xmlns:a16="http://schemas.microsoft.com/office/drawing/2014/main" id="{A943739A-2EBF-4F9E-8C05-67E9AD24B4C7}"/>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03B76959-C332-F94D-8FDD-F346492BBB68}"/>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18</a:t>
            </a:fld>
            <a:endParaRPr lang="en-US"/>
          </a:p>
        </p:txBody>
      </p:sp>
    </p:spTree>
    <p:extLst>
      <p:ext uri="{BB962C8B-B14F-4D97-AF65-F5344CB8AC3E}">
        <p14:creationId xmlns:p14="http://schemas.microsoft.com/office/powerpoint/2010/main" val="25399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EAFD-3801-6D4C-972E-2AB4B8E490CF}"/>
              </a:ext>
            </a:extLst>
          </p:cNvPr>
          <p:cNvSpPr>
            <a:spLocks noGrp="1"/>
          </p:cNvSpPr>
          <p:nvPr>
            <p:ph type="ctrTitle"/>
          </p:nvPr>
        </p:nvSpPr>
        <p:spPr/>
        <p:txBody>
          <a:bodyPr/>
          <a:lstStyle/>
          <a:p>
            <a:r>
              <a:rPr lang="en-US" dirty="0"/>
              <a:t>Positioning Ideas</a:t>
            </a:r>
          </a:p>
        </p:txBody>
      </p:sp>
      <p:sp>
        <p:nvSpPr>
          <p:cNvPr id="4" name="Footer Placeholder 3">
            <a:extLst>
              <a:ext uri="{FF2B5EF4-FFF2-40B4-BE49-F238E27FC236}">
                <a16:creationId xmlns:a16="http://schemas.microsoft.com/office/drawing/2014/main" id="{255BE9D2-48E7-4342-92B6-09EEB2913271}"/>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3" name="Slide Number Placeholder 2">
            <a:extLst>
              <a:ext uri="{FF2B5EF4-FFF2-40B4-BE49-F238E27FC236}">
                <a16:creationId xmlns:a16="http://schemas.microsoft.com/office/drawing/2014/main" id="{4C9390B5-2828-5B4E-B9A7-2E4D5FB81A8D}"/>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19</a:t>
            </a:fld>
            <a:endParaRPr lang="en-US" dirty="0"/>
          </a:p>
        </p:txBody>
      </p:sp>
    </p:spTree>
    <p:extLst>
      <p:ext uri="{BB962C8B-B14F-4D97-AF65-F5344CB8AC3E}">
        <p14:creationId xmlns:p14="http://schemas.microsoft.com/office/powerpoint/2010/main" val="37073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9401DC-B1AD-5244-BA97-12CFF31695FD}"/>
              </a:ext>
            </a:extLst>
          </p:cNvPr>
          <p:cNvSpPr>
            <a:spLocks noGrp="1"/>
          </p:cNvSpPr>
          <p:nvPr>
            <p:ph type="title"/>
          </p:nvPr>
        </p:nvSpPr>
        <p:spPr/>
        <p:txBody>
          <a:bodyPr/>
          <a:lstStyle/>
          <a:p>
            <a:r>
              <a:rPr lang="en-US" dirty="0"/>
              <a:t>Life Insurance Defined</a:t>
            </a:r>
          </a:p>
        </p:txBody>
      </p:sp>
      <p:sp>
        <p:nvSpPr>
          <p:cNvPr id="8" name="Content Placeholder 7">
            <a:extLst>
              <a:ext uri="{FF2B5EF4-FFF2-40B4-BE49-F238E27FC236}">
                <a16:creationId xmlns:a16="http://schemas.microsoft.com/office/drawing/2014/main" id="{B4427C62-D2EE-2343-93A9-6869980EF2E1}"/>
              </a:ext>
            </a:extLst>
          </p:cNvPr>
          <p:cNvSpPr>
            <a:spLocks noGrp="1"/>
          </p:cNvSpPr>
          <p:nvPr>
            <p:ph sz="quarter" idx="17"/>
          </p:nvPr>
        </p:nvSpPr>
        <p:spPr/>
        <p:txBody>
          <a:bodyPr/>
          <a:lstStyle/>
          <a:p>
            <a:r>
              <a:rPr lang="en-US" dirty="0"/>
              <a:t>IRC §7702</a:t>
            </a:r>
          </a:p>
        </p:txBody>
      </p:sp>
      <p:sp>
        <p:nvSpPr>
          <p:cNvPr id="7" name="Content Placeholder 6">
            <a:extLst>
              <a:ext uri="{FF2B5EF4-FFF2-40B4-BE49-F238E27FC236}">
                <a16:creationId xmlns:a16="http://schemas.microsoft.com/office/drawing/2014/main" id="{EB14BE26-0F25-8D40-913D-1F6A3CE80408}"/>
              </a:ext>
            </a:extLst>
          </p:cNvPr>
          <p:cNvSpPr>
            <a:spLocks noGrp="1"/>
          </p:cNvSpPr>
          <p:nvPr>
            <p:ph sz="quarter" idx="14"/>
          </p:nvPr>
        </p:nvSpPr>
        <p:spPr>
          <a:xfrm>
            <a:off x="911504" y="2850450"/>
            <a:ext cx="5464668" cy="2936219"/>
          </a:xfrm>
        </p:spPr>
        <p:txBody>
          <a:bodyPr/>
          <a:lstStyle/>
          <a:p>
            <a:r>
              <a:rPr lang="en-US" sz="2200" dirty="0">
                <a:solidFill>
                  <a:srgbClr val="000000"/>
                </a:solidFill>
              </a:rPr>
              <a:t>Sets guidance for how much premium can be paid under:</a:t>
            </a:r>
          </a:p>
          <a:p>
            <a:pPr lvl="2">
              <a:spcBef>
                <a:spcPts val="1800"/>
              </a:spcBef>
            </a:pPr>
            <a:r>
              <a:rPr lang="en-US" sz="2200" b="1" dirty="0">
                <a:solidFill>
                  <a:srgbClr val="000000"/>
                </a:solidFill>
              </a:rPr>
              <a:t>Guideline Premium Test</a:t>
            </a:r>
          </a:p>
          <a:p>
            <a:pPr lvl="2"/>
            <a:r>
              <a:rPr lang="en-US" sz="2200" b="1" dirty="0">
                <a:solidFill>
                  <a:srgbClr val="000000"/>
                </a:solidFill>
              </a:rPr>
              <a:t>Cash Value Accumulation Test</a:t>
            </a:r>
          </a:p>
          <a:p>
            <a:r>
              <a:rPr lang="en-US" sz="2200" dirty="0">
                <a:solidFill>
                  <a:srgbClr val="000000"/>
                </a:solidFill>
              </a:rPr>
              <a:t>Policies that exceed premium limits lose all the tax advantages of life insurance </a:t>
            </a:r>
          </a:p>
          <a:p>
            <a:endParaRPr lang="en-US" sz="2200" dirty="0">
              <a:solidFill>
                <a:srgbClr val="000000"/>
              </a:solidFill>
            </a:endParaRPr>
          </a:p>
        </p:txBody>
      </p:sp>
      <p:sp>
        <p:nvSpPr>
          <p:cNvPr id="16" name="Content Placeholder 8">
            <a:extLst>
              <a:ext uri="{FF2B5EF4-FFF2-40B4-BE49-F238E27FC236}">
                <a16:creationId xmlns:a16="http://schemas.microsoft.com/office/drawing/2014/main" id="{2C9A64F5-2000-446A-A3FA-8427A260A684}"/>
              </a:ext>
            </a:extLst>
          </p:cNvPr>
          <p:cNvSpPr>
            <a:spLocks noGrp="1"/>
          </p:cNvSpPr>
          <p:nvPr>
            <p:ph sz="quarter" idx="18"/>
          </p:nvPr>
        </p:nvSpPr>
        <p:spPr>
          <a:xfrm>
            <a:off x="7180919" y="2697037"/>
            <a:ext cx="3878093" cy="2757824"/>
          </a:xfrm>
          <a:prstGeom prst="roundRect">
            <a:avLst/>
          </a:prstGeom>
          <a:solidFill>
            <a:schemeClr val="bg2"/>
          </a:solidFill>
        </p:spPr>
        <p:txBody>
          <a:bodyPr anchor="ctr"/>
          <a:lstStyle/>
          <a:p>
            <a:pPr marL="0" indent="0" algn="ctr">
              <a:lnSpc>
                <a:spcPct val="100000"/>
              </a:lnSpc>
              <a:spcBef>
                <a:spcPts val="0"/>
              </a:spcBef>
              <a:buNone/>
            </a:pPr>
            <a:r>
              <a:rPr lang="en-US" sz="2400" dirty="0">
                <a:solidFill>
                  <a:schemeClr val="bg1"/>
                </a:solidFill>
              </a:rPr>
              <a:t>Created to differentiate between genuine life insurance policies and other investment vehicles </a:t>
            </a:r>
          </a:p>
        </p:txBody>
      </p:sp>
      <p:sp>
        <p:nvSpPr>
          <p:cNvPr id="21" name="Footer Placeholder 20">
            <a:extLst>
              <a:ext uri="{FF2B5EF4-FFF2-40B4-BE49-F238E27FC236}">
                <a16:creationId xmlns:a16="http://schemas.microsoft.com/office/drawing/2014/main" id="{D1750EDB-3286-4006-BF43-1B63314FE4D4}"/>
              </a:ext>
            </a:extLst>
          </p:cNvPr>
          <p:cNvSpPr>
            <a:spLocks noGrp="1"/>
          </p:cNvSpPr>
          <p:nvPr>
            <p:ph type="ftr" sz="quarter" idx="16"/>
          </p:nvPr>
        </p:nvSpPr>
        <p:spPr/>
        <p:txBody>
          <a:bodyPr/>
          <a:lstStyle/>
          <a:p>
            <a:r>
              <a:rPr lang="en-US"/>
              <a:t>Not for consumer use.</a:t>
            </a:r>
            <a:endParaRPr lang="en-US" dirty="0"/>
          </a:p>
        </p:txBody>
      </p:sp>
      <p:sp>
        <p:nvSpPr>
          <p:cNvPr id="22" name="Slide Number Placeholder 2">
            <a:extLst>
              <a:ext uri="{FF2B5EF4-FFF2-40B4-BE49-F238E27FC236}">
                <a16:creationId xmlns:a16="http://schemas.microsoft.com/office/drawing/2014/main" id="{A22E14DF-989F-D445-8B36-C9BD2E09A16B}"/>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200">
                <a:solidFill>
                  <a:schemeClr val="bg1">
                    <a:lumMod val="50000"/>
                  </a:schemeClr>
                </a:solidFill>
              </a:rPr>
              <a:pPr algn="r"/>
              <a:t>2</a:t>
            </a:fld>
            <a:endParaRPr lang="en-US" sz="1200" dirty="0">
              <a:solidFill>
                <a:schemeClr val="bg1">
                  <a:lumMod val="50000"/>
                </a:schemeClr>
              </a:solidFill>
            </a:endParaRPr>
          </a:p>
        </p:txBody>
      </p:sp>
    </p:spTree>
    <p:extLst>
      <p:ext uri="{BB962C8B-B14F-4D97-AF65-F5344CB8AC3E}">
        <p14:creationId xmlns:p14="http://schemas.microsoft.com/office/powerpoint/2010/main" val="108684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C2915-6DD7-A94D-B446-77CC3334980F}"/>
              </a:ext>
            </a:extLst>
          </p:cNvPr>
          <p:cNvSpPr>
            <a:spLocks noGrp="1"/>
          </p:cNvSpPr>
          <p:nvPr>
            <p:ph type="title"/>
          </p:nvPr>
        </p:nvSpPr>
        <p:spPr/>
        <p:txBody>
          <a:bodyPr/>
          <a:lstStyle/>
          <a:p>
            <a:r>
              <a:rPr lang="en-US" dirty="0"/>
              <a:t>Short Pays</a:t>
            </a:r>
          </a:p>
        </p:txBody>
      </p:sp>
      <p:sp>
        <p:nvSpPr>
          <p:cNvPr id="7" name="Content Placeholder 6">
            <a:extLst>
              <a:ext uri="{FF2B5EF4-FFF2-40B4-BE49-F238E27FC236}">
                <a16:creationId xmlns:a16="http://schemas.microsoft.com/office/drawing/2014/main" id="{9E4E9E63-87B8-9740-9A0C-3F7BDFFD3564}"/>
              </a:ext>
            </a:extLst>
          </p:cNvPr>
          <p:cNvSpPr>
            <a:spLocks noGrp="1"/>
          </p:cNvSpPr>
          <p:nvPr>
            <p:ph sz="quarter" idx="14"/>
          </p:nvPr>
        </p:nvSpPr>
        <p:spPr/>
        <p:txBody>
          <a:bodyPr/>
          <a:lstStyle/>
          <a:p>
            <a:pPr marL="0" indent="0">
              <a:buNone/>
            </a:pPr>
            <a:r>
              <a:rPr lang="en-US" sz="2400" dirty="0">
                <a:solidFill>
                  <a:schemeClr val="bg2"/>
                </a:solidFill>
                <a:latin typeface="+mj-lt"/>
              </a:rPr>
              <a:t>Shorter payment durations may become more compelling</a:t>
            </a:r>
          </a:p>
          <a:p>
            <a:r>
              <a:rPr lang="en-US" sz="2400" dirty="0">
                <a:solidFill>
                  <a:schemeClr val="tx1"/>
                </a:solidFill>
              </a:rPr>
              <a:t>Short pay scenarios can be accomplished more quickly while avoiding MEC</a:t>
            </a:r>
          </a:p>
          <a:p>
            <a:r>
              <a:rPr lang="en-US" sz="2400" dirty="0">
                <a:solidFill>
                  <a:schemeClr val="tx1"/>
                </a:solidFill>
              </a:rPr>
              <a:t>Dump-ins with ongoing premium will more easily avoid MEC</a:t>
            </a:r>
          </a:p>
          <a:p>
            <a:endParaRPr lang="en-US" dirty="0"/>
          </a:p>
        </p:txBody>
      </p:sp>
      <p:sp>
        <p:nvSpPr>
          <p:cNvPr id="8" name="Content Placeholder 7">
            <a:extLst>
              <a:ext uri="{FF2B5EF4-FFF2-40B4-BE49-F238E27FC236}">
                <a16:creationId xmlns:a16="http://schemas.microsoft.com/office/drawing/2014/main" id="{C3630060-46AB-A04F-B3E2-004A4DC63D7A}"/>
              </a:ext>
            </a:extLst>
          </p:cNvPr>
          <p:cNvSpPr>
            <a:spLocks noGrp="1"/>
          </p:cNvSpPr>
          <p:nvPr>
            <p:ph sz="quarter" idx="15"/>
          </p:nvPr>
        </p:nvSpPr>
        <p:spPr/>
        <p:txBody>
          <a:bodyPr/>
          <a:lstStyle/>
          <a:p>
            <a:pPr marL="0" indent="0">
              <a:buNone/>
            </a:pPr>
            <a:r>
              <a:rPr lang="en-US" sz="2400" dirty="0">
                <a:solidFill>
                  <a:schemeClr val="bg2"/>
                </a:solidFill>
                <a:latin typeface="+mj-lt"/>
              </a:rPr>
              <a:t>Additional versatility possible in estate planning strategies</a:t>
            </a:r>
          </a:p>
          <a:p>
            <a:r>
              <a:rPr lang="en-US" sz="2400" dirty="0">
                <a:solidFill>
                  <a:schemeClr val="tx1"/>
                </a:solidFill>
              </a:rPr>
              <a:t>Cash value policies may allow for death benefit growth outside of estate</a:t>
            </a:r>
          </a:p>
          <a:p>
            <a:r>
              <a:rPr lang="en-US" sz="2400" dirty="0">
                <a:solidFill>
                  <a:schemeClr val="tx1"/>
                </a:solidFill>
              </a:rPr>
              <a:t>Policies in </a:t>
            </a:r>
            <a:r>
              <a:rPr lang="en-US" sz="2400" b="1" dirty="0">
                <a:solidFill>
                  <a:schemeClr val="bg2"/>
                </a:solidFill>
              </a:rPr>
              <a:t>spousal access trusts </a:t>
            </a:r>
            <a:r>
              <a:rPr lang="en-US" sz="2400" dirty="0">
                <a:solidFill>
                  <a:schemeClr val="tx1"/>
                </a:solidFill>
              </a:rPr>
              <a:t>can build greater cash value long term</a:t>
            </a:r>
          </a:p>
          <a:p>
            <a:endParaRPr lang="en-US" dirty="0"/>
          </a:p>
        </p:txBody>
      </p:sp>
      <p:sp>
        <p:nvSpPr>
          <p:cNvPr id="2" name="Footer Placeholder 1">
            <a:extLst>
              <a:ext uri="{FF2B5EF4-FFF2-40B4-BE49-F238E27FC236}">
                <a16:creationId xmlns:a16="http://schemas.microsoft.com/office/drawing/2014/main" id="{82E18ACF-EC17-4EA0-A757-DC4C3A4077EB}"/>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9" name="Slide Number Placeholder 2">
            <a:extLst>
              <a:ext uri="{FF2B5EF4-FFF2-40B4-BE49-F238E27FC236}">
                <a16:creationId xmlns:a16="http://schemas.microsoft.com/office/drawing/2014/main" id="{A1D6A335-C5EE-4546-A378-B3070D6AA337}"/>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400">
                <a:solidFill>
                  <a:schemeClr val="bg1">
                    <a:lumMod val="50000"/>
                  </a:schemeClr>
                </a:solidFill>
              </a:rPr>
              <a:pPr algn="r"/>
              <a:t>20</a:t>
            </a:fld>
            <a:endParaRPr lang="en-US" sz="1400" dirty="0">
              <a:solidFill>
                <a:schemeClr val="bg1">
                  <a:lumMod val="50000"/>
                </a:schemeClr>
              </a:solidFill>
            </a:endParaRPr>
          </a:p>
        </p:txBody>
      </p:sp>
    </p:spTree>
    <p:extLst>
      <p:ext uri="{BB962C8B-B14F-4D97-AF65-F5344CB8AC3E}">
        <p14:creationId xmlns:p14="http://schemas.microsoft.com/office/powerpoint/2010/main" val="5104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C2915-6DD7-A94D-B446-77CC3334980F}"/>
              </a:ext>
            </a:extLst>
          </p:cNvPr>
          <p:cNvSpPr>
            <a:spLocks noGrp="1"/>
          </p:cNvSpPr>
          <p:nvPr>
            <p:ph type="title"/>
          </p:nvPr>
        </p:nvSpPr>
        <p:spPr/>
        <p:txBody>
          <a:bodyPr/>
          <a:lstStyle/>
          <a:p>
            <a:r>
              <a:rPr lang="en-US" dirty="0"/>
              <a:t>Child Policies</a:t>
            </a:r>
          </a:p>
        </p:txBody>
      </p:sp>
      <p:sp>
        <p:nvSpPr>
          <p:cNvPr id="7" name="Content Placeholder 6">
            <a:extLst>
              <a:ext uri="{FF2B5EF4-FFF2-40B4-BE49-F238E27FC236}">
                <a16:creationId xmlns:a16="http://schemas.microsoft.com/office/drawing/2014/main" id="{9E4E9E63-87B8-9740-9A0C-3F7BDFFD3564}"/>
              </a:ext>
            </a:extLst>
          </p:cNvPr>
          <p:cNvSpPr>
            <a:spLocks noGrp="1"/>
          </p:cNvSpPr>
          <p:nvPr>
            <p:ph sz="quarter" idx="14"/>
          </p:nvPr>
        </p:nvSpPr>
        <p:spPr/>
        <p:txBody>
          <a:bodyPr/>
          <a:lstStyle/>
          <a:p>
            <a:r>
              <a:rPr lang="en-US" sz="2200" dirty="0">
                <a:solidFill>
                  <a:schemeClr val="bg2"/>
                </a:solidFill>
                <a:latin typeface="+mj-lt"/>
              </a:rPr>
              <a:t>Policies on minors previously could be challenging to illustrate due to MEC limitations</a:t>
            </a:r>
          </a:p>
          <a:p>
            <a:r>
              <a:rPr lang="en-US" sz="2200" dirty="0">
                <a:solidFill>
                  <a:schemeClr val="bg2"/>
                </a:solidFill>
                <a:latin typeface="+mj-lt"/>
              </a:rPr>
              <a:t>175 - 300% increase in maximum non-MEC premiums for children</a:t>
            </a:r>
          </a:p>
          <a:p>
            <a:pPr lvl="1"/>
            <a:r>
              <a:rPr lang="en-US" sz="2200" dirty="0">
                <a:solidFill>
                  <a:schemeClr val="tx1"/>
                </a:solidFill>
              </a:rPr>
              <a:t>Increased viability for college funding strategies</a:t>
            </a:r>
          </a:p>
          <a:p>
            <a:pPr lvl="1"/>
            <a:r>
              <a:rPr lang="en-US" sz="2200" dirty="0">
                <a:solidFill>
                  <a:schemeClr val="tx1"/>
                </a:solidFill>
              </a:rPr>
              <a:t>Ability to “pay up” policy very quickly while retaining long-term flexibility</a:t>
            </a:r>
          </a:p>
        </p:txBody>
      </p:sp>
      <p:pic>
        <p:nvPicPr>
          <p:cNvPr id="2" name="Content Placeholder 1">
            <a:extLst>
              <a:ext uri="{FF2B5EF4-FFF2-40B4-BE49-F238E27FC236}">
                <a16:creationId xmlns:a16="http://schemas.microsoft.com/office/drawing/2014/main" id="{1AC12A0A-6682-214F-B72E-71918721A0C1}"/>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7093085" y="1637873"/>
            <a:ext cx="5380368" cy="5272761"/>
          </a:xfrm>
          <a:prstGeom prst="rect">
            <a:avLst/>
          </a:prstGeom>
        </p:spPr>
      </p:pic>
      <p:sp>
        <p:nvSpPr>
          <p:cNvPr id="3" name="Footer Placeholder 2">
            <a:extLst>
              <a:ext uri="{FF2B5EF4-FFF2-40B4-BE49-F238E27FC236}">
                <a16:creationId xmlns:a16="http://schemas.microsoft.com/office/drawing/2014/main" id="{546F6E0B-764F-414C-8D6F-DBF2A24879C9}"/>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8" name="Slide Number Placeholder 2">
            <a:extLst>
              <a:ext uri="{FF2B5EF4-FFF2-40B4-BE49-F238E27FC236}">
                <a16:creationId xmlns:a16="http://schemas.microsoft.com/office/drawing/2014/main" id="{9A77DB8A-3FA7-B045-A7E8-3E2CED1BDD9E}"/>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400">
                <a:solidFill>
                  <a:schemeClr val="bg1">
                    <a:lumMod val="50000"/>
                  </a:schemeClr>
                </a:solidFill>
              </a:rPr>
              <a:pPr algn="r"/>
              <a:t>21</a:t>
            </a:fld>
            <a:endParaRPr lang="en-US" sz="1400" dirty="0">
              <a:solidFill>
                <a:schemeClr val="bg1">
                  <a:lumMod val="50000"/>
                </a:schemeClr>
              </a:solidFill>
            </a:endParaRPr>
          </a:p>
        </p:txBody>
      </p:sp>
    </p:spTree>
    <p:extLst>
      <p:ext uri="{BB962C8B-B14F-4D97-AF65-F5344CB8AC3E}">
        <p14:creationId xmlns:p14="http://schemas.microsoft.com/office/powerpoint/2010/main" val="107702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C2915-6DD7-A94D-B446-77CC3334980F}"/>
              </a:ext>
            </a:extLst>
          </p:cNvPr>
          <p:cNvSpPr>
            <a:spLocks noGrp="1"/>
          </p:cNvSpPr>
          <p:nvPr>
            <p:ph type="title"/>
          </p:nvPr>
        </p:nvSpPr>
        <p:spPr/>
        <p:txBody>
          <a:bodyPr/>
          <a:lstStyle/>
          <a:p>
            <a:r>
              <a:rPr lang="en-US" dirty="0"/>
              <a:t>Premium Finance/Private Finance</a:t>
            </a:r>
          </a:p>
        </p:txBody>
      </p:sp>
      <p:sp>
        <p:nvSpPr>
          <p:cNvPr id="7" name="Content Placeholder 6">
            <a:extLst>
              <a:ext uri="{FF2B5EF4-FFF2-40B4-BE49-F238E27FC236}">
                <a16:creationId xmlns:a16="http://schemas.microsoft.com/office/drawing/2014/main" id="{9E4E9E63-87B8-9740-9A0C-3F7BDFFD3564}"/>
              </a:ext>
            </a:extLst>
          </p:cNvPr>
          <p:cNvSpPr>
            <a:spLocks noGrp="1"/>
          </p:cNvSpPr>
          <p:nvPr>
            <p:ph sz="quarter" idx="13"/>
          </p:nvPr>
        </p:nvSpPr>
        <p:spPr>
          <a:xfrm>
            <a:off x="965199" y="2117771"/>
            <a:ext cx="8483601" cy="3656012"/>
          </a:xfrm>
        </p:spPr>
        <p:txBody>
          <a:bodyPr/>
          <a:lstStyle/>
          <a:p>
            <a:pPr marL="342900" indent="-342900">
              <a:buFont typeface="Arial" panose="020B0604020202020204" pitchFamily="34" charset="0"/>
              <a:buChar char="•"/>
            </a:pPr>
            <a:r>
              <a:rPr lang="en-US" sz="2200" dirty="0">
                <a:latin typeface="+mj-lt"/>
              </a:rPr>
              <a:t>Optimal funding duration may change</a:t>
            </a:r>
          </a:p>
          <a:p>
            <a:pPr marL="342900" indent="-342900">
              <a:buFont typeface="Arial" panose="020B0604020202020204" pitchFamily="34" charset="0"/>
              <a:buChar char="•"/>
            </a:pPr>
            <a:r>
              <a:rPr lang="en-US" sz="2200" dirty="0">
                <a:latin typeface="+mj-lt"/>
              </a:rPr>
              <a:t>Quicker funding plans may allow for policy rollout in earlier contract years</a:t>
            </a:r>
          </a:p>
          <a:p>
            <a:pPr marL="342900" indent="-342900">
              <a:buFont typeface="Arial" panose="020B0604020202020204" pitchFamily="34" charset="0"/>
              <a:buChar char="•"/>
            </a:pPr>
            <a:r>
              <a:rPr lang="en-US" sz="2200" dirty="0">
                <a:latin typeface="+mj-lt"/>
              </a:rPr>
              <a:t>Existing arrangements subject to pre-2021 MEC limits</a:t>
            </a:r>
          </a:p>
          <a:p>
            <a:pPr marL="1028700" lvl="1" indent="-342900">
              <a:buFont typeface="Arial" panose="020B0604020202020204" pitchFamily="34" charset="0"/>
              <a:buChar char="•"/>
            </a:pPr>
            <a:r>
              <a:rPr lang="en-US" sz="1800" dirty="0">
                <a:solidFill>
                  <a:schemeClr val="tx1"/>
                </a:solidFill>
              </a:rPr>
              <a:t>Policies &amp; arrangements should be reviewed to determine if best option for client’s current needs</a:t>
            </a:r>
          </a:p>
          <a:p>
            <a:pPr marL="1028700" lvl="1" indent="-342900">
              <a:buFont typeface="Arial" panose="020B0604020202020204" pitchFamily="34" charset="0"/>
              <a:buChar char="•"/>
            </a:pPr>
            <a:r>
              <a:rPr lang="en-US" sz="1800" dirty="0">
                <a:solidFill>
                  <a:schemeClr val="tx1"/>
                </a:solidFill>
              </a:rPr>
              <a:t>Existing contracts may have seen significant illustrative changes due to AG49A</a:t>
            </a:r>
          </a:p>
        </p:txBody>
      </p:sp>
      <p:sp>
        <p:nvSpPr>
          <p:cNvPr id="2" name="Footer Placeholder 1">
            <a:extLst>
              <a:ext uri="{FF2B5EF4-FFF2-40B4-BE49-F238E27FC236}">
                <a16:creationId xmlns:a16="http://schemas.microsoft.com/office/drawing/2014/main" id="{5D26B97A-70D3-45FC-92DD-9A3BF9D0A9AC}"/>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Not for consumer use.</a:t>
            </a:r>
            <a:endParaRPr lang="en-US" dirty="0"/>
          </a:p>
        </p:txBody>
      </p:sp>
      <p:sp>
        <p:nvSpPr>
          <p:cNvPr id="8" name="Slide Number Placeholder 2">
            <a:extLst>
              <a:ext uri="{FF2B5EF4-FFF2-40B4-BE49-F238E27FC236}">
                <a16:creationId xmlns:a16="http://schemas.microsoft.com/office/drawing/2014/main" id="{2905E67A-9404-5446-9C54-8FDAC53D64D3}"/>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400">
                <a:solidFill>
                  <a:schemeClr val="bg1">
                    <a:lumMod val="50000"/>
                  </a:schemeClr>
                </a:solidFill>
              </a:rPr>
              <a:pPr algn="r"/>
              <a:t>22</a:t>
            </a:fld>
            <a:endParaRPr lang="en-US" sz="1400" dirty="0">
              <a:solidFill>
                <a:schemeClr val="bg1">
                  <a:lumMod val="50000"/>
                </a:schemeClr>
              </a:solidFill>
            </a:endParaRPr>
          </a:p>
        </p:txBody>
      </p:sp>
    </p:spTree>
    <p:extLst>
      <p:ext uri="{BB962C8B-B14F-4D97-AF65-F5344CB8AC3E}">
        <p14:creationId xmlns:p14="http://schemas.microsoft.com/office/powerpoint/2010/main" val="23826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C2915-6DD7-A94D-B446-77CC3334980F}"/>
              </a:ext>
            </a:extLst>
          </p:cNvPr>
          <p:cNvSpPr>
            <a:spLocks noGrp="1"/>
          </p:cNvSpPr>
          <p:nvPr>
            <p:ph type="title"/>
          </p:nvPr>
        </p:nvSpPr>
        <p:spPr/>
        <p:txBody>
          <a:bodyPr/>
          <a:lstStyle/>
          <a:p>
            <a:r>
              <a:rPr lang="en-US" dirty="0"/>
              <a:t>Policy Review</a:t>
            </a:r>
          </a:p>
        </p:txBody>
      </p:sp>
      <p:sp>
        <p:nvSpPr>
          <p:cNvPr id="7" name="Content Placeholder 6">
            <a:extLst>
              <a:ext uri="{FF2B5EF4-FFF2-40B4-BE49-F238E27FC236}">
                <a16:creationId xmlns:a16="http://schemas.microsoft.com/office/drawing/2014/main" id="{9E4E9E63-87B8-9740-9A0C-3F7BDFFD3564}"/>
              </a:ext>
            </a:extLst>
          </p:cNvPr>
          <p:cNvSpPr>
            <a:spLocks noGrp="1"/>
          </p:cNvSpPr>
          <p:nvPr>
            <p:ph sz="quarter" idx="14"/>
          </p:nvPr>
        </p:nvSpPr>
        <p:spPr>
          <a:xfrm>
            <a:off x="965198" y="2117771"/>
            <a:ext cx="5702302" cy="3982386"/>
          </a:xfrm>
        </p:spPr>
        <p:txBody>
          <a:bodyPr/>
          <a:lstStyle/>
          <a:p>
            <a:pPr marL="342900" indent="-342900"/>
            <a:r>
              <a:rPr lang="en-US" sz="2400" b="1" dirty="0">
                <a:solidFill>
                  <a:schemeClr val="bg2"/>
                </a:solidFill>
                <a:latin typeface="+mj-lt"/>
              </a:rPr>
              <a:t>Only way to take advantage of new MEC limits is a new contract</a:t>
            </a:r>
          </a:p>
          <a:p>
            <a:pPr marL="342900" indent="-342900"/>
            <a:r>
              <a:rPr lang="en-US" sz="2400" b="1" dirty="0">
                <a:solidFill>
                  <a:schemeClr val="bg2"/>
                </a:solidFill>
                <a:latin typeface="+mj-lt"/>
              </a:rPr>
              <a:t>Ability to add premium to a 1035 exchange while avoiding MEC significantly improved</a:t>
            </a:r>
          </a:p>
          <a:p>
            <a:pPr marL="342900" indent="-342900"/>
            <a:r>
              <a:rPr lang="en-US" sz="2400" b="1" dirty="0">
                <a:solidFill>
                  <a:schemeClr val="bg2"/>
                </a:solidFill>
                <a:latin typeface="+mj-lt"/>
              </a:rPr>
              <a:t>More easily repurpose existing contract into an income-oriented design</a:t>
            </a:r>
          </a:p>
        </p:txBody>
      </p:sp>
      <p:pic>
        <p:nvPicPr>
          <p:cNvPr id="17" name="Content Placeholder 16">
            <a:extLst>
              <a:ext uri="{FF2B5EF4-FFF2-40B4-BE49-F238E27FC236}">
                <a16:creationId xmlns:a16="http://schemas.microsoft.com/office/drawing/2014/main" id="{100113F0-DC37-4EBF-9D78-A5240C6CB2F1}"/>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8164072" y="2026615"/>
            <a:ext cx="4217565" cy="4317983"/>
          </a:xfrm>
          <a:prstGeom prst="rect">
            <a:avLst/>
          </a:prstGeom>
        </p:spPr>
      </p:pic>
      <p:sp>
        <p:nvSpPr>
          <p:cNvPr id="3" name="Footer Placeholder 2">
            <a:extLst>
              <a:ext uri="{FF2B5EF4-FFF2-40B4-BE49-F238E27FC236}">
                <a16:creationId xmlns:a16="http://schemas.microsoft.com/office/drawing/2014/main" id="{463395E5-B90C-4104-8078-1A46F8621271}"/>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8" name="Slide Number Placeholder 2">
            <a:extLst>
              <a:ext uri="{FF2B5EF4-FFF2-40B4-BE49-F238E27FC236}">
                <a16:creationId xmlns:a16="http://schemas.microsoft.com/office/drawing/2014/main" id="{190756BF-4954-B542-9165-E03146CE4B45}"/>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400">
                <a:solidFill>
                  <a:schemeClr val="bg1">
                    <a:lumMod val="50000"/>
                  </a:schemeClr>
                </a:solidFill>
              </a:rPr>
              <a:pPr algn="r"/>
              <a:t>23</a:t>
            </a:fld>
            <a:endParaRPr lang="en-US" sz="1400" dirty="0">
              <a:solidFill>
                <a:schemeClr val="bg1">
                  <a:lumMod val="50000"/>
                </a:schemeClr>
              </a:solidFill>
            </a:endParaRPr>
          </a:p>
        </p:txBody>
      </p:sp>
    </p:spTree>
    <p:extLst>
      <p:ext uri="{BB962C8B-B14F-4D97-AF65-F5344CB8AC3E}">
        <p14:creationId xmlns:p14="http://schemas.microsoft.com/office/powerpoint/2010/main" val="319728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C2915-6DD7-A94D-B446-77CC3334980F}"/>
              </a:ext>
            </a:extLst>
          </p:cNvPr>
          <p:cNvSpPr>
            <a:spLocks noGrp="1"/>
          </p:cNvSpPr>
          <p:nvPr>
            <p:ph type="title"/>
          </p:nvPr>
        </p:nvSpPr>
        <p:spPr/>
        <p:txBody>
          <a:bodyPr/>
          <a:lstStyle/>
          <a:p>
            <a:r>
              <a:rPr lang="en-US" dirty="0"/>
              <a:t>Mirrored Loans</a:t>
            </a:r>
          </a:p>
        </p:txBody>
      </p:sp>
      <p:sp>
        <p:nvSpPr>
          <p:cNvPr id="7" name="Content Placeholder 6">
            <a:extLst>
              <a:ext uri="{FF2B5EF4-FFF2-40B4-BE49-F238E27FC236}">
                <a16:creationId xmlns:a16="http://schemas.microsoft.com/office/drawing/2014/main" id="{9E4E9E63-87B8-9740-9A0C-3F7BDFFD3564}"/>
              </a:ext>
            </a:extLst>
          </p:cNvPr>
          <p:cNvSpPr>
            <a:spLocks noGrp="1"/>
          </p:cNvSpPr>
          <p:nvPr>
            <p:ph sz="quarter" idx="13"/>
          </p:nvPr>
        </p:nvSpPr>
        <p:spPr>
          <a:xfrm>
            <a:off x="965198" y="2117771"/>
            <a:ext cx="7309557" cy="3667012"/>
          </a:xfrm>
        </p:spPr>
        <p:txBody>
          <a:bodyPr/>
          <a:lstStyle/>
          <a:p>
            <a:pPr marL="342900" indent="-342900">
              <a:buFont typeface="Arial" panose="020B0604020202020204" pitchFamily="34" charset="0"/>
              <a:buChar char="•"/>
            </a:pPr>
            <a:r>
              <a:rPr lang="en-US" dirty="0">
                <a:latin typeface="+mj-lt"/>
              </a:rPr>
              <a:t>Previously challenging to add premium while avoiding MEC</a:t>
            </a:r>
          </a:p>
          <a:p>
            <a:pPr marL="1028700" lvl="1" indent="-342900">
              <a:buFont typeface="Arial" panose="020B0604020202020204" pitchFamily="34" charset="0"/>
              <a:buChar char="•"/>
            </a:pPr>
            <a:r>
              <a:rPr lang="en-US" sz="1800" dirty="0">
                <a:solidFill>
                  <a:schemeClr val="tx1"/>
                </a:solidFill>
              </a:rPr>
              <a:t>Increased ability to add premium allows for simpler policy administration</a:t>
            </a:r>
          </a:p>
          <a:p>
            <a:pPr marL="1028700" lvl="1" indent="-342900">
              <a:buFont typeface="Arial" panose="020B0604020202020204" pitchFamily="34" charset="0"/>
              <a:buChar char="•"/>
            </a:pPr>
            <a:r>
              <a:rPr lang="en-US" sz="1800" dirty="0">
                <a:solidFill>
                  <a:schemeClr val="tx1"/>
                </a:solidFill>
              </a:rPr>
              <a:t>Potential to take more highly loaned contracts</a:t>
            </a:r>
          </a:p>
          <a:p>
            <a:pPr marL="342900" indent="-342900">
              <a:buFont typeface="Arial" panose="020B0604020202020204" pitchFamily="34" charset="0"/>
              <a:buChar char="•"/>
            </a:pPr>
            <a:r>
              <a:rPr lang="en-US" dirty="0">
                <a:latin typeface="+mj-lt"/>
              </a:rPr>
              <a:t>Recapture ceiling easier to avoid, allowing for earlier withdrawals to repay loans</a:t>
            </a:r>
          </a:p>
          <a:p>
            <a:pPr marL="1028700" lvl="1" indent="-342900">
              <a:buFont typeface="Arial" panose="020B0604020202020204" pitchFamily="34" charset="0"/>
              <a:buChar char="•"/>
            </a:pPr>
            <a:r>
              <a:rPr lang="en-US" sz="1800" dirty="0">
                <a:solidFill>
                  <a:schemeClr val="tx1"/>
                </a:solidFill>
              </a:rPr>
              <a:t> Recapture ceiling may impact withdrawals in first 15 years</a:t>
            </a:r>
          </a:p>
          <a:p>
            <a:pPr marL="342900" indent="-342900">
              <a:buFont typeface="Arial" panose="020B0604020202020204" pitchFamily="34" charset="0"/>
              <a:buChar char="•"/>
            </a:pPr>
            <a:r>
              <a:rPr lang="en-US" dirty="0">
                <a:latin typeface="+mj-lt"/>
              </a:rPr>
              <a:t>Improved ability to decrease face amount may lead to more cases designed without additional outlay</a:t>
            </a:r>
          </a:p>
        </p:txBody>
      </p:sp>
      <p:sp>
        <p:nvSpPr>
          <p:cNvPr id="2" name="Footer Placeholder 1">
            <a:extLst>
              <a:ext uri="{FF2B5EF4-FFF2-40B4-BE49-F238E27FC236}">
                <a16:creationId xmlns:a16="http://schemas.microsoft.com/office/drawing/2014/main" id="{4B2E6FC4-6CFF-45F7-A601-F28037D4DF90}"/>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Not for consumer use.</a:t>
            </a:r>
            <a:endParaRPr lang="en-US" dirty="0"/>
          </a:p>
        </p:txBody>
      </p:sp>
      <p:sp>
        <p:nvSpPr>
          <p:cNvPr id="8" name="Slide Number Placeholder 2">
            <a:extLst>
              <a:ext uri="{FF2B5EF4-FFF2-40B4-BE49-F238E27FC236}">
                <a16:creationId xmlns:a16="http://schemas.microsoft.com/office/drawing/2014/main" id="{08D950DC-04C5-594B-BA47-B2EF3A138F03}"/>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400">
                <a:solidFill>
                  <a:schemeClr val="bg1">
                    <a:lumMod val="50000"/>
                  </a:schemeClr>
                </a:solidFill>
              </a:rPr>
              <a:pPr algn="r"/>
              <a:t>24</a:t>
            </a:fld>
            <a:endParaRPr lang="en-US" sz="1400" dirty="0">
              <a:solidFill>
                <a:schemeClr val="bg1">
                  <a:lumMod val="50000"/>
                </a:schemeClr>
              </a:solidFill>
            </a:endParaRPr>
          </a:p>
        </p:txBody>
      </p:sp>
    </p:spTree>
    <p:extLst>
      <p:ext uri="{BB962C8B-B14F-4D97-AF65-F5344CB8AC3E}">
        <p14:creationId xmlns:p14="http://schemas.microsoft.com/office/powerpoint/2010/main" val="260619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C2915-6DD7-A94D-B446-77CC3334980F}"/>
              </a:ext>
            </a:extLst>
          </p:cNvPr>
          <p:cNvSpPr>
            <a:spLocks noGrp="1"/>
          </p:cNvSpPr>
          <p:nvPr>
            <p:ph type="title"/>
          </p:nvPr>
        </p:nvSpPr>
        <p:spPr/>
        <p:txBody>
          <a:bodyPr/>
          <a:lstStyle/>
          <a:p>
            <a:r>
              <a:rPr lang="en-US" dirty="0"/>
              <a:t>Chronic Illness Planning</a:t>
            </a:r>
          </a:p>
        </p:txBody>
      </p:sp>
      <p:sp>
        <p:nvSpPr>
          <p:cNvPr id="7" name="Content Placeholder 6">
            <a:extLst>
              <a:ext uri="{FF2B5EF4-FFF2-40B4-BE49-F238E27FC236}">
                <a16:creationId xmlns:a16="http://schemas.microsoft.com/office/drawing/2014/main" id="{9E4E9E63-87B8-9740-9A0C-3F7BDFFD3564}"/>
              </a:ext>
            </a:extLst>
          </p:cNvPr>
          <p:cNvSpPr>
            <a:spLocks noGrp="1"/>
          </p:cNvSpPr>
          <p:nvPr>
            <p:ph sz="quarter" idx="14"/>
          </p:nvPr>
        </p:nvSpPr>
        <p:spPr>
          <a:xfrm>
            <a:off x="965197" y="2117771"/>
            <a:ext cx="5522229" cy="2439942"/>
          </a:xfrm>
        </p:spPr>
        <p:txBody>
          <a:bodyPr/>
          <a:lstStyle/>
          <a:p>
            <a:pPr marL="0" indent="0">
              <a:buNone/>
            </a:pPr>
            <a:r>
              <a:rPr lang="en-US" sz="2400" b="1" dirty="0">
                <a:solidFill>
                  <a:schemeClr val="bg2"/>
                </a:solidFill>
                <a:latin typeface="+mj-lt"/>
              </a:rPr>
              <a:t>BenefitAccess Rider payments based on death benefit at time of claim</a:t>
            </a:r>
          </a:p>
          <a:p>
            <a:pPr marL="800100" lvl="1" indent="-342900"/>
            <a:r>
              <a:rPr lang="en-US" sz="1800" dirty="0">
                <a:solidFill>
                  <a:schemeClr val="tx1"/>
                </a:solidFill>
              </a:rPr>
              <a:t>Increased contract funding may lead to increased death benefit at time of claim</a:t>
            </a:r>
          </a:p>
          <a:p>
            <a:pPr marL="0" indent="0">
              <a:buNone/>
            </a:pPr>
            <a:r>
              <a:rPr lang="en-US" sz="2400" b="1" dirty="0">
                <a:solidFill>
                  <a:schemeClr val="bg2"/>
                </a:solidFill>
                <a:latin typeface="+mj-lt"/>
              </a:rPr>
              <a:t>BenefitAccess Rider cost based on net amount at risk, which will likely decrease in LIRP designs</a:t>
            </a:r>
          </a:p>
        </p:txBody>
      </p:sp>
      <p:sp>
        <p:nvSpPr>
          <p:cNvPr id="11" name="Text Placeholder 10">
            <a:extLst>
              <a:ext uri="{FF2B5EF4-FFF2-40B4-BE49-F238E27FC236}">
                <a16:creationId xmlns:a16="http://schemas.microsoft.com/office/drawing/2014/main" id="{74094B08-DD09-4C18-97E6-1B9B4BA3D652}"/>
              </a:ext>
            </a:extLst>
          </p:cNvPr>
          <p:cNvSpPr>
            <a:spLocks noGrp="1"/>
          </p:cNvSpPr>
          <p:nvPr>
            <p:ph type="body" sz="quarter" idx="13"/>
          </p:nvPr>
        </p:nvSpPr>
        <p:spPr>
          <a:xfrm>
            <a:off x="965198" y="4806793"/>
            <a:ext cx="5707976" cy="1076156"/>
          </a:xfrm>
        </p:spPr>
        <p:txBody>
          <a:bodyPr anchor="t">
            <a:noAutofit/>
          </a:bodyPr>
          <a:lstStyle/>
          <a:p>
            <a:r>
              <a:rPr lang="en-US" sz="1050" dirty="0"/>
              <a:t>The </a:t>
            </a:r>
            <a:r>
              <a:rPr lang="en-US" sz="1050" dirty="0" err="1"/>
              <a:t>BenefitAccess</a:t>
            </a:r>
            <a:r>
              <a:rPr lang="en-US" sz="1050" dirty="0"/>
              <a:t> Rider is an optional rider that accelerates the life insurance death benefit when the insured is terminally ill or is chronically ill as defined in the rider. It is not Long-Term Care (LTC) insurance. Benefits received under the rider will reduce and may deplete the death benefit. Electing the </a:t>
            </a:r>
            <a:r>
              <a:rPr lang="en-US" sz="1050" dirty="0" err="1"/>
              <a:t>BenefitAccess</a:t>
            </a:r>
            <a:r>
              <a:rPr lang="en-US" sz="1050" dirty="0"/>
              <a:t> Rider results in an additional charge and underwriting requirements. Some benefit payments may be subject to a fee. Other terms and conditions apply and can vary by state. Clients should consult their tax and legal advisors.</a:t>
            </a:r>
          </a:p>
        </p:txBody>
      </p:sp>
      <p:pic>
        <p:nvPicPr>
          <p:cNvPr id="15" name="Content Placeholder 14">
            <a:extLst>
              <a:ext uri="{FF2B5EF4-FFF2-40B4-BE49-F238E27FC236}">
                <a16:creationId xmlns:a16="http://schemas.microsoft.com/office/drawing/2014/main" id="{2719A1CF-E7D9-4925-B278-C5FA77BE3FDD}"/>
              </a:ex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9019162" y="3703942"/>
            <a:ext cx="3285477" cy="3154058"/>
          </a:xfrm>
          <a:prstGeom prst="rect">
            <a:avLst/>
          </a:prstGeom>
        </p:spPr>
      </p:pic>
      <p:sp>
        <p:nvSpPr>
          <p:cNvPr id="4" name="Footer Placeholder 3">
            <a:extLst>
              <a:ext uri="{FF2B5EF4-FFF2-40B4-BE49-F238E27FC236}">
                <a16:creationId xmlns:a16="http://schemas.microsoft.com/office/drawing/2014/main" id="{C3652E23-48C1-4F5E-ABD7-CE2349ADB3C2}"/>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dirty="0"/>
              <a:t>Not for consumer use.</a:t>
            </a:r>
          </a:p>
        </p:txBody>
      </p:sp>
      <p:sp>
        <p:nvSpPr>
          <p:cNvPr id="8" name="Slide Number Placeholder 2">
            <a:extLst>
              <a:ext uri="{FF2B5EF4-FFF2-40B4-BE49-F238E27FC236}">
                <a16:creationId xmlns:a16="http://schemas.microsoft.com/office/drawing/2014/main" id="{BD5700FC-BD19-CD42-8FA4-B8567DA64260}"/>
              </a:ext>
              <a:ext uri="{C183D7F6-B498-43B3-948B-1728B52AA6E4}">
                <adec:decorative xmlns:adec="http://schemas.microsoft.com/office/drawing/2017/decorative" val="1"/>
              </a:ext>
            </a:extLst>
          </p:cNvPr>
          <p:cNvSpPr txBox="1">
            <a:spLocks/>
          </p:cNvSpPr>
          <p:nvPr/>
        </p:nvSpPr>
        <p:spPr>
          <a:xfrm>
            <a:off x="11171902" y="6470650"/>
            <a:ext cx="89309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E186485-5DB6-4586-BF39-0EA5B3D5871F}" type="slidenum">
              <a:rPr lang="en-US" sz="1400">
                <a:solidFill>
                  <a:schemeClr val="bg1">
                    <a:lumMod val="50000"/>
                  </a:schemeClr>
                </a:solidFill>
              </a:rPr>
              <a:pPr algn="r"/>
              <a:t>25</a:t>
            </a:fld>
            <a:endParaRPr lang="en-US" sz="1400" dirty="0">
              <a:solidFill>
                <a:schemeClr val="bg1">
                  <a:lumMod val="50000"/>
                </a:schemeClr>
              </a:solidFill>
            </a:endParaRPr>
          </a:p>
        </p:txBody>
      </p:sp>
    </p:spTree>
    <p:extLst>
      <p:ext uri="{BB962C8B-B14F-4D97-AF65-F5344CB8AC3E}">
        <p14:creationId xmlns:p14="http://schemas.microsoft.com/office/powerpoint/2010/main" val="337628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85CB2-BE5E-8D44-B8AE-1007B73E094F}"/>
              </a:ext>
            </a:extLst>
          </p:cNvPr>
          <p:cNvSpPr>
            <a:spLocks noGrp="1"/>
          </p:cNvSpPr>
          <p:nvPr>
            <p:ph type="title"/>
          </p:nvPr>
        </p:nvSpPr>
        <p:spPr/>
        <p:txBody>
          <a:bodyPr/>
          <a:lstStyle/>
          <a:p>
            <a:r>
              <a:rPr lang="en-US" dirty="0"/>
              <a:t>Review</a:t>
            </a:r>
          </a:p>
        </p:txBody>
      </p:sp>
      <p:sp>
        <p:nvSpPr>
          <p:cNvPr id="32" name="Content Placeholder 31">
            <a:extLst>
              <a:ext uri="{FF2B5EF4-FFF2-40B4-BE49-F238E27FC236}">
                <a16:creationId xmlns:a16="http://schemas.microsoft.com/office/drawing/2014/main" id="{69803127-480F-4348-9870-ADFEE89CF014}"/>
              </a:ext>
            </a:extLst>
          </p:cNvPr>
          <p:cNvSpPr>
            <a:spLocks noGrp="1"/>
          </p:cNvSpPr>
          <p:nvPr>
            <p:ph sz="quarter" idx="19"/>
          </p:nvPr>
        </p:nvSpPr>
        <p:spPr>
          <a:xfrm>
            <a:off x="965199" y="1964669"/>
            <a:ext cx="5831190" cy="755976"/>
          </a:xfrm>
          <a:prstGeom prst="roundRect">
            <a:avLst/>
          </a:prstGeom>
          <a:solidFill>
            <a:srgbClr val="05639E"/>
          </a:solidFill>
          <a:effectLst>
            <a:outerShdw blurRad="50800" dist="12700" dir="2700000" algn="tl" rotWithShape="0">
              <a:prstClr val="black">
                <a:alpha val="40000"/>
              </a:prstClr>
            </a:outerShdw>
          </a:effectLst>
        </p:spPr>
        <p:txBody>
          <a:bodyPr anchor="ctr">
            <a:noAutofit/>
          </a:bodyPr>
          <a:lstStyle/>
          <a:p>
            <a:pPr marL="822960" indent="0">
              <a:lnSpc>
                <a:spcPct val="100000"/>
              </a:lnSpc>
              <a:spcBef>
                <a:spcPts val="0"/>
              </a:spcBef>
              <a:buNone/>
            </a:pPr>
            <a:r>
              <a:rPr lang="en-US" sz="2400" dirty="0">
                <a:solidFill>
                  <a:schemeClr val="bg1"/>
                </a:solidFill>
              </a:rPr>
              <a:t>7702 Changes</a:t>
            </a:r>
          </a:p>
        </p:txBody>
      </p:sp>
      <p:pic>
        <p:nvPicPr>
          <p:cNvPr id="37" name="Content Placeholder 36">
            <a:extLst>
              <a:ext uri="{FF2B5EF4-FFF2-40B4-BE49-F238E27FC236}">
                <a16:creationId xmlns:a16="http://schemas.microsoft.com/office/drawing/2014/main" id="{1709D40C-8344-4E41-9EDD-310BA0BA59A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075010" y="2015892"/>
            <a:ext cx="653530" cy="653530"/>
          </a:xfrm>
          <a:prstGeom prst="rect">
            <a:avLst/>
          </a:prstGeom>
        </p:spPr>
      </p:pic>
      <p:sp>
        <p:nvSpPr>
          <p:cNvPr id="33" name="Content Placeholder 32">
            <a:extLst>
              <a:ext uri="{FF2B5EF4-FFF2-40B4-BE49-F238E27FC236}">
                <a16:creationId xmlns:a16="http://schemas.microsoft.com/office/drawing/2014/main" id="{F5D1097C-435F-432B-86B5-EBFCFBEC167E}"/>
              </a:ext>
            </a:extLst>
          </p:cNvPr>
          <p:cNvSpPr>
            <a:spLocks noGrp="1"/>
          </p:cNvSpPr>
          <p:nvPr>
            <p:ph sz="quarter" idx="20"/>
          </p:nvPr>
        </p:nvSpPr>
        <p:spPr>
          <a:xfrm>
            <a:off x="965199" y="2909640"/>
            <a:ext cx="5831190" cy="755976"/>
          </a:xfrm>
          <a:prstGeom prst="roundRect">
            <a:avLst/>
          </a:prstGeom>
          <a:solidFill>
            <a:schemeClr val="bg2">
              <a:lumMod val="75000"/>
            </a:schemeClr>
          </a:solidFill>
          <a:effectLst>
            <a:outerShdw blurRad="50800" dist="12700" dir="2700000" algn="tl" rotWithShape="0">
              <a:prstClr val="black">
                <a:alpha val="40000"/>
              </a:prstClr>
            </a:outerShdw>
          </a:effectLst>
        </p:spPr>
        <p:txBody>
          <a:bodyPr anchor="ctr"/>
          <a:lstStyle/>
          <a:p>
            <a:pPr marL="822960" indent="0">
              <a:lnSpc>
                <a:spcPct val="100000"/>
              </a:lnSpc>
              <a:spcBef>
                <a:spcPts val="0"/>
              </a:spcBef>
              <a:buNone/>
            </a:pPr>
            <a:r>
              <a:rPr lang="en-US" sz="2400" dirty="0">
                <a:solidFill>
                  <a:schemeClr val="bg1"/>
                </a:solidFill>
              </a:rPr>
              <a:t>Accumulation Strategies</a:t>
            </a:r>
          </a:p>
        </p:txBody>
      </p:sp>
      <p:pic>
        <p:nvPicPr>
          <p:cNvPr id="39" name="Content Placeholder 38">
            <a:extLst>
              <a:ext uri="{FF2B5EF4-FFF2-40B4-BE49-F238E27FC236}">
                <a16:creationId xmlns:a16="http://schemas.microsoft.com/office/drawing/2014/main" id="{AE104ED2-C54F-419A-BC9D-2CBA8C7DC5F3}"/>
              </a:ext>
              <a:ext uri="{C183D7F6-B498-43B3-948B-1728B52AA6E4}">
                <adec:decorative xmlns:adec="http://schemas.microsoft.com/office/drawing/2017/decorative" val="1"/>
              </a:ext>
            </a:extLst>
          </p:cNvPr>
          <p:cNvPicPr>
            <a:picLocks noGrp="1" noChangeAspect="1"/>
          </p:cNvPicPr>
          <p:nvPr>
            <p:ph sz="quarter" idx="17"/>
          </p:nvPr>
        </p:nvPicPr>
        <p:blipFill>
          <a:blip r:embed="rId4"/>
          <a:stretch>
            <a:fillRect/>
          </a:stretch>
        </p:blipFill>
        <p:spPr>
          <a:xfrm>
            <a:off x="1075010" y="2960863"/>
            <a:ext cx="653530" cy="653530"/>
          </a:xfrm>
          <a:prstGeom prst="rect">
            <a:avLst/>
          </a:prstGeom>
        </p:spPr>
      </p:pic>
      <p:sp>
        <p:nvSpPr>
          <p:cNvPr id="34" name="Content Placeholder 33">
            <a:extLst>
              <a:ext uri="{FF2B5EF4-FFF2-40B4-BE49-F238E27FC236}">
                <a16:creationId xmlns:a16="http://schemas.microsoft.com/office/drawing/2014/main" id="{15E29717-28D7-439C-8DD8-833CACB31B96}"/>
              </a:ext>
            </a:extLst>
          </p:cNvPr>
          <p:cNvSpPr>
            <a:spLocks noGrp="1"/>
          </p:cNvSpPr>
          <p:nvPr>
            <p:ph sz="quarter" idx="21"/>
          </p:nvPr>
        </p:nvSpPr>
        <p:spPr>
          <a:xfrm>
            <a:off x="965199" y="3839816"/>
            <a:ext cx="5831190" cy="755976"/>
          </a:xfrm>
          <a:prstGeom prst="roundRect">
            <a:avLst/>
          </a:prstGeom>
          <a:solidFill>
            <a:schemeClr val="bg2">
              <a:lumMod val="50000"/>
            </a:schemeClr>
          </a:solidFill>
          <a:effectLst>
            <a:outerShdw blurRad="50800" dist="12700" dir="2700000" algn="tl" rotWithShape="0">
              <a:prstClr val="black">
                <a:alpha val="40000"/>
              </a:prstClr>
            </a:outerShdw>
          </a:effectLst>
        </p:spPr>
        <p:txBody>
          <a:bodyPr anchor="ctr"/>
          <a:lstStyle/>
          <a:p>
            <a:pPr marL="822960" indent="0">
              <a:lnSpc>
                <a:spcPct val="100000"/>
              </a:lnSpc>
              <a:spcBef>
                <a:spcPts val="0"/>
              </a:spcBef>
              <a:buNone/>
            </a:pPr>
            <a:r>
              <a:rPr lang="en-US" sz="2400" dirty="0">
                <a:solidFill>
                  <a:schemeClr val="bg1"/>
                </a:solidFill>
              </a:rPr>
              <a:t>Grab Bag!</a:t>
            </a:r>
          </a:p>
        </p:txBody>
      </p:sp>
      <p:pic>
        <p:nvPicPr>
          <p:cNvPr id="41" name="Content Placeholder 40">
            <a:extLst>
              <a:ext uri="{FF2B5EF4-FFF2-40B4-BE49-F238E27FC236}">
                <a16:creationId xmlns:a16="http://schemas.microsoft.com/office/drawing/2014/main" id="{EEDCAEA2-3758-4BA3-8F5F-963DEC7D5FB3}"/>
              </a:ext>
              <a:ext uri="{C183D7F6-B498-43B3-948B-1728B52AA6E4}">
                <adec:decorative xmlns:adec="http://schemas.microsoft.com/office/drawing/2017/decorative" val="1"/>
              </a:ext>
            </a:extLst>
          </p:cNvPr>
          <p:cNvPicPr>
            <a:picLocks noGrp="1" noChangeAspect="1"/>
          </p:cNvPicPr>
          <p:nvPr>
            <p:ph sz="quarter" idx="18"/>
          </p:nvPr>
        </p:nvPicPr>
        <p:blipFill>
          <a:blip r:embed="rId5"/>
          <a:stretch>
            <a:fillRect/>
          </a:stretch>
        </p:blipFill>
        <p:spPr>
          <a:xfrm>
            <a:off x="1075010" y="3905834"/>
            <a:ext cx="653530" cy="653530"/>
          </a:xfrm>
          <a:prstGeom prst="rect">
            <a:avLst/>
          </a:prstGeom>
        </p:spPr>
      </p:pic>
      <p:sp>
        <p:nvSpPr>
          <p:cNvPr id="3" name="Footer Placeholder 2">
            <a:extLst>
              <a:ext uri="{FF2B5EF4-FFF2-40B4-BE49-F238E27FC236}">
                <a16:creationId xmlns:a16="http://schemas.microsoft.com/office/drawing/2014/main" id="{7F398203-BECD-487B-B954-34DF2F8EB32B}"/>
              </a:ext>
            </a:extLst>
          </p:cNvPr>
          <p:cNvSpPr>
            <a:spLocks noGrp="1"/>
          </p:cNvSpPr>
          <p:nvPr>
            <p:ph type="ftr" sz="quarter" idx="16"/>
          </p:nvPr>
        </p:nvSpPr>
        <p:spPr/>
        <p:txBody>
          <a:bodyPr/>
          <a:lstStyle/>
          <a:p>
            <a:r>
              <a:rPr lang="en-US" dirty="0"/>
              <a:t>Not for consumer use.</a:t>
            </a:r>
          </a:p>
        </p:txBody>
      </p:sp>
      <p:sp>
        <p:nvSpPr>
          <p:cNvPr id="2" name="Slide Number Placeholder 1">
            <a:extLst>
              <a:ext uri="{FF2B5EF4-FFF2-40B4-BE49-F238E27FC236}">
                <a16:creationId xmlns:a16="http://schemas.microsoft.com/office/drawing/2014/main" id="{6C700E33-55C0-844E-AA17-7FC0893DEA57}"/>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26</a:t>
            </a:fld>
            <a:endParaRPr lang="en-US"/>
          </a:p>
        </p:txBody>
      </p:sp>
    </p:spTree>
    <p:extLst>
      <p:ext uri="{BB962C8B-B14F-4D97-AF65-F5344CB8AC3E}">
        <p14:creationId xmlns:p14="http://schemas.microsoft.com/office/powerpoint/2010/main" val="157805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F271-656A-48F3-AE93-5A99338CE353}"/>
              </a:ext>
            </a:extLst>
          </p:cNvPr>
          <p:cNvSpPr>
            <a:spLocks noGrp="1"/>
          </p:cNvSpPr>
          <p:nvPr>
            <p:ph type="title"/>
          </p:nvPr>
        </p:nvSpPr>
        <p:spPr/>
        <p:txBody>
          <a:bodyPr/>
          <a:lstStyle/>
          <a:p>
            <a:r>
              <a:rPr lang="en-US" dirty="0"/>
              <a:t>Questions?</a:t>
            </a:r>
          </a:p>
        </p:txBody>
      </p:sp>
      <p:pic>
        <p:nvPicPr>
          <p:cNvPr id="9" name="Content Placeholder 8">
            <a:extLst>
              <a:ext uri="{FF2B5EF4-FFF2-40B4-BE49-F238E27FC236}">
                <a16:creationId xmlns:a16="http://schemas.microsoft.com/office/drawing/2014/main" id="{74057E67-FDB8-455C-8FCA-3CF68D77F874}"/>
              </a:ext>
              <a:ext uri="{C183D7F6-B498-43B3-948B-1728B52AA6E4}">
                <adec:decorative xmlns:adec="http://schemas.microsoft.com/office/drawing/2017/decorative" val="1"/>
              </a:ext>
            </a:extLst>
          </p:cNvPr>
          <p:cNvPicPr>
            <a:picLocks noGrp="1" noChangeAspect="1"/>
          </p:cNvPicPr>
          <p:nvPr>
            <p:ph sz="quarter" idx="13"/>
          </p:nvPr>
        </p:nvPicPr>
        <p:blipFill rotWithShape="1">
          <a:blip r:embed="rId3"/>
          <a:srcRect t="15910" b="27482"/>
          <a:stretch/>
        </p:blipFill>
        <p:spPr>
          <a:xfrm>
            <a:off x="3563283" y="2175309"/>
            <a:ext cx="5611526" cy="2382404"/>
          </a:xfrm>
          <a:prstGeom prst="rect">
            <a:avLst/>
          </a:prstGeom>
        </p:spPr>
      </p:pic>
      <p:sp>
        <p:nvSpPr>
          <p:cNvPr id="6" name="Footer Placeholder 5">
            <a:extLst>
              <a:ext uri="{FF2B5EF4-FFF2-40B4-BE49-F238E27FC236}">
                <a16:creationId xmlns:a16="http://schemas.microsoft.com/office/drawing/2014/main" id="{CD926A7D-FDF9-4E95-B737-19C5DD1CC69F}"/>
              </a:ext>
              <a:ext uri="{C183D7F6-B498-43B3-948B-1728B52AA6E4}">
                <adec:decorative xmlns:adec="http://schemas.microsoft.com/office/drawing/2017/decorative" val="1"/>
              </a:ext>
            </a:extLst>
          </p:cNvPr>
          <p:cNvSpPr>
            <a:spLocks noGrp="1"/>
          </p:cNvSpPr>
          <p:nvPr>
            <p:ph type="ftr" sz="quarter" idx="15"/>
          </p:nvPr>
        </p:nvSpPr>
        <p:spPr/>
        <p:txBody>
          <a:bodyPr/>
          <a:lstStyle/>
          <a:p>
            <a:r>
              <a:rPr lang="en-US"/>
              <a:t>For institutional plan sponsor use only. Not to be distributed to plan participants or the general public.</a:t>
            </a:r>
            <a:endParaRPr lang="en-US" dirty="0"/>
          </a:p>
        </p:txBody>
      </p:sp>
      <p:sp>
        <p:nvSpPr>
          <p:cNvPr id="4" name="Slide Number Placeholder 3">
            <a:extLst>
              <a:ext uri="{FF2B5EF4-FFF2-40B4-BE49-F238E27FC236}">
                <a16:creationId xmlns:a16="http://schemas.microsoft.com/office/drawing/2014/main" id="{1A594707-23E5-499C-91F8-5C62374F5256}"/>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27</a:t>
            </a:fld>
            <a:endParaRPr lang="en-US"/>
          </a:p>
        </p:txBody>
      </p:sp>
    </p:spTree>
    <p:extLst>
      <p:ext uri="{BB962C8B-B14F-4D97-AF65-F5344CB8AC3E}">
        <p14:creationId xmlns:p14="http://schemas.microsoft.com/office/powerpoint/2010/main" val="99724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FBDDB5-4271-4F7C-80B7-FAFCC790A19C}"/>
              </a:ext>
            </a:extLst>
          </p:cNvPr>
          <p:cNvSpPr>
            <a:spLocks noGrp="1"/>
          </p:cNvSpPr>
          <p:nvPr>
            <p:ph type="title"/>
          </p:nvPr>
        </p:nvSpPr>
        <p:spPr>
          <a:xfrm>
            <a:off x="965198" y="0"/>
            <a:ext cx="10515600" cy="969264"/>
          </a:xfrm>
        </p:spPr>
        <p:txBody>
          <a:bodyPr anchor="b">
            <a:noAutofit/>
          </a:bodyPr>
          <a:lstStyle/>
          <a:p>
            <a:pPr marL="12700"/>
            <a:r>
              <a:rPr lang="en-US" sz="4400" dirty="0"/>
              <a:t>Important Information</a:t>
            </a:r>
          </a:p>
        </p:txBody>
      </p:sp>
      <p:sp>
        <p:nvSpPr>
          <p:cNvPr id="5" name="TextBox 4">
            <a:extLst>
              <a:ext uri="{FF2B5EF4-FFF2-40B4-BE49-F238E27FC236}">
                <a16:creationId xmlns:a16="http://schemas.microsoft.com/office/drawing/2014/main" id="{D43E4A77-A47B-344D-933E-47A0E458ED7B}"/>
              </a:ext>
              <a:ext uri="{C183D7F6-B498-43B3-948B-1728B52AA6E4}">
                <adec:decorative xmlns:adec="http://schemas.microsoft.com/office/drawing/2017/decorative" val="1"/>
              </a:ext>
            </a:extLst>
          </p:cNvPr>
          <p:cNvSpPr txBox="1"/>
          <p:nvPr/>
        </p:nvSpPr>
        <p:spPr>
          <a:xfrm>
            <a:off x="742749" y="1062524"/>
            <a:ext cx="324465" cy="400110"/>
          </a:xfrm>
          <a:prstGeom prst="rect">
            <a:avLst/>
          </a:prstGeom>
          <a:noFill/>
        </p:spPr>
        <p:txBody>
          <a:bodyPr wrap="square" rtlCol="0">
            <a:spAutoFit/>
          </a:bodyPr>
          <a:lstStyle/>
          <a:p>
            <a:r>
              <a:rPr lang="en-US" sz="2000" dirty="0">
                <a:solidFill>
                  <a:srgbClr val="913195"/>
                </a:solidFill>
              </a:rPr>
              <a:t>[</a:t>
            </a:r>
          </a:p>
        </p:txBody>
      </p:sp>
      <p:sp>
        <p:nvSpPr>
          <p:cNvPr id="10" name="Content Placeholder 9">
            <a:extLst>
              <a:ext uri="{FF2B5EF4-FFF2-40B4-BE49-F238E27FC236}">
                <a16:creationId xmlns:a16="http://schemas.microsoft.com/office/drawing/2014/main" id="{75AEFBEE-3014-4017-B942-1A3573D6D08C}"/>
              </a:ext>
            </a:extLst>
          </p:cNvPr>
          <p:cNvSpPr>
            <a:spLocks noGrp="1"/>
          </p:cNvSpPr>
          <p:nvPr>
            <p:ph idx="1"/>
          </p:nvPr>
        </p:nvSpPr>
        <p:spPr>
          <a:xfrm>
            <a:off x="965198" y="1143000"/>
            <a:ext cx="10655301" cy="3940800"/>
          </a:xfrm>
        </p:spPr>
        <p:txBody>
          <a:bodyPr>
            <a:noAutofit/>
          </a:bodyPr>
          <a:lstStyle/>
          <a:p>
            <a:pPr marL="0" marR="264160" indent="0">
              <a:lnSpc>
                <a:spcPct val="100000"/>
              </a:lnSpc>
              <a:spcBef>
                <a:spcPts val="600"/>
              </a:spcBef>
              <a:buNone/>
            </a:pPr>
            <a:r>
              <a:rPr lang="en-US" sz="1200" b="1" dirty="0">
                <a:solidFill>
                  <a:schemeClr val="tx1"/>
                </a:solidFill>
                <a:cs typeface="Calibri"/>
              </a:rPr>
              <a:t>Investing involves risk including possible loss of principal. </a:t>
            </a:r>
            <a:r>
              <a:rPr lang="en-US" sz="1200" dirty="0">
                <a:solidFill>
                  <a:schemeClr val="tx1"/>
                </a:solidFill>
                <a:cs typeface="Calibri"/>
              </a:rPr>
              <a:t>Information is current as of the date of this material.</a:t>
            </a:r>
          </a:p>
          <a:p>
            <a:pPr marL="0" marR="264160" indent="0">
              <a:lnSpc>
                <a:spcPct val="100000"/>
              </a:lnSpc>
              <a:spcBef>
                <a:spcPts val="600"/>
              </a:spcBef>
              <a:buNone/>
            </a:pPr>
            <a:r>
              <a:rPr lang="en-US" sz="1200" spc="-10" dirty="0">
                <a:solidFill>
                  <a:schemeClr val="tx1"/>
                </a:solidFill>
                <a:cs typeface="Calibri"/>
              </a:rPr>
              <a:t>Any </a:t>
            </a:r>
            <a:r>
              <a:rPr lang="en-US" sz="1200" dirty="0">
                <a:solidFill>
                  <a:schemeClr val="tx1"/>
                </a:solidFill>
                <a:cs typeface="Calibri"/>
              </a:rPr>
              <a:t>opinions </a:t>
            </a:r>
            <a:r>
              <a:rPr lang="en-US" sz="1200" spc="-5" dirty="0">
                <a:solidFill>
                  <a:schemeClr val="tx1"/>
                </a:solidFill>
                <a:cs typeface="Calibri"/>
              </a:rPr>
              <a:t>expressed herein are </a:t>
            </a:r>
            <a:r>
              <a:rPr lang="en-US" sz="1200" spc="-10" dirty="0">
                <a:solidFill>
                  <a:schemeClr val="tx1"/>
                </a:solidFill>
                <a:cs typeface="Calibri"/>
              </a:rPr>
              <a:t>from </a:t>
            </a:r>
            <a:r>
              <a:rPr lang="en-US" sz="1200" dirty="0">
                <a:solidFill>
                  <a:schemeClr val="tx1"/>
                </a:solidFill>
                <a:cs typeface="Calibri"/>
              </a:rPr>
              <a:t>a </a:t>
            </a:r>
            <a:r>
              <a:rPr lang="en-US" sz="1200" spc="-5" dirty="0">
                <a:solidFill>
                  <a:schemeClr val="tx1"/>
                </a:solidFill>
                <a:cs typeface="Calibri"/>
              </a:rPr>
              <a:t>third </a:t>
            </a:r>
            <a:r>
              <a:rPr lang="en-US" sz="1200" dirty="0">
                <a:solidFill>
                  <a:schemeClr val="tx1"/>
                </a:solidFill>
                <a:cs typeface="Calibri"/>
              </a:rPr>
              <a:t>party and </a:t>
            </a:r>
            <a:r>
              <a:rPr lang="en-US" sz="1200" spc="-5" dirty="0">
                <a:solidFill>
                  <a:schemeClr val="tx1"/>
                </a:solidFill>
                <a:cs typeface="Calibri"/>
              </a:rPr>
              <a:t>are given </a:t>
            </a:r>
            <a:r>
              <a:rPr lang="en-US" sz="1200" dirty="0">
                <a:solidFill>
                  <a:schemeClr val="tx1"/>
                </a:solidFill>
                <a:cs typeface="Calibri"/>
              </a:rPr>
              <a:t>in </a:t>
            </a:r>
            <a:r>
              <a:rPr lang="en-US" sz="1200" spc="-5" dirty="0">
                <a:solidFill>
                  <a:schemeClr val="tx1"/>
                </a:solidFill>
                <a:cs typeface="Calibri"/>
              </a:rPr>
              <a:t>good faith, are subject to change without notice, </a:t>
            </a:r>
            <a:r>
              <a:rPr lang="en-US" sz="1200" dirty="0">
                <a:solidFill>
                  <a:schemeClr val="tx1"/>
                </a:solidFill>
                <a:cs typeface="Calibri"/>
              </a:rPr>
              <a:t>and </a:t>
            </a:r>
            <a:r>
              <a:rPr lang="en-US" sz="1200" spc="-5" dirty="0">
                <a:solidFill>
                  <a:schemeClr val="tx1"/>
                </a:solidFill>
                <a:cs typeface="Calibri"/>
              </a:rPr>
              <a:t>are considered  </a:t>
            </a:r>
            <a:r>
              <a:rPr lang="en-US" sz="1200" spc="-10" dirty="0">
                <a:solidFill>
                  <a:schemeClr val="tx1"/>
                </a:solidFill>
                <a:cs typeface="Calibri"/>
              </a:rPr>
              <a:t>correct </a:t>
            </a:r>
            <a:r>
              <a:rPr lang="en-US" sz="1200" dirty="0">
                <a:solidFill>
                  <a:schemeClr val="tx1"/>
                </a:solidFill>
                <a:cs typeface="Calibri"/>
              </a:rPr>
              <a:t>as of the </a:t>
            </a:r>
            <a:r>
              <a:rPr lang="en-US" sz="1200" spc="-10" dirty="0">
                <a:solidFill>
                  <a:schemeClr val="tx1"/>
                </a:solidFill>
                <a:cs typeface="Calibri"/>
              </a:rPr>
              <a:t>stated date </a:t>
            </a:r>
            <a:r>
              <a:rPr lang="en-US" sz="1200" dirty="0">
                <a:solidFill>
                  <a:schemeClr val="tx1"/>
                </a:solidFill>
                <a:cs typeface="Calibri"/>
              </a:rPr>
              <a:t>of their</a:t>
            </a:r>
            <a:r>
              <a:rPr lang="en-US" sz="1200" spc="-40" dirty="0">
                <a:solidFill>
                  <a:schemeClr val="tx1"/>
                </a:solidFill>
                <a:cs typeface="Calibri"/>
              </a:rPr>
              <a:t> </a:t>
            </a:r>
            <a:r>
              <a:rPr lang="en-US" sz="1200" spc="-5" dirty="0">
                <a:solidFill>
                  <a:schemeClr val="tx1"/>
                </a:solidFill>
                <a:cs typeface="Calibri"/>
              </a:rPr>
              <a:t>issue.</a:t>
            </a:r>
            <a:endParaRPr lang="en-US" sz="1200" dirty="0">
              <a:solidFill>
                <a:schemeClr val="tx1"/>
              </a:solidFill>
              <a:cs typeface="Calibri"/>
            </a:endParaRPr>
          </a:p>
          <a:p>
            <a:pPr marL="0" marR="140970" indent="0">
              <a:lnSpc>
                <a:spcPct val="100000"/>
              </a:lnSpc>
              <a:spcBef>
                <a:spcPts val="600"/>
              </a:spcBef>
              <a:buNone/>
            </a:pPr>
            <a:r>
              <a:rPr lang="en-US" sz="1200" b="1" spc="-5" dirty="0">
                <a:solidFill>
                  <a:schemeClr val="tx1"/>
                </a:solidFill>
                <a:cs typeface="Calibri"/>
              </a:rPr>
              <a:t>Merrill </a:t>
            </a:r>
            <a:r>
              <a:rPr lang="en-US" sz="1200" b="1" spc="-10" dirty="0">
                <a:solidFill>
                  <a:schemeClr val="tx1"/>
                </a:solidFill>
                <a:cs typeface="Calibri"/>
              </a:rPr>
              <a:t>Lynch, </a:t>
            </a:r>
            <a:r>
              <a:rPr lang="en-US" sz="1200" b="1" spc="-5" dirty="0">
                <a:solidFill>
                  <a:schemeClr val="tx1"/>
                </a:solidFill>
                <a:cs typeface="Calibri"/>
              </a:rPr>
              <a:t>Pierce, </a:t>
            </a:r>
            <a:r>
              <a:rPr lang="en-US" sz="1200" b="1" spc="-5" dirty="0" err="1">
                <a:solidFill>
                  <a:schemeClr val="tx1"/>
                </a:solidFill>
                <a:cs typeface="Calibri"/>
              </a:rPr>
              <a:t>Fenner</a:t>
            </a:r>
            <a:r>
              <a:rPr lang="en-US" sz="1200" b="1" spc="-5" dirty="0">
                <a:solidFill>
                  <a:schemeClr val="tx1"/>
                </a:solidFill>
                <a:cs typeface="Calibri"/>
              </a:rPr>
              <a:t> </a:t>
            </a:r>
            <a:r>
              <a:rPr lang="en-US" sz="1200" b="1" dirty="0">
                <a:solidFill>
                  <a:schemeClr val="tx1"/>
                </a:solidFill>
                <a:cs typeface="Calibri"/>
              </a:rPr>
              <a:t>&amp; </a:t>
            </a:r>
            <a:r>
              <a:rPr lang="en-US" sz="1200" b="1" spc="-5" dirty="0">
                <a:solidFill>
                  <a:schemeClr val="tx1"/>
                </a:solidFill>
                <a:cs typeface="Calibri"/>
              </a:rPr>
              <a:t>Smith Incorporated </a:t>
            </a:r>
            <a:r>
              <a:rPr lang="en-US" sz="1200" b="1" dirty="0">
                <a:solidFill>
                  <a:schemeClr val="tx1"/>
                </a:solidFill>
                <a:cs typeface="Calibri"/>
              </a:rPr>
              <a:t>is not a </a:t>
            </a:r>
            <a:r>
              <a:rPr lang="en-US" sz="1200" b="1" spc="-10" dirty="0">
                <a:solidFill>
                  <a:schemeClr val="tx1"/>
                </a:solidFill>
                <a:cs typeface="Calibri"/>
              </a:rPr>
              <a:t>tax </a:t>
            </a:r>
            <a:r>
              <a:rPr lang="en-US" sz="1200" b="1" dirty="0">
                <a:solidFill>
                  <a:schemeClr val="tx1"/>
                </a:solidFill>
                <a:cs typeface="Calibri"/>
              </a:rPr>
              <a:t>or </a:t>
            </a:r>
            <a:r>
              <a:rPr lang="en-US" sz="1200" b="1" spc="-10" dirty="0">
                <a:solidFill>
                  <a:schemeClr val="tx1"/>
                </a:solidFill>
                <a:cs typeface="Calibri"/>
              </a:rPr>
              <a:t>legal </a:t>
            </a:r>
            <a:r>
              <a:rPr lang="en-US" sz="1200" b="1" spc="-15" dirty="0">
                <a:solidFill>
                  <a:schemeClr val="tx1"/>
                </a:solidFill>
                <a:cs typeface="Calibri"/>
              </a:rPr>
              <a:t>advisor. </a:t>
            </a:r>
            <a:r>
              <a:rPr lang="en-US" sz="1200" b="1" spc="-5" dirty="0">
                <a:solidFill>
                  <a:schemeClr val="tx1"/>
                </a:solidFill>
                <a:cs typeface="Calibri"/>
              </a:rPr>
              <a:t>Clients </a:t>
            </a:r>
            <a:r>
              <a:rPr lang="en-US" sz="1200" b="1" dirty="0">
                <a:solidFill>
                  <a:schemeClr val="tx1"/>
                </a:solidFill>
                <a:cs typeface="Calibri"/>
              </a:rPr>
              <a:t>should consult a </a:t>
            </a:r>
            <a:r>
              <a:rPr lang="en-US" sz="1200" b="1" spc="-5" dirty="0">
                <a:solidFill>
                  <a:schemeClr val="tx1"/>
                </a:solidFill>
                <a:cs typeface="Calibri"/>
              </a:rPr>
              <a:t>personal </a:t>
            </a:r>
            <a:r>
              <a:rPr lang="en-US" sz="1200" b="1" spc="-10" dirty="0">
                <a:solidFill>
                  <a:schemeClr val="tx1"/>
                </a:solidFill>
                <a:cs typeface="Calibri"/>
              </a:rPr>
              <a:t>tax </a:t>
            </a:r>
            <a:r>
              <a:rPr lang="en-US" sz="1200" b="1" dirty="0">
                <a:solidFill>
                  <a:schemeClr val="tx1"/>
                </a:solidFill>
                <a:cs typeface="Calibri"/>
              </a:rPr>
              <a:t>or </a:t>
            </a:r>
            <a:r>
              <a:rPr lang="en-US" sz="1200" b="1" spc="-10" dirty="0">
                <a:solidFill>
                  <a:schemeClr val="tx1"/>
                </a:solidFill>
                <a:cs typeface="Calibri"/>
              </a:rPr>
              <a:t>legal </a:t>
            </a:r>
            <a:r>
              <a:rPr lang="en-US" sz="1200" b="1" spc="-5" dirty="0">
                <a:solidFill>
                  <a:schemeClr val="tx1"/>
                </a:solidFill>
                <a:cs typeface="Calibri"/>
              </a:rPr>
              <a:t>advisor </a:t>
            </a:r>
            <a:r>
              <a:rPr lang="en-US" sz="1200" b="1" dirty="0">
                <a:solidFill>
                  <a:schemeClr val="tx1"/>
                </a:solidFill>
                <a:cs typeface="Calibri"/>
              </a:rPr>
              <a:t>prior  </a:t>
            </a:r>
            <a:r>
              <a:rPr lang="en-US" sz="1200" b="1" spc="-5" dirty="0">
                <a:solidFill>
                  <a:schemeClr val="tx1"/>
                </a:solidFill>
                <a:cs typeface="Calibri"/>
              </a:rPr>
              <a:t>to making </a:t>
            </a:r>
            <a:r>
              <a:rPr lang="en-US" sz="1200" b="1" spc="-10" dirty="0">
                <a:solidFill>
                  <a:schemeClr val="tx1"/>
                </a:solidFill>
                <a:cs typeface="Calibri"/>
              </a:rPr>
              <a:t>any tax </a:t>
            </a:r>
            <a:r>
              <a:rPr lang="en-US" sz="1200" b="1" dirty="0">
                <a:solidFill>
                  <a:schemeClr val="tx1"/>
                </a:solidFill>
                <a:cs typeface="Calibri"/>
              </a:rPr>
              <a:t>or </a:t>
            </a:r>
            <a:r>
              <a:rPr lang="en-US" sz="1200" b="1" spc="-10" dirty="0">
                <a:solidFill>
                  <a:schemeClr val="tx1"/>
                </a:solidFill>
                <a:cs typeface="Calibri"/>
              </a:rPr>
              <a:t>legal related investment</a:t>
            </a:r>
            <a:r>
              <a:rPr lang="en-US" sz="1200" b="1" spc="35" dirty="0">
                <a:solidFill>
                  <a:schemeClr val="tx1"/>
                </a:solidFill>
                <a:cs typeface="Calibri"/>
              </a:rPr>
              <a:t> </a:t>
            </a:r>
            <a:r>
              <a:rPr lang="en-US" sz="1200" b="1" spc="-5" dirty="0">
                <a:solidFill>
                  <a:schemeClr val="tx1"/>
                </a:solidFill>
                <a:cs typeface="Calibri"/>
              </a:rPr>
              <a:t>decisions.</a:t>
            </a:r>
            <a:endParaRPr lang="en-US" sz="1200" dirty="0">
              <a:solidFill>
                <a:schemeClr val="tx1"/>
              </a:solidFill>
              <a:cs typeface="Calibri"/>
            </a:endParaRPr>
          </a:p>
          <a:p>
            <a:pPr marL="0" marR="466090" indent="0">
              <a:lnSpc>
                <a:spcPct val="100000"/>
              </a:lnSpc>
              <a:spcBef>
                <a:spcPts val="600"/>
              </a:spcBef>
              <a:buNone/>
            </a:pPr>
            <a:r>
              <a:rPr lang="en-US" sz="1200" spc="-5" dirty="0">
                <a:solidFill>
                  <a:schemeClr val="tx1"/>
                </a:solidFill>
                <a:cs typeface="Calibri"/>
              </a:rPr>
              <a:t>Bank </a:t>
            </a:r>
            <a:r>
              <a:rPr lang="en-US" sz="1200" dirty="0">
                <a:solidFill>
                  <a:schemeClr val="tx1"/>
                </a:solidFill>
                <a:cs typeface="Calibri"/>
              </a:rPr>
              <a:t>of </a:t>
            </a:r>
            <a:r>
              <a:rPr lang="en-US" sz="1200" spc="-5" dirty="0">
                <a:solidFill>
                  <a:schemeClr val="tx1"/>
                </a:solidFill>
                <a:cs typeface="Calibri"/>
              </a:rPr>
              <a:t>America Corporation (“Bank </a:t>
            </a:r>
            <a:r>
              <a:rPr lang="en-US" sz="1200" dirty="0">
                <a:solidFill>
                  <a:schemeClr val="tx1"/>
                </a:solidFill>
                <a:cs typeface="Calibri"/>
              </a:rPr>
              <a:t>of </a:t>
            </a:r>
            <a:r>
              <a:rPr lang="en-US" sz="1200" spc="-5" dirty="0">
                <a:solidFill>
                  <a:schemeClr val="tx1"/>
                </a:solidFill>
                <a:cs typeface="Calibri"/>
              </a:rPr>
              <a:t>America”) </a:t>
            </a:r>
            <a:r>
              <a:rPr lang="en-US" sz="1200" dirty="0">
                <a:solidFill>
                  <a:schemeClr val="tx1"/>
                </a:solidFill>
                <a:cs typeface="Calibri"/>
              </a:rPr>
              <a:t>is a </a:t>
            </a:r>
            <a:r>
              <a:rPr lang="en-US" sz="1200" spc="-5" dirty="0">
                <a:solidFill>
                  <a:schemeClr val="tx1"/>
                </a:solidFill>
                <a:cs typeface="Calibri"/>
              </a:rPr>
              <a:t>financial </a:t>
            </a:r>
            <a:r>
              <a:rPr lang="en-US" sz="1200" dirty="0">
                <a:solidFill>
                  <a:schemeClr val="tx1"/>
                </a:solidFill>
                <a:cs typeface="Calibri"/>
              </a:rPr>
              <a:t>holding </a:t>
            </a:r>
            <a:r>
              <a:rPr lang="en-US" sz="1200" spc="-10" dirty="0">
                <a:solidFill>
                  <a:schemeClr val="tx1"/>
                </a:solidFill>
                <a:cs typeface="Calibri"/>
              </a:rPr>
              <a:t>company </a:t>
            </a:r>
            <a:r>
              <a:rPr lang="en-US" sz="1200" spc="-5" dirty="0">
                <a:solidFill>
                  <a:schemeClr val="tx1"/>
                </a:solidFill>
                <a:cs typeface="Calibri"/>
              </a:rPr>
              <a:t>that, through </a:t>
            </a:r>
            <a:r>
              <a:rPr lang="en-US" sz="1200" dirty="0">
                <a:solidFill>
                  <a:schemeClr val="tx1"/>
                </a:solidFill>
                <a:cs typeface="Calibri"/>
              </a:rPr>
              <a:t>its </a:t>
            </a:r>
            <a:r>
              <a:rPr lang="en-US" sz="1200" spc="-5" dirty="0">
                <a:solidFill>
                  <a:schemeClr val="tx1"/>
                </a:solidFill>
                <a:cs typeface="Calibri"/>
              </a:rPr>
              <a:t>subsidiaries </a:t>
            </a:r>
            <a:r>
              <a:rPr lang="en-US" sz="1200" dirty="0">
                <a:solidFill>
                  <a:schemeClr val="tx1"/>
                </a:solidFill>
                <a:cs typeface="Calibri"/>
              </a:rPr>
              <a:t>and </a:t>
            </a:r>
            <a:r>
              <a:rPr lang="en-US" sz="1200" spc="-5" dirty="0">
                <a:solidFill>
                  <a:schemeClr val="tx1"/>
                </a:solidFill>
                <a:cs typeface="Calibri"/>
              </a:rPr>
              <a:t>affiliated companies,  provides banking </a:t>
            </a:r>
            <a:r>
              <a:rPr lang="en-US" sz="1200" dirty="0">
                <a:solidFill>
                  <a:schemeClr val="tx1"/>
                </a:solidFill>
                <a:cs typeface="Calibri"/>
              </a:rPr>
              <a:t>and </a:t>
            </a:r>
            <a:r>
              <a:rPr lang="en-US" sz="1200" spc="-10" dirty="0">
                <a:solidFill>
                  <a:schemeClr val="tx1"/>
                </a:solidFill>
                <a:cs typeface="Calibri"/>
              </a:rPr>
              <a:t>investment </a:t>
            </a:r>
            <a:r>
              <a:rPr lang="en-US" sz="1200" spc="-5" dirty="0">
                <a:solidFill>
                  <a:schemeClr val="tx1"/>
                </a:solidFill>
                <a:cs typeface="Calibri"/>
              </a:rPr>
              <a:t>products </a:t>
            </a:r>
            <a:r>
              <a:rPr lang="en-US" sz="1200" dirty="0">
                <a:solidFill>
                  <a:schemeClr val="tx1"/>
                </a:solidFill>
                <a:cs typeface="Calibri"/>
              </a:rPr>
              <a:t>and other </a:t>
            </a:r>
            <a:r>
              <a:rPr lang="en-US" sz="1200" spc="-5" dirty="0">
                <a:solidFill>
                  <a:schemeClr val="tx1"/>
                </a:solidFill>
                <a:cs typeface="Calibri"/>
              </a:rPr>
              <a:t>financial services</a:t>
            </a:r>
            <a:r>
              <a:rPr lang="en-US" sz="1200" spc="-130" dirty="0">
                <a:solidFill>
                  <a:schemeClr val="tx1"/>
                </a:solidFill>
                <a:cs typeface="Calibri"/>
              </a:rPr>
              <a:t> </a:t>
            </a:r>
            <a:r>
              <a:rPr lang="en-US" sz="1200" dirty="0">
                <a:solidFill>
                  <a:schemeClr val="tx1"/>
                </a:solidFill>
                <a:cs typeface="Calibri"/>
              </a:rPr>
              <a:t>.</a:t>
            </a:r>
          </a:p>
          <a:p>
            <a:pPr marL="0" marR="137160" indent="0">
              <a:lnSpc>
                <a:spcPct val="100000"/>
              </a:lnSpc>
              <a:spcBef>
                <a:spcPts val="600"/>
              </a:spcBef>
              <a:buNone/>
            </a:pPr>
            <a:r>
              <a:rPr lang="en-US" sz="1200" dirty="0">
                <a:solidFill>
                  <a:schemeClr val="tx1"/>
                </a:solidFill>
                <a:cs typeface="Calibri"/>
              </a:rPr>
              <a:t>Merrill </a:t>
            </a:r>
            <a:r>
              <a:rPr lang="en-US" sz="1200" spc="-10" dirty="0">
                <a:solidFill>
                  <a:schemeClr val="tx1"/>
                </a:solidFill>
                <a:cs typeface="Calibri"/>
              </a:rPr>
              <a:t>Lynch, </a:t>
            </a:r>
            <a:r>
              <a:rPr lang="en-US" sz="1200" spc="-5" dirty="0">
                <a:solidFill>
                  <a:schemeClr val="tx1"/>
                </a:solidFill>
                <a:cs typeface="Calibri"/>
              </a:rPr>
              <a:t>Pierce, </a:t>
            </a:r>
            <a:r>
              <a:rPr lang="en-US" sz="1200" spc="-5" dirty="0" err="1">
                <a:solidFill>
                  <a:schemeClr val="tx1"/>
                </a:solidFill>
                <a:cs typeface="Calibri"/>
              </a:rPr>
              <a:t>Fenner</a:t>
            </a:r>
            <a:r>
              <a:rPr lang="en-US" sz="1200" spc="-5" dirty="0">
                <a:solidFill>
                  <a:schemeClr val="tx1"/>
                </a:solidFill>
                <a:cs typeface="Calibri"/>
              </a:rPr>
              <a:t> </a:t>
            </a:r>
            <a:r>
              <a:rPr lang="en-US" sz="1200" dirty="0">
                <a:solidFill>
                  <a:schemeClr val="tx1"/>
                </a:solidFill>
                <a:cs typeface="Calibri"/>
              </a:rPr>
              <a:t>&amp; Smith </a:t>
            </a:r>
            <a:r>
              <a:rPr lang="en-US" sz="1200" spc="-10" dirty="0">
                <a:solidFill>
                  <a:schemeClr val="tx1"/>
                </a:solidFill>
                <a:cs typeface="Calibri"/>
              </a:rPr>
              <a:t>Incorporated </a:t>
            </a:r>
            <a:r>
              <a:rPr lang="en-US" sz="1200" spc="-5" dirty="0">
                <a:solidFill>
                  <a:schemeClr val="tx1"/>
                </a:solidFill>
                <a:cs typeface="Calibri"/>
              </a:rPr>
              <a:t>(also </a:t>
            </a:r>
            <a:r>
              <a:rPr lang="en-US" sz="1200" spc="-10" dirty="0">
                <a:solidFill>
                  <a:schemeClr val="tx1"/>
                </a:solidFill>
                <a:cs typeface="Calibri"/>
              </a:rPr>
              <a:t>referred </a:t>
            </a:r>
            <a:r>
              <a:rPr lang="en-US" sz="1200" spc="-5" dirty="0">
                <a:solidFill>
                  <a:schemeClr val="tx1"/>
                </a:solidFill>
                <a:cs typeface="Calibri"/>
              </a:rPr>
              <a:t>to </a:t>
            </a:r>
            <a:r>
              <a:rPr lang="en-US" sz="1200" dirty="0">
                <a:solidFill>
                  <a:schemeClr val="tx1"/>
                </a:solidFill>
                <a:cs typeface="Calibri"/>
              </a:rPr>
              <a:t>as </a:t>
            </a:r>
            <a:r>
              <a:rPr lang="en-US" sz="1200" spc="-5" dirty="0">
                <a:solidFill>
                  <a:schemeClr val="tx1"/>
                </a:solidFill>
                <a:cs typeface="Calibri"/>
              </a:rPr>
              <a:t>“MLPF&amp;S” </a:t>
            </a:r>
            <a:r>
              <a:rPr lang="en-US" sz="1200" dirty="0">
                <a:solidFill>
                  <a:schemeClr val="tx1"/>
                </a:solidFill>
                <a:cs typeface="Calibri"/>
              </a:rPr>
              <a:t>or “Merrill”) </a:t>
            </a:r>
            <a:r>
              <a:rPr lang="en-US" sz="1200" spc="-10" dirty="0">
                <a:solidFill>
                  <a:schemeClr val="tx1"/>
                </a:solidFill>
                <a:cs typeface="Calibri"/>
              </a:rPr>
              <a:t>makes </a:t>
            </a:r>
            <a:r>
              <a:rPr lang="en-US" sz="1200" spc="-5" dirty="0">
                <a:solidFill>
                  <a:schemeClr val="tx1"/>
                </a:solidFill>
                <a:cs typeface="Calibri"/>
              </a:rPr>
              <a:t>available certain </a:t>
            </a:r>
            <a:r>
              <a:rPr lang="en-US" sz="1200" spc="-10" dirty="0">
                <a:solidFill>
                  <a:schemeClr val="tx1"/>
                </a:solidFill>
                <a:cs typeface="Calibri"/>
              </a:rPr>
              <a:t>investment </a:t>
            </a:r>
            <a:r>
              <a:rPr lang="en-US" sz="1200" spc="-5" dirty="0">
                <a:solidFill>
                  <a:schemeClr val="tx1"/>
                </a:solidFill>
                <a:cs typeface="Calibri"/>
              </a:rPr>
              <a:t>products  sponsored, managed, distributed </a:t>
            </a:r>
            <a:r>
              <a:rPr lang="en-US" sz="1200" dirty="0">
                <a:solidFill>
                  <a:schemeClr val="tx1"/>
                </a:solidFill>
                <a:cs typeface="Calibri"/>
              </a:rPr>
              <a:t>or </a:t>
            </a:r>
            <a:r>
              <a:rPr lang="en-US" sz="1200" spc="-5" dirty="0">
                <a:solidFill>
                  <a:schemeClr val="tx1"/>
                </a:solidFill>
                <a:cs typeface="Calibri"/>
              </a:rPr>
              <a:t>provided </a:t>
            </a:r>
            <a:r>
              <a:rPr lang="en-US" sz="1200" dirty="0">
                <a:solidFill>
                  <a:schemeClr val="tx1"/>
                </a:solidFill>
                <a:cs typeface="Calibri"/>
              </a:rPr>
              <a:t>by </a:t>
            </a:r>
            <a:r>
              <a:rPr lang="en-US" sz="1200" spc="-5" dirty="0">
                <a:solidFill>
                  <a:schemeClr val="tx1"/>
                </a:solidFill>
                <a:cs typeface="Calibri"/>
              </a:rPr>
              <a:t>companies that are affiliates </a:t>
            </a:r>
            <a:r>
              <a:rPr lang="en-US" sz="1200" dirty="0">
                <a:solidFill>
                  <a:schemeClr val="tx1"/>
                </a:solidFill>
                <a:cs typeface="Calibri"/>
              </a:rPr>
              <a:t>of </a:t>
            </a:r>
            <a:r>
              <a:rPr lang="en-US" sz="1200" spc="-5" dirty="0">
                <a:solidFill>
                  <a:schemeClr val="tx1"/>
                </a:solidFill>
                <a:cs typeface="Calibri"/>
              </a:rPr>
              <a:t>Bank </a:t>
            </a:r>
            <a:r>
              <a:rPr lang="en-US" sz="1200" dirty="0">
                <a:solidFill>
                  <a:schemeClr val="tx1"/>
                </a:solidFill>
                <a:cs typeface="Calibri"/>
              </a:rPr>
              <a:t>of </a:t>
            </a:r>
            <a:r>
              <a:rPr lang="en-US" sz="1200" spc="-5" dirty="0">
                <a:solidFill>
                  <a:schemeClr val="tx1"/>
                </a:solidFill>
                <a:cs typeface="Calibri"/>
              </a:rPr>
              <a:t>America Corporation (“</a:t>
            </a:r>
            <a:r>
              <a:rPr lang="en-US" sz="1200" spc="-5" dirty="0" err="1">
                <a:solidFill>
                  <a:schemeClr val="tx1"/>
                </a:solidFill>
                <a:cs typeface="Calibri"/>
              </a:rPr>
              <a:t>BofA</a:t>
            </a:r>
            <a:r>
              <a:rPr lang="en-US" sz="1200" spc="-5" dirty="0">
                <a:solidFill>
                  <a:schemeClr val="tx1"/>
                </a:solidFill>
                <a:cs typeface="Calibri"/>
              </a:rPr>
              <a:t> </a:t>
            </a:r>
            <a:r>
              <a:rPr lang="en-US" sz="1200" spc="-15" dirty="0">
                <a:solidFill>
                  <a:schemeClr val="tx1"/>
                </a:solidFill>
                <a:cs typeface="Calibri"/>
              </a:rPr>
              <a:t>Corp.”). </a:t>
            </a:r>
            <a:r>
              <a:rPr lang="en-US" sz="1200" spc="-5" dirty="0">
                <a:solidFill>
                  <a:schemeClr val="tx1"/>
                </a:solidFill>
                <a:cs typeface="Calibri"/>
              </a:rPr>
              <a:t>MLPF&amp;S </a:t>
            </a:r>
            <a:r>
              <a:rPr lang="en-US" sz="1200" dirty="0">
                <a:solidFill>
                  <a:schemeClr val="tx1"/>
                </a:solidFill>
                <a:cs typeface="Calibri"/>
              </a:rPr>
              <a:t>is a  </a:t>
            </a:r>
            <a:r>
              <a:rPr lang="en-US" sz="1200" spc="-10" dirty="0">
                <a:solidFill>
                  <a:schemeClr val="tx1"/>
                </a:solidFill>
                <a:cs typeface="Calibri"/>
              </a:rPr>
              <a:t>registered </a:t>
            </a:r>
            <a:r>
              <a:rPr lang="en-US" sz="1200" spc="-15" dirty="0">
                <a:solidFill>
                  <a:schemeClr val="tx1"/>
                </a:solidFill>
                <a:cs typeface="Calibri"/>
              </a:rPr>
              <a:t>broker-dealer, </a:t>
            </a:r>
            <a:r>
              <a:rPr lang="en-US" sz="1200" spc="-10" dirty="0">
                <a:solidFill>
                  <a:schemeClr val="tx1"/>
                </a:solidFill>
                <a:cs typeface="Calibri"/>
              </a:rPr>
              <a:t>registered investment </a:t>
            </a:r>
            <a:r>
              <a:rPr lang="en-US" sz="1200" spc="-15" dirty="0">
                <a:solidFill>
                  <a:schemeClr val="tx1"/>
                </a:solidFill>
                <a:cs typeface="Calibri"/>
              </a:rPr>
              <a:t>adviser, </a:t>
            </a:r>
            <a:r>
              <a:rPr lang="en-US" sz="1200" dirty="0">
                <a:solidFill>
                  <a:schemeClr val="tx1"/>
                </a:solidFill>
                <a:cs typeface="Calibri"/>
              </a:rPr>
              <a:t>Member </a:t>
            </a:r>
            <a:r>
              <a:rPr lang="en-US" sz="1200" spc="-5" dirty="0">
                <a:solidFill>
                  <a:schemeClr val="tx1"/>
                </a:solidFill>
                <a:cs typeface="Calibri"/>
              </a:rPr>
              <a:t>SIPC </a:t>
            </a:r>
            <a:r>
              <a:rPr lang="en-US" sz="1200" dirty="0">
                <a:solidFill>
                  <a:schemeClr val="tx1"/>
                </a:solidFill>
                <a:cs typeface="Calibri"/>
              </a:rPr>
              <a:t>and a </a:t>
            </a:r>
            <a:r>
              <a:rPr lang="en-US" sz="1200" spc="-5" dirty="0">
                <a:solidFill>
                  <a:schemeClr val="tx1"/>
                </a:solidFill>
                <a:cs typeface="Calibri"/>
              </a:rPr>
              <a:t>wholly owned subsidiary </a:t>
            </a:r>
            <a:r>
              <a:rPr lang="en-US" sz="1200" dirty="0">
                <a:solidFill>
                  <a:schemeClr val="tx1"/>
                </a:solidFill>
                <a:cs typeface="Calibri"/>
              </a:rPr>
              <a:t>of </a:t>
            </a:r>
            <a:r>
              <a:rPr lang="en-US" sz="1200" spc="-5" dirty="0" err="1">
                <a:solidFill>
                  <a:schemeClr val="tx1"/>
                </a:solidFill>
                <a:cs typeface="Calibri"/>
              </a:rPr>
              <a:t>BofA</a:t>
            </a:r>
            <a:r>
              <a:rPr lang="en-US" sz="1200" spc="-5" dirty="0">
                <a:solidFill>
                  <a:schemeClr val="tx1"/>
                </a:solidFill>
                <a:cs typeface="Calibri"/>
              </a:rPr>
              <a:t> Corp. </a:t>
            </a:r>
            <a:r>
              <a:rPr lang="en-US" sz="1200" dirty="0">
                <a:solidFill>
                  <a:schemeClr val="tx1"/>
                </a:solidFill>
                <a:cs typeface="Calibri"/>
              </a:rPr>
              <a:t>Merrill </a:t>
            </a:r>
            <a:r>
              <a:rPr lang="en-US" sz="1200" spc="-15" dirty="0">
                <a:solidFill>
                  <a:schemeClr val="tx1"/>
                </a:solidFill>
                <a:cs typeface="Calibri"/>
              </a:rPr>
              <a:t>Lynch </a:t>
            </a:r>
            <a:r>
              <a:rPr lang="en-US" sz="1200" spc="-10" dirty="0">
                <a:solidFill>
                  <a:schemeClr val="tx1"/>
                </a:solidFill>
                <a:cs typeface="Calibri"/>
              </a:rPr>
              <a:t>Life </a:t>
            </a:r>
            <a:r>
              <a:rPr lang="en-US" sz="1200" spc="-5" dirty="0">
                <a:solidFill>
                  <a:schemeClr val="tx1"/>
                </a:solidFill>
                <a:cs typeface="Calibri"/>
              </a:rPr>
              <a:t>Agency  Inc. </a:t>
            </a:r>
            <a:r>
              <a:rPr lang="en-US" sz="1200" spc="-10" dirty="0">
                <a:solidFill>
                  <a:schemeClr val="tx1"/>
                </a:solidFill>
                <a:cs typeface="Calibri"/>
              </a:rPr>
              <a:t>(“MLLA”) </a:t>
            </a:r>
            <a:r>
              <a:rPr lang="en-US" sz="1200" dirty="0">
                <a:solidFill>
                  <a:schemeClr val="tx1"/>
                </a:solidFill>
                <a:cs typeface="Calibri"/>
              </a:rPr>
              <a:t>is a </a:t>
            </a:r>
            <a:r>
              <a:rPr lang="en-US" sz="1200" spc="-5" dirty="0">
                <a:solidFill>
                  <a:schemeClr val="tx1"/>
                </a:solidFill>
                <a:cs typeface="Calibri"/>
              </a:rPr>
              <a:t>licensed insurance agency </a:t>
            </a:r>
            <a:r>
              <a:rPr lang="en-US" sz="1200" dirty="0">
                <a:solidFill>
                  <a:schemeClr val="tx1"/>
                </a:solidFill>
                <a:cs typeface="Calibri"/>
              </a:rPr>
              <a:t>and a </a:t>
            </a:r>
            <a:r>
              <a:rPr lang="en-US" sz="1200" spc="-5" dirty="0">
                <a:solidFill>
                  <a:schemeClr val="tx1"/>
                </a:solidFill>
                <a:cs typeface="Calibri"/>
              </a:rPr>
              <a:t>wholly owned subsidiary </a:t>
            </a:r>
            <a:r>
              <a:rPr lang="en-US" sz="1200" dirty="0">
                <a:solidFill>
                  <a:schemeClr val="tx1"/>
                </a:solidFill>
                <a:cs typeface="Calibri"/>
              </a:rPr>
              <a:t>of </a:t>
            </a:r>
            <a:r>
              <a:rPr lang="en-US" sz="1200" spc="-5" dirty="0" err="1">
                <a:solidFill>
                  <a:schemeClr val="tx1"/>
                </a:solidFill>
                <a:cs typeface="Calibri"/>
              </a:rPr>
              <a:t>BofA</a:t>
            </a:r>
            <a:r>
              <a:rPr lang="en-US" sz="1200" spc="-25" dirty="0">
                <a:solidFill>
                  <a:schemeClr val="tx1"/>
                </a:solidFill>
                <a:cs typeface="Calibri"/>
              </a:rPr>
              <a:t> </a:t>
            </a:r>
            <a:r>
              <a:rPr lang="en-US" sz="1200" spc="-5" dirty="0">
                <a:solidFill>
                  <a:schemeClr val="tx1"/>
                </a:solidFill>
                <a:cs typeface="Calibri"/>
              </a:rPr>
              <a:t>Corp.</a:t>
            </a:r>
            <a:endParaRPr lang="en-US" sz="1200" dirty="0">
              <a:solidFill>
                <a:schemeClr val="tx1"/>
              </a:solidFill>
              <a:cs typeface="Calibri"/>
            </a:endParaRPr>
          </a:p>
          <a:p>
            <a:pPr marL="0" marR="50800" indent="0">
              <a:lnSpc>
                <a:spcPct val="100000"/>
              </a:lnSpc>
              <a:spcBef>
                <a:spcPts val="600"/>
              </a:spcBef>
              <a:buNone/>
            </a:pPr>
            <a:r>
              <a:rPr lang="en-US" sz="1200" dirty="0">
                <a:solidFill>
                  <a:schemeClr val="tx1"/>
                </a:solidFill>
                <a:cs typeface="Calibri"/>
              </a:rPr>
              <a:t>Merrill </a:t>
            </a:r>
            <a:r>
              <a:rPr lang="en-US" sz="1200" spc="-10" dirty="0">
                <a:solidFill>
                  <a:schemeClr val="tx1"/>
                </a:solidFill>
                <a:cs typeface="Calibri"/>
              </a:rPr>
              <a:t>offers </a:t>
            </a:r>
            <a:r>
              <a:rPr lang="en-US" sz="1200" dirty="0">
                <a:solidFill>
                  <a:schemeClr val="tx1"/>
                </a:solidFill>
                <a:cs typeface="Calibri"/>
              </a:rPr>
              <a:t>a </a:t>
            </a:r>
            <a:r>
              <a:rPr lang="en-US" sz="1200" spc="-5" dirty="0">
                <a:solidFill>
                  <a:schemeClr val="tx1"/>
                </a:solidFill>
                <a:cs typeface="Calibri"/>
              </a:rPr>
              <a:t>broad </a:t>
            </a:r>
            <a:r>
              <a:rPr lang="en-US" sz="1200" spc="-10" dirty="0">
                <a:solidFill>
                  <a:schemeClr val="tx1"/>
                </a:solidFill>
                <a:cs typeface="Calibri"/>
              </a:rPr>
              <a:t>range </a:t>
            </a:r>
            <a:r>
              <a:rPr lang="en-US" sz="1200" dirty="0">
                <a:solidFill>
                  <a:schemeClr val="tx1"/>
                </a:solidFill>
                <a:cs typeface="Calibri"/>
              </a:rPr>
              <a:t>of </a:t>
            </a:r>
            <a:r>
              <a:rPr lang="en-US" sz="1200" spc="-15" dirty="0">
                <a:solidFill>
                  <a:schemeClr val="tx1"/>
                </a:solidFill>
                <a:cs typeface="Calibri"/>
              </a:rPr>
              <a:t>brokerage, </a:t>
            </a:r>
            <a:r>
              <a:rPr lang="en-US" sz="1200" spc="-10" dirty="0">
                <a:solidFill>
                  <a:schemeClr val="tx1"/>
                </a:solidFill>
                <a:cs typeface="Calibri"/>
              </a:rPr>
              <a:t>investment </a:t>
            </a:r>
            <a:r>
              <a:rPr lang="en-US" sz="1200" spc="-5" dirty="0">
                <a:solidFill>
                  <a:schemeClr val="tx1"/>
                </a:solidFill>
                <a:cs typeface="Calibri"/>
              </a:rPr>
              <a:t>advisory </a:t>
            </a:r>
            <a:r>
              <a:rPr lang="en-US" sz="1200" dirty="0">
                <a:solidFill>
                  <a:schemeClr val="tx1"/>
                </a:solidFill>
                <a:cs typeface="Calibri"/>
              </a:rPr>
              <a:t>and other </a:t>
            </a:r>
            <a:r>
              <a:rPr lang="en-US" sz="1200" spc="-5" dirty="0">
                <a:solidFill>
                  <a:schemeClr val="tx1"/>
                </a:solidFill>
                <a:cs typeface="Calibri"/>
              </a:rPr>
              <a:t>services. There are important </a:t>
            </a:r>
            <a:r>
              <a:rPr lang="en-US" sz="1200" spc="-10" dirty="0">
                <a:solidFill>
                  <a:schemeClr val="tx1"/>
                </a:solidFill>
                <a:cs typeface="Calibri"/>
              </a:rPr>
              <a:t>differences </a:t>
            </a:r>
            <a:r>
              <a:rPr lang="en-US" sz="1200" spc="-5" dirty="0">
                <a:solidFill>
                  <a:schemeClr val="tx1"/>
                </a:solidFill>
                <a:cs typeface="Calibri"/>
              </a:rPr>
              <a:t>between </a:t>
            </a:r>
            <a:r>
              <a:rPr lang="en-US" sz="1200" spc="-15" dirty="0">
                <a:solidFill>
                  <a:schemeClr val="tx1"/>
                </a:solidFill>
                <a:cs typeface="Calibri"/>
              </a:rPr>
              <a:t>brokerage </a:t>
            </a:r>
            <a:r>
              <a:rPr lang="en-US" sz="1200" dirty="0">
                <a:solidFill>
                  <a:schemeClr val="tx1"/>
                </a:solidFill>
                <a:cs typeface="Calibri"/>
              </a:rPr>
              <a:t>and  </a:t>
            </a:r>
            <a:r>
              <a:rPr lang="en-US" sz="1200" spc="-10" dirty="0">
                <a:solidFill>
                  <a:schemeClr val="tx1"/>
                </a:solidFill>
                <a:cs typeface="Calibri"/>
              </a:rPr>
              <a:t>investment </a:t>
            </a:r>
            <a:r>
              <a:rPr lang="en-US" sz="1200" spc="-5" dirty="0">
                <a:solidFill>
                  <a:schemeClr val="tx1"/>
                </a:solidFill>
                <a:cs typeface="Calibri"/>
              </a:rPr>
              <a:t>advisory services, including </a:t>
            </a:r>
            <a:r>
              <a:rPr lang="en-US" sz="1200" dirty="0">
                <a:solidFill>
                  <a:schemeClr val="tx1"/>
                </a:solidFill>
                <a:cs typeface="Calibri"/>
              </a:rPr>
              <a:t>the </a:t>
            </a:r>
            <a:r>
              <a:rPr lang="en-US" sz="1200" spc="-5" dirty="0">
                <a:solidFill>
                  <a:schemeClr val="tx1"/>
                </a:solidFill>
                <a:cs typeface="Calibri"/>
              </a:rPr>
              <a:t>type </a:t>
            </a:r>
            <a:r>
              <a:rPr lang="en-US" sz="1200" dirty="0">
                <a:solidFill>
                  <a:schemeClr val="tx1"/>
                </a:solidFill>
                <a:cs typeface="Calibri"/>
              </a:rPr>
              <a:t>of </a:t>
            </a:r>
            <a:r>
              <a:rPr lang="en-US" sz="1200" spc="-5" dirty="0">
                <a:solidFill>
                  <a:schemeClr val="tx1"/>
                </a:solidFill>
                <a:cs typeface="Calibri"/>
              </a:rPr>
              <a:t>advice </a:t>
            </a:r>
            <a:r>
              <a:rPr lang="en-US" sz="1200" dirty="0">
                <a:solidFill>
                  <a:schemeClr val="tx1"/>
                </a:solidFill>
                <a:cs typeface="Calibri"/>
              </a:rPr>
              <a:t>and </a:t>
            </a:r>
            <a:r>
              <a:rPr lang="en-US" sz="1200" spc="-5" dirty="0">
                <a:solidFill>
                  <a:schemeClr val="tx1"/>
                </a:solidFill>
                <a:cs typeface="Calibri"/>
              </a:rPr>
              <a:t>assistance provided, </a:t>
            </a:r>
            <a:r>
              <a:rPr lang="en-US" sz="1200" dirty="0">
                <a:solidFill>
                  <a:schemeClr val="tx1"/>
                </a:solidFill>
                <a:cs typeface="Calibri"/>
              </a:rPr>
              <a:t>the </a:t>
            </a:r>
            <a:r>
              <a:rPr lang="en-US" sz="1200" spc="-5" dirty="0">
                <a:solidFill>
                  <a:schemeClr val="tx1"/>
                </a:solidFill>
                <a:cs typeface="Calibri"/>
              </a:rPr>
              <a:t>fees charged, </a:t>
            </a:r>
            <a:r>
              <a:rPr lang="en-US" sz="1200" dirty="0">
                <a:solidFill>
                  <a:schemeClr val="tx1"/>
                </a:solidFill>
                <a:cs typeface="Calibri"/>
              </a:rPr>
              <a:t>and the </a:t>
            </a:r>
            <a:r>
              <a:rPr lang="en-US" sz="1200" spc="-5" dirty="0">
                <a:solidFill>
                  <a:schemeClr val="tx1"/>
                </a:solidFill>
                <a:cs typeface="Calibri"/>
              </a:rPr>
              <a:t>rights </a:t>
            </a:r>
            <a:r>
              <a:rPr lang="en-US" sz="1200" dirty="0">
                <a:solidFill>
                  <a:schemeClr val="tx1"/>
                </a:solidFill>
                <a:cs typeface="Calibri"/>
              </a:rPr>
              <a:t>and </a:t>
            </a:r>
            <a:r>
              <a:rPr lang="en-US" sz="1200" spc="-5" dirty="0">
                <a:solidFill>
                  <a:schemeClr val="tx1"/>
                </a:solidFill>
                <a:cs typeface="Calibri"/>
              </a:rPr>
              <a:t>obligations </a:t>
            </a:r>
            <a:r>
              <a:rPr lang="en-US" sz="1200" dirty="0">
                <a:solidFill>
                  <a:schemeClr val="tx1"/>
                </a:solidFill>
                <a:cs typeface="Calibri"/>
              </a:rPr>
              <a:t>of the  </a:t>
            </a:r>
            <a:r>
              <a:rPr lang="en-US" sz="1200" spc="-5" dirty="0">
                <a:solidFill>
                  <a:schemeClr val="tx1"/>
                </a:solidFill>
                <a:cs typeface="Calibri"/>
              </a:rPr>
              <a:t>parties. It </a:t>
            </a:r>
            <a:r>
              <a:rPr lang="en-US" sz="1200" dirty="0">
                <a:solidFill>
                  <a:schemeClr val="tx1"/>
                </a:solidFill>
                <a:cs typeface="Calibri"/>
              </a:rPr>
              <a:t>is </a:t>
            </a:r>
            <a:r>
              <a:rPr lang="en-US" sz="1200" spc="-5" dirty="0">
                <a:solidFill>
                  <a:schemeClr val="tx1"/>
                </a:solidFill>
                <a:cs typeface="Calibri"/>
              </a:rPr>
              <a:t>important to </a:t>
            </a:r>
            <a:r>
              <a:rPr lang="en-US" sz="1200" spc="-10" dirty="0">
                <a:solidFill>
                  <a:schemeClr val="tx1"/>
                </a:solidFill>
                <a:cs typeface="Calibri"/>
              </a:rPr>
              <a:t>understand </a:t>
            </a:r>
            <a:r>
              <a:rPr lang="en-US" sz="1200" dirty="0">
                <a:solidFill>
                  <a:schemeClr val="tx1"/>
                </a:solidFill>
                <a:cs typeface="Calibri"/>
              </a:rPr>
              <a:t>the </a:t>
            </a:r>
            <a:r>
              <a:rPr lang="en-US" sz="1200" spc="-10" dirty="0">
                <a:solidFill>
                  <a:schemeClr val="tx1"/>
                </a:solidFill>
                <a:cs typeface="Calibri"/>
              </a:rPr>
              <a:t>differences, </a:t>
            </a:r>
            <a:r>
              <a:rPr lang="en-US" sz="1200" spc="-5" dirty="0">
                <a:solidFill>
                  <a:schemeClr val="tx1"/>
                </a:solidFill>
                <a:cs typeface="Calibri"/>
              </a:rPr>
              <a:t>particularly when determining which service </a:t>
            </a:r>
            <a:r>
              <a:rPr lang="en-US" sz="1200" dirty="0">
                <a:solidFill>
                  <a:schemeClr val="tx1"/>
                </a:solidFill>
                <a:cs typeface="Calibri"/>
              </a:rPr>
              <a:t>or </a:t>
            </a:r>
            <a:r>
              <a:rPr lang="en-US" sz="1200" spc="-5" dirty="0">
                <a:solidFill>
                  <a:schemeClr val="tx1"/>
                </a:solidFill>
                <a:cs typeface="Calibri"/>
              </a:rPr>
              <a:t>services to select. </a:t>
            </a:r>
            <a:r>
              <a:rPr lang="en-US" sz="1200" dirty="0">
                <a:solidFill>
                  <a:schemeClr val="tx1"/>
                </a:solidFill>
                <a:cs typeface="Calibri"/>
              </a:rPr>
              <a:t>The </a:t>
            </a:r>
            <a:r>
              <a:rPr lang="en-US" sz="1200" spc="-5" dirty="0">
                <a:solidFill>
                  <a:schemeClr val="tx1"/>
                </a:solidFill>
                <a:cs typeface="Calibri"/>
              </a:rPr>
              <a:t>views </a:t>
            </a:r>
            <a:r>
              <a:rPr lang="en-US" sz="1200" dirty="0">
                <a:solidFill>
                  <a:schemeClr val="tx1"/>
                </a:solidFill>
                <a:cs typeface="Calibri"/>
              </a:rPr>
              <a:t>and  opinions </a:t>
            </a:r>
            <a:r>
              <a:rPr lang="en-US" sz="1200" spc="-5" dirty="0">
                <a:solidFill>
                  <a:schemeClr val="tx1"/>
                </a:solidFill>
                <a:cs typeface="Calibri"/>
              </a:rPr>
              <a:t>expressed </a:t>
            </a:r>
            <a:r>
              <a:rPr lang="en-US" sz="1200" dirty="0">
                <a:solidFill>
                  <a:schemeClr val="tx1"/>
                </a:solidFill>
                <a:cs typeface="Calibri"/>
              </a:rPr>
              <a:t>in this </a:t>
            </a:r>
            <a:r>
              <a:rPr lang="en-US" sz="1200" spc="-10" dirty="0">
                <a:solidFill>
                  <a:schemeClr val="tx1"/>
                </a:solidFill>
                <a:cs typeface="Calibri"/>
              </a:rPr>
              <a:t>presentation </a:t>
            </a:r>
            <a:r>
              <a:rPr lang="en-US" sz="1200" spc="-5" dirty="0">
                <a:solidFill>
                  <a:schemeClr val="tx1"/>
                </a:solidFill>
                <a:cs typeface="Calibri"/>
              </a:rPr>
              <a:t>are </a:t>
            </a:r>
            <a:r>
              <a:rPr lang="en-US" sz="1200" dirty="0">
                <a:solidFill>
                  <a:schemeClr val="tx1"/>
                </a:solidFill>
                <a:cs typeface="Calibri"/>
              </a:rPr>
              <a:t>not </a:t>
            </a:r>
            <a:r>
              <a:rPr lang="en-US" sz="1200" spc="-5" dirty="0">
                <a:solidFill>
                  <a:schemeClr val="tx1"/>
                </a:solidFill>
                <a:cs typeface="Calibri"/>
              </a:rPr>
              <a:t>necessarily those </a:t>
            </a:r>
            <a:r>
              <a:rPr lang="en-US" sz="1200" dirty="0">
                <a:solidFill>
                  <a:schemeClr val="tx1"/>
                </a:solidFill>
                <a:cs typeface="Calibri"/>
              </a:rPr>
              <a:t>of </a:t>
            </a:r>
            <a:r>
              <a:rPr lang="en-US" sz="1200" spc="-5" dirty="0">
                <a:solidFill>
                  <a:schemeClr val="tx1"/>
                </a:solidFill>
                <a:cs typeface="Calibri"/>
              </a:rPr>
              <a:t>Bank </a:t>
            </a:r>
            <a:r>
              <a:rPr lang="en-US" sz="1200" dirty="0">
                <a:solidFill>
                  <a:schemeClr val="tx1"/>
                </a:solidFill>
                <a:cs typeface="Calibri"/>
              </a:rPr>
              <a:t>of </a:t>
            </a:r>
            <a:r>
              <a:rPr lang="en-US" sz="1200" spc="-5" dirty="0">
                <a:solidFill>
                  <a:schemeClr val="tx1"/>
                </a:solidFill>
                <a:cs typeface="Calibri"/>
              </a:rPr>
              <a:t>America Corporation; </a:t>
            </a:r>
            <a:r>
              <a:rPr lang="en-US" sz="1200" dirty="0">
                <a:solidFill>
                  <a:schemeClr val="tx1"/>
                </a:solidFill>
                <a:cs typeface="Calibri"/>
              </a:rPr>
              <a:t>Merrill </a:t>
            </a:r>
            <a:r>
              <a:rPr lang="en-US" sz="1200" spc="-10" dirty="0">
                <a:solidFill>
                  <a:schemeClr val="tx1"/>
                </a:solidFill>
                <a:cs typeface="Calibri"/>
              </a:rPr>
              <a:t>Lynch, </a:t>
            </a:r>
            <a:r>
              <a:rPr lang="en-US" sz="1200" spc="-5" dirty="0">
                <a:solidFill>
                  <a:schemeClr val="tx1"/>
                </a:solidFill>
                <a:cs typeface="Calibri"/>
              </a:rPr>
              <a:t>Pierce, </a:t>
            </a:r>
            <a:r>
              <a:rPr lang="en-US" sz="1200" spc="-5" dirty="0" err="1">
                <a:solidFill>
                  <a:schemeClr val="tx1"/>
                </a:solidFill>
                <a:cs typeface="Calibri"/>
              </a:rPr>
              <a:t>Fenner</a:t>
            </a:r>
            <a:r>
              <a:rPr lang="en-US" sz="1200" spc="-5" dirty="0">
                <a:solidFill>
                  <a:schemeClr val="tx1"/>
                </a:solidFill>
                <a:cs typeface="Calibri"/>
              </a:rPr>
              <a:t> </a:t>
            </a:r>
            <a:r>
              <a:rPr lang="en-US" sz="1200" dirty="0">
                <a:solidFill>
                  <a:schemeClr val="tx1"/>
                </a:solidFill>
                <a:cs typeface="Calibri"/>
              </a:rPr>
              <a:t>&amp; Smith  </a:t>
            </a:r>
            <a:r>
              <a:rPr lang="en-US" sz="1200" spc="-10" dirty="0">
                <a:solidFill>
                  <a:schemeClr val="tx1"/>
                </a:solidFill>
                <a:cs typeface="Calibri"/>
              </a:rPr>
              <a:t>Incorporated; </a:t>
            </a:r>
            <a:r>
              <a:rPr lang="en-US" sz="1200" dirty="0">
                <a:solidFill>
                  <a:schemeClr val="tx1"/>
                </a:solidFill>
                <a:cs typeface="Calibri"/>
              </a:rPr>
              <a:t>or </a:t>
            </a:r>
            <a:r>
              <a:rPr lang="en-US" sz="1200" spc="-10" dirty="0">
                <a:solidFill>
                  <a:schemeClr val="tx1"/>
                </a:solidFill>
                <a:cs typeface="Calibri"/>
              </a:rPr>
              <a:t>any </a:t>
            </a:r>
            <a:r>
              <a:rPr lang="en-US" sz="1200" spc="-5" dirty="0">
                <a:solidFill>
                  <a:schemeClr val="tx1"/>
                </a:solidFill>
                <a:cs typeface="Calibri"/>
              </a:rPr>
              <a:t>affiliates. </a:t>
            </a:r>
            <a:r>
              <a:rPr lang="en-US" sz="1200" dirty="0">
                <a:solidFill>
                  <a:schemeClr val="tx1"/>
                </a:solidFill>
                <a:cs typeface="Calibri"/>
              </a:rPr>
              <a:t>Merrill has not </a:t>
            </a:r>
            <a:r>
              <a:rPr lang="en-US" sz="1200" spc="-5" dirty="0">
                <a:solidFill>
                  <a:schemeClr val="tx1"/>
                </a:solidFill>
                <a:cs typeface="Calibri"/>
              </a:rPr>
              <a:t>participated </a:t>
            </a:r>
            <a:r>
              <a:rPr lang="en-US" sz="1200" dirty="0">
                <a:solidFill>
                  <a:schemeClr val="tx1"/>
                </a:solidFill>
                <a:cs typeface="Calibri"/>
              </a:rPr>
              <a:t>in </a:t>
            </a:r>
            <a:r>
              <a:rPr lang="en-US" sz="1200" spc="-5" dirty="0">
                <a:solidFill>
                  <a:schemeClr val="tx1"/>
                </a:solidFill>
                <a:cs typeface="Calibri"/>
              </a:rPr>
              <a:t>preparing </a:t>
            </a:r>
            <a:r>
              <a:rPr lang="en-US" sz="1200" dirty="0">
                <a:solidFill>
                  <a:schemeClr val="tx1"/>
                </a:solidFill>
                <a:cs typeface="Calibri"/>
              </a:rPr>
              <a:t>this </a:t>
            </a:r>
            <a:r>
              <a:rPr lang="en-US" sz="1200" spc="-10" dirty="0">
                <a:solidFill>
                  <a:schemeClr val="tx1"/>
                </a:solidFill>
                <a:cs typeface="Calibri"/>
              </a:rPr>
              <a:t>presentation </a:t>
            </a:r>
            <a:r>
              <a:rPr lang="en-US" sz="1200" dirty="0">
                <a:solidFill>
                  <a:schemeClr val="tx1"/>
                </a:solidFill>
                <a:cs typeface="Calibri"/>
              </a:rPr>
              <a:t>and </a:t>
            </a:r>
            <a:r>
              <a:rPr lang="en-US" sz="1200" spc="-5" dirty="0">
                <a:solidFill>
                  <a:schemeClr val="tx1"/>
                </a:solidFill>
                <a:cs typeface="Calibri"/>
              </a:rPr>
              <a:t>accepts </a:t>
            </a:r>
            <a:r>
              <a:rPr lang="en-US" sz="1200" dirty="0">
                <a:solidFill>
                  <a:schemeClr val="tx1"/>
                </a:solidFill>
                <a:cs typeface="Calibri"/>
              </a:rPr>
              <a:t>no </a:t>
            </a:r>
            <a:r>
              <a:rPr lang="en-US" sz="1200" spc="-5" dirty="0">
                <a:solidFill>
                  <a:schemeClr val="tx1"/>
                </a:solidFill>
                <a:cs typeface="Calibri"/>
              </a:rPr>
              <a:t>responsibility </a:t>
            </a:r>
            <a:r>
              <a:rPr lang="en-US" sz="1200" spc="-10" dirty="0">
                <a:solidFill>
                  <a:schemeClr val="tx1"/>
                </a:solidFill>
                <a:cs typeface="Calibri"/>
              </a:rPr>
              <a:t>for </a:t>
            </a:r>
            <a:r>
              <a:rPr lang="en-US" sz="1200" dirty="0">
                <a:solidFill>
                  <a:schemeClr val="tx1"/>
                </a:solidFill>
                <a:cs typeface="Calibri"/>
              </a:rPr>
              <a:t>the </a:t>
            </a:r>
            <a:r>
              <a:rPr lang="en-US" sz="1200" spc="-10" dirty="0">
                <a:solidFill>
                  <a:schemeClr val="tx1"/>
                </a:solidFill>
                <a:cs typeface="Calibri"/>
              </a:rPr>
              <a:t>accuracy </a:t>
            </a:r>
            <a:r>
              <a:rPr lang="en-US" sz="1200" dirty="0">
                <a:solidFill>
                  <a:schemeClr val="tx1"/>
                </a:solidFill>
                <a:cs typeface="Calibri"/>
              </a:rPr>
              <a:t>of the  </a:t>
            </a:r>
            <a:r>
              <a:rPr lang="en-US" sz="1200" spc="-5" dirty="0">
                <a:solidFill>
                  <a:schemeClr val="tx1"/>
                </a:solidFill>
                <a:cs typeface="Calibri"/>
              </a:rPr>
              <a:t>information contained</a:t>
            </a:r>
            <a:r>
              <a:rPr lang="en-US" sz="1200" spc="-60" dirty="0">
                <a:solidFill>
                  <a:schemeClr val="tx1"/>
                </a:solidFill>
                <a:cs typeface="Calibri"/>
              </a:rPr>
              <a:t> </a:t>
            </a:r>
            <a:r>
              <a:rPr lang="en-US" sz="1200" spc="-5" dirty="0">
                <a:solidFill>
                  <a:schemeClr val="tx1"/>
                </a:solidFill>
                <a:cs typeface="Calibri"/>
              </a:rPr>
              <a:t>herein.</a:t>
            </a:r>
            <a:endParaRPr lang="en-US" sz="1200" dirty="0">
              <a:solidFill>
                <a:schemeClr val="tx1"/>
              </a:solidFill>
              <a:cs typeface="Calibri"/>
            </a:endParaRPr>
          </a:p>
          <a:p>
            <a:pPr marL="0" marR="5080" indent="0">
              <a:lnSpc>
                <a:spcPct val="100000"/>
              </a:lnSpc>
              <a:spcBef>
                <a:spcPts val="600"/>
              </a:spcBef>
              <a:buNone/>
            </a:pPr>
            <a:r>
              <a:rPr lang="en-US" sz="1200" dirty="0">
                <a:solidFill>
                  <a:schemeClr val="tx1"/>
                </a:solidFill>
                <a:cs typeface="Calibri"/>
              </a:rPr>
              <a:t>Nothing </a:t>
            </a:r>
            <a:r>
              <a:rPr lang="en-US" sz="1200" spc="-5" dirty="0">
                <a:solidFill>
                  <a:schemeClr val="tx1"/>
                </a:solidFill>
                <a:cs typeface="Calibri"/>
              </a:rPr>
              <a:t>discussed </a:t>
            </a:r>
            <a:r>
              <a:rPr lang="en-US" sz="1200" dirty="0">
                <a:solidFill>
                  <a:schemeClr val="tx1"/>
                </a:solidFill>
                <a:cs typeface="Calibri"/>
              </a:rPr>
              <a:t>or </a:t>
            </a:r>
            <a:r>
              <a:rPr lang="en-US" sz="1200" spc="-5" dirty="0">
                <a:solidFill>
                  <a:schemeClr val="tx1"/>
                </a:solidFill>
                <a:cs typeface="Calibri"/>
              </a:rPr>
              <a:t>suggested </a:t>
            </a:r>
            <a:r>
              <a:rPr lang="en-US" sz="1200" dirty="0">
                <a:solidFill>
                  <a:schemeClr val="tx1"/>
                </a:solidFill>
                <a:cs typeface="Calibri"/>
              </a:rPr>
              <a:t>in </a:t>
            </a:r>
            <a:r>
              <a:rPr lang="en-US" sz="1200" spc="-5" dirty="0">
                <a:solidFill>
                  <a:schemeClr val="tx1"/>
                </a:solidFill>
                <a:cs typeface="Calibri"/>
              </a:rPr>
              <a:t>these materials should </a:t>
            </a:r>
            <a:r>
              <a:rPr lang="en-US" sz="1200" dirty="0">
                <a:solidFill>
                  <a:schemeClr val="tx1"/>
                </a:solidFill>
                <a:cs typeface="Calibri"/>
              </a:rPr>
              <a:t>be </a:t>
            </a:r>
            <a:r>
              <a:rPr lang="en-US" sz="1200" spc="-5" dirty="0">
                <a:solidFill>
                  <a:schemeClr val="tx1"/>
                </a:solidFill>
                <a:cs typeface="Calibri"/>
              </a:rPr>
              <a:t>construed </a:t>
            </a:r>
            <a:r>
              <a:rPr lang="en-US" sz="1200" dirty="0">
                <a:solidFill>
                  <a:schemeClr val="tx1"/>
                </a:solidFill>
                <a:cs typeface="Calibri"/>
              </a:rPr>
              <a:t>as </a:t>
            </a:r>
            <a:r>
              <a:rPr lang="en-US" sz="1200" spc="-5" dirty="0">
                <a:solidFill>
                  <a:schemeClr val="tx1"/>
                </a:solidFill>
                <a:cs typeface="Calibri"/>
              </a:rPr>
              <a:t>permission to supersede </a:t>
            </a:r>
            <a:r>
              <a:rPr lang="en-US" sz="1200" dirty="0">
                <a:solidFill>
                  <a:schemeClr val="tx1"/>
                </a:solidFill>
                <a:cs typeface="Calibri"/>
              </a:rPr>
              <a:t>or </a:t>
            </a:r>
            <a:r>
              <a:rPr lang="en-US" sz="1200" spc="-10" dirty="0">
                <a:solidFill>
                  <a:schemeClr val="tx1"/>
                </a:solidFill>
                <a:cs typeface="Calibri"/>
              </a:rPr>
              <a:t>circumvent any </a:t>
            </a:r>
            <a:r>
              <a:rPr lang="en-US" sz="1200" spc="-5" dirty="0">
                <a:solidFill>
                  <a:schemeClr val="tx1"/>
                </a:solidFill>
                <a:cs typeface="Calibri"/>
              </a:rPr>
              <a:t>Bank </a:t>
            </a:r>
            <a:r>
              <a:rPr lang="en-US" sz="1200" dirty="0">
                <a:solidFill>
                  <a:schemeClr val="tx1"/>
                </a:solidFill>
                <a:cs typeface="Calibri"/>
              </a:rPr>
              <a:t>of </a:t>
            </a:r>
            <a:r>
              <a:rPr lang="en-US" sz="1200" spc="-5" dirty="0">
                <a:solidFill>
                  <a:schemeClr val="tx1"/>
                </a:solidFill>
                <a:cs typeface="Calibri"/>
              </a:rPr>
              <a:t>America, </a:t>
            </a:r>
            <a:r>
              <a:rPr lang="en-US" sz="1200" dirty="0">
                <a:solidFill>
                  <a:schemeClr val="tx1"/>
                </a:solidFill>
                <a:cs typeface="Calibri"/>
              </a:rPr>
              <a:t>Merrill  </a:t>
            </a:r>
            <a:r>
              <a:rPr lang="en-US" sz="1200" spc="-10" dirty="0">
                <a:solidFill>
                  <a:schemeClr val="tx1"/>
                </a:solidFill>
                <a:cs typeface="Calibri"/>
              </a:rPr>
              <a:t>Lynch, </a:t>
            </a:r>
            <a:r>
              <a:rPr lang="en-US" sz="1200" spc="-5" dirty="0">
                <a:solidFill>
                  <a:schemeClr val="tx1"/>
                </a:solidFill>
                <a:cs typeface="Calibri"/>
              </a:rPr>
              <a:t>Pierce, </a:t>
            </a:r>
            <a:r>
              <a:rPr lang="en-US" sz="1200" spc="-5" dirty="0" err="1">
                <a:solidFill>
                  <a:schemeClr val="tx1"/>
                </a:solidFill>
                <a:cs typeface="Calibri"/>
              </a:rPr>
              <a:t>Fenner</a:t>
            </a:r>
            <a:r>
              <a:rPr lang="en-US" sz="1200" spc="-5" dirty="0">
                <a:solidFill>
                  <a:schemeClr val="tx1"/>
                </a:solidFill>
                <a:cs typeface="Calibri"/>
              </a:rPr>
              <a:t> </a:t>
            </a:r>
            <a:r>
              <a:rPr lang="en-US" sz="1200" dirty="0">
                <a:solidFill>
                  <a:schemeClr val="tx1"/>
                </a:solidFill>
                <a:cs typeface="Calibri"/>
              </a:rPr>
              <a:t>&amp; Smith </a:t>
            </a:r>
            <a:r>
              <a:rPr lang="en-US" sz="1200" spc="-10" dirty="0">
                <a:solidFill>
                  <a:schemeClr val="tx1"/>
                </a:solidFill>
                <a:cs typeface="Calibri"/>
              </a:rPr>
              <a:t>Incorporated </a:t>
            </a:r>
            <a:r>
              <a:rPr lang="en-US" sz="1200" spc="-5" dirty="0">
                <a:solidFill>
                  <a:schemeClr val="tx1"/>
                </a:solidFill>
                <a:cs typeface="Calibri"/>
              </a:rPr>
              <a:t>policies, procedures, rules, </a:t>
            </a:r>
            <a:r>
              <a:rPr lang="en-US" sz="1200" dirty="0">
                <a:solidFill>
                  <a:schemeClr val="tx1"/>
                </a:solidFill>
                <a:cs typeface="Calibri"/>
              </a:rPr>
              <a:t>and</a:t>
            </a:r>
            <a:r>
              <a:rPr lang="en-US" sz="1200" spc="-110" dirty="0">
                <a:solidFill>
                  <a:schemeClr val="tx1"/>
                </a:solidFill>
                <a:cs typeface="Calibri"/>
              </a:rPr>
              <a:t> </a:t>
            </a:r>
            <a:r>
              <a:rPr lang="en-US" sz="1200" spc="-5" dirty="0">
                <a:solidFill>
                  <a:schemeClr val="tx1"/>
                </a:solidFill>
                <a:cs typeface="Calibri"/>
              </a:rPr>
              <a:t>guidelines.</a:t>
            </a:r>
            <a:endParaRPr lang="en-US" sz="1200" dirty="0">
              <a:solidFill>
                <a:schemeClr val="tx1"/>
              </a:solidFill>
              <a:cs typeface="Calibri"/>
            </a:endParaRPr>
          </a:p>
          <a:p>
            <a:pPr marL="0" indent="0">
              <a:lnSpc>
                <a:spcPct val="100000"/>
              </a:lnSpc>
              <a:spcBef>
                <a:spcPts val="600"/>
              </a:spcBef>
              <a:buNone/>
            </a:pPr>
            <a:r>
              <a:rPr lang="en-US" sz="1200" spc="-10" dirty="0">
                <a:solidFill>
                  <a:schemeClr val="tx1"/>
                </a:solidFill>
                <a:cs typeface="Calibri"/>
              </a:rPr>
              <a:t>Investment </a:t>
            </a:r>
            <a:r>
              <a:rPr lang="en-US" sz="1200" spc="-5" dirty="0">
                <a:solidFill>
                  <a:schemeClr val="tx1"/>
                </a:solidFill>
                <a:cs typeface="Calibri"/>
              </a:rPr>
              <a:t>products </a:t>
            </a:r>
            <a:r>
              <a:rPr lang="en-US" sz="1200" spc="-10" dirty="0">
                <a:solidFill>
                  <a:schemeClr val="tx1"/>
                </a:solidFill>
                <a:cs typeface="Calibri"/>
              </a:rPr>
              <a:t>offered </a:t>
            </a:r>
            <a:r>
              <a:rPr lang="en-US" sz="1200" spc="-5" dirty="0">
                <a:solidFill>
                  <a:schemeClr val="tx1"/>
                </a:solidFill>
                <a:cs typeface="Calibri"/>
              </a:rPr>
              <a:t>through MLPF&amp;S </a:t>
            </a:r>
            <a:r>
              <a:rPr lang="en-US" sz="1200" dirty="0">
                <a:solidFill>
                  <a:schemeClr val="tx1"/>
                </a:solidFill>
                <a:cs typeface="Calibri"/>
              </a:rPr>
              <a:t>and </a:t>
            </a:r>
            <a:r>
              <a:rPr lang="en-US" sz="1200" spc="-5" dirty="0">
                <a:solidFill>
                  <a:schemeClr val="tx1"/>
                </a:solidFill>
                <a:cs typeface="Calibri"/>
              </a:rPr>
              <a:t>insurance </a:t>
            </a:r>
            <a:r>
              <a:rPr lang="en-US" sz="1200" dirty="0">
                <a:solidFill>
                  <a:schemeClr val="tx1"/>
                </a:solidFill>
                <a:cs typeface="Calibri"/>
              </a:rPr>
              <a:t>and </a:t>
            </a:r>
            <a:r>
              <a:rPr lang="en-US" sz="1200" spc="-5" dirty="0">
                <a:solidFill>
                  <a:schemeClr val="tx1"/>
                </a:solidFill>
                <a:cs typeface="Calibri"/>
              </a:rPr>
              <a:t>annuity products </a:t>
            </a:r>
            <a:r>
              <a:rPr lang="en-US" sz="1200" spc="-10" dirty="0">
                <a:solidFill>
                  <a:schemeClr val="tx1"/>
                </a:solidFill>
                <a:cs typeface="Calibri"/>
              </a:rPr>
              <a:t>offered </a:t>
            </a:r>
            <a:r>
              <a:rPr lang="en-US" sz="1200" spc="-5" dirty="0">
                <a:solidFill>
                  <a:schemeClr val="tx1"/>
                </a:solidFill>
                <a:cs typeface="Calibri"/>
              </a:rPr>
              <a:t>through </a:t>
            </a:r>
            <a:r>
              <a:rPr lang="en-US" sz="1200" dirty="0">
                <a:solidFill>
                  <a:schemeClr val="tx1"/>
                </a:solidFill>
                <a:cs typeface="Calibri"/>
              </a:rPr>
              <a:t>Merrill </a:t>
            </a:r>
            <a:r>
              <a:rPr lang="en-US" sz="1200" spc="-15" dirty="0">
                <a:solidFill>
                  <a:schemeClr val="tx1"/>
                </a:solidFill>
                <a:cs typeface="Calibri"/>
              </a:rPr>
              <a:t>Lynch </a:t>
            </a:r>
            <a:r>
              <a:rPr lang="en-US" sz="1200" spc="-10" dirty="0">
                <a:solidFill>
                  <a:schemeClr val="tx1"/>
                </a:solidFill>
                <a:cs typeface="Calibri"/>
              </a:rPr>
              <a:t>Life</a:t>
            </a:r>
            <a:r>
              <a:rPr lang="en-US" sz="1200" spc="-195" dirty="0">
                <a:solidFill>
                  <a:schemeClr val="tx1"/>
                </a:solidFill>
                <a:cs typeface="Calibri"/>
              </a:rPr>
              <a:t> </a:t>
            </a:r>
            <a:r>
              <a:rPr lang="en-US" sz="1200" spc="-5" dirty="0">
                <a:solidFill>
                  <a:schemeClr val="tx1"/>
                </a:solidFill>
                <a:cs typeface="Calibri"/>
              </a:rPr>
              <a:t>Agency </a:t>
            </a:r>
            <a:r>
              <a:rPr lang="en-US" sz="1200" dirty="0">
                <a:solidFill>
                  <a:schemeClr val="tx1"/>
                </a:solidFill>
                <a:cs typeface="Arial"/>
              </a:rPr>
              <a:t>Inc.:</a:t>
            </a:r>
          </a:p>
          <a:p>
            <a:pPr marL="0" indent="0">
              <a:lnSpc>
                <a:spcPct val="100000"/>
              </a:lnSpc>
              <a:spcBef>
                <a:spcPts val="600"/>
              </a:spcBef>
              <a:buNone/>
            </a:pPr>
            <a:endParaRPr lang="en-US" sz="1200" dirty="0">
              <a:solidFill>
                <a:schemeClr val="tx1"/>
              </a:solidFill>
            </a:endParaRPr>
          </a:p>
        </p:txBody>
      </p:sp>
      <p:sp>
        <p:nvSpPr>
          <p:cNvPr id="4" name="TextBox 3">
            <a:extLst>
              <a:ext uri="{FF2B5EF4-FFF2-40B4-BE49-F238E27FC236}">
                <a16:creationId xmlns:a16="http://schemas.microsoft.com/office/drawing/2014/main" id="{8B2B2C0F-F180-2047-8B63-7E232D535D19}"/>
              </a:ext>
              <a:ext uri="{C183D7F6-B498-43B3-948B-1728B52AA6E4}">
                <adec:decorative xmlns:adec="http://schemas.microsoft.com/office/drawing/2017/decorative" val="1"/>
              </a:ext>
            </a:extLst>
          </p:cNvPr>
          <p:cNvSpPr txBox="1"/>
          <p:nvPr/>
        </p:nvSpPr>
        <p:spPr>
          <a:xfrm>
            <a:off x="10120546" y="5980639"/>
            <a:ext cx="404842" cy="400110"/>
          </a:xfrm>
          <a:prstGeom prst="rect">
            <a:avLst/>
          </a:prstGeom>
          <a:noFill/>
        </p:spPr>
        <p:txBody>
          <a:bodyPr wrap="square" rtlCol="0">
            <a:spAutoFit/>
          </a:bodyPr>
          <a:lstStyle/>
          <a:p>
            <a:r>
              <a:rPr lang="en-US" sz="2000" dirty="0">
                <a:solidFill>
                  <a:srgbClr val="913195"/>
                </a:solidFill>
              </a:rPr>
              <a:t>]</a:t>
            </a:r>
          </a:p>
        </p:txBody>
      </p:sp>
      <p:graphicFrame>
        <p:nvGraphicFramePr>
          <p:cNvPr id="17" name="Table 17">
            <a:extLst>
              <a:ext uri="{FF2B5EF4-FFF2-40B4-BE49-F238E27FC236}">
                <a16:creationId xmlns:a16="http://schemas.microsoft.com/office/drawing/2014/main" id="{0EC50490-0686-4A07-ACF5-AA56F34BF5D1}"/>
              </a:ext>
            </a:extLst>
          </p:cNvPr>
          <p:cNvGraphicFramePr>
            <a:graphicFrameLocks noGrp="1"/>
          </p:cNvGraphicFramePr>
          <p:nvPr>
            <p:ph sz="quarter" idx="17"/>
            <p:extLst>
              <p:ext uri="{D42A27DB-BD31-4B8C-83A1-F6EECF244321}">
                <p14:modId xmlns:p14="http://schemas.microsoft.com/office/powerpoint/2010/main" val="1323274819"/>
              </p:ext>
            </p:extLst>
          </p:nvPr>
        </p:nvGraphicFramePr>
        <p:xfrm>
          <a:off x="2889250" y="5390454"/>
          <a:ext cx="7087869" cy="984250"/>
        </p:xfrm>
        <a:graphic>
          <a:graphicData uri="http://schemas.openxmlformats.org/drawingml/2006/table">
            <a:tbl>
              <a:tblPr firstRow="1" bandRow="1">
                <a:tableStyleId>{5C22544A-7EE6-4342-B048-85BDC9FD1C3A}</a:tableStyleId>
              </a:tblPr>
              <a:tblGrid>
                <a:gridCol w="2362623">
                  <a:extLst>
                    <a:ext uri="{9D8B030D-6E8A-4147-A177-3AD203B41FA5}">
                      <a16:colId xmlns:a16="http://schemas.microsoft.com/office/drawing/2014/main" val="2180634986"/>
                    </a:ext>
                  </a:extLst>
                </a:gridCol>
                <a:gridCol w="2362623">
                  <a:extLst>
                    <a:ext uri="{9D8B030D-6E8A-4147-A177-3AD203B41FA5}">
                      <a16:colId xmlns:a16="http://schemas.microsoft.com/office/drawing/2014/main" val="1415066114"/>
                    </a:ext>
                  </a:extLst>
                </a:gridCol>
                <a:gridCol w="2362623">
                  <a:extLst>
                    <a:ext uri="{9D8B030D-6E8A-4147-A177-3AD203B41FA5}">
                      <a16:colId xmlns:a16="http://schemas.microsoft.com/office/drawing/2014/main" val="1634293502"/>
                    </a:ext>
                  </a:extLst>
                </a:gridCol>
              </a:tblGrid>
              <a:tr h="405279">
                <a:tc>
                  <a:txBody>
                    <a:bodyPr/>
                    <a:lstStyle/>
                    <a:p>
                      <a:pPr algn="ctr"/>
                      <a:r>
                        <a:rPr lang="en-US" sz="1200" b="1" dirty="0">
                          <a:solidFill>
                            <a:srgbClr val="000000"/>
                          </a:solidFill>
                        </a:rPr>
                        <a:t>Are Not FDIC Insured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May Lose Value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Are Not Bank Guaranteed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1026239"/>
                  </a:ext>
                </a:extLst>
              </a:tr>
              <a:tr h="578971">
                <a:tc>
                  <a:txBody>
                    <a:bodyPr/>
                    <a:lstStyle/>
                    <a:p>
                      <a:pPr algn="ctr"/>
                      <a:r>
                        <a:rPr lang="en-US" sz="1200" b="1" dirty="0">
                          <a:solidFill>
                            <a:srgbClr val="000000"/>
                          </a:solidFill>
                        </a:rPr>
                        <a:t>Are Not Insured by Any Federal  Government Agency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endParaRPr lang="en-US" sz="1200" b="1" dirty="0">
                        <a:solidFill>
                          <a:srgbClr val="000000"/>
                        </a:solidFill>
                      </a:endParaRPr>
                    </a:p>
                    <a:p>
                      <a:pPr algn="ctr"/>
                      <a:r>
                        <a:rPr lang="en-US" sz="1200" b="1" dirty="0">
                          <a:solidFill>
                            <a:srgbClr val="000000"/>
                          </a:solidFill>
                        </a:rPr>
                        <a:t>Are Not Deposits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solidFill>
                            <a:srgbClr val="000000"/>
                          </a:solidFill>
                        </a:rPr>
                        <a:t>Are Not a Condition to Any  Banking Service or Activity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72871060"/>
                  </a:ext>
                </a:extLst>
              </a:tr>
            </a:tbl>
          </a:graphicData>
        </a:graphic>
      </p:graphicFrame>
      <p:sp>
        <p:nvSpPr>
          <p:cNvPr id="7" name="Footer Placeholder 6">
            <a:extLst>
              <a:ext uri="{FF2B5EF4-FFF2-40B4-BE49-F238E27FC236}">
                <a16:creationId xmlns:a16="http://schemas.microsoft.com/office/drawing/2014/main" id="{21DA46F9-2D5E-45CF-8B2D-EE54D55F6090}"/>
              </a:ext>
              <a:ext uri="{C183D7F6-B498-43B3-948B-1728B52AA6E4}">
                <adec:decorative xmlns:adec="http://schemas.microsoft.com/office/drawing/2017/decorative" val="1"/>
              </a:ext>
            </a:extLst>
          </p:cNvPr>
          <p:cNvSpPr>
            <a:spLocks noGrp="1"/>
          </p:cNvSpPr>
          <p:nvPr>
            <p:ph type="ftr" sz="quarter" idx="16"/>
          </p:nvPr>
        </p:nvSpPr>
        <p:spPr/>
        <p:txBody>
          <a:bodyPr lIns="91440" rIns="91440"/>
          <a:lstStyle/>
          <a:p>
            <a:pPr algn="l"/>
            <a:r>
              <a:rPr lang="en-US" dirty="0"/>
              <a:t>Not for consumer use.</a:t>
            </a:r>
          </a:p>
        </p:txBody>
      </p:sp>
      <p:sp>
        <p:nvSpPr>
          <p:cNvPr id="6" name="Slide Number Placeholder 5">
            <a:extLst>
              <a:ext uri="{FF2B5EF4-FFF2-40B4-BE49-F238E27FC236}">
                <a16:creationId xmlns:a16="http://schemas.microsoft.com/office/drawing/2014/main" id="{DD0EF361-68FF-4BF0-8CA1-8CC9E827137D}"/>
              </a:ext>
              <a:ext uri="{C183D7F6-B498-43B3-948B-1728B52AA6E4}">
                <adec:decorative xmlns:adec="http://schemas.microsoft.com/office/drawing/2017/decorative" val="1"/>
              </a:ext>
            </a:extLst>
          </p:cNvPr>
          <p:cNvSpPr>
            <a:spLocks noGrp="1"/>
          </p:cNvSpPr>
          <p:nvPr>
            <p:ph type="sldNum" sz="quarter" idx="4"/>
          </p:nvPr>
        </p:nvSpPr>
        <p:spPr/>
        <p:txBody>
          <a:bodyPr/>
          <a:lstStyle/>
          <a:p>
            <a:fld id="{B6F15528-21DE-4FAA-801E-634DDDAF4B2B}" type="slidenum">
              <a:rPr lang="en-US" smtClean="0"/>
              <a:t>28</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E42AD-E699-0E4C-97DD-7CBC1E22D873}"/>
              </a:ext>
            </a:extLst>
          </p:cNvPr>
          <p:cNvSpPr>
            <a:spLocks noGrp="1"/>
          </p:cNvSpPr>
          <p:nvPr>
            <p:ph type="title"/>
          </p:nvPr>
        </p:nvSpPr>
        <p:spPr>
          <a:xfrm>
            <a:off x="965199" y="0"/>
            <a:ext cx="10807700" cy="972268"/>
          </a:xfrm>
          <a:prstGeom prst="rect">
            <a:avLst/>
          </a:prstGeom>
        </p:spPr>
        <p:txBody>
          <a:bodyPr>
            <a:normAutofit/>
          </a:bodyPr>
          <a:lstStyle/>
          <a:p>
            <a:r>
              <a:rPr lang="en-US" sz="4400" dirty="0"/>
              <a:t>Important Information </a:t>
            </a:r>
          </a:p>
        </p:txBody>
      </p:sp>
      <p:sp>
        <p:nvSpPr>
          <p:cNvPr id="10" name="Content Placeholder 9">
            <a:extLst>
              <a:ext uri="{FF2B5EF4-FFF2-40B4-BE49-F238E27FC236}">
                <a16:creationId xmlns:a16="http://schemas.microsoft.com/office/drawing/2014/main" id="{D24A30C9-3D18-7C4B-9657-0AFEA9F56DF6}"/>
              </a:ext>
            </a:extLst>
          </p:cNvPr>
          <p:cNvSpPr>
            <a:spLocks noGrp="1"/>
          </p:cNvSpPr>
          <p:nvPr>
            <p:ph sz="quarter" idx="14"/>
          </p:nvPr>
        </p:nvSpPr>
        <p:spPr>
          <a:xfrm>
            <a:off x="965199" y="972268"/>
            <a:ext cx="11099799" cy="6158374"/>
          </a:xfrm>
        </p:spPr>
        <p:txBody>
          <a:bodyPr>
            <a:spAutoFit/>
          </a:bodyPr>
          <a:lstStyle/>
          <a:p>
            <a:pPr marL="0" indent="0">
              <a:buNone/>
            </a:pPr>
            <a:r>
              <a:rPr lang="en-US" sz="1400" dirty="0">
                <a:latin typeface="PRUDENTIALMODERN MEDIUM CONDENS" pitchFamily="2" charset="77"/>
              </a:rPr>
              <a:t>This material is being provided for informational or educational purposes only and does not take into account the investment objectives or financial situation of any client or prospective clients. The information is not intended as investment advice and is not a recommendation about managing or investing a client’s retirement savings. If clients would like information about their particular investment needs, they should contact a financial professional.</a:t>
            </a:r>
          </a:p>
          <a:p>
            <a:pPr marL="0" indent="0">
              <a:buNone/>
            </a:pPr>
            <a:r>
              <a:rPr lang="en-US" sz="1400" dirty="0" err="1">
                <a:latin typeface="PRUDENTIALMODERN MEDIUM CONDENS" pitchFamily="2" charset="77"/>
              </a:rPr>
              <a:t>PruLife</a:t>
            </a:r>
            <a:r>
              <a:rPr lang="en-US" sz="1400" dirty="0">
                <a:latin typeface="PRUDENTIALMODERN MEDIUM CONDENS" pitchFamily="2" charset="77"/>
              </a:rPr>
              <a:t>® Custom Premier II is issued by Pruco Life Insurance Company in all states except New York, where it is issued by Pruco Life Insurance Company of New Jersey and offered through Pruco Securities, LLC (member SIPC). All are Prudential Financial companies located in Newark, NJ. </a:t>
            </a:r>
          </a:p>
          <a:p>
            <a:pPr marL="0" indent="0">
              <a:buNone/>
            </a:pPr>
            <a:r>
              <a:rPr lang="en-US" sz="1400" b="1" dirty="0">
                <a:latin typeface="PRUDENTIALMODERN MEDIUM CONDENS" pitchFamily="2" charset="77"/>
              </a:rPr>
              <a:t>Clients should consider the investment objectives, risks, and charges and expenses carefully before investing in the contract and/or underlying portfolios. The prospectus and, if available, the summary prospectus contain this information as well as other important information. A copy of the prospectus(es) may be obtained by contacting your Prudential Life Wholesaler or from prudential.com. Clients should read the prospectus(es) carefully before investing.</a:t>
            </a:r>
            <a:br>
              <a:rPr lang="en-US" sz="1400" b="1" dirty="0">
                <a:latin typeface="PRUDENTIALMODERN MEDIUM CONDENS" pitchFamily="2" charset="77"/>
              </a:rPr>
            </a:br>
            <a:r>
              <a:rPr lang="en-US" sz="1400" b="1" dirty="0">
                <a:latin typeface="PRUDENTIALMODERN MEDIUM CONDENS" pitchFamily="2" charset="77"/>
              </a:rPr>
              <a:t>It is possible to lose money by investing in securities.</a:t>
            </a:r>
          </a:p>
          <a:p>
            <a:pPr marL="0" indent="0">
              <a:buNone/>
            </a:pPr>
            <a:r>
              <a:rPr lang="en-US" sz="1400" dirty="0">
                <a:latin typeface="PRUDENTIALMODERN MEDIUM CONDENS" pitchFamily="2" charset="77"/>
              </a:rPr>
              <a:t>Loans are charged interest; they are usually not taxable. Withdrawals are generally taxable to the extent they exceed basis in the policy. Loans that remain unpaid when the policy lapses or is surrendered while the insured is alive will be taxed immediately to the extent of gain in the policy. Unpaid loans and withdrawals reduce cash values and death benefits; may reduce the duration of the guarantee against lapse, which may lapse the policy; and may have tax consequences. </a:t>
            </a:r>
          </a:p>
          <a:p>
            <a:pPr marL="0" indent="0">
              <a:buNone/>
            </a:pPr>
            <a:r>
              <a:rPr lang="en-US" sz="1400" dirty="0">
                <a:latin typeface="PRUDENTIALMODERN MEDIUM CONDENS" pitchFamily="2" charset="77"/>
              </a:rPr>
              <a:t>For policies that are Modified Endowment Contracts (MECs), distributions (including loans) are taxable to the extent of income in the policy; an additional 10% federal income tax penalty may apply. Consult your tax advisor for advice about your own situation. </a:t>
            </a:r>
            <a:br>
              <a:rPr lang="en-US" sz="1400" dirty="0">
                <a:latin typeface="PRUDENTIALMODERN MEDIUM CONDENS" pitchFamily="2" charset="77"/>
              </a:rPr>
            </a:br>
            <a:br>
              <a:rPr lang="en-US" sz="1400" dirty="0">
                <a:latin typeface="PRUDENTIALMODERN MEDIUM CONDENS" pitchFamily="2" charset="77"/>
              </a:rPr>
            </a:br>
            <a:r>
              <a:rPr lang="en-US" sz="1400" dirty="0">
                <a:latin typeface="PRUDENTIALMODERN MEDIUM CONDENS" pitchFamily="2" charset="77"/>
              </a:rPr>
              <a:t>We do not provide tax, accounting, or legal advice. Clients should consult their own independent advisors as to any tax, accounting, or legal statements made herein. </a:t>
            </a:r>
            <a:r>
              <a:rPr lang="en-US" sz="1400" dirty="0">
                <a:solidFill>
                  <a:srgbClr val="DB03B2"/>
                </a:solidFill>
                <a:latin typeface="PRUDENTIALMODERN MEDIUM CONDENS" pitchFamily="2" charset="77"/>
              </a:rPr>
              <a:t>[</a:t>
            </a:r>
            <a:r>
              <a:rPr lang="en-US" sz="1400" dirty="0">
                <a:latin typeface="PRUDENTIALMODERN MEDIUM CONDENS" pitchFamily="2" charset="77"/>
              </a:rPr>
              <a:t>All guarantees, and benefits of the insurance policy are backed by the claims-paying ability of the issuing insurance company. Policy guarantees and benefits are not backed by the broker/dealer and/or insurance agency selling the policy, nor by any of their affiliates, and none of them make any representations or guarantees regarding the claims-paying ability of the issuing insurance company</a:t>
            </a:r>
            <a:r>
              <a:rPr lang="en-US" sz="1400" dirty="0">
                <a:solidFill>
                  <a:srgbClr val="898C94"/>
                </a:solidFill>
                <a:latin typeface="PRUDENTIALMODERN MEDIUM CONDENS" pitchFamily="2" charset="77"/>
              </a:rPr>
              <a:t>.</a:t>
            </a:r>
            <a:r>
              <a:rPr lang="en-US" sz="1400" dirty="0">
                <a:solidFill>
                  <a:srgbClr val="DB03B2"/>
                </a:solidFill>
                <a:latin typeface="PRUDENTIALMODERN MEDIUM CONDENS" pitchFamily="2" charset="77"/>
              </a:rPr>
              <a:t>]</a:t>
            </a:r>
          </a:p>
          <a:p>
            <a:pPr marL="0" indent="0">
              <a:buNone/>
            </a:pPr>
            <a:r>
              <a:rPr lang="en-US" sz="1400" dirty="0">
                <a:latin typeface="PRUDENTIALMODERN MEDIUM CONDENS" pitchFamily="2" charset="77"/>
              </a:rPr>
              <a:t>Investment and Insurance Products:</a:t>
            </a:r>
            <a:br>
              <a:rPr lang="en-US" sz="1400" dirty="0">
                <a:latin typeface="PRUDENTIALMODERN MEDIUM CONDENS" pitchFamily="2" charset="77"/>
              </a:rPr>
            </a:br>
            <a:r>
              <a:rPr lang="en-US" sz="1400" dirty="0">
                <a:latin typeface="PRUDENTIALMODERN MEDIUM CONDENS" pitchFamily="2" charset="77"/>
              </a:rPr>
              <a:t>Not Insured by FDIC, NCUSIF, or Any Federal Government Agency. May Lose Value. Not a Deposit of or Guaranteed by Any Bank, Credit Union, Bank Affiliate, or Credit Union Affiliate</a:t>
            </a:r>
          </a:p>
          <a:p>
            <a:pPr marL="0" indent="0">
              <a:buNone/>
            </a:pPr>
            <a:r>
              <a:rPr lang="en-US" sz="1400" dirty="0">
                <a:latin typeface="PRUDENTIALMODERN MEDIUM CONDENS" pitchFamily="2" charset="77"/>
              </a:rPr>
              <a:t>Prudential, the Prudential logo, and the Rock symbol are service marks of Prudential Financial, Inc. and its related entities. </a:t>
            </a:r>
          </a:p>
          <a:p>
            <a:pPr marL="0" indent="0">
              <a:buNone/>
            </a:pPr>
            <a:r>
              <a:rPr lang="en-US" sz="1200" b="1" dirty="0">
                <a:latin typeface="PRUDENTIALMODERN MEDIUM CONDENS" pitchFamily="2" charset="77"/>
              </a:rPr>
              <a:t>FOR FINANCIAL PROFESSIONAL USE ONLY. NOT FOR USE WITH CONSUMERS. </a:t>
            </a:r>
            <a:br>
              <a:rPr lang="en-US" sz="1200" b="1" dirty="0">
                <a:latin typeface="PRUDENTIALMODERN MEDIUM CONDENS" pitchFamily="2" charset="77"/>
              </a:rPr>
            </a:br>
            <a:r>
              <a:rPr lang="en-US" sz="1200" dirty="0">
                <a:latin typeface="PRUDENTIALMODERN MEDIUM CONDENS" pitchFamily="2" charset="77"/>
              </a:rPr>
              <a:t>© 2021 Prudential Financial, Inc. and its related entities.</a:t>
            </a:r>
            <a:br>
              <a:rPr lang="en-US" sz="1200" dirty="0">
                <a:latin typeface="PRUDENTIALMODERN MEDIUM CONDENS" pitchFamily="2" charset="77"/>
              </a:rPr>
            </a:br>
            <a:r>
              <a:rPr lang="en-US" sz="1100" dirty="0"/>
              <a:t>1046962-00001-00</a:t>
            </a:r>
            <a:endParaRPr lang="en-US" sz="1100" dirty="0">
              <a:latin typeface="PRUDENTIALMODERN MEDIUM CONDENS" pitchFamily="2" charset="77"/>
            </a:endParaRPr>
          </a:p>
        </p:txBody>
      </p:sp>
      <p:sp>
        <p:nvSpPr>
          <p:cNvPr id="3" name="Slide Number Placeholder 2">
            <a:extLst>
              <a:ext uri="{FF2B5EF4-FFF2-40B4-BE49-F238E27FC236}">
                <a16:creationId xmlns:a16="http://schemas.microsoft.com/office/drawing/2014/main" id="{B7D874A8-76B7-024C-9B64-818B4DB25E1F}"/>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t>29</a:t>
            </a:fld>
            <a:endParaRPr lang="en-US"/>
          </a:p>
        </p:txBody>
      </p:sp>
    </p:spTree>
    <p:extLst>
      <p:ext uri="{BB962C8B-B14F-4D97-AF65-F5344CB8AC3E}">
        <p14:creationId xmlns:p14="http://schemas.microsoft.com/office/powerpoint/2010/main" val="397508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85CB2-BE5E-8D44-B8AE-1007B73E094F}"/>
              </a:ext>
            </a:extLst>
          </p:cNvPr>
          <p:cNvSpPr>
            <a:spLocks noGrp="1"/>
          </p:cNvSpPr>
          <p:nvPr>
            <p:ph type="title"/>
          </p:nvPr>
        </p:nvSpPr>
        <p:spPr/>
        <p:txBody>
          <a:bodyPr/>
          <a:lstStyle/>
          <a:p>
            <a:r>
              <a:rPr lang="en-US" dirty="0"/>
              <a:t>Agenda</a:t>
            </a:r>
          </a:p>
        </p:txBody>
      </p:sp>
      <p:sp>
        <p:nvSpPr>
          <p:cNvPr id="32" name="Content Placeholder 31">
            <a:extLst>
              <a:ext uri="{FF2B5EF4-FFF2-40B4-BE49-F238E27FC236}">
                <a16:creationId xmlns:a16="http://schemas.microsoft.com/office/drawing/2014/main" id="{69803127-480F-4348-9870-ADFEE89CF014}"/>
              </a:ext>
            </a:extLst>
          </p:cNvPr>
          <p:cNvSpPr>
            <a:spLocks noGrp="1"/>
          </p:cNvSpPr>
          <p:nvPr>
            <p:ph sz="quarter" idx="19"/>
          </p:nvPr>
        </p:nvSpPr>
        <p:spPr>
          <a:xfrm>
            <a:off x="965199" y="1964669"/>
            <a:ext cx="5831190" cy="755976"/>
          </a:xfrm>
          <a:prstGeom prst="roundRect">
            <a:avLst/>
          </a:prstGeom>
          <a:solidFill>
            <a:srgbClr val="05639E"/>
          </a:solidFill>
          <a:effectLst>
            <a:outerShdw blurRad="50800" dist="12700" dir="2700000" algn="tl" rotWithShape="0">
              <a:prstClr val="black">
                <a:alpha val="40000"/>
              </a:prstClr>
            </a:outerShdw>
          </a:effectLst>
        </p:spPr>
        <p:txBody>
          <a:bodyPr anchor="ctr">
            <a:noAutofit/>
          </a:bodyPr>
          <a:lstStyle/>
          <a:p>
            <a:pPr marL="822960" indent="0">
              <a:lnSpc>
                <a:spcPct val="100000"/>
              </a:lnSpc>
              <a:spcBef>
                <a:spcPts val="0"/>
              </a:spcBef>
              <a:buNone/>
            </a:pPr>
            <a:r>
              <a:rPr lang="en-US" sz="2400" dirty="0">
                <a:solidFill>
                  <a:schemeClr val="bg1"/>
                </a:solidFill>
              </a:rPr>
              <a:t>§7702 Changes</a:t>
            </a:r>
            <a:endParaRPr lang="en-US" sz="2400" dirty="0"/>
          </a:p>
        </p:txBody>
      </p:sp>
      <p:pic>
        <p:nvPicPr>
          <p:cNvPr id="37" name="Content Placeholder 36">
            <a:extLst>
              <a:ext uri="{FF2B5EF4-FFF2-40B4-BE49-F238E27FC236}">
                <a16:creationId xmlns:a16="http://schemas.microsoft.com/office/drawing/2014/main" id="{1709D40C-8344-4E41-9EDD-310BA0BA59A6}"/>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075010" y="2015892"/>
            <a:ext cx="653530" cy="653530"/>
          </a:xfrm>
          <a:prstGeom prst="rect">
            <a:avLst/>
          </a:prstGeom>
        </p:spPr>
      </p:pic>
      <p:sp>
        <p:nvSpPr>
          <p:cNvPr id="33" name="Content Placeholder 32">
            <a:extLst>
              <a:ext uri="{FF2B5EF4-FFF2-40B4-BE49-F238E27FC236}">
                <a16:creationId xmlns:a16="http://schemas.microsoft.com/office/drawing/2014/main" id="{F5D1097C-435F-432B-86B5-EBFCFBEC167E}"/>
              </a:ext>
            </a:extLst>
          </p:cNvPr>
          <p:cNvSpPr>
            <a:spLocks noGrp="1"/>
          </p:cNvSpPr>
          <p:nvPr>
            <p:ph sz="quarter" idx="20"/>
          </p:nvPr>
        </p:nvSpPr>
        <p:spPr>
          <a:xfrm>
            <a:off x="965199" y="2909640"/>
            <a:ext cx="5831190" cy="755976"/>
          </a:xfrm>
          <a:prstGeom prst="roundRect">
            <a:avLst/>
          </a:prstGeom>
          <a:solidFill>
            <a:schemeClr val="bg2">
              <a:lumMod val="75000"/>
            </a:schemeClr>
          </a:solidFill>
          <a:effectLst>
            <a:outerShdw blurRad="50800" dist="12700" dir="2700000" algn="tl" rotWithShape="0">
              <a:prstClr val="black">
                <a:alpha val="40000"/>
              </a:prstClr>
            </a:outerShdw>
          </a:effectLst>
        </p:spPr>
        <p:txBody>
          <a:bodyPr anchor="ctr"/>
          <a:lstStyle/>
          <a:p>
            <a:pPr marL="822960" indent="0">
              <a:lnSpc>
                <a:spcPct val="100000"/>
              </a:lnSpc>
              <a:spcBef>
                <a:spcPts val="0"/>
              </a:spcBef>
              <a:buNone/>
            </a:pPr>
            <a:r>
              <a:rPr lang="en-US" sz="2400" dirty="0">
                <a:solidFill>
                  <a:schemeClr val="bg1"/>
                </a:solidFill>
              </a:rPr>
              <a:t>Accumulation Strategies</a:t>
            </a:r>
          </a:p>
        </p:txBody>
      </p:sp>
      <p:pic>
        <p:nvPicPr>
          <p:cNvPr id="39" name="Content Placeholder 38">
            <a:extLst>
              <a:ext uri="{FF2B5EF4-FFF2-40B4-BE49-F238E27FC236}">
                <a16:creationId xmlns:a16="http://schemas.microsoft.com/office/drawing/2014/main" id="{AE104ED2-C54F-419A-BC9D-2CBA8C7DC5F3}"/>
              </a:ext>
              <a:ext uri="{C183D7F6-B498-43B3-948B-1728B52AA6E4}">
                <adec:decorative xmlns:adec="http://schemas.microsoft.com/office/drawing/2017/decorative" val="1"/>
              </a:ext>
            </a:extLst>
          </p:cNvPr>
          <p:cNvPicPr>
            <a:picLocks noGrp="1" noChangeAspect="1"/>
          </p:cNvPicPr>
          <p:nvPr>
            <p:ph sz="quarter" idx="17"/>
          </p:nvPr>
        </p:nvPicPr>
        <p:blipFill>
          <a:blip r:embed="rId4"/>
          <a:stretch>
            <a:fillRect/>
          </a:stretch>
        </p:blipFill>
        <p:spPr>
          <a:xfrm>
            <a:off x="1075010" y="2960863"/>
            <a:ext cx="653530" cy="653530"/>
          </a:xfrm>
          <a:prstGeom prst="rect">
            <a:avLst/>
          </a:prstGeom>
        </p:spPr>
      </p:pic>
      <p:sp>
        <p:nvSpPr>
          <p:cNvPr id="34" name="Content Placeholder 33">
            <a:extLst>
              <a:ext uri="{FF2B5EF4-FFF2-40B4-BE49-F238E27FC236}">
                <a16:creationId xmlns:a16="http://schemas.microsoft.com/office/drawing/2014/main" id="{15E29717-28D7-439C-8DD8-833CACB31B96}"/>
              </a:ext>
            </a:extLst>
          </p:cNvPr>
          <p:cNvSpPr>
            <a:spLocks noGrp="1"/>
          </p:cNvSpPr>
          <p:nvPr>
            <p:ph sz="quarter" idx="21"/>
          </p:nvPr>
        </p:nvSpPr>
        <p:spPr>
          <a:xfrm>
            <a:off x="965199" y="3839816"/>
            <a:ext cx="5831190" cy="755976"/>
          </a:xfrm>
          <a:prstGeom prst="roundRect">
            <a:avLst/>
          </a:prstGeom>
          <a:solidFill>
            <a:schemeClr val="bg2">
              <a:lumMod val="50000"/>
            </a:schemeClr>
          </a:solidFill>
          <a:effectLst>
            <a:outerShdw blurRad="50800" dist="12700" dir="2700000" algn="tl" rotWithShape="0">
              <a:prstClr val="black">
                <a:alpha val="40000"/>
              </a:prstClr>
            </a:outerShdw>
          </a:effectLst>
        </p:spPr>
        <p:txBody>
          <a:bodyPr anchor="ctr"/>
          <a:lstStyle/>
          <a:p>
            <a:pPr marL="822960" indent="0">
              <a:lnSpc>
                <a:spcPct val="100000"/>
              </a:lnSpc>
              <a:spcBef>
                <a:spcPts val="0"/>
              </a:spcBef>
              <a:buNone/>
            </a:pPr>
            <a:r>
              <a:rPr lang="en-US" sz="2400" dirty="0">
                <a:solidFill>
                  <a:schemeClr val="bg1"/>
                </a:solidFill>
              </a:rPr>
              <a:t>Sales Ideas</a:t>
            </a:r>
          </a:p>
        </p:txBody>
      </p:sp>
      <p:pic>
        <p:nvPicPr>
          <p:cNvPr id="41" name="Content Placeholder 40">
            <a:extLst>
              <a:ext uri="{FF2B5EF4-FFF2-40B4-BE49-F238E27FC236}">
                <a16:creationId xmlns:a16="http://schemas.microsoft.com/office/drawing/2014/main" id="{EEDCAEA2-3758-4BA3-8F5F-963DEC7D5FB3}"/>
              </a:ext>
              <a:ext uri="{C183D7F6-B498-43B3-948B-1728B52AA6E4}">
                <adec:decorative xmlns:adec="http://schemas.microsoft.com/office/drawing/2017/decorative" val="1"/>
              </a:ext>
            </a:extLst>
          </p:cNvPr>
          <p:cNvPicPr>
            <a:picLocks noGrp="1" noChangeAspect="1"/>
          </p:cNvPicPr>
          <p:nvPr>
            <p:ph sz="quarter" idx="18"/>
          </p:nvPr>
        </p:nvPicPr>
        <p:blipFill>
          <a:blip r:embed="rId5"/>
          <a:stretch>
            <a:fillRect/>
          </a:stretch>
        </p:blipFill>
        <p:spPr>
          <a:xfrm>
            <a:off x="1075010" y="3905834"/>
            <a:ext cx="653530" cy="653530"/>
          </a:xfrm>
          <a:prstGeom prst="rect">
            <a:avLst/>
          </a:prstGeom>
        </p:spPr>
      </p:pic>
      <p:sp>
        <p:nvSpPr>
          <p:cNvPr id="42" name="Footer Placeholder 41">
            <a:extLst>
              <a:ext uri="{FF2B5EF4-FFF2-40B4-BE49-F238E27FC236}">
                <a16:creationId xmlns:a16="http://schemas.microsoft.com/office/drawing/2014/main" id="{FBBB2654-85A0-4E10-B9C8-9F44B826B15E}"/>
              </a:ext>
            </a:extLst>
          </p:cNvPr>
          <p:cNvSpPr>
            <a:spLocks noGrp="1"/>
          </p:cNvSpPr>
          <p:nvPr>
            <p:ph type="ftr" sz="quarter" idx="16"/>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6C700E33-55C0-844E-AA17-7FC0893DEA57}"/>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3</a:t>
            </a:fld>
            <a:endParaRPr lang="en-US" dirty="0"/>
          </a:p>
        </p:txBody>
      </p:sp>
    </p:spTree>
    <p:extLst>
      <p:ext uri="{BB962C8B-B14F-4D97-AF65-F5344CB8AC3E}">
        <p14:creationId xmlns:p14="http://schemas.microsoft.com/office/powerpoint/2010/main" val="243796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EAFD-3801-6D4C-972E-2AB4B8E490CF}"/>
              </a:ext>
            </a:extLst>
          </p:cNvPr>
          <p:cNvSpPr>
            <a:spLocks noGrp="1"/>
          </p:cNvSpPr>
          <p:nvPr>
            <p:ph type="ctrTitle"/>
          </p:nvPr>
        </p:nvSpPr>
        <p:spPr/>
        <p:txBody>
          <a:bodyPr/>
          <a:lstStyle/>
          <a:p>
            <a:r>
              <a:rPr lang="en-US" dirty="0"/>
              <a:t>§7702 Changes</a:t>
            </a:r>
          </a:p>
        </p:txBody>
      </p:sp>
      <p:sp>
        <p:nvSpPr>
          <p:cNvPr id="4" name="Footer Placeholder 3">
            <a:extLst>
              <a:ext uri="{FF2B5EF4-FFF2-40B4-BE49-F238E27FC236}">
                <a16:creationId xmlns:a16="http://schemas.microsoft.com/office/drawing/2014/main" id="{255BE9D2-48E7-4342-92B6-09EEB2913271}"/>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3" name="Slide Number Placeholder 2">
            <a:extLst>
              <a:ext uri="{FF2B5EF4-FFF2-40B4-BE49-F238E27FC236}">
                <a16:creationId xmlns:a16="http://schemas.microsoft.com/office/drawing/2014/main" id="{4C9390B5-2828-5B4E-B9A7-2E4D5FB81A8D}"/>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4</a:t>
            </a:fld>
            <a:endParaRPr lang="en-US" dirty="0"/>
          </a:p>
        </p:txBody>
      </p:sp>
    </p:spTree>
    <p:extLst>
      <p:ext uri="{BB962C8B-B14F-4D97-AF65-F5344CB8AC3E}">
        <p14:creationId xmlns:p14="http://schemas.microsoft.com/office/powerpoint/2010/main" val="39110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0B758-528F-BD41-B992-0062855027BD}"/>
              </a:ext>
            </a:extLst>
          </p:cNvPr>
          <p:cNvSpPr>
            <a:spLocks noGrp="1"/>
          </p:cNvSpPr>
          <p:nvPr>
            <p:ph type="title"/>
          </p:nvPr>
        </p:nvSpPr>
        <p:spPr/>
        <p:txBody>
          <a:bodyPr anchor="t"/>
          <a:lstStyle/>
          <a:p>
            <a:r>
              <a:rPr lang="en-US" sz="5400" dirty="0"/>
              <a:t>Consolidated Appropriations Act 2021</a:t>
            </a:r>
          </a:p>
        </p:txBody>
      </p:sp>
      <p:sp>
        <p:nvSpPr>
          <p:cNvPr id="4" name="Content Placeholder 3">
            <a:extLst>
              <a:ext uri="{FF2B5EF4-FFF2-40B4-BE49-F238E27FC236}">
                <a16:creationId xmlns:a16="http://schemas.microsoft.com/office/drawing/2014/main" id="{15504D27-DB51-AD41-B09E-2E1F00A9AD27}"/>
              </a:ext>
            </a:extLst>
          </p:cNvPr>
          <p:cNvSpPr>
            <a:spLocks noGrp="1"/>
          </p:cNvSpPr>
          <p:nvPr>
            <p:ph idx="1"/>
          </p:nvPr>
        </p:nvSpPr>
        <p:spPr>
          <a:xfrm>
            <a:off x="965198" y="2117771"/>
            <a:ext cx="5105400" cy="3982386"/>
          </a:xfrm>
        </p:spPr>
        <p:txBody>
          <a:bodyPr/>
          <a:lstStyle/>
          <a:p>
            <a:r>
              <a:rPr lang="en-US" dirty="0">
                <a:solidFill>
                  <a:schemeClr val="tx1"/>
                </a:solidFill>
              </a:rPr>
              <a:t>$2.3 trillion in spending, including stimulus relief in response to COVID-19 and a 2021 omnibus spending bill</a:t>
            </a:r>
          </a:p>
          <a:p>
            <a:r>
              <a:rPr lang="en-US" dirty="0">
                <a:solidFill>
                  <a:schemeClr val="tx1"/>
                </a:solidFill>
              </a:rPr>
              <a:t>Changed interest rate assumptions for IRC §7702, last updated in 1984</a:t>
            </a:r>
          </a:p>
          <a:p>
            <a:endParaRPr lang="en-US" dirty="0"/>
          </a:p>
        </p:txBody>
      </p:sp>
      <p:sp>
        <p:nvSpPr>
          <p:cNvPr id="5" name="Content Placeholder 4">
            <a:extLst>
              <a:ext uri="{FF2B5EF4-FFF2-40B4-BE49-F238E27FC236}">
                <a16:creationId xmlns:a16="http://schemas.microsoft.com/office/drawing/2014/main" id="{F72DE54F-7EA3-4827-BD03-C4065836AD77}"/>
              </a:ext>
            </a:extLst>
          </p:cNvPr>
          <p:cNvSpPr>
            <a:spLocks noGrp="1"/>
          </p:cNvSpPr>
          <p:nvPr>
            <p:ph sz="quarter" idx="18"/>
          </p:nvPr>
        </p:nvSpPr>
        <p:spPr>
          <a:xfrm>
            <a:off x="1648178" y="3879195"/>
            <a:ext cx="6231466" cy="2508286"/>
          </a:xfrm>
          <a:prstGeom prst="roundRect">
            <a:avLst/>
          </a:prstGeom>
          <a:solidFill>
            <a:schemeClr val="tx2"/>
          </a:solidFill>
        </p:spPr>
        <p:txBody>
          <a:bodyPr anchor="ctr"/>
          <a:lstStyle/>
          <a:p>
            <a:pPr marL="0" indent="0">
              <a:lnSpc>
                <a:spcPct val="100000"/>
              </a:lnSpc>
              <a:spcBef>
                <a:spcPts val="0"/>
              </a:spcBef>
              <a:spcAft>
                <a:spcPts val="1200"/>
              </a:spcAft>
              <a:buNone/>
            </a:pPr>
            <a:r>
              <a:rPr lang="en-US" sz="2200" b="1" dirty="0">
                <a:solidFill>
                  <a:srgbClr val="FFC000"/>
                </a:solidFill>
              </a:rPr>
              <a:t>Significantly increased allowable premium:</a:t>
            </a:r>
          </a:p>
          <a:p>
            <a:pPr marL="342900" indent="-342900">
              <a:lnSpc>
                <a:spcPct val="100000"/>
              </a:lnSpc>
              <a:spcBef>
                <a:spcPts val="0"/>
              </a:spcBef>
              <a:buClr>
                <a:schemeClr val="bg1"/>
              </a:buClr>
            </a:pPr>
            <a:r>
              <a:rPr lang="en-US" sz="2200" dirty="0">
                <a:solidFill>
                  <a:schemeClr val="bg1"/>
                </a:solidFill>
              </a:rPr>
              <a:t>to maintain the §7702 definition of all life insurance</a:t>
            </a:r>
          </a:p>
          <a:p>
            <a:pPr marL="342900" indent="-342900">
              <a:lnSpc>
                <a:spcPct val="100000"/>
              </a:lnSpc>
              <a:spcBef>
                <a:spcPts val="0"/>
              </a:spcBef>
              <a:buClr>
                <a:schemeClr val="bg1"/>
              </a:buClr>
            </a:pPr>
            <a:r>
              <a:rPr lang="en-US" sz="2200" dirty="0">
                <a:solidFill>
                  <a:schemeClr val="bg1"/>
                </a:solidFill>
              </a:rPr>
              <a:t>to avoid the §7702A definition of Modified Endowment life insurance</a:t>
            </a:r>
            <a:endParaRPr lang="en-US" sz="2200" dirty="0"/>
          </a:p>
        </p:txBody>
      </p:sp>
      <p:pic>
        <p:nvPicPr>
          <p:cNvPr id="8" name="Content Placeholder 7">
            <a:extLst>
              <a:ext uri="{FF2B5EF4-FFF2-40B4-BE49-F238E27FC236}">
                <a16:creationId xmlns:a16="http://schemas.microsoft.com/office/drawing/2014/main" id="{1A7E38E3-B97D-1C43-BDC0-DEE74D2D2945}"/>
              </a:ext>
              <a:ext uri="{C183D7F6-B498-43B3-948B-1728B52AA6E4}">
                <adec:decorative xmlns:adec="http://schemas.microsoft.com/office/drawing/2017/decorative" val="1"/>
              </a:ext>
            </a:extLst>
          </p:cNvPr>
          <p:cNvPicPr>
            <a:picLocks noGrp="1" noChangeAspect="1"/>
          </p:cNvPicPr>
          <p:nvPr>
            <p:ph sz="quarter" idx="17"/>
          </p:nvPr>
        </p:nvPicPr>
        <p:blipFill>
          <a:blip r:embed="rId3"/>
          <a:stretch>
            <a:fillRect/>
          </a:stretch>
        </p:blipFill>
        <p:spPr>
          <a:xfrm>
            <a:off x="8181244" y="1830447"/>
            <a:ext cx="3429000" cy="4537061"/>
          </a:xfrm>
        </p:spPr>
      </p:pic>
      <p:sp>
        <p:nvSpPr>
          <p:cNvPr id="14" name="Footer Placeholder 13">
            <a:extLst>
              <a:ext uri="{FF2B5EF4-FFF2-40B4-BE49-F238E27FC236}">
                <a16:creationId xmlns:a16="http://schemas.microsoft.com/office/drawing/2014/main" id="{B10F6EFF-C706-494F-868D-5C495923BD29}"/>
              </a:ext>
            </a:extLst>
          </p:cNvPr>
          <p:cNvSpPr>
            <a:spLocks noGrp="1"/>
          </p:cNvSpPr>
          <p:nvPr>
            <p:ph type="ftr" sz="quarter" idx="16"/>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6EC4DD19-A1BD-604C-8E0D-E851962A58AC}"/>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5</a:t>
            </a:fld>
            <a:endParaRPr lang="en-US"/>
          </a:p>
        </p:txBody>
      </p:sp>
    </p:spTree>
    <p:extLst>
      <p:ext uri="{BB962C8B-B14F-4D97-AF65-F5344CB8AC3E}">
        <p14:creationId xmlns:p14="http://schemas.microsoft.com/office/powerpoint/2010/main" val="137503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90B758-528F-BD41-B992-0062855027BD}"/>
              </a:ext>
            </a:extLst>
          </p:cNvPr>
          <p:cNvSpPr>
            <a:spLocks noGrp="1"/>
          </p:cNvSpPr>
          <p:nvPr>
            <p:ph type="title"/>
          </p:nvPr>
        </p:nvSpPr>
        <p:spPr/>
        <p:txBody>
          <a:bodyPr/>
          <a:lstStyle/>
          <a:p>
            <a:r>
              <a:rPr lang="en-US" dirty="0"/>
              <a:t>Why the change?	</a:t>
            </a:r>
          </a:p>
        </p:txBody>
      </p:sp>
      <p:sp>
        <p:nvSpPr>
          <p:cNvPr id="4" name="Content Placeholder 3">
            <a:extLst>
              <a:ext uri="{FF2B5EF4-FFF2-40B4-BE49-F238E27FC236}">
                <a16:creationId xmlns:a16="http://schemas.microsoft.com/office/drawing/2014/main" id="{15504D27-DB51-AD41-B09E-2E1F00A9AD27}"/>
              </a:ext>
            </a:extLst>
          </p:cNvPr>
          <p:cNvSpPr>
            <a:spLocks noGrp="1"/>
          </p:cNvSpPr>
          <p:nvPr>
            <p:ph sz="quarter" idx="14"/>
          </p:nvPr>
        </p:nvSpPr>
        <p:spPr>
          <a:xfrm>
            <a:off x="965198" y="2487612"/>
            <a:ext cx="6693711" cy="3983038"/>
          </a:xfrm>
        </p:spPr>
        <p:txBody>
          <a:bodyPr/>
          <a:lstStyle/>
          <a:p>
            <a:r>
              <a:rPr lang="en-US" dirty="0">
                <a:solidFill>
                  <a:srgbClr val="000000"/>
                </a:solidFill>
              </a:rPr>
              <a:t>Interest rate assumptions used were outdated (established in 1984).</a:t>
            </a:r>
          </a:p>
          <a:p>
            <a:r>
              <a:rPr lang="en-US" dirty="0">
                <a:solidFill>
                  <a:srgbClr val="000000"/>
                </a:solidFill>
              </a:rPr>
              <a:t>Instituted floating rate going forward based on higher or lower interest rate environments.</a:t>
            </a:r>
          </a:p>
          <a:p>
            <a:r>
              <a:rPr lang="en-US" dirty="0">
                <a:solidFill>
                  <a:srgbClr val="000000"/>
                </a:solidFill>
              </a:rPr>
              <a:t>Changes impact policies issued and with a contract effective date on or after January 1, 2021. </a:t>
            </a:r>
          </a:p>
        </p:txBody>
      </p:sp>
      <p:pic>
        <p:nvPicPr>
          <p:cNvPr id="12" name="Content Placeholder 11">
            <a:extLst>
              <a:ext uri="{FF2B5EF4-FFF2-40B4-BE49-F238E27FC236}">
                <a16:creationId xmlns:a16="http://schemas.microsoft.com/office/drawing/2014/main" id="{17D2B045-EDEA-42E5-BB58-88E2F2FABE5F}"/>
              </a:ext>
              <a:ext uri="{C183D7F6-B498-43B3-948B-1728B52AA6E4}">
                <adec:decorative xmlns:adec="http://schemas.microsoft.com/office/drawing/2017/decorative" val="1"/>
              </a:ext>
            </a:extLst>
          </p:cNvPr>
          <p:cNvPicPr>
            <a:picLocks noGrp="1" noChangeAspect="1"/>
          </p:cNvPicPr>
          <p:nvPr>
            <p:ph sz="quarter" idx="15"/>
          </p:nvPr>
        </p:nvPicPr>
        <p:blipFill rotWithShape="1">
          <a:blip r:embed="rId3">
            <a:extLst>
              <a:ext uri="{28A0092B-C50C-407E-A947-70E740481C1C}">
                <a14:useLocalDpi xmlns:a14="http://schemas.microsoft.com/office/drawing/2010/main" val="0"/>
              </a:ext>
            </a:extLst>
          </a:blip>
          <a:srcRect l="45283"/>
          <a:stretch/>
        </p:blipFill>
        <p:spPr>
          <a:xfrm>
            <a:off x="8210144" y="1332688"/>
            <a:ext cx="3270638" cy="3983037"/>
          </a:xfrm>
          <a:prstGeom prst="roundRect">
            <a:avLst/>
          </a:prstGeom>
        </p:spPr>
      </p:pic>
      <p:sp>
        <p:nvSpPr>
          <p:cNvPr id="14" name="Footer Placeholder 13">
            <a:extLst>
              <a:ext uri="{FF2B5EF4-FFF2-40B4-BE49-F238E27FC236}">
                <a16:creationId xmlns:a16="http://schemas.microsoft.com/office/drawing/2014/main" id="{0C61067A-792F-4BC9-A0B6-54226D732D40}"/>
              </a:ext>
            </a:extLst>
          </p:cNvPr>
          <p:cNvSpPr>
            <a:spLocks noGrp="1"/>
          </p:cNvSpPr>
          <p:nvPr>
            <p:ph type="ftr" sz="quarter" idx="16"/>
          </p:nvPr>
        </p:nvSpPr>
        <p:spPr/>
        <p:txBody>
          <a:bodyPr/>
          <a:lstStyle/>
          <a:p>
            <a:r>
              <a:rPr lang="en-US"/>
              <a:t>Not for consumer use.</a:t>
            </a:r>
            <a:endParaRPr lang="en-US" dirty="0"/>
          </a:p>
        </p:txBody>
      </p:sp>
      <p:sp>
        <p:nvSpPr>
          <p:cNvPr id="2" name="Slide Number Placeholder 1">
            <a:extLst>
              <a:ext uri="{FF2B5EF4-FFF2-40B4-BE49-F238E27FC236}">
                <a16:creationId xmlns:a16="http://schemas.microsoft.com/office/drawing/2014/main" id="{6EC4DD19-A1BD-604C-8E0D-E851962A58AC}"/>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pPr/>
              <a:t>6</a:t>
            </a:fld>
            <a:endParaRPr lang="en-US"/>
          </a:p>
        </p:txBody>
      </p:sp>
    </p:spTree>
    <p:extLst>
      <p:ext uri="{BB962C8B-B14F-4D97-AF65-F5344CB8AC3E}">
        <p14:creationId xmlns:p14="http://schemas.microsoft.com/office/powerpoint/2010/main" val="62539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FAFC1-FBB0-FC46-AE27-4B0CE75F74C9}"/>
              </a:ext>
            </a:extLst>
          </p:cNvPr>
          <p:cNvSpPr>
            <a:spLocks noGrp="1"/>
          </p:cNvSpPr>
          <p:nvPr>
            <p:ph type="title"/>
          </p:nvPr>
        </p:nvSpPr>
        <p:spPr/>
        <p:txBody>
          <a:bodyPr/>
          <a:lstStyle/>
          <a:p>
            <a:r>
              <a:rPr lang="en-US" dirty="0"/>
              <a:t>How much more premium?</a:t>
            </a:r>
          </a:p>
        </p:txBody>
      </p:sp>
      <p:graphicFrame>
        <p:nvGraphicFramePr>
          <p:cNvPr id="7" name="Content Placeholder 6" descr="Line chart titled “How much more premium?” The vertical axis is labeled “Percentage Increase in 7702A Premium”, and ranges from zero percent to 300 percent. The horizontal axis is labeled “Policy Issue Age”, and ranges from zero to 80. The line begins at about 300 percent at age zero, then steadily decreases over time to close to zero percent at age 80.">
            <a:extLst>
              <a:ext uri="{FF2B5EF4-FFF2-40B4-BE49-F238E27FC236}">
                <a16:creationId xmlns:a16="http://schemas.microsoft.com/office/drawing/2014/main" id="{DFDCC484-A2C2-C440-B05A-AC1D034C33E1}"/>
              </a:ext>
            </a:extLst>
          </p:cNvPr>
          <p:cNvGraphicFramePr>
            <a:graphicFrameLocks noGrp="1"/>
          </p:cNvGraphicFramePr>
          <p:nvPr>
            <p:ph sz="quarter" idx="13"/>
            <p:extLst>
              <p:ext uri="{D42A27DB-BD31-4B8C-83A1-F6EECF244321}">
                <p14:modId xmlns:p14="http://schemas.microsoft.com/office/powerpoint/2010/main" val="2518566412"/>
              </p:ext>
            </p:extLst>
          </p:nvPr>
        </p:nvGraphicFramePr>
        <p:xfrm>
          <a:off x="965200" y="1982974"/>
          <a:ext cx="10701338" cy="4352925"/>
        </p:xfrm>
        <a:graphic>
          <a:graphicData uri="http://schemas.openxmlformats.org/drawingml/2006/chart">
            <c:chart xmlns:c="http://schemas.openxmlformats.org/drawingml/2006/chart" xmlns:r="http://schemas.openxmlformats.org/officeDocument/2006/relationships" r:id="rId3"/>
          </a:graphicData>
        </a:graphic>
      </p:graphicFrame>
      <p:sp>
        <p:nvSpPr>
          <p:cNvPr id="8" name="Footer Placeholder 7">
            <a:extLst>
              <a:ext uri="{FF2B5EF4-FFF2-40B4-BE49-F238E27FC236}">
                <a16:creationId xmlns:a16="http://schemas.microsoft.com/office/drawing/2014/main" id="{ADD66201-40EB-4EE2-858B-2BF0DBC12CEB}"/>
              </a:ext>
            </a:extLst>
          </p:cNvPr>
          <p:cNvSpPr>
            <a:spLocks noGrp="1"/>
          </p:cNvSpPr>
          <p:nvPr>
            <p:ph type="ftr" sz="quarter" idx="15"/>
          </p:nvPr>
        </p:nvSpPr>
        <p:spPr/>
        <p:txBody>
          <a:bodyPr/>
          <a:lstStyle/>
          <a:p>
            <a:r>
              <a:rPr lang="en-US" dirty="0"/>
              <a:t>Not for consumer use.</a:t>
            </a:r>
          </a:p>
        </p:txBody>
      </p:sp>
      <p:sp>
        <p:nvSpPr>
          <p:cNvPr id="2" name="Slide Number Placeholder 1">
            <a:extLst>
              <a:ext uri="{FF2B5EF4-FFF2-40B4-BE49-F238E27FC236}">
                <a16:creationId xmlns:a16="http://schemas.microsoft.com/office/drawing/2014/main" id="{C29596ED-4BAF-8F43-BAE2-67C579AB1E13}"/>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t>7</a:t>
            </a:fld>
            <a:endParaRPr lang="en-US"/>
          </a:p>
        </p:txBody>
      </p:sp>
    </p:spTree>
    <p:extLst>
      <p:ext uri="{BB962C8B-B14F-4D97-AF65-F5344CB8AC3E}">
        <p14:creationId xmlns:p14="http://schemas.microsoft.com/office/powerpoint/2010/main" val="306395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EAFD-3801-6D4C-972E-2AB4B8E490CF}"/>
              </a:ext>
            </a:extLst>
          </p:cNvPr>
          <p:cNvSpPr>
            <a:spLocks noGrp="1"/>
          </p:cNvSpPr>
          <p:nvPr>
            <p:ph type="ctrTitle"/>
          </p:nvPr>
        </p:nvSpPr>
        <p:spPr/>
        <p:txBody>
          <a:bodyPr/>
          <a:lstStyle/>
          <a:p>
            <a:r>
              <a:rPr lang="en-US" dirty="0"/>
              <a:t>Accumulation Strategies</a:t>
            </a:r>
          </a:p>
        </p:txBody>
      </p:sp>
      <p:sp>
        <p:nvSpPr>
          <p:cNvPr id="4" name="Footer Placeholder 3">
            <a:extLst>
              <a:ext uri="{FF2B5EF4-FFF2-40B4-BE49-F238E27FC236}">
                <a16:creationId xmlns:a16="http://schemas.microsoft.com/office/drawing/2014/main" id="{255BE9D2-48E7-4342-92B6-09EEB2913271}"/>
              </a:ext>
              <a:ext uri="{C183D7F6-B498-43B3-948B-1728B52AA6E4}">
                <adec:decorative xmlns:adec="http://schemas.microsoft.com/office/drawing/2017/decorative" val="1"/>
              </a:ext>
            </a:extLst>
          </p:cNvPr>
          <p:cNvSpPr>
            <a:spLocks noGrp="1"/>
          </p:cNvSpPr>
          <p:nvPr>
            <p:ph type="ftr" sz="quarter" idx="16"/>
          </p:nvPr>
        </p:nvSpPr>
        <p:spPr/>
        <p:txBody>
          <a:bodyPr/>
          <a:lstStyle/>
          <a:p>
            <a:r>
              <a:rPr lang="en-US"/>
              <a:t>Not for consumer use.</a:t>
            </a:r>
            <a:endParaRPr lang="en-US" dirty="0"/>
          </a:p>
        </p:txBody>
      </p:sp>
      <p:sp>
        <p:nvSpPr>
          <p:cNvPr id="3" name="Slide Number Placeholder 2">
            <a:extLst>
              <a:ext uri="{FF2B5EF4-FFF2-40B4-BE49-F238E27FC236}">
                <a16:creationId xmlns:a16="http://schemas.microsoft.com/office/drawing/2014/main" id="{4C9390B5-2828-5B4E-B9A7-2E4D5FB81A8D}"/>
              </a:ext>
              <a:ext uri="{C183D7F6-B498-43B3-948B-1728B52AA6E4}">
                <adec:decorative xmlns:adec="http://schemas.microsoft.com/office/drawing/2017/decorative" val="1"/>
              </a:ext>
            </a:extLst>
          </p:cNvPr>
          <p:cNvSpPr>
            <a:spLocks noGrp="1"/>
          </p:cNvSpPr>
          <p:nvPr>
            <p:ph type="sldNum" sz="quarter" idx="4"/>
          </p:nvPr>
        </p:nvSpPr>
        <p:spPr/>
        <p:txBody>
          <a:bodyPr/>
          <a:lstStyle/>
          <a:p>
            <a:fld id="{DE186485-5DB6-4586-BF39-0EA5B3D5871F}" type="slidenum">
              <a:rPr lang="en-US" smtClean="0"/>
              <a:pPr/>
              <a:t>8</a:t>
            </a:fld>
            <a:endParaRPr lang="en-US"/>
          </a:p>
        </p:txBody>
      </p:sp>
    </p:spTree>
    <p:extLst>
      <p:ext uri="{BB962C8B-B14F-4D97-AF65-F5344CB8AC3E}">
        <p14:creationId xmlns:p14="http://schemas.microsoft.com/office/powerpoint/2010/main" val="359503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7FAFC1-FBB0-FC46-AE27-4B0CE75F74C9}"/>
              </a:ext>
            </a:extLst>
          </p:cNvPr>
          <p:cNvSpPr>
            <a:spLocks noGrp="1"/>
          </p:cNvSpPr>
          <p:nvPr>
            <p:ph type="title"/>
          </p:nvPr>
        </p:nvSpPr>
        <p:spPr/>
        <p:txBody>
          <a:bodyPr tIns="0"/>
          <a:lstStyle/>
          <a:p>
            <a:r>
              <a:rPr lang="en-US" dirty="0"/>
              <a:t>Current vs Historical Taxation</a:t>
            </a:r>
          </a:p>
        </p:txBody>
      </p:sp>
      <p:sp>
        <p:nvSpPr>
          <p:cNvPr id="3" name="Content Placeholder 2">
            <a:extLst>
              <a:ext uri="{FF2B5EF4-FFF2-40B4-BE49-F238E27FC236}">
                <a16:creationId xmlns:a16="http://schemas.microsoft.com/office/drawing/2014/main" id="{026B0E91-C419-E644-94CA-1DBB73139F06}"/>
              </a:ext>
            </a:extLst>
          </p:cNvPr>
          <p:cNvSpPr>
            <a:spLocks noGrp="1"/>
          </p:cNvSpPr>
          <p:nvPr>
            <p:ph sz="quarter" idx="15"/>
          </p:nvPr>
        </p:nvSpPr>
        <p:spPr/>
        <p:txBody>
          <a:bodyPr/>
          <a:lstStyle/>
          <a:p>
            <a:r>
              <a:rPr lang="en-US" dirty="0"/>
              <a:t>Marginal Income Tax Brackets 1913-2021</a:t>
            </a:r>
          </a:p>
        </p:txBody>
      </p:sp>
      <p:sp>
        <p:nvSpPr>
          <p:cNvPr id="30" name="Content Placeholder 29">
            <a:extLst>
              <a:ext uri="{FF2B5EF4-FFF2-40B4-BE49-F238E27FC236}">
                <a16:creationId xmlns:a16="http://schemas.microsoft.com/office/drawing/2014/main" id="{B2EA57F2-6AFD-425D-B1A1-DBAA8977062E}"/>
              </a:ext>
            </a:extLst>
          </p:cNvPr>
          <p:cNvSpPr>
            <a:spLocks noGrp="1"/>
          </p:cNvSpPr>
          <p:nvPr>
            <p:ph sz="quarter" idx="18"/>
          </p:nvPr>
        </p:nvSpPr>
        <p:spPr>
          <a:xfrm>
            <a:off x="3456906" y="2129262"/>
            <a:ext cx="2289138" cy="271739"/>
          </a:xfrm>
          <a:solidFill>
            <a:schemeClr val="bg2">
              <a:lumMod val="40000"/>
              <a:lumOff val="60000"/>
            </a:schemeClr>
          </a:solidFill>
        </p:spPr>
        <p:txBody>
          <a:bodyPr/>
          <a:lstStyle/>
          <a:p>
            <a:pPr marL="0" indent="0" algn="ctr">
              <a:buNone/>
            </a:pPr>
            <a:r>
              <a:rPr lang="en-US" sz="1600" b="1" dirty="0">
                <a:solidFill>
                  <a:schemeClr val="tx1"/>
                </a:solidFill>
                <a:ea typeface="ＭＳ Ｐゴシック" charset="0"/>
              </a:rPr>
              <a:t>1944 and 1945 - 94%</a:t>
            </a:r>
          </a:p>
        </p:txBody>
      </p:sp>
      <p:graphicFrame>
        <p:nvGraphicFramePr>
          <p:cNvPr id="10" name="Content Placeholder 9" descr="Chart titled “Current versus Historical Taxation: Marginal Income Tax Brackets 1913 to 2021”, demonstrating the highest marginal rate and the lowest marginal rate from 1913 to 2021. There have been increases and decreases over time, with the highest marginal tax rate being 94 percent in the years 1944 and 1945 and the lowest marginal tax rate being zero percent in the years 1977 to 1986.">
            <a:extLst>
              <a:ext uri="{FF2B5EF4-FFF2-40B4-BE49-F238E27FC236}">
                <a16:creationId xmlns:a16="http://schemas.microsoft.com/office/drawing/2014/main" id="{6ADDA0F8-B96F-4F49-AD55-611DB0654BE2}"/>
              </a:ext>
            </a:extLst>
          </p:cNvPr>
          <p:cNvGraphicFramePr>
            <a:graphicFrameLocks noGrp="1"/>
          </p:cNvGraphicFramePr>
          <p:nvPr>
            <p:ph sz="quarter" idx="13"/>
            <p:extLst>
              <p:ext uri="{D42A27DB-BD31-4B8C-83A1-F6EECF244321}">
                <p14:modId xmlns:p14="http://schemas.microsoft.com/office/powerpoint/2010/main" val="3137147389"/>
              </p:ext>
            </p:extLst>
          </p:nvPr>
        </p:nvGraphicFramePr>
        <p:xfrm>
          <a:off x="965198" y="2449256"/>
          <a:ext cx="10515600" cy="3858637"/>
        </p:xfrm>
        <a:graphic>
          <a:graphicData uri="http://schemas.openxmlformats.org/drawingml/2006/chart">
            <c:chart xmlns:c="http://schemas.openxmlformats.org/drawingml/2006/chart" xmlns:r="http://schemas.openxmlformats.org/officeDocument/2006/relationships" r:id="rId3"/>
          </a:graphicData>
        </a:graphic>
      </p:graphicFrame>
      <p:sp>
        <p:nvSpPr>
          <p:cNvPr id="31" name="Content Placeholder 30">
            <a:extLst>
              <a:ext uri="{FF2B5EF4-FFF2-40B4-BE49-F238E27FC236}">
                <a16:creationId xmlns:a16="http://schemas.microsoft.com/office/drawing/2014/main" id="{2FC28A9C-70DB-4B0A-AEB0-5EBC7A32D911}"/>
              </a:ext>
            </a:extLst>
          </p:cNvPr>
          <p:cNvSpPr>
            <a:spLocks noGrp="1"/>
          </p:cNvSpPr>
          <p:nvPr>
            <p:ph sz="quarter" idx="19"/>
          </p:nvPr>
        </p:nvSpPr>
        <p:spPr>
          <a:xfrm>
            <a:off x="6848272" y="4993793"/>
            <a:ext cx="1437772" cy="492443"/>
          </a:xfrm>
          <a:solidFill>
            <a:schemeClr val="bg2">
              <a:lumMod val="40000"/>
              <a:lumOff val="60000"/>
            </a:schemeClr>
          </a:solidFill>
        </p:spPr>
        <p:txBody>
          <a:bodyPr wrap="square" lIns="0" tIns="0" rIns="0" bIns="0">
            <a:spAutoFit/>
          </a:bodyPr>
          <a:lstStyle/>
          <a:p>
            <a:pPr marL="0" indent="0" algn="ctr" defTabSz="377190" fontAlgn="base">
              <a:lnSpc>
                <a:spcPct val="100000"/>
              </a:lnSpc>
              <a:spcBef>
                <a:spcPct val="0"/>
              </a:spcBef>
              <a:spcAft>
                <a:spcPct val="0"/>
              </a:spcAft>
              <a:buClrTx/>
              <a:buNone/>
              <a:defRPr/>
            </a:pPr>
            <a:r>
              <a:rPr lang="en-US" sz="1600" b="1" dirty="0">
                <a:solidFill>
                  <a:schemeClr val="tx1"/>
                </a:solidFill>
                <a:latin typeface="Arial"/>
                <a:ea typeface="ＭＳ Ｐゴシック" charset="0"/>
              </a:rPr>
              <a:t>1977 to 1986 </a:t>
            </a:r>
            <a:br>
              <a:rPr lang="en-US" sz="1600" b="1" dirty="0">
                <a:solidFill>
                  <a:schemeClr val="tx1"/>
                </a:solidFill>
                <a:latin typeface="Arial"/>
                <a:ea typeface="ＭＳ Ｐゴシック" charset="0"/>
              </a:rPr>
            </a:br>
            <a:r>
              <a:rPr lang="en-US" sz="1600" b="1" dirty="0">
                <a:solidFill>
                  <a:schemeClr val="tx1"/>
                </a:solidFill>
                <a:latin typeface="Arial"/>
                <a:ea typeface="ＭＳ Ｐゴシック" charset="0"/>
              </a:rPr>
              <a:t>– 0%</a:t>
            </a:r>
          </a:p>
        </p:txBody>
      </p:sp>
      <p:sp>
        <p:nvSpPr>
          <p:cNvPr id="5" name="Text Placeholder 4">
            <a:extLst>
              <a:ext uri="{FF2B5EF4-FFF2-40B4-BE49-F238E27FC236}">
                <a16:creationId xmlns:a16="http://schemas.microsoft.com/office/drawing/2014/main" id="{E2696C3F-EBC6-B346-B77D-BBCE01D71D4D}"/>
              </a:ext>
            </a:extLst>
          </p:cNvPr>
          <p:cNvSpPr>
            <a:spLocks noGrp="1"/>
          </p:cNvSpPr>
          <p:nvPr>
            <p:ph type="body" sz="quarter" idx="16"/>
          </p:nvPr>
        </p:nvSpPr>
        <p:spPr/>
        <p:txBody>
          <a:bodyPr/>
          <a:lstStyle/>
          <a:p>
            <a:r>
              <a:rPr lang="en-US" dirty="0"/>
              <a:t>Sources: Tax Policy Center, Urban Institute and Bookings Institution</a:t>
            </a:r>
          </a:p>
        </p:txBody>
      </p:sp>
      <p:sp>
        <p:nvSpPr>
          <p:cNvPr id="13" name="Footer Placeholder 12">
            <a:extLst>
              <a:ext uri="{FF2B5EF4-FFF2-40B4-BE49-F238E27FC236}">
                <a16:creationId xmlns:a16="http://schemas.microsoft.com/office/drawing/2014/main" id="{A778885B-179E-4F31-BAD2-FBF63D6FA44E}"/>
              </a:ext>
              <a:ext uri="{C183D7F6-B498-43B3-948B-1728B52AA6E4}">
                <adec:decorative xmlns:adec="http://schemas.microsoft.com/office/drawing/2017/decorative" val="1"/>
              </a:ext>
            </a:extLst>
          </p:cNvPr>
          <p:cNvSpPr>
            <a:spLocks noGrp="1"/>
          </p:cNvSpPr>
          <p:nvPr>
            <p:ph type="ftr" sz="quarter" idx="17"/>
          </p:nvPr>
        </p:nvSpPr>
        <p:spPr/>
        <p:txBody>
          <a:bodyPr/>
          <a:lstStyle/>
          <a:p>
            <a:r>
              <a:rPr lang="en-US" dirty="0"/>
              <a:t>Not for consumer use.</a:t>
            </a:r>
          </a:p>
        </p:txBody>
      </p:sp>
      <p:sp>
        <p:nvSpPr>
          <p:cNvPr id="2" name="Slide Number Placeholder 1">
            <a:extLst>
              <a:ext uri="{FF2B5EF4-FFF2-40B4-BE49-F238E27FC236}">
                <a16:creationId xmlns:a16="http://schemas.microsoft.com/office/drawing/2014/main" id="{C29596ED-4BAF-8F43-BAE2-67C579AB1E13}"/>
              </a:ext>
              <a:ext uri="{C183D7F6-B498-43B3-948B-1728B52AA6E4}">
                <adec:decorative xmlns:adec="http://schemas.microsoft.com/office/drawing/2017/decorative" val="1"/>
              </a:ext>
            </a:extLst>
          </p:cNvPr>
          <p:cNvSpPr>
            <a:spLocks noGrp="1"/>
          </p:cNvSpPr>
          <p:nvPr>
            <p:ph type="sldNum" sz="quarter" idx="12"/>
          </p:nvPr>
        </p:nvSpPr>
        <p:spPr/>
        <p:txBody>
          <a:bodyPr/>
          <a:lstStyle/>
          <a:p>
            <a:fld id="{DE186485-5DB6-4586-BF39-0EA5B3D5871F}" type="slidenum">
              <a:rPr lang="en-US" smtClean="0"/>
              <a:pPr/>
              <a:t>9</a:t>
            </a:fld>
            <a:endParaRPr lang="en-US"/>
          </a:p>
        </p:txBody>
      </p:sp>
    </p:spTree>
    <p:extLst>
      <p:ext uri="{BB962C8B-B14F-4D97-AF65-F5344CB8AC3E}">
        <p14:creationId xmlns:p14="http://schemas.microsoft.com/office/powerpoint/2010/main" val="495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vers and Section Headers">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vanced Layout">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RET">
      <a:dk1>
        <a:srgbClr val="002245"/>
      </a:dk1>
      <a:lt1>
        <a:sysClr val="window" lastClr="FFFFFF"/>
      </a:lt1>
      <a:dk2>
        <a:srgbClr val="00386F"/>
      </a:dk2>
      <a:lt2>
        <a:srgbClr val="007BC1"/>
      </a:lt2>
      <a:accent1>
        <a:srgbClr val="FFD200"/>
      </a:accent1>
      <a:accent2>
        <a:srgbClr val="D1931F"/>
      </a:accent2>
      <a:accent3>
        <a:srgbClr val="009ED1"/>
      </a:accent3>
      <a:accent4>
        <a:srgbClr val="98C3DE"/>
      </a:accent4>
      <a:accent5>
        <a:srgbClr val="A29E95"/>
      </a:accent5>
      <a:accent6>
        <a:srgbClr val="504844"/>
      </a:accent6>
      <a:hlink>
        <a:srgbClr val="0070C0"/>
      </a:hlink>
      <a:folHlink>
        <a:srgbClr val="004A82"/>
      </a:folHlink>
    </a:clrScheme>
    <a:fontScheme name="RET">
      <a:majorFont>
        <a:latin typeface="PrudentialModern SemCon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6C5EC0AAC3A8479663415BC0FB014C" ma:contentTypeVersion="11" ma:contentTypeDescription="Create a new document." ma:contentTypeScope="" ma:versionID="b95997b6f582493e114d69a8984fb6fe">
  <xsd:schema xmlns:xsd="http://www.w3.org/2001/XMLSchema" xmlns:xs="http://www.w3.org/2001/XMLSchema" xmlns:p="http://schemas.microsoft.com/office/2006/metadata/properties" xmlns:ns1="http://schemas.microsoft.com/sharepoint/v3" xmlns:ns2="95715026-d2d8-478d-af44-fa69ec661627" targetNamespace="http://schemas.microsoft.com/office/2006/metadata/properties" ma:root="true" ma:fieldsID="bce669ff3229a50b64af78548661c854" ns1:_="" ns2:_="">
    <xsd:import namespace="http://schemas.microsoft.com/sharepoint/v3"/>
    <xsd:import namespace="95715026-d2d8-478d-af44-fa69ec661627"/>
    <xsd:element name="properties">
      <xsd:complexType>
        <xsd:sequence>
          <xsd:element name="documentManagement">
            <xsd:complexType>
              <xsd:all>
                <xsd:element ref="ns1:PublishingStartDate" minOccurs="0"/>
                <xsd:element ref="ns1:PublishingExpirationDate" minOccurs="0"/>
                <xsd:element ref="ns1:RatingCount" minOccurs="0"/>
                <xsd:element ref="ns1:RatedBy" minOccurs="0"/>
                <xsd:element ref="ns1:Ratings" minOccurs="0"/>
                <xsd:element ref="ns1:AverageRating" minOccurs="0"/>
                <xsd:element ref="ns1:LikedBy" minOccurs="0"/>
                <xsd:element ref="ns1:LikesCount"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element name="RatingCount" ma:index="10" nillable="true" ma:displayName="Number of Ratings" ma:decimals="0" ma:description="Number of ratings submitted" ma:internalName="RatingCount" ma:readOnly="true">
      <xsd:simpleType>
        <xsd:restriction base="dms:Number"/>
      </xsd:simpleType>
    </xsd:element>
    <xsd:element name="RatedBy" ma:index="11"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2" nillable="true" ma:displayName="User ratings" ma:description="User ratings for the item" ma:hidden="true" ma:internalName="Ratings">
      <xsd:simpleType>
        <xsd:restriction base="dms:Note"/>
      </xsd:simpleType>
    </xsd:element>
    <xsd:element name="AverageRating" ma:index="13" nillable="true" ma:displayName="Rating (0-5)" ma:decimals="2" ma:description="Average value of all the ratings that have been submitted" ma:internalName="AverageRating" ma:readOnly="true">
      <xsd:simpleType>
        <xsd:restriction base="dms:Number"/>
      </xsd:simpleType>
    </xsd:element>
    <xsd:element name="LikedBy" ma:index="14"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ikesCount" ma:index="1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5715026-d2d8-478d-af44-fa69ec661627"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Ratings xmlns="http://schemas.microsoft.com/sharepoint/v3" xsi:nil="true"/>
    <LikedBy xmlns="http://schemas.microsoft.com/sharepoint/v3">
      <UserInfo>
        <DisplayName/>
        <AccountId xsi:nil="true"/>
        <AccountType/>
      </UserInfo>
    </LikedBy>
    <PublishingExpirationDate xmlns="http://schemas.microsoft.com/sharepoint/v3" xsi:nil="true"/>
    <PublishingStartDate xmlns="http://schemas.microsoft.com/sharepoint/v3" xsi:nil="true"/>
    <RatedBy xmlns="http://schemas.microsoft.com/sharepoint/v3">
      <UserInfo>
        <DisplayName/>
        <AccountId xsi:nil="true"/>
        <AccountType/>
      </UserInfo>
    </RatedBy>
    <AverageRating xmlns="http://schemas.microsoft.com/sharepoint/v3" xsi:nil="true"/>
    <RatingCount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A3A682-F5C9-41A0-8C15-7451600293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5715026-d2d8-478d-af44-fa69ec6616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DDC2FD-EBAF-467B-808D-ED03BDFA9556}">
  <ds:schemaRefs>
    <ds:schemaRef ds:uri="http://purl.org/dc/elements/1.1/"/>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www.w3.org/XML/1998/namespace"/>
    <ds:schemaRef ds:uri="http://schemas.microsoft.com/office/infopath/2007/PartnerControls"/>
    <ds:schemaRef ds:uri="95715026-d2d8-478d-af44-fa69ec661627"/>
    <ds:schemaRef ds:uri="http://schemas.microsoft.com/sharepoint/v3"/>
    <ds:schemaRef ds:uri="http://purl.org/dc/terms/"/>
  </ds:schemaRefs>
</ds:datastoreItem>
</file>

<file path=customXml/itemProps3.xml><?xml version="1.0" encoding="utf-8"?>
<ds:datastoreItem xmlns:ds="http://schemas.openxmlformats.org/officeDocument/2006/customXml" ds:itemID="{757CE5CB-24ED-419F-B777-E903D9F178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8855</TotalTime>
  <Words>4467</Words>
  <Application>Microsoft Office PowerPoint</Application>
  <PresentationFormat>Widescreen</PresentationFormat>
  <Paragraphs>344</Paragraphs>
  <Slides>29</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Arial</vt:lpstr>
      <vt:lpstr>Arial Narrow</vt:lpstr>
      <vt:lpstr>Calibri</vt:lpstr>
      <vt:lpstr>PrudentialModern Bold SemiConde</vt:lpstr>
      <vt:lpstr>PrudentialModern Med Cond</vt:lpstr>
      <vt:lpstr>PrudentialModern Medium</vt:lpstr>
      <vt:lpstr>PRUDENTIALMODERN MEDIUM CONDENS</vt:lpstr>
      <vt:lpstr>PrudentialModern SemCond</vt:lpstr>
      <vt:lpstr>Wingdings</vt:lpstr>
      <vt:lpstr>Covers and Section Headers</vt:lpstr>
      <vt:lpstr>Advanced Layout</vt:lpstr>
      <vt:lpstr> §7702 and You</vt:lpstr>
      <vt:lpstr>Life Insurance Defined</vt:lpstr>
      <vt:lpstr>Agenda</vt:lpstr>
      <vt:lpstr>§7702 Changes</vt:lpstr>
      <vt:lpstr>Consolidated Appropriations Act 2021</vt:lpstr>
      <vt:lpstr>Why the change? </vt:lpstr>
      <vt:lpstr>How much more premium?</vt:lpstr>
      <vt:lpstr>Accumulation Strategies</vt:lpstr>
      <vt:lpstr>Current vs Historical Taxation</vt:lpstr>
      <vt:lpstr>Biden’s Income Tax Proposals</vt:lpstr>
      <vt:lpstr>Why is this important?</vt:lpstr>
      <vt:lpstr>Life Insurance Tax Codes</vt:lpstr>
      <vt:lpstr>Life Insurance Tax Codes Change: Impact</vt:lpstr>
      <vt:lpstr>The Benefits of Tax Diversification</vt:lpstr>
      <vt:lpstr>Life insurance in Retirement Planning</vt:lpstr>
      <vt:lpstr>Life Insurance in Retirement Planning </vt:lpstr>
      <vt:lpstr>Executive Bonus/Split Dollar</vt:lpstr>
      <vt:lpstr>Private Placement</vt:lpstr>
      <vt:lpstr>Positioning Ideas</vt:lpstr>
      <vt:lpstr>Short Pays</vt:lpstr>
      <vt:lpstr>Child Policies</vt:lpstr>
      <vt:lpstr>Premium Finance/Private Finance</vt:lpstr>
      <vt:lpstr>Policy Review</vt:lpstr>
      <vt:lpstr>Mirrored Loans</vt:lpstr>
      <vt:lpstr>Chronic Illness Planning</vt:lpstr>
      <vt:lpstr>Review</vt:lpstr>
      <vt:lpstr>Questions?</vt:lpstr>
      <vt:lpstr>Important Information</vt:lpstr>
      <vt:lpstr>Important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MonicaS</dc:creator>
  <cp:lastModifiedBy>Rebecca Nappi</cp:lastModifiedBy>
  <cp:revision>741</cp:revision>
  <dcterms:modified xsi:type="dcterms:W3CDTF">2021-05-12T19:00:35Z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0x010100E56C5EC0AAC3A8479663415BC0FB014C</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AuthorIds_UIVersion_2048">
    <vt:lpwstr>83</vt:lpwstr>
  </property>
</Properties>
</file>