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1"/>
    <p:sldMasterId id="2147483692" r:id="rId12"/>
  </p:sldMasterIdLst>
  <p:notesMasterIdLst>
    <p:notesMasterId r:id="rId94"/>
  </p:notesMasterIdLst>
  <p:handoutMasterIdLst>
    <p:handoutMasterId r:id="rId95"/>
  </p:handoutMasterIdLst>
  <p:sldIdLst>
    <p:sldId id="325" r:id="rId13"/>
    <p:sldId id="274" r:id="rId14"/>
    <p:sldId id="263" r:id="rId15"/>
    <p:sldId id="264" r:id="rId16"/>
    <p:sldId id="265" r:id="rId17"/>
    <p:sldId id="444" r:id="rId18"/>
    <p:sldId id="309" r:id="rId19"/>
    <p:sldId id="454" r:id="rId20"/>
    <p:sldId id="354" r:id="rId21"/>
    <p:sldId id="490" r:id="rId22"/>
    <p:sldId id="353" r:id="rId23"/>
    <p:sldId id="266" r:id="rId24"/>
    <p:sldId id="275" r:id="rId25"/>
    <p:sldId id="281" r:id="rId26"/>
    <p:sldId id="383" r:id="rId27"/>
    <p:sldId id="384" r:id="rId28"/>
    <p:sldId id="385" r:id="rId29"/>
    <p:sldId id="296" r:id="rId30"/>
    <p:sldId id="301" r:id="rId31"/>
    <p:sldId id="355" r:id="rId32"/>
    <p:sldId id="297" r:id="rId33"/>
    <p:sldId id="442" r:id="rId34"/>
    <p:sldId id="298" r:id="rId35"/>
    <p:sldId id="435" r:id="rId36"/>
    <p:sldId id="474" r:id="rId37"/>
    <p:sldId id="286" r:id="rId38"/>
    <p:sldId id="469" r:id="rId39"/>
    <p:sldId id="287" r:id="rId40"/>
    <p:sldId id="289" r:id="rId41"/>
    <p:sldId id="290" r:id="rId42"/>
    <p:sldId id="361" r:id="rId43"/>
    <p:sldId id="475" r:id="rId44"/>
    <p:sldId id="476" r:id="rId45"/>
    <p:sldId id="412" r:id="rId46"/>
    <p:sldId id="411" r:id="rId47"/>
    <p:sldId id="413" r:id="rId48"/>
    <p:sldId id="477" r:id="rId49"/>
    <p:sldId id="417" r:id="rId50"/>
    <p:sldId id="478" r:id="rId51"/>
    <p:sldId id="418" r:id="rId52"/>
    <p:sldId id="479" r:id="rId53"/>
    <p:sldId id="480" r:id="rId54"/>
    <p:sldId id="425" r:id="rId55"/>
    <p:sldId id="481" r:id="rId56"/>
    <p:sldId id="482" r:id="rId57"/>
    <p:sldId id="426" r:id="rId58"/>
    <p:sldId id="457" r:id="rId59"/>
    <p:sldId id="293" r:id="rId60"/>
    <p:sldId id="330" r:id="rId61"/>
    <p:sldId id="307" r:id="rId62"/>
    <p:sldId id="461" r:id="rId63"/>
    <p:sldId id="462" r:id="rId64"/>
    <p:sldId id="302" r:id="rId65"/>
    <p:sldId id="487" r:id="rId66"/>
    <p:sldId id="313" r:id="rId67"/>
    <p:sldId id="468" r:id="rId68"/>
    <p:sldId id="374" r:id="rId69"/>
    <p:sldId id="470" r:id="rId70"/>
    <p:sldId id="472" r:id="rId71"/>
    <p:sldId id="485" r:id="rId72"/>
    <p:sldId id="492" r:id="rId73"/>
    <p:sldId id="491" r:id="rId74"/>
    <p:sldId id="467" r:id="rId75"/>
    <p:sldId id="300" r:id="rId76"/>
    <p:sldId id="270" r:id="rId77"/>
    <p:sldId id="448" r:id="rId78"/>
    <p:sldId id="375" r:id="rId79"/>
    <p:sldId id="376" r:id="rId80"/>
    <p:sldId id="451" r:id="rId81"/>
    <p:sldId id="452" r:id="rId82"/>
    <p:sldId id="453" r:id="rId83"/>
    <p:sldId id="489" r:id="rId84"/>
    <p:sldId id="465" r:id="rId85"/>
    <p:sldId id="464" r:id="rId86"/>
    <p:sldId id="261" r:id="rId87"/>
    <p:sldId id="473" r:id="rId88"/>
    <p:sldId id="484" r:id="rId89"/>
    <p:sldId id="441" r:id="rId90"/>
    <p:sldId id="438" r:id="rId91"/>
    <p:sldId id="439" r:id="rId92"/>
    <p:sldId id="440" r:id="rId93"/>
  </p:sldIdLst>
  <p:sldSz cx="12192000" cy="6858000"/>
  <p:notesSz cx="6858000" cy="9144000"/>
  <p:custShowLst>
    <p:custShow name="Benefits" id="0">
      <p:sldLst>
        <p:sld r:id="rId90"/>
      </p:sldLst>
    </p:custShow>
    <p:custShow name="RPU" id="1">
      <p:sldLst>
        <p:sld r:id="rId91"/>
      </p:sldLst>
    </p:custShow>
    <p:custShow name="DB" id="2">
      <p:sldLst>
        <p:sld r:id="rId92"/>
      </p:sldLst>
    </p:custShow>
    <p:custShow name="ROP" id="3">
      <p:sldLst>
        <p:sld r:id="rId93"/>
      </p:sldLst>
    </p:custShow>
  </p:custShowLst>
  <p:custDataLst>
    <p:custData r:id="rId4"/>
    <p:custData r:id="rId2"/>
    <p:custData r:id="rId7"/>
    <p:custData r:id="rId8"/>
    <p:custData r:id="rId1"/>
    <p:custData r:id="rId9"/>
    <p:custData r:id="rId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6D4CB9F3-DC1B-4B07-A5E9-0FE60ADCA49D}">
          <p14:sldIdLst>
            <p14:sldId id="325"/>
          </p14:sldIdLst>
        </p14:section>
        <p14:section name="Agenda" id="{AB619F5A-1D8D-452F-95B7-AE65E52E3BCE}">
          <p14:sldIdLst>
            <p14:sldId id="274"/>
          </p14:sldIdLst>
        </p14:section>
        <p14:section name="Company" id="{B7846D26-3746-47A8-97B7-52C84E9CB76C}">
          <p14:sldIdLst>
            <p14:sldId id="263"/>
            <p14:sldId id="264"/>
            <p14:sldId id="265"/>
          </p14:sldIdLst>
        </p14:section>
        <p14:section name="The basics" id="{B4A3F65C-6B7C-4B58-A021-2FEC484B9280}">
          <p14:sldIdLst>
            <p14:sldId id="444"/>
            <p14:sldId id="309"/>
            <p14:sldId id="454"/>
            <p14:sldId id="354"/>
            <p14:sldId id="490"/>
            <p14:sldId id="353"/>
          </p14:sldIdLst>
        </p14:section>
        <p14:section name="Why it's unique" id="{4A8B5C6C-48E2-43A9-AB61-5F962BF01700}">
          <p14:sldIdLst>
            <p14:sldId id="266"/>
            <p14:sldId id="275"/>
            <p14:sldId id="281"/>
            <p14:sldId id="383"/>
            <p14:sldId id="384"/>
            <p14:sldId id="385"/>
            <p14:sldId id="296"/>
            <p14:sldId id="301"/>
            <p14:sldId id="355"/>
            <p14:sldId id="297"/>
            <p14:sldId id="442"/>
            <p14:sldId id="298"/>
            <p14:sldId id="435"/>
            <p14:sldId id="474"/>
            <p14:sldId id="286"/>
            <p14:sldId id="469"/>
          </p14:sldIdLst>
        </p14:section>
        <p14:section name="Concepts" id="{96E7E975-5F84-4C60-8302-38C94D8568D2}">
          <p14:sldIdLst>
            <p14:sldId id="287"/>
            <p14:sldId id="289"/>
            <p14:sldId id="290"/>
            <p14:sldId id="361"/>
            <p14:sldId id="475"/>
            <p14:sldId id="476"/>
            <p14:sldId id="412"/>
            <p14:sldId id="411"/>
            <p14:sldId id="413"/>
            <p14:sldId id="477"/>
            <p14:sldId id="417"/>
            <p14:sldId id="478"/>
            <p14:sldId id="418"/>
            <p14:sldId id="479"/>
            <p14:sldId id="480"/>
            <p14:sldId id="425"/>
            <p14:sldId id="481"/>
            <p14:sldId id="482"/>
            <p14:sldId id="426"/>
            <p14:sldId id="457"/>
            <p14:sldId id="293"/>
            <p14:sldId id="330"/>
            <p14:sldId id="307"/>
            <p14:sldId id="461"/>
            <p14:sldId id="462"/>
            <p14:sldId id="302"/>
            <p14:sldId id="487"/>
            <p14:sldId id="313"/>
            <p14:sldId id="468"/>
            <p14:sldId id="374"/>
            <p14:sldId id="470"/>
            <p14:sldId id="472"/>
            <p14:sldId id="485"/>
            <p14:sldId id="492"/>
            <p14:sldId id="491"/>
            <p14:sldId id="467"/>
            <p14:sldId id="300"/>
          </p14:sldIdLst>
        </p14:section>
        <p14:section name="Service" id="{8EFE0385-648D-425C-ABCA-EC827CE68BCF}">
          <p14:sldIdLst>
            <p14:sldId id="270"/>
            <p14:sldId id="448"/>
            <p14:sldId id="375"/>
            <p14:sldId id="376"/>
            <p14:sldId id="451"/>
            <p14:sldId id="452"/>
            <p14:sldId id="453"/>
            <p14:sldId id="489"/>
            <p14:sldId id="465"/>
            <p14:sldId id="464"/>
          </p14:sldIdLst>
        </p14:section>
        <p14:section name="Disclosures" id="{0D7C881A-9106-41A2-9082-E5169259E2E2}">
          <p14:sldIdLst>
            <p14:sldId id="261"/>
            <p14:sldId id="473"/>
          </p14:sldIdLst>
        </p14:section>
        <p14:section name="Contact us" id="{283BA8B0-0D75-4428-A854-AF384AAECCA6}">
          <p14:sldIdLst>
            <p14:sldId id="484"/>
          </p14:sldIdLst>
        </p14:section>
        <p14:section name="Guarantees" id="{40F3EC57-E252-475D-8FD8-D857A4EFE369}">
          <p14:sldIdLst>
            <p14:sldId id="441"/>
            <p14:sldId id="438"/>
            <p14:sldId id="439"/>
            <p14:sldId id="4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Bak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F"/>
    <a:srgbClr val="94C83D"/>
    <a:srgbClr val="56C4EA"/>
    <a:srgbClr val="0BA94C"/>
    <a:srgbClr val="0C7B40"/>
    <a:srgbClr val="929497"/>
    <a:srgbClr val="CDDB27"/>
    <a:srgbClr val="1B3668"/>
    <a:srgbClr val="0C7B3E"/>
    <a:srgbClr val="94C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22D79-C03F-4F6F-9124-7267021DCD1B}" v="384" dt="2021-01-26T20:31:51.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86967" autoAdjust="0"/>
  </p:normalViewPr>
  <p:slideViewPr>
    <p:cSldViewPr snapToGrid="0">
      <p:cViewPr varScale="1">
        <p:scale>
          <a:sx n="70" d="100"/>
          <a:sy n="70" d="100"/>
        </p:scale>
        <p:origin x="84" y="390"/>
      </p:cViewPr>
      <p:guideLst/>
    </p:cSldViewPr>
  </p:slideViewPr>
  <p:notesTextViewPr>
    <p:cViewPr>
      <p:scale>
        <a:sx n="100" d="100"/>
        <a:sy n="100" d="100"/>
      </p:scale>
      <p:origin x="0" y="0"/>
    </p:cViewPr>
  </p:notesTextViewPr>
  <p:sorterViewPr>
    <p:cViewPr varScale="1">
      <p:scale>
        <a:sx n="100" d="100"/>
        <a:sy n="100" d="100"/>
      </p:scale>
      <p:origin x="0" y="-864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customXml" Target="../customXml/item5.xml"/><Relationship Id="rId90" Type="http://schemas.openxmlformats.org/officeDocument/2006/relationships/slide" Target="slides/slide78.xml"/><Relationship Id="rId95" Type="http://schemas.openxmlformats.org/officeDocument/2006/relationships/handoutMaster" Target="handoutMasters/handoutMaster1.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MSFILE1\DSHADVCHMKT.MKT\13.%20Product\SecureCare\Marketing%20Collateral\Advisor%20PPT\Drafts%20and%20tables\2020%20cost%20of%20ca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MSFILE1\DSHADVCHMKT.MKT\13.%20Product\SecureCare\Marketing%20Collateral\Advisor%20PPT\Copy%20of%20InflationChartValues1580741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200" b="1">
                <a:solidFill>
                  <a:schemeClr val="tx1"/>
                </a:solidFill>
                <a:latin typeface="Arial" panose="020B0604020202020204" pitchFamily="34" charset="0"/>
                <a:cs typeface="Arial" panose="020B0604020202020204" pitchFamily="34" charset="0"/>
              </a:rPr>
              <a:t>SAMPLE</a:t>
            </a:r>
            <a:r>
              <a:rPr lang="en-US" sz="1200" b="1" baseline="0">
                <a:solidFill>
                  <a:schemeClr val="tx1"/>
                </a:solidFill>
                <a:latin typeface="Arial" panose="020B0604020202020204" pitchFamily="34" charset="0"/>
                <a:cs typeface="Arial" panose="020B0604020202020204" pitchFamily="34" charset="0"/>
              </a:rPr>
              <a:t> PORTFOLIO</a:t>
            </a:r>
            <a:endParaRPr lang="en-US" sz="12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rgbClr val="95C93D"/>
              </a:solidFill>
              <a:ln w="19050">
                <a:solidFill>
                  <a:schemeClr val="lt1"/>
                </a:solidFill>
              </a:ln>
              <a:effectLst/>
            </c:spPr>
            <c:extLst>
              <c:ext xmlns:c16="http://schemas.microsoft.com/office/drawing/2014/chart" uri="{C3380CC4-5D6E-409C-BE32-E72D297353CC}">
                <c16:uniqueId val="{00000001-ADE8-40EE-93E1-C5E9982A0382}"/>
              </c:ext>
            </c:extLst>
          </c:dPt>
          <c:dPt>
            <c:idx val="1"/>
            <c:bubble3D val="0"/>
            <c:spPr>
              <a:solidFill>
                <a:srgbClr val="006DAF"/>
              </a:solidFill>
              <a:ln w="19050">
                <a:solidFill>
                  <a:schemeClr val="lt1"/>
                </a:solidFill>
              </a:ln>
              <a:effectLst/>
            </c:spPr>
            <c:extLst>
              <c:ext xmlns:c16="http://schemas.microsoft.com/office/drawing/2014/chart" uri="{C3380CC4-5D6E-409C-BE32-E72D297353CC}">
                <c16:uniqueId val="{00000003-ADE8-40EE-93E1-C5E9982A03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E8-40EE-93E1-C5E9982A03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E8-40EE-93E1-C5E9982A0382}"/>
              </c:ext>
            </c:extLst>
          </c:dPt>
          <c:dPt>
            <c:idx val="4"/>
            <c:bubble3D val="0"/>
            <c:spPr>
              <a:solidFill>
                <a:srgbClr val="0AA147"/>
              </a:solidFill>
              <a:ln w="19050">
                <a:solidFill>
                  <a:schemeClr val="lt1"/>
                </a:solidFill>
              </a:ln>
              <a:effectLst/>
            </c:spPr>
            <c:extLst>
              <c:ext xmlns:c16="http://schemas.microsoft.com/office/drawing/2014/chart" uri="{C3380CC4-5D6E-409C-BE32-E72D297353CC}">
                <c16:uniqueId val="{00000009-ADE8-40EE-93E1-C5E9982A0382}"/>
              </c:ext>
            </c:extLst>
          </c:dPt>
          <c:cat>
            <c:strRef>
              <c:f>Sheet1!$A$7:$A$11</c:f>
              <c:strCache>
                <c:ptCount val="5"/>
                <c:pt idx="0">
                  <c:v>Life insurance</c:v>
                </c:pt>
                <c:pt idx="1">
                  <c:v>Liquid assets (money market, certificate of deposit, savings)</c:v>
                </c:pt>
                <c:pt idx="2">
                  <c:v>Cash</c:v>
                </c:pt>
                <c:pt idx="3">
                  <c:v>Tangible assets (home, car, cabin)</c:v>
                </c:pt>
                <c:pt idx="4">
                  <c:v>Investments/retirement savings</c:v>
                </c:pt>
              </c:strCache>
            </c:strRef>
          </c:cat>
          <c:val>
            <c:numRef>
              <c:f>Sheet1!$B$7:$B$11</c:f>
              <c:numCache>
                <c:formatCode>General</c:formatCode>
                <c:ptCount val="5"/>
                <c:pt idx="0">
                  <c:v>12.5</c:v>
                </c:pt>
                <c:pt idx="1">
                  <c:v>12.5</c:v>
                </c:pt>
                <c:pt idx="2">
                  <c:v>5</c:v>
                </c:pt>
                <c:pt idx="3">
                  <c:v>18</c:v>
                </c:pt>
                <c:pt idx="4">
                  <c:v>52</c:v>
                </c:pt>
              </c:numCache>
            </c:numRef>
          </c:val>
          <c:extLst>
            <c:ext xmlns:c16="http://schemas.microsoft.com/office/drawing/2014/chart" uri="{C3380CC4-5D6E-409C-BE32-E72D297353CC}">
              <c16:uniqueId val="{0000000A-ADE8-40EE-93E1-C5E9982A03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Sheet1!$A$9</c:f>
              <c:strCache>
                <c:ptCount val="1"/>
                <c:pt idx="0">
                  <c:v>2016</c:v>
                </c:pt>
              </c:strCache>
            </c:strRef>
          </c:tx>
          <c:spPr>
            <a:solidFill>
              <a:srgbClr val="94C83D"/>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94C83D"/>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Sheet1!$B$8:$D$8</c:f>
              <c:strCache>
                <c:ptCount val="3"/>
                <c:pt idx="0">
                  <c:v>Home health aide</c:v>
                </c:pt>
                <c:pt idx="1">
                  <c:v>Assisted living</c:v>
                </c:pt>
                <c:pt idx="2">
                  <c:v>Nursing home - semi-private room</c:v>
                </c:pt>
              </c:strCache>
            </c:strRef>
          </c:cat>
          <c:val>
            <c:numRef>
              <c:f>Sheet1!$B$9:$D$9</c:f>
              <c:numCache>
                <c:formatCode>General</c:formatCode>
                <c:ptCount val="3"/>
                <c:pt idx="0">
                  <c:v>42640</c:v>
                </c:pt>
                <c:pt idx="1">
                  <c:v>43536</c:v>
                </c:pt>
                <c:pt idx="2">
                  <c:v>82128</c:v>
                </c:pt>
              </c:numCache>
            </c:numRef>
          </c:val>
          <c:extLst>
            <c:ext xmlns:c16="http://schemas.microsoft.com/office/drawing/2014/chart" uri="{C3380CC4-5D6E-409C-BE32-E72D297353CC}">
              <c16:uniqueId val="{00000000-CA1E-4E7D-AFFD-BCA9D4FFB00A}"/>
            </c:ext>
          </c:extLst>
        </c:ser>
        <c:ser>
          <c:idx val="1"/>
          <c:order val="1"/>
          <c:tx>
            <c:strRef>
              <c:f>Sheet1!$A$10</c:f>
              <c:strCache>
                <c:ptCount val="1"/>
                <c:pt idx="0">
                  <c:v>2020</c:v>
                </c:pt>
              </c:strCache>
            </c:strRef>
          </c:tx>
          <c:spPr>
            <a:solidFill>
              <a:srgbClr val="0BA94C"/>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BA94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Sheet1!$B$8:$D$8</c:f>
              <c:strCache>
                <c:ptCount val="3"/>
                <c:pt idx="0">
                  <c:v>Home health aide</c:v>
                </c:pt>
                <c:pt idx="1">
                  <c:v>Assisted living</c:v>
                </c:pt>
                <c:pt idx="2">
                  <c:v>Nursing home - semi-private room</c:v>
                </c:pt>
              </c:strCache>
            </c:strRef>
          </c:cat>
          <c:val>
            <c:numRef>
              <c:f>Sheet1!$B$10:$D$10</c:f>
              <c:numCache>
                <c:formatCode>General</c:formatCode>
                <c:ptCount val="3"/>
                <c:pt idx="0">
                  <c:v>53402</c:v>
                </c:pt>
                <c:pt idx="1">
                  <c:v>50924</c:v>
                </c:pt>
                <c:pt idx="2">
                  <c:v>94736</c:v>
                </c:pt>
              </c:numCache>
            </c:numRef>
          </c:val>
          <c:extLst>
            <c:ext xmlns:c16="http://schemas.microsoft.com/office/drawing/2014/chart" uri="{C3380CC4-5D6E-409C-BE32-E72D297353CC}">
              <c16:uniqueId val="{00000001-CA1E-4E7D-AFFD-BCA9D4FFB00A}"/>
            </c:ext>
          </c:extLst>
        </c:ser>
        <c:ser>
          <c:idx val="2"/>
          <c:order val="2"/>
          <c:tx>
            <c:strRef>
              <c:f>Sheet1!$A$11</c:f>
              <c:strCache>
                <c:ptCount val="1"/>
                <c:pt idx="0">
                  <c:v>2027</c:v>
                </c:pt>
              </c:strCache>
            </c:strRef>
          </c:tx>
          <c:spPr>
            <a:solidFill>
              <a:srgbClr val="006DAF"/>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6DA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Sheet1!$B$8:$D$8</c:f>
              <c:strCache>
                <c:ptCount val="3"/>
                <c:pt idx="0">
                  <c:v>Home health aide</c:v>
                </c:pt>
                <c:pt idx="1">
                  <c:v>Assisted living</c:v>
                </c:pt>
                <c:pt idx="2">
                  <c:v>Nursing home - semi-private room</c:v>
                </c:pt>
              </c:strCache>
            </c:strRef>
          </c:cat>
          <c:val>
            <c:numRef>
              <c:f>Sheet1!$B$11:$D$11</c:f>
              <c:numCache>
                <c:formatCode>General</c:formatCode>
                <c:ptCount val="3"/>
                <c:pt idx="0">
                  <c:v>65678</c:v>
                </c:pt>
                <c:pt idx="1">
                  <c:v>62630</c:v>
                </c:pt>
                <c:pt idx="2">
                  <c:v>116513</c:v>
                </c:pt>
              </c:numCache>
            </c:numRef>
          </c:val>
          <c:extLst>
            <c:ext xmlns:c16="http://schemas.microsoft.com/office/drawing/2014/chart" uri="{C3380CC4-5D6E-409C-BE32-E72D297353CC}">
              <c16:uniqueId val="{00000002-CA1E-4E7D-AFFD-BCA9D4FFB00A}"/>
            </c:ext>
          </c:extLst>
        </c:ser>
        <c:dLbls>
          <c:showLegendKey val="0"/>
          <c:showVal val="0"/>
          <c:showCatName val="0"/>
          <c:showSerName val="0"/>
          <c:showPercent val="0"/>
          <c:showBubbleSize val="0"/>
        </c:dLbls>
        <c:gapWidth val="219"/>
        <c:overlap val="-27"/>
        <c:axId val="2048764623"/>
        <c:axId val="2089825519"/>
      </c:barChart>
      <c:catAx>
        <c:axId val="204876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89825519"/>
        <c:crosses val="autoZero"/>
        <c:auto val="1"/>
        <c:lblAlgn val="ctr"/>
        <c:lblOffset val="100"/>
        <c:noMultiLvlLbl val="0"/>
      </c:catAx>
      <c:valAx>
        <c:axId val="2089825519"/>
        <c:scaling>
          <c:orientation val="minMax"/>
          <c:max val="120000"/>
        </c:scaling>
        <c:delete val="0"/>
        <c:axPos val="l"/>
        <c:majorGridlines>
          <c:spPr>
            <a:ln w="9525" cap="flat" cmpd="sng" algn="ctr">
              <a:solidFill>
                <a:schemeClr val="tx1">
                  <a:lumMod val="15000"/>
                  <a:lumOff val="85000"/>
                </a:schemeClr>
              </a:solidFill>
              <a:round/>
            </a:ln>
            <a:effectLst/>
          </c:spPr>
        </c:majorGridlines>
        <c:numFmt formatCode="[$$]#,##0" c16r2:formatcode2="[$$-sn-Latn-ZW]#,##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048764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LTC crossover ages</a:t>
            </a:r>
            <a:endParaRPr lang="en-US" baseline="30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Inflation 
None</c:v>
                </c:pt>
              </c:strCache>
            </c:strRef>
          </c:tx>
          <c:spPr>
            <a:ln w="28575" cap="rnd">
              <a:solidFill>
                <a:schemeClr val="bg2">
                  <a:lumMod val="75000"/>
                </a:schemeClr>
              </a:solidFill>
              <a:round/>
            </a:ln>
            <a:effectLst/>
          </c:spPr>
          <c:marker>
            <c:symbol val="none"/>
          </c:marker>
          <c:cat>
            <c:numRef>
              <c:f>Sheet1!$B$2:$B$40</c:f>
              <c:numCache>
                <c:formatCode>General</c:formatCode>
                <c:ptCount val="3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numCache>
            </c:numRef>
          </c:cat>
          <c:val>
            <c:numRef>
              <c:f>Sheet1!$C$2:$C$40</c:f>
              <c:numCache>
                <c:formatCode>0.00</c:formatCode>
                <c:ptCount val="39"/>
                <c:pt idx="0">
                  <c:v>6132.81</c:v>
                </c:pt>
                <c:pt idx="1">
                  <c:v>6132.81</c:v>
                </c:pt>
                <c:pt idx="2">
                  <c:v>6132.81</c:v>
                </c:pt>
                <c:pt idx="3">
                  <c:v>6132.81</c:v>
                </c:pt>
                <c:pt idx="4">
                  <c:v>6132.81</c:v>
                </c:pt>
                <c:pt idx="5">
                  <c:v>6132.81</c:v>
                </c:pt>
                <c:pt idx="6">
                  <c:v>6132.81</c:v>
                </c:pt>
                <c:pt idx="7">
                  <c:v>6132.81</c:v>
                </c:pt>
                <c:pt idx="8">
                  <c:v>6132.81</c:v>
                </c:pt>
                <c:pt idx="9">
                  <c:v>6132.81</c:v>
                </c:pt>
                <c:pt idx="10">
                  <c:v>6132.81</c:v>
                </c:pt>
                <c:pt idx="11">
                  <c:v>6132.81</c:v>
                </c:pt>
                <c:pt idx="12">
                  <c:v>6132.81</c:v>
                </c:pt>
                <c:pt idx="13">
                  <c:v>6132.81</c:v>
                </c:pt>
                <c:pt idx="14">
                  <c:v>6132.81</c:v>
                </c:pt>
                <c:pt idx="15">
                  <c:v>6132.81</c:v>
                </c:pt>
                <c:pt idx="16">
                  <c:v>6132.81</c:v>
                </c:pt>
                <c:pt idx="17">
                  <c:v>6132.81</c:v>
                </c:pt>
                <c:pt idx="18">
                  <c:v>6132.81</c:v>
                </c:pt>
                <c:pt idx="19">
                  <c:v>6132.81</c:v>
                </c:pt>
                <c:pt idx="20">
                  <c:v>6132.81</c:v>
                </c:pt>
                <c:pt idx="21">
                  <c:v>6132.81</c:v>
                </c:pt>
                <c:pt idx="22">
                  <c:v>6132.81</c:v>
                </c:pt>
                <c:pt idx="23">
                  <c:v>6132.81</c:v>
                </c:pt>
                <c:pt idx="24">
                  <c:v>6132.81</c:v>
                </c:pt>
                <c:pt idx="25">
                  <c:v>6132.81</c:v>
                </c:pt>
                <c:pt idx="26">
                  <c:v>6132.81</c:v>
                </c:pt>
                <c:pt idx="27">
                  <c:v>6132.81</c:v>
                </c:pt>
                <c:pt idx="28">
                  <c:v>6132.81</c:v>
                </c:pt>
                <c:pt idx="29">
                  <c:v>6132.81</c:v>
                </c:pt>
                <c:pt idx="30">
                  <c:v>6132.81</c:v>
                </c:pt>
                <c:pt idx="31">
                  <c:v>6132.81</c:v>
                </c:pt>
                <c:pt idx="32">
                  <c:v>6132.81</c:v>
                </c:pt>
                <c:pt idx="33">
                  <c:v>6132.81</c:v>
                </c:pt>
                <c:pt idx="34">
                  <c:v>6132.81</c:v>
                </c:pt>
                <c:pt idx="35">
                  <c:v>6132.81</c:v>
                </c:pt>
                <c:pt idx="36">
                  <c:v>6132.81</c:v>
                </c:pt>
                <c:pt idx="37">
                  <c:v>6132.81</c:v>
                </c:pt>
                <c:pt idx="38">
                  <c:v>6132.81</c:v>
                </c:pt>
              </c:numCache>
            </c:numRef>
          </c:val>
          <c:smooth val="0"/>
          <c:extLst>
            <c:ext xmlns:c16="http://schemas.microsoft.com/office/drawing/2014/chart" uri="{C3380CC4-5D6E-409C-BE32-E72D297353CC}">
              <c16:uniqueId val="{00000000-36C1-44D6-BF2E-7FDBF74DE5BD}"/>
            </c:ext>
          </c:extLst>
        </c:ser>
        <c:ser>
          <c:idx val="1"/>
          <c:order val="1"/>
          <c:tx>
            <c:strRef>
              <c:f>Sheet1!$D$1</c:f>
              <c:strCache>
                <c:ptCount val="1"/>
                <c:pt idx="0">
                  <c:v>Inflation 
3% Simple</c:v>
                </c:pt>
              </c:strCache>
            </c:strRef>
          </c:tx>
          <c:spPr>
            <a:ln w="28575" cap="rnd">
              <a:solidFill>
                <a:srgbClr val="56C4EA"/>
              </a:solidFill>
              <a:round/>
            </a:ln>
            <a:effectLst/>
          </c:spPr>
          <c:marker>
            <c:symbol val="none"/>
          </c:marker>
          <c:cat>
            <c:numRef>
              <c:f>Sheet1!$B$2:$B$40</c:f>
              <c:numCache>
                <c:formatCode>General</c:formatCode>
                <c:ptCount val="3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numCache>
            </c:numRef>
          </c:cat>
          <c:val>
            <c:numRef>
              <c:f>Sheet1!$D$2:$D$40</c:f>
              <c:numCache>
                <c:formatCode>0.00</c:formatCode>
                <c:ptCount val="39"/>
                <c:pt idx="0">
                  <c:v>4351.6899999999996</c:v>
                </c:pt>
                <c:pt idx="1">
                  <c:v>4482.25</c:v>
                </c:pt>
                <c:pt idx="2">
                  <c:v>4612.8</c:v>
                </c:pt>
                <c:pt idx="3">
                  <c:v>4743.3500000000004</c:v>
                </c:pt>
                <c:pt idx="4">
                  <c:v>4873.8999999999996</c:v>
                </c:pt>
                <c:pt idx="5">
                  <c:v>5004.45</c:v>
                </c:pt>
                <c:pt idx="6">
                  <c:v>5135</c:v>
                </c:pt>
                <c:pt idx="7">
                  <c:v>5265.55</c:v>
                </c:pt>
                <c:pt idx="8">
                  <c:v>5396.1</c:v>
                </c:pt>
                <c:pt idx="9">
                  <c:v>5526.65</c:v>
                </c:pt>
                <c:pt idx="10">
                  <c:v>5657.2</c:v>
                </c:pt>
                <c:pt idx="11">
                  <c:v>5787.75</c:v>
                </c:pt>
                <c:pt idx="12">
                  <c:v>5918.3</c:v>
                </c:pt>
                <c:pt idx="13">
                  <c:v>6048.86</c:v>
                </c:pt>
                <c:pt idx="14">
                  <c:v>6179.41</c:v>
                </c:pt>
                <c:pt idx="15">
                  <c:v>6309.96</c:v>
                </c:pt>
                <c:pt idx="16">
                  <c:v>6440.51</c:v>
                </c:pt>
                <c:pt idx="17">
                  <c:v>6571.06</c:v>
                </c:pt>
                <c:pt idx="18">
                  <c:v>6701.61</c:v>
                </c:pt>
                <c:pt idx="19">
                  <c:v>6832.16</c:v>
                </c:pt>
                <c:pt idx="20">
                  <c:v>6962.71</c:v>
                </c:pt>
                <c:pt idx="21">
                  <c:v>7093.26</c:v>
                </c:pt>
                <c:pt idx="22">
                  <c:v>7223.81</c:v>
                </c:pt>
                <c:pt idx="23">
                  <c:v>7354.36</c:v>
                </c:pt>
                <c:pt idx="24">
                  <c:v>7484.91</c:v>
                </c:pt>
                <c:pt idx="25">
                  <c:v>7615.47</c:v>
                </c:pt>
                <c:pt idx="26">
                  <c:v>7746.02</c:v>
                </c:pt>
                <c:pt idx="27">
                  <c:v>7876.57</c:v>
                </c:pt>
                <c:pt idx="28">
                  <c:v>8007.12</c:v>
                </c:pt>
                <c:pt idx="29">
                  <c:v>8137.67</c:v>
                </c:pt>
                <c:pt idx="30">
                  <c:v>8268.2199999999993</c:v>
                </c:pt>
                <c:pt idx="31">
                  <c:v>8398.77</c:v>
                </c:pt>
                <c:pt idx="32">
                  <c:v>8529.32</c:v>
                </c:pt>
                <c:pt idx="33">
                  <c:v>8659.8700000000008</c:v>
                </c:pt>
                <c:pt idx="34">
                  <c:v>8790.42</c:v>
                </c:pt>
                <c:pt idx="35">
                  <c:v>8920.9699999999993</c:v>
                </c:pt>
                <c:pt idx="36">
                  <c:v>9051.52</c:v>
                </c:pt>
                <c:pt idx="37">
                  <c:v>9182.08</c:v>
                </c:pt>
                <c:pt idx="38">
                  <c:v>9312.6299999999992</c:v>
                </c:pt>
              </c:numCache>
            </c:numRef>
          </c:val>
          <c:smooth val="0"/>
          <c:extLst>
            <c:ext xmlns:c16="http://schemas.microsoft.com/office/drawing/2014/chart" uri="{C3380CC4-5D6E-409C-BE32-E72D297353CC}">
              <c16:uniqueId val="{00000001-36C1-44D6-BF2E-7FDBF74DE5BD}"/>
            </c:ext>
          </c:extLst>
        </c:ser>
        <c:ser>
          <c:idx val="2"/>
          <c:order val="2"/>
          <c:tx>
            <c:strRef>
              <c:f>Sheet1!$E$1</c:f>
              <c:strCache>
                <c:ptCount val="1"/>
                <c:pt idx="0">
                  <c:v>Inflation 
5% Simple</c:v>
                </c:pt>
              </c:strCache>
            </c:strRef>
          </c:tx>
          <c:spPr>
            <a:ln w="28575" cap="rnd">
              <a:solidFill>
                <a:srgbClr val="006DAF"/>
              </a:solidFill>
              <a:round/>
            </a:ln>
            <a:effectLst/>
          </c:spPr>
          <c:marker>
            <c:symbol val="none"/>
          </c:marker>
          <c:cat>
            <c:numRef>
              <c:f>Sheet1!$B$2:$B$40</c:f>
              <c:numCache>
                <c:formatCode>General</c:formatCode>
                <c:ptCount val="3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numCache>
            </c:numRef>
          </c:cat>
          <c:val>
            <c:numRef>
              <c:f>Sheet1!$E$2:$E$40</c:f>
              <c:numCache>
                <c:formatCode>0.00</c:formatCode>
                <c:ptCount val="39"/>
                <c:pt idx="0">
                  <c:v>3659.06</c:v>
                </c:pt>
                <c:pt idx="1">
                  <c:v>3842.01</c:v>
                </c:pt>
                <c:pt idx="2">
                  <c:v>4024.96</c:v>
                </c:pt>
                <c:pt idx="3">
                  <c:v>4207.91</c:v>
                </c:pt>
                <c:pt idx="4">
                  <c:v>4390.87</c:v>
                </c:pt>
                <c:pt idx="5">
                  <c:v>4573.82</c:v>
                </c:pt>
                <c:pt idx="6">
                  <c:v>4756.7700000000004</c:v>
                </c:pt>
                <c:pt idx="7">
                  <c:v>4939.7299999999996</c:v>
                </c:pt>
                <c:pt idx="8">
                  <c:v>5122.68</c:v>
                </c:pt>
                <c:pt idx="9">
                  <c:v>5305.63</c:v>
                </c:pt>
                <c:pt idx="10">
                  <c:v>5488.58</c:v>
                </c:pt>
                <c:pt idx="11">
                  <c:v>5671.54</c:v>
                </c:pt>
                <c:pt idx="12">
                  <c:v>5854.49</c:v>
                </c:pt>
                <c:pt idx="13">
                  <c:v>6037.44</c:v>
                </c:pt>
                <c:pt idx="14">
                  <c:v>6220.39</c:v>
                </c:pt>
                <c:pt idx="15">
                  <c:v>6403.35</c:v>
                </c:pt>
                <c:pt idx="16">
                  <c:v>6586.3</c:v>
                </c:pt>
                <c:pt idx="17">
                  <c:v>6769.25</c:v>
                </c:pt>
                <c:pt idx="18">
                  <c:v>6952.21</c:v>
                </c:pt>
                <c:pt idx="19">
                  <c:v>7135.16</c:v>
                </c:pt>
                <c:pt idx="20">
                  <c:v>7318.11</c:v>
                </c:pt>
                <c:pt idx="21">
                  <c:v>7501.06</c:v>
                </c:pt>
                <c:pt idx="22">
                  <c:v>7684.02</c:v>
                </c:pt>
                <c:pt idx="23">
                  <c:v>7866.97</c:v>
                </c:pt>
                <c:pt idx="24">
                  <c:v>8049.92</c:v>
                </c:pt>
                <c:pt idx="25">
                  <c:v>8232.8799999999992</c:v>
                </c:pt>
                <c:pt idx="26">
                  <c:v>8415.83</c:v>
                </c:pt>
                <c:pt idx="27">
                  <c:v>8598.7800000000007</c:v>
                </c:pt>
                <c:pt idx="28">
                  <c:v>8781.73</c:v>
                </c:pt>
                <c:pt idx="29">
                  <c:v>8964.69</c:v>
                </c:pt>
                <c:pt idx="30">
                  <c:v>9147.64</c:v>
                </c:pt>
                <c:pt idx="31">
                  <c:v>9330.59</c:v>
                </c:pt>
                <c:pt idx="32">
                  <c:v>9513.5400000000009</c:v>
                </c:pt>
                <c:pt idx="33">
                  <c:v>9696.5</c:v>
                </c:pt>
                <c:pt idx="34">
                  <c:v>9879.4500000000007</c:v>
                </c:pt>
                <c:pt idx="35">
                  <c:v>10062.4</c:v>
                </c:pt>
                <c:pt idx="36">
                  <c:v>10245.36</c:v>
                </c:pt>
                <c:pt idx="37">
                  <c:v>10428.31</c:v>
                </c:pt>
                <c:pt idx="38">
                  <c:v>10611.26</c:v>
                </c:pt>
              </c:numCache>
            </c:numRef>
          </c:val>
          <c:smooth val="0"/>
          <c:extLst>
            <c:ext xmlns:c16="http://schemas.microsoft.com/office/drawing/2014/chart" uri="{C3380CC4-5D6E-409C-BE32-E72D297353CC}">
              <c16:uniqueId val="{00000002-36C1-44D6-BF2E-7FDBF74DE5BD}"/>
            </c:ext>
          </c:extLst>
        </c:ser>
        <c:ser>
          <c:idx val="3"/>
          <c:order val="3"/>
          <c:tx>
            <c:strRef>
              <c:f>Sheet1!$F$1</c:f>
              <c:strCache>
                <c:ptCount val="1"/>
                <c:pt idx="0">
                  <c:v>Inflation 
3% Compound</c:v>
                </c:pt>
              </c:strCache>
            </c:strRef>
          </c:tx>
          <c:spPr>
            <a:ln w="28575" cap="rnd">
              <a:solidFill>
                <a:srgbClr val="95C93D"/>
              </a:solidFill>
              <a:round/>
            </a:ln>
            <a:effectLst/>
          </c:spPr>
          <c:marker>
            <c:symbol val="none"/>
          </c:marker>
          <c:cat>
            <c:numRef>
              <c:f>Sheet1!$B$2:$B$40</c:f>
              <c:numCache>
                <c:formatCode>General</c:formatCode>
                <c:ptCount val="3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numCache>
            </c:numRef>
          </c:cat>
          <c:val>
            <c:numRef>
              <c:f>Sheet1!$F$2:$F$40</c:f>
              <c:numCache>
                <c:formatCode>0.00</c:formatCode>
                <c:ptCount val="39"/>
                <c:pt idx="0">
                  <c:v>4008.31</c:v>
                </c:pt>
                <c:pt idx="1">
                  <c:v>4128.55</c:v>
                </c:pt>
                <c:pt idx="2">
                  <c:v>4252.41</c:v>
                </c:pt>
                <c:pt idx="3">
                  <c:v>4379.9799999999996</c:v>
                </c:pt>
                <c:pt idx="4">
                  <c:v>4511.38</c:v>
                </c:pt>
                <c:pt idx="5">
                  <c:v>4646.72</c:v>
                </c:pt>
                <c:pt idx="6">
                  <c:v>4786.13</c:v>
                </c:pt>
                <c:pt idx="7">
                  <c:v>4929.71</c:v>
                </c:pt>
                <c:pt idx="8">
                  <c:v>5077.6000000000004</c:v>
                </c:pt>
                <c:pt idx="9">
                  <c:v>5229.93</c:v>
                </c:pt>
                <c:pt idx="10">
                  <c:v>5386.83</c:v>
                </c:pt>
                <c:pt idx="11">
                  <c:v>5548.43</c:v>
                </c:pt>
                <c:pt idx="12">
                  <c:v>5714.89</c:v>
                </c:pt>
                <c:pt idx="13">
                  <c:v>5886.33</c:v>
                </c:pt>
                <c:pt idx="14">
                  <c:v>6062.92</c:v>
                </c:pt>
                <c:pt idx="15">
                  <c:v>6244.81</c:v>
                </c:pt>
                <c:pt idx="16">
                  <c:v>6432.15</c:v>
                </c:pt>
                <c:pt idx="17">
                  <c:v>6625.12</c:v>
                </c:pt>
                <c:pt idx="18">
                  <c:v>6823.87</c:v>
                </c:pt>
                <c:pt idx="19">
                  <c:v>7028.59</c:v>
                </c:pt>
                <c:pt idx="20">
                  <c:v>7239.45</c:v>
                </c:pt>
                <c:pt idx="21">
                  <c:v>7456.63</c:v>
                </c:pt>
                <c:pt idx="22">
                  <c:v>7680.33</c:v>
                </c:pt>
                <c:pt idx="23">
                  <c:v>7910.74</c:v>
                </c:pt>
                <c:pt idx="24">
                  <c:v>8148.06</c:v>
                </c:pt>
                <c:pt idx="25">
                  <c:v>8392.5</c:v>
                </c:pt>
                <c:pt idx="26">
                  <c:v>8644.2800000000007</c:v>
                </c:pt>
                <c:pt idx="27">
                  <c:v>8903.61</c:v>
                </c:pt>
                <c:pt idx="28">
                  <c:v>9170.7099999999991</c:v>
                </c:pt>
                <c:pt idx="29">
                  <c:v>9445.83</c:v>
                </c:pt>
                <c:pt idx="30">
                  <c:v>9729.2099999999991</c:v>
                </c:pt>
                <c:pt idx="31">
                  <c:v>10021.09</c:v>
                </c:pt>
                <c:pt idx="32">
                  <c:v>10321.719999999999</c:v>
                </c:pt>
                <c:pt idx="33">
                  <c:v>10631.37</c:v>
                </c:pt>
                <c:pt idx="34">
                  <c:v>10950.31</c:v>
                </c:pt>
                <c:pt idx="35">
                  <c:v>11278.82</c:v>
                </c:pt>
                <c:pt idx="36">
                  <c:v>11617.19</c:v>
                </c:pt>
                <c:pt idx="37">
                  <c:v>11965.7</c:v>
                </c:pt>
                <c:pt idx="38">
                  <c:v>12324.67</c:v>
                </c:pt>
              </c:numCache>
            </c:numRef>
          </c:val>
          <c:smooth val="0"/>
          <c:extLst>
            <c:ext xmlns:c16="http://schemas.microsoft.com/office/drawing/2014/chart" uri="{C3380CC4-5D6E-409C-BE32-E72D297353CC}">
              <c16:uniqueId val="{00000003-36C1-44D6-BF2E-7FDBF74DE5BD}"/>
            </c:ext>
          </c:extLst>
        </c:ser>
        <c:ser>
          <c:idx val="4"/>
          <c:order val="4"/>
          <c:tx>
            <c:strRef>
              <c:f>Sheet1!$G$1</c:f>
              <c:strCache>
                <c:ptCount val="1"/>
                <c:pt idx="0">
                  <c:v>Inflation 
5% Compound</c:v>
                </c:pt>
              </c:strCache>
            </c:strRef>
          </c:tx>
          <c:spPr>
            <a:ln w="28575" cap="rnd">
              <a:solidFill>
                <a:srgbClr val="0C7B40"/>
              </a:solidFill>
              <a:round/>
            </a:ln>
            <a:effectLst/>
          </c:spPr>
          <c:marker>
            <c:symbol val="none"/>
          </c:marker>
          <c:cat>
            <c:numRef>
              <c:f>Sheet1!$B$2:$B$40</c:f>
              <c:numCache>
                <c:formatCode>General</c:formatCode>
                <c:ptCount val="3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numCache>
            </c:numRef>
          </c:cat>
          <c:val>
            <c:numRef>
              <c:f>Sheet1!$G$2:$G$40</c:f>
              <c:numCache>
                <c:formatCode>0.00</c:formatCode>
                <c:ptCount val="39"/>
                <c:pt idx="0">
                  <c:v>2750.78</c:v>
                </c:pt>
                <c:pt idx="1">
                  <c:v>2888.32</c:v>
                </c:pt>
                <c:pt idx="2">
                  <c:v>3032.73</c:v>
                </c:pt>
                <c:pt idx="3">
                  <c:v>3184.37</c:v>
                </c:pt>
                <c:pt idx="4">
                  <c:v>3343.59</c:v>
                </c:pt>
                <c:pt idx="5">
                  <c:v>3510.77</c:v>
                </c:pt>
                <c:pt idx="6">
                  <c:v>3686.31</c:v>
                </c:pt>
                <c:pt idx="7">
                  <c:v>3870.62</c:v>
                </c:pt>
                <c:pt idx="8">
                  <c:v>4064.15</c:v>
                </c:pt>
                <c:pt idx="9">
                  <c:v>4267.3599999999997</c:v>
                </c:pt>
                <c:pt idx="10">
                  <c:v>4480.7299999999996</c:v>
                </c:pt>
                <c:pt idx="11">
                  <c:v>4704.76</c:v>
                </c:pt>
                <c:pt idx="12">
                  <c:v>4940</c:v>
                </c:pt>
                <c:pt idx="13">
                  <c:v>5187</c:v>
                </c:pt>
                <c:pt idx="14">
                  <c:v>5446.35</c:v>
                </c:pt>
                <c:pt idx="15">
                  <c:v>5718.67</c:v>
                </c:pt>
                <c:pt idx="16">
                  <c:v>6004.6</c:v>
                </c:pt>
                <c:pt idx="17">
                  <c:v>6304.83</c:v>
                </c:pt>
                <c:pt idx="18">
                  <c:v>6620.07</c:v>
                </c:pt>
                <c:pt idx="19">
                  <c:v>6951.08</c:v>
                </c:pt>
                <c:pt idx="20">
                  <c:v>7298.63</c:v>
                </c:pt>
                <c:pt idx="21">
                  <c:v>7663.56</c:v>
                </c:pt>
                <c:pt idx="22">
                  <c:v>8046.74</c:v>
                </c:pt>
                <c:pt idx="23">
                  <c:v>8449.08</c:v>
                </c:pt>
                <c:pt idx="24">
                  <c:v>8871.5300000000007</c:v>
                </c:pt>
                <c:pt idx="25">
                  <c:v>9315.11</c:v>
                </c:pt>
                <c:pt idx="26">
                  <c:v>9780.8700000000008</c:v>
                </c:pt>
                <c:pt idx="27">
                  <c:v>10269.91</c:v>
                </c:pt>
                <c:pt idx="28">
                  <c:v>10783.4</c:v>
                </c:pt>
                <c:pt idx="29">
                  <c:v>11322.57</c:v>
                </c:pt>
                <c:pt idx="30">
                  <c:v>11888.7</c:v>
                </c:pt>
                <c:pt idx="31">
                  <c:v>12483.14</c:v>
                </c:pt>
                <c:pt idx="32">
                  <c:v>13107.3</c:v>
                </c:pt>
                <c:pt idx="33">
                  <c:v>13762.66</c:v>
                </c:pt>
                <c:pt idx="34">
                  <c:v>14450.79</c:v>
                </c:pt>
                <c:pt idx="35">
                  <c:v>15173.33</c:v>
                </c:pt>
                <c:pt idx="36">
                  <c:v>15932</c:v>
                </c:pt>
                <c:pt idx="37">
                  <c:v>16728.599999999999</c:v>
                </c:pt>
                <c:pt idx="38">
                  <c:v>17565.03</c:v>
                </c:pt>
              </c:numCache>
            </c:numRef>
          </c:val>
          <c:smooth val="0"/>
          <c:extLst>
            <c:ext xmlns:c16="http://schemas.microsoft.com/office/drawing/2014/chart" uri="{C3380CC4-5D6E-409C-BE32-E72D297353CC}">
              <c16:uniqueId val="{00000004-36C1-44D6-BF2E-7FDBF74DE5BD}"/>
            </c:ext>
          </c:extLst>
        </c:ser>
        <c:dLbls>
          <c:showLegendKey val="0"/>
          <c:showVal val="0"/>
          <c:showCatName val="0"/>
          <c:showSerName val="0"/>
          <c:showPercent val="0"/>
          <c:showBubbleSize val="0"/>
        </c:dLbls>
        <c:smooth val="0"/>
        <c:axId val="1635285952"/>
        <c:axId val="1635281792"/>
      </c:lineChart>
      <c:catAx>
        <c:axId val="163528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5281792"/>
        <c:crosses val="autoZero"/>
        <c:auto val="1"/>
        <c:lblAlgn val="ctr"/>
        <c:lblOffset val="100"/>
        <c:tickLblSkip val="5"/>
        <c:noMultiLvlLbl val="0"/>
      </c:catAx>
      <c:valAx>
        <c:axId val="1635281792"/>
        <c:scaling>
          <c:orientation val="minMax"/>
          <c:max val="9500"/>
          <c:min val="25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5285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52D149-B6CE-47DD-8C7B-14423D58121D}" type="datetimeFigureOut">
              <a:rPr lang="en-US" smtClean="0"/>
              <a:t>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47244-6AC8-448F-BA1C-42A0CB35EF02}" type="slidenum">
              <a:rPr lang="en-US" smtClean="0"/>
              <a:t>‹#›</a:t>
            </a:fld>
            <a:endParaRPr lang="en-US"/>
          </a:p>
        </p:txBody>
      </p:sp>
    </p:spTree>
    <p:extLst>
      <p:ext uri="{BB962C8B-B14F-4D97-AF65-F5344CB8AC3E}">
        <p14:creationId xmlns:p14="http://schemas.microsoft.com/office/powerpoint/2010/main" val="15099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4C5C-C227-409B-B898-1ED1DBD44DAA}"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ensus.gov/library/stories/2019/12/by-2030-all-baby-boomers-will-be-age-65-or-older.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aaltci.org/long-term-care-insurance/learning-center/ltcfacts-2019.php" TargetMode="External"/><Relationship Id="rId5" Type="http://schemas.openxmlformats.org/officeDocument/2006/relationships/hyperlink" Target="https://phinational.org/news/new-research-7-8-million-direct-care-jobs-will-need-to-be-filled-by-2026/" TargetMode="External"/><Relationship Id="rId4" Type="http://schemas.openxmlformats.org/officeDocument/2006/relationships/hyperlink" Target="https://phinational.org/policy-research/key-facts-faq/"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aspe.hhs.gov/basic-report/long-term-services-and-supports-older-americans-risks-and-financing-research-brief"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phinational.org/caringforthefuture/wecandobett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hinational.org/caringforthefuture/itstimetocar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relay.sp.securian.com/enterprise/marketresearch/TargetMarkets/pwc-2019-employee-wellness-survey.pdf"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6200" y="8685213"/>
            <a:ext cx="2971800"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a:t>
            </a:r>
            <a:r>
              <a:rPr lang="en-US" b="0" dirty="0"/>
              <a:t>each</a:t>
            </a:r>
            <a:r>
              <a:rPr lang="en-US" b="1" dirty="0"/>
              <a:t> </a:t>
            </a:r>
            <a:r>
              <a:rPr lang="en-US" dirty="0"/>
              <a:t>tab at the top of the slide represents a chapter of the presentation. Chapters can be shown in any order. You can choose to show as many or as few chapters as you’d like during a single presentation. Unless otherwise noted, you must show all the slides in a chapter once you start it. You must end every presentation by showing the disclosures.]</a:t>
            </a:r>
          </a:p>
          <a:p>
            <a:endParaRPr lang="en-US" dirty="0"/>
          </a:p>
        </p:txBody>
      </p:sp>
    </p:spTree>
    <p:extLst>
      <p:ext uri="{BB962C8B-B14F-4D97-AF65-F5344CB8AC3E}">
        <p14:creationId xmlns:p14="http://schemas.microsoft.com/office/powerpoint/2010/main" val="31877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get a better sense of how </a:t>
            </a:r>
            <a:r>
              <a:rPr lang="en-US" dirty="0" err="1"/>
              <a:t>SecureCare</a:t>
            </a:r>
            <a:r>
              <a:rPr lang="en-US" dirty="0"/>
              <a:t> works, let’s look at the different coverage options available to a 60 year old female client (couples discount, NT), if she wanted to purchase a </a:t>
            </a:r>
            <a:r>
              <a:rPr lang="en-US" dirty="0" err="1"/>
              <a:t>SecureCare</a:t>
            </a:r>
            <a:r>
              <a:rPr lang="en-US" dirty="0"/>
              <a:t> policy for $100,000 total premium.</a:t>
            </a:r>
          </a:p>
          <a:p>
            <a:endParaRPr lang="en-US" dirty="0"/>
          </a:p>
          <a:p>
            <a:r>
              <a:rPr lang="en-US" dirty="0"/>
              <a:t>[read slide]</a:t>
            </a:r>
          </a:p>
          <a:p>
            <a:endParaRPr lang="en-US" dirty="0"/>
          </a:p>
          <a:p>
            <a:r>
              <a:rPr lang="en-US" dirty="0"/>
              <a:t>As the cost of care continues to rise, consumers need a solution that can help maximize and guarantee each dollar. As you can see, </a:t>
            </a:r>
            <a:r>
              <a:rPr lang="en-US" dirty="0" err="1"/>
              <a:t>SecureCare</a:t>
            </a:r>
            <a:r>
              <a:rPr lang="en-US" dirty="0"/>
              <a:t> can help provide this leverage.</a:t>
            </a: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10</a:t>
            </a:fld>
            <a:endParaRPr lang="en-US"/>
          </a:p>
        </p:txBody>
      </p:sp>
    </p:spTree>
    <p:extLst>
      <p:ext uri="{BB962C8B-B14F-4D97-AF65-F5344CB8AC3E}">
        <p14:creationId xmlns:p14="http://schemas.microsoft.com/office/powerpoint/2010/main" val="287280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74320">
              <a:buFont typeface="Arial" panose="020B0604020202020204" pitchFamily="34" charset="0"/>
              <a:buChar char="•"/>
            </a:pPr>
            <a:r>
              <a:rPr lang="en-US" sz="1200" dirty="0"/>
              <a:t>Multiple premium options (5, 7, 10 or 15 years) – client can choose to pay premiums monthly, bi-annually, or annually, with no modal factor.</a:t>
            </a:r>
          </a:p>
          <a:p>
            <a:pPr lvl="0" indent="-274320">
              <a:buFont typeface="Arial" panose="020B0604020202020204" pitchFamily="34" charset="0"/>
              <a:buChar char="•"/>
            </a:pPr>
            <a:endParaRPr lang="en-US" sz="1200" dirty="0"/>
          </a:p>
          <a:p>
            <a:pPr lvl="0" indent="-274320">
              <a:buFont typeface="Arial" panose="020B0604020202020204" pitchFamily="34" charset="0"/>
              <a:buChar char="•"/>
            </a:pPr>
            <a:r>
              <a:rPr lang="en-US" sz="1200" dirty="0"/>
              <a:t>Cash indemnity LTC benefit – no restrictions or fine print about how benefit can be used. The client can use their cash benefit however they want, whether that means paying a family member or friend for providing informal care, modifying their house, etc. Clients can also save their benefit so they’ll have that money banked for later – ultimately their benefit is their money and they can use it however they want.</a:t>
            </a:r>
          </a:p>
          <a:p>
            <a:pPr indent="-274320">
              <a:buFont typeface="Arial" panose="020B0604020202020204" pitchFamily="34" charset="0"/>
              <a:buChar char="•"/>
            </a:pPr>
            <a:endParaRPr lang="en-US" sz="1200" dirty="0"/>
          </a:p>
          <a:p>
            <a:pPr indent="-274320">
              <a:buFont typeface="Arial" panose="020B0604020202020204" pitchFamily="34" charset="0"/>
              <a:buChar char="•"/>
            </a:pPr>
            <a:r>
              <a:rPr lang="en-US" sz="1200" dirty="0"/>
              <a:t>Reduced paid-up benefit</a:t>
            </a:r>
            <a:r>
              <a:rPr lang="en-US" sz="1200" baseline="30000" dirty="0"/>
              <a:t> </a:t>
            </a:r>
            <a:r>
              <a:rPr lang="en-US" sz="1200" baseline="0" dirty="0"/>
              <a:t>– if something changes in your client’s financial situation and they’re no longer able to afford their premiums, instead of having to cancel their policy, they can simply get a policy with a smaller benefit based on the premiums they’ve already paid in</a:t>
            </a:r>
            <a:endParaRPr lang="en-US" sz="1200" baseline="30000" dirty="0"/>
          </a:p>
          <a:p>
            <a:pPr indent="-274320">
              <a:buFont typeface="Arial" panose="020B0604020202020204" pitchFamily="34" charset="0"/>
              <a:buChar char="•"/>
            </a:pPr>
            <a:endParaRPr lang="en-US" sz="1200" dirty="0"/>
          </a:p>
          <a:p>
            <a:pPr indent="-274320">
              <a:buFont typeface="Arial" panose="020B0604020202020204" pitchFamily="34" charset="0"/>
              <a:buChar char="•"/>
            </a:pPr>
            <a:r>
              <a:rPr lang="en-US" sz="1200" dirty="0"/>
              <a:t>Return of premium</a:t>
            </a:r>
            <a:r>
              <a:rPr lang="en-US" sz="1200" baseline="30000" dirty="0"/>
              <a:t> </a:t>
            </a:r>
            <a:r>
              <a:rPr lang="en-US" sz="1200" baseline="0" dirty="0"/>
              <a:t>– clients are guaranteed full return of premium. For a single pay, they can get their full ROP back after they complete the fifth policy year. For a multi-pay policy, the full ROP is available after the client completes their last payment year. So if a client chooses a 7-pay, the full ROP would be available after the 7</a:t>
            </a:r>
            <a:r>
              <a:rPr lang="en-US" sz="1200" baseline="30000" dirty="0"/>
              <a:t>th</a:t>
            </a:r>
            <a:r>
              <a:rPr lang="en-US" sz="1200" baseline="0" dirty="0"/>
              <a:t> year. A 10-pay, full ROP is available after the 10</a:t>
            </a:r>
            <a:r>
              <a:rPr lang="en-US" sz="1200" baseline="30000" dirty="0"/>
              <a:t>th</a:t>
            </a:r>
            <a:r>
              <a:rPr lang="en-US" sz="1200" baseline="0" dirty="0"/>
              <a:t> year, etc.</a:t>
            </a:r>
            <a:endParaRPr lang="en-US" sz="1200" baseline="30000" dirty="0"/>
          </a:p>
          <a:p>
            <a:pPr indent="-274320">
              <a:buFont typeface="Arial" panose="020B0604020202020204" pitchFamily="34" charset="0"/>
              <a:buChar char="•"/>
            </a:pPr>
            <a:endParaRPr lang="en-US" sz="1200" dirty="0"/>
          </a:p>
          <a:p>
            <a:pPr indent="-274320">
              <a:buFont typeface="Arial" panose="020B0604020202020204" pitchFamily="34" charset="0"/>
              <a:buChar char="•"/>
            </a:pPr>
            <a:r>
              <a:rPr lang="en-US" sz="1200" dirty="0"/>
              <a:t>Minimum death benefit – even if the client totally exhausts their LTC benefit, their policy will still provide a guaranteed minimum death benefit. The guaranteed minimum death benefit is whichever is less: $10,000 or 10% of the policy’s original face value.</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Issue ages 40-75 but </a:t>
            </a:r>
            <a:r>
              <a:rPr lang="en-US" dirty="0" err="1"/>
              <a:t>SecureCare’s</a:t>
            </a:r>
            <a:r>
              <a:rPr lang="en-US" dirty="0"/>
              <a:t> maximum payment age was increased from age 75 to age 80 in most states in 2020.</a:t>
            </a:r>
          </a:p>
          <a:p>
            <a:pPr indent="-274320">
              <a:buFont typeface="Arial" panose="020B0604020202020204" pitchFamily="34" charset="0"/>
              <a:buChar char="•"/>
            </a:pPr>
            <a:endParaRPr lang="en-US" sz="1200" dirty="0"/>
          </a:p>
          <a:p>
            <a:pPr indent="-274320">
              <a:buFont typeface="Arial" panose="020B0604020202020204" pitchFamily="34" charset="0"/>
              <a:buChar char="•"/>
            </a:pPr>
            <a:r>
              <a:rPr lang="en-US" sz="1200" dirty="0"/>
              <a:t>Face amounts: $50,000 - $750,000</a:t>
            </a:r>
          </a:p>
          <a:p>
            <a:pPr indent="-274320">
              <a:buFont typeface="Arial" panose="020B0604020202020204" pitchFamily="34" charset="0"/>
              <a:buChar char="•"/>
            </a:pPr>
            <a:endParaRPr lang="en-US" sz="1200" dirty="0"/>
          </a:p>
          <a:p>
            <a:pPr indent="-274320">
              <a:buFont typeface="Arial" panose="020B0604020202020204" pitchFamily="34" charset="0"/>
              <a:buChar char="•"/>
            </a:pPr>
            <a:r>
              <a:rPr lang="en-US" sz="1200" dirty="0"/>
              <a:t>90 calendar day elimination period (zero days for home modification and caregiver training). Elimination period starts when insured is certified as chronically ill, not when the claim is made.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54B72BD-49BF-425F-B7CF-DCC3FB2E4BFC}" type="slidenum">
              <a:rPr lang="en-US" smtClean="0"/>
              <a:t>11</a:t>
            </a:fld>
            <a:endParaRPr lang="en-US"/>
          </a:p>
        </p:txBody>
      </p:sp>
    </p:spTree>
    <p:extLst>
      <p:ext uri="{BB962C8B-B14F-4D97-AF65-F5344CB8AC3E}">
        <p14:creationId xmlns:p14="http://schemas.microsoft.com/office/powerpoint/2010/main" val="87482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6200" y="8685213"/>
            <a:ext cx="2971800"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r>
              <a:rPr lang="en-US" dirty="0"/>
              <a:t>At Securian Financial</a:t>
            </a:r>
            <a:r>
              <a:rPr lang="en-US" baseline="0" dirty="0"/>
              <a:t>, we believe i</a:t>
            </a:r>
            <a:r>
              <a:rPr lang="en-US" dirty="0"/>
              <a:t>nnovation</a:t>
            </a:r>
            <a:r>
              <a:rPr lang="en-US" baseline="0" dirty="0"/>
              <a:t> creates client solutions – that’s why SecureCare was designed to stand apart from its competition. Let’s take a look at what makes SecureCare unique.</a:t>
            </a:r>
            <a:endParaRPr lang="en-US" dirty="0"/>
          </a:p>
        </p:txBody>
      </p:sp>
    </p:spTree>
    <p:extLst>
      <p:ext uri="{BB962C8B-B14F-4D97-AF65-F5344CB8AC3E}">
        <p14:creationId xmlns:p14="http://schemas.microsoft.com/office/powerpoint/2010/main" val="1536947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makes SecureCare unique, There are five key questions a long-term care insurance product should answer [read slide]. Let’s look at [speaker identifies section they’ll be covering].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do not need to show every slide in this chapter in one presentation. </a:t>
            </a:r>
            <a:r>
              <a:rPr lang="en-US" b="0" dirty="0"/>
              <a:t>Each</a:t>
            </a:r>
            <a:r>
              <a:rPr lang="en-US" b="1" dirty="0"/>
              <a:t> </a:t>
            </a:r>
            <a:r>
              <a:rPr lang="en-US" dirty="0"/>
              <a:t>green box represents a section. You must show all slides in a single section, but the sections can be shown in any order and you can choose to show as many or as few sections as you’d like during a presentation. You must end every presentation by showing the disclosures.]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13</a:t>
            </a:fld>
            <a:endParaRPr lang="en-US"/>
          </a:p>
        </p:txBody>
      </p:sp>
    </p:spTree>
    <p:extLst>
      <p:ext uri="{BB962C8B-B14F-4D97-AF65-F5344CB8AC3E}">
        <p14:creationId xmlns:p14="http://schemas.microsoft.com/office/powerpoint/2010/main" val="355000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the slide]</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14</a:t>
            </a:fld>
            <a:endParaRPr lang="en-US"/>
          </a:p>
        </p:txBody>
      </p:sp>
    </p:spTree>
    <p:extLst>
      <p:ext uri="{BB962C8B-B14F-4D97-AF65-F5344CB8AC3E}">
        <p14:creationId xmlns:p14="http://schemas.microsoft.com/office/powerpoint/2010/main" val="3717084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get into how clients receive LTC benefits, let’s just consider the LTC landscape: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an aging population: 10,000 baby boomers will turn age 65 every day until 2030.</a:t>
            </a:r>
            <a:r>
              <a:rPr lang="en-US" sz="1200" kern="1200" baseline="300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From 2016 to 2060, </a:t>
            </a:r>
            <a:r>
              <a:rPr lang="en-US" sz="1200" b="0" i="0" kern="1200" dirty="0">
                <a:solidFill>
                  <a:schemeClr val="tx1"/>
                </a:solidFill>
                <a:effectLst/>
                <a:latin typeface="+mn-lt"/>
                <a:ea typeface="+mn-ea"/>
                <a:cs typeface="+mn-cs"/>
              </a:rPr>
              <a:t>the population of adults aged 65 and over will almost double, from 49.2 million to 94.7 million and the number of adults over 85 will nearly triple, from 6.4 million to 19 million</a:t>
            </a:r>
            <a:r>
              <a:rPr lang="en-US" sz="1200" kern="1200" baseline="30000" dirty="0">
                <a:solidFill>
                  <a:schemeClr val="tx1"/>
                </a:solidFill>
                <a:effectLst/>
                <a:latin typeface="+mn-lt"/>
                <a:ea typeface="+mn-ea"/>
                <a:cs typeface="+mn-cs"/>
              </a:rPr>
              <a:t>2</a:t>
            </a: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Family dynamics are changing and there aren’t enough working-age adults to care for all the baby boomers. </a:t>
            </a:r>
            <a:r>
              <a:rPr lang="en-US" sz="1200" b="0" i="0" kern="1200" dirty="0">
                <a:solidFill>
                  <a:schemeClr val="tx1"/>
                </a:solidFill>
                <a:effectLst/>
                <a:latin typeface="+mn-lt"/>
                <a:ea typeface="+mn-ea"/>
                <a:cs typeface="+mn-cs"/>
              </a:rPr>
              <a:t>Currently, there are 31 working-age adults for every adult aged 85 and over. But by 2060, that number will shrink to 12.</a:t>
            </a:r>
            <a:r>
              <a:rPr lang="en-US" sz="120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This all </a:t>
            </a:r>
            <a:r>
              <a:rPr lang="en-US" sz="1200" kern="1200" dirty="0">
                <a:solidFill>
                  <a:schemeClr val="tx1"/>
                </a:solidFill>
                <a:effectLst/>
                <a:latin typeface="+mn-lt"/>
                <a:ea typeface="+mn-ea"/>
                <a:cs typeface="+mn-cs"/>
              </a:rPr>
              <a:t>begs the question: Who will care for clients?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at the same time, just as more seniors need care, we’re facing a caregiver shortage: by 2028, 8.2 million paid care jobs will need to be filled. This number is pretty staggering, especially when you consider that LTC employers already struggle to fill existing positions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Will the type of care clients want be immediately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consider all these factors, it’s clear the LTC landscape is changing. Most claims begin when the client is over 80 years old</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which means it’s likely there will be a huge need for LTC in about 7-10 years. What will the care network look like in 7 years, when the first baby boomers start to reach average LTC claim age? Who will care for them? And what type of care will be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know, but we do know that in the face of all those changes, helping clients create a plan that maintains their flexibility and freedom is key.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a:t>
            </a:r>
            <a:r>
              <a:rPr lang="en-US" sz="1200" dirty="0"/>
              <a:t>“2020 Census will help policymakers prepare for the incoming wave of aging boomers”, US Census Bureau, Dec. 10, 2019. </a:t>
            </a:r>
            <a:r>
              <a:rPr lang="en-US" sz="1200" dirty="0">
                <a:hlinkClick r:id="rId3"/>
              </a:rPr>
              <a:t>https://www.census.gov/library/stories/2019/12/by-2030-all-baby-boomers-will-be-age-65-or-older.html</a:t>
            </a:r>
            <a:endParaRPr lang="en-US" sz="1200" dirty="0"/>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2) Understanding the direct care workforce. Paraprofessional Healthcare Institute. 2020. </a:t>
            </a:r>
            <a:r>
              <a:rPr lang="en-US" dirty="0">
                <a:hlinkClick r:id="rId4"/>
              </a:rPr>
              <a:t>https://phinational.org/policy-research/key-facts-faq/</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From Crisis to Emergency: 8.2 Million Direct Care Job Openings Expected by 2028. </a:t>
            </a:r>
            <a:r>
              <a:rPr lang="en-US" sz="1200" kern="1200" dirty="0">
                <a:solidFill>
                  <a:schemeClr val="tx1"/>
                </a:solidFill>
                <a:effectLst/>
                <a:latin typeface="+mn-lt"/>
                <a:ea typeface="+mn-ea"/>
                <a:cs typeface="+mn-cs"/>
              </a:rPr>
              <a:t>Stephen Campbell. January 24, 2019. </a:t>
            </a:r>
            <a:r>
              <a:rPr lang="en-US" dirty="0">
                <a:hlinkClick r:id="rId5"/>
              </a:rPr>
              <a:t>https://phinational.org/news/new-research-7-8-million-direct-care-jobs-will-need-to-be-filled-by-2026/</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Long-term care insurance facts – data – statistics – 2019 report. American Association for Long-term Care Insurance. 2019. </a:t>
            </a:r>
            <a:r>
              <a:rPr lang="en-US" sz="1200" u="sng" kern="1200" dirty="0">
                <a:solidFill>
                  <a:schemeClr val="tx1"/>
                </a:solidFill>
                <a:effectLst/>
                <a:latin typeface="+mn-lt"/>
                <a:ea typeface="+mn-ea"/>
                <a:cs typeface="+mn-cs"/>
                <a:hlinkClick r:id="rId6"/>
              </a:rPr>
              <a:t>http://www.aaltci.org/long-term-care-insurance/learning-center/ltcfacts-2019.php#2019ages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3E1D09-1D10-476B-87F3-22F96DB9C743}" type="slidenum">
              <a:rPr lang="en-US" smtClean="0"/>
              <a:t>15</a:t>
            </a:fld>
            <a:endParaRPr lang="en-US"/>
          </a:p>
        </p:txBody>
      </p:sp>
    </p:spTree>
    <p:extLst>
      <p:ext uri="{BB962C8B-B14F-4D97-AF65-F5344CB8AC3E}">
        <p14:creationId xmlns:p14="http://schemas.microsoft.com/office/powerpoint/2010/main" val="2906868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So with the need for flexibility and freedom in mind – let’s take a look at the two main ways LTC benefits are paid: reimbursement vs. indemnity. With both policy types, the insured qualifies for benefits when they are certified as chronically ill by a licensed health care practitioner, have a plan of care in place and have satisfied their policy’s elimination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But then what happens when a client goes on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algn="l"/>
            <a:r>
              <a:rPr lang="en-US" sz="1800" b="1" i="0" u="none" strike="noStrike" baseline="0" dirty="0">
                <a:latin typeface="HurmeGeometricSans3-SemiBold" panose="020B0700020000000000" pitchFamily="34" charset="0"/>
              </a:rPr>
              <a:t>With a reimbursement </a:t>
            </a:r>
            <a:r>
              <a:rPr lang="en-US" sz="1800" b="0" i="0" u="none" strike="noStrike" baseline="0" dirty="0">
                <a:latin typeface="HurmeGeometricSans3-Regular" panose="020B0500020000000000" pitchFamily="34" charset="0"/>
              </a:rPr>
              <a:t>policy, the policyowner would be reimbursed, dollar per dollar, for actual expenses incurred. The client would first have to pay their LTC expenses out out-of-pocket, and then submit receipts to the carrier to be reimbursed and only those expenses that are covered by the contract will be reimbursed. </a:t>
            </a:r>
          </a:p>
          <a:p>
            <a:pPr algn="l"/>
            <a:endParaRPr lang="en-US" sz="1800" b="0" i="0" u="none" strike="noStrike" kern="1200" baseline="0" dirty="0">
              <a:solidFill>
                <a:schemeClr val="tx1"/>
              </a:solidFill>
              <a:effectLst/>
              <a:latin typeface="HurmeGeometricSans3-Regular" panose="020B0500020000000000" pitchFamily="34" charset="0"/>
              <a:ea typeface="+mn-ea"/>
              <a:cs typeface="+mn-cs"/>
            </a:endParaRPr>
          </a:p>
          <a:p>
            <a:pPr algn="l"/>
            <a:r>
              <a:rPr lang="en-US" sz="1800" b="1" i="0" u="none" strike="noStrike" kern="1200" baseline="0" dirty="0">
                <a:solidFill>
                  <a:schemeClr val="tx1"/>
                </a:solidFill>
                <a:effectLst/>
                <a:latin typeface="HurmeGeometricSans3-Regular" panose="020B0500020000000000" pitchFamily="34" charset="0"/>
                <a:ea typeface="+mn-ea"/>
                <a:cs typeface="+mn-cs"/>
              </a:rPr>
              <a:t>With a cash indemnity policy on the other hand, </a:t>
            </a:r>
            <a:r>
              <a:rPr lang="en-US" sz="1800" b="0" i="0" u="none" strike="noStrike" baseline="0" dirty="0">
                <a:latin typeface="HurmeGeometricSans3-Regular" panose="020B0500020000000000" pitchFamily="34" charset="0"/>
              </a:rPr>
              <a:t>the policyowner will automatically be sent a monthly cash benefit regardless of actual expenses once they go on claim. The policyowner can use their benefit however they want: informal care, medical equipment, home maintenance, or save it to use down the road. </a:t>
            </a:r>
          </a:p>
          <a:p>
            <a:pPr algn="l"/>
            <a:endParaRPr lang="en-US" sz="1200" kern="1200" baseline="0" dirty="0">
              <a:solidFill>
                <a:schemeClr val="tx1"/>
              </a:solidFill>
              <a:effectLst/>
              <a:latin typeface="+mn-lt"/>
              <a:ea typeface="+mn-ea"/>
              <a:cs typeface="+mn-cs"/>
            </a:endParaRPr>
          </a:p>
          <a:p>
            <a:pPr algn="l"/>
            <a:r>
              <a:rPr lang="en-US" sz="1200" kern="1200" baseline="0" dirty="0">
                <a:solidFill>
                  <a:schemeClr val="tx1"/>
                </a:solidFill>
                <a:effectLst/>
                <a:latin typeface="+mn-lt"/>
                <a:ea typeface="+mn-ea"/>
                <a:cs typeface="+mn-cs"/>
              </a:rPr>
              <a:t>You can see on the slide how these two different benefit types compare – let’s run through. The differences quickly.</a:t>
            </a:r>
          </a:p>
          <a:p>
            <a:pPr algn="l"/>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Ultimately, cash indemnity can provide clients with the flexibility and freedom they’ll need. A cash indemnity plan can help support a client’s plan for care, instead of dictating 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16</a:t>
            </a:fld>
            <a:endParaRPr lang="en-US"/>
          </a:p>
        </p:txBody>
      </p:sp>
    </p:spTree>
    <p:extLst>
      <p:ext uri="{BB962C8B-B14F-4D97-AF65-F5344CB8AC3E}">
        <p14:creationId xmlns:p14="http://schemas.microsoft.com/office/powerpoint/2010/main" val="388926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most care generally</a:t>
            </a:r>
            <a:r>
              <a:rPr lang="en-US" baseline="0" dirty="0"/>
              <a:t> begins in the home and </a:t>
            </a:r>
            <a:r>
              <a:rPr lang="en-US" sz="1200" kern="1200" baseline="0" dirty="0">
                <a:solidFill>
                  <a:schemeClr val="tx1"/>
                </a:solidFill>
                <a:effectLst/>
                <a:latin typeface="+mn-lt"/>
                <a:ea typeface="+mn-ea"/>
                <a:cs typeface="+mn-cs"/>
              </a:rPr>
              <a:t>requires a combination of formal/informal care</a:t>
            </a:r>
            <a:r>
              <a:rPr lang="en-US" baseline="30000" dirty="0"/>
              <a:t>1</a:t>
            </a:r>
            <a:r>
              <a:rPr lang="en-US" baseline="0" dirty="0"/>
              <a:t>, the cash indemnity model is ideal because it allows your client to access their benefits earlier and because the monthly maximum benefit payment is not limited to actual expenses incurred, clients may be able to get more out of their policy.</a:t>
            </a:r>
          </a:p>
          <a:p>
            <a:endParaRPr lang="en-US" baseline="0" dirty="0"/>
          </a:p>
          <a:p>
            <a:r>
              <a:rPr lang="en-US" baseline="0" dirty="0"/>
              <a:t>Let’s look at an example that </a:t>
            </a:r>
            <a:r>
              <a:rPr lang="en-US" dirty="0"/>
              <a:t>compares a hypothetical reimbursement</a:t>
            </a:r>
            <a:r>
              <a:rPr lang="en-US" baseline="0" dirty="0"/>
              <a:t> contract with a SecureCare policy that has a six-year benefit period and a 5 percent compound interest inflation benefit. In the example, the client has the same total benefit pool available to her with each policy type and it assumes the client bought the policy at age 60 and then goes on claim at age 80.</a:t>
            </a:r>
          </a:p>
          <a:p>
            <a:endParaRPr lang="en-US" baseline="0" dirty="0"/>
          </a:p>
          <a:p>
            <a:r>
              <a:rPr lang="en-US" baseline="0" dirty="0"/>
              <a:t>The scenario shows the client’s </a:t>
            </a:r>
            <a:r>
              <a:rPr lang="en-US" dirty="0"/>
              <a:t>care beginning in the home with an informal caregiver (spouse, child, etc.) and then transitioning to an assisted living facility as the condition progresses over six years. </a:t>
            </a:r>
          </a:p>
          <a:p>
            <a:endParaRPr lang="en-US" dirty="0"/>
          </a:p>
          <a:p>
            <a:r>
              <a:rPr lang="en-US" dirty="0"/>
              <a:t>The projected cost of care is calculated using the 2020 national median for a home health aide ($27.82/hour) and assisted living facility (50,924/year) and assumes a 3% national inflation each year</a:t>
            </a:r>
            <a:r>
              <a:rPr lang="en-US" baseline="30000" dirty="0"/>
              <a:t>2</a:t>
            </a:r>
            <a:r>
              <a:rPr lang="en-US" dirty="0"/>
              <a:t>. </a:t>
            </a:r>
          </a:p>
          <a:p>
            <a:endParaRPr lang="en-US" baseline="0" dirty="0"/>
          </a:p>
          <a:p>
            <a:r>
              <a:rPr lang="en-US" baseline="0" dirty="0"/>
              <a:t>[Read through example on slide]</a:t>
            </a:r>
          </a:p>
          <a:p>
            <a:endParaRPr lang="en-US" dirty="0"/>
          </a:p>
          <a:p>
            <a:r>
              <a:rPr lang="en-US" baseline="0" dirty="0"/>
              <a:t>So even though the client has the same total benefit pool available with each policy, the amount of benefits she actually receives varies drastically: the cash indemnity policy pays $762,353 more benefits paid over 6 years than the reimbursement policy. </a:t>
            </a:r>
          </a:p>
          <a:p>
            <a:endParaRPr lang="en-US" baseline="0" dirty="0"/>
          </a:p>
          <a:p>
            <a:r>
              <a:rPr lang="en-US" sz="1200" b="0" i="0" u="none" strike="noStrike" kern="1200" baseline="0" dirty="0">
                <a:solidFill>
                  <a:schemeClr val="tx1"/>
                </a:solidFill>
                <a:latin typeface="+mn-lt"/>
                <a:ea typeface="+mn-ea"/>
                <a:cs typeface="+mn-cs"/>
              </a:rPr>
              <a:t>1. Long-Term Care Insurance Facts - Data - Statistics - 2019 Report. American Association for Long-Term Care Insurance. January 2019. https://www.aaltci.org/long-term-care-insurance/</a:t>
            </a:r>
          </a:p>
          <a:p>
            <a:r>
              <a:rPr lang="en-US" sz="1200" b="0" i="0" u="none" strike="noStrike" kern="1200" baseline="0" dirty="0">
                <a:solidFill>
                  <a:schemeClr val="tx1"/>
                </a:solidFill>
                <a:latin typeface="+mn-lt"/>
                <a:ea typeface="+mn-ea"/>
                <a:cs typeface="+mn-cs"/>
              </a:rPr>
              <a:t>learning-center/ltcfacts-2019.php</a:t>
            </a:r>
          </a:p>
          <a:p>
            <a:r>
              <a:rPr lang="en-US" sz="1200" b="0" i="0" u="none" strike="noStrike" kern="1200" baseline="0" dirty="0">
                <a:solidFill>
                  <a:schemeClr val="tx1"/>
                </a:solidFill>
                <a:latin typeface="+mn-lt"/>
                <a:ea typeface="+mn-ea"/>
                <a:cs typeface="+mn-cs"/>
              </a:rPr>
              <a:t>2. Calculate the cost of long-term care. LTCnews.com. 2020. https://www.ltcnews.com/resources/states/</a:t>
            </a:r>
            <a:endParaRPr lang="en-US" baseline="0" dirty="0"/>
          </a:p>
        </p:txBody>
      </p:sp>
      <p:sp>
        <p:nvSpPr>
          <p:cNvPr id="4" name="Slide Number Placeholder 3"/>
          <p:cNvSpPr>
            <a:spLocks noGrp="1"/>
          </p:cNvSpPr>
          <p:nvPr>
            <p:ph type="sldNum" sz="quarter" idx="10"/>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576556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18</a:t>
            </a:fld>
            <a:endParaRPr lang="en-US"/>
          </a:p>
        </p:txBody>
      </p:sp>
    </p:spTree>
    <p:extLst>
      <p:ext uri="{BB962C8B-B14F-4D97-AF65-F5344CB8AC3E}">
        <p14:creationId xmlns:p14="http://schemas.microsoft.com/office/powerpoint/2010/main" val="228197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LTC planning encompassed was coming up with a strategy that would help clients cover today’s cost of care, that would be a daunting a task, given today’s prices. But LTC planning is about helping clients prepare for care costs that are potentially years down the road, when the cost of care is projected to be much higher than it is today. </a:t>
            </a:r>
          </a:p>
          <a:p>
            <a:endParaRPr lang="en-US" dirty="0"/>
          </a:p>
          <a:p>
            <a:r>
              <a:rPr lang="en-US" dirty="0"/>
              <a:t>So when you’re helping a client design a LTC plan, it’s important to consider whether their LTC benefit will be able to keep up with the rising cost of care.</a:t>
            </a:r>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19</a:t>
            </a:fld>
            <a:endParaRPr lang="en-US"/>
          </a:p>
        </p:txBody>
      </p:sp>
    </p:spTree>
    <p:extLst>
      <p:ext uri="{BB962C8B-B14F-4D97-AF65-F5344CB8AC3E}">
        <p14:creationId xmlns:p14="http://schemas.microsoft.com/office/powerpoint/2010/main" val="139404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a:t>
            </a:r>
            <a:r>
              <a:rPr lang="en-US" b="0" dirty="0"/>
              <a:t>Identify which chapters you’ll be covering in the presentation. Each</a:t>
            </a:r>
            <a:r>
              <a:rPr lang="en-US" b="1" dirty="0"/>
              <a:t> </a:t>
            </a:r>
            <a:r>
              <a:rPr lang="en-US" dirty="0"/>
              <a:t>circle represents a chapter of the presentation. Chapters can be shown in any order. You can choose to show as many or as few chapters as you’d like during a single presentation. Unless otherwise noted, you must show all the slides in a chapter once you start it. You must end every presentation by showing the disclosures.]</a:t>
            </a:r>
          </a:p>
          <a:p>
            <a:endParaRPr lang="en-US" dirty="0"/>
          </a:p>
          <a:p>
            <a:r>
              <a:rPr lang="en-US" b="1" dirty="0"/>
              <a:t>[note to speaker: </a:t>
            </a:r>
            <a:r>
              <a:rPr lang="en-US" b="0" dirty="0"/>
              <a:t>you can return to this slide at any time by clicking the “main menu” tab at the top]</a:t>
            </a:r>
            <a:endParaRPr lang="en-US" b="1" dirty="0"/>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805017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err="1"/>
              <a:t>SecureCare</a:t>
            </a:r>
            <a:r>
              <a:rPr lang="en-US" dirty="0"/>
              <a:t> offers multiple inflation options: we offer 3% and 5% in simple and compound</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cost of the inflation benefit may vary depending on the policy design, the client’s age, gender, etc. so having four different inflation options helps us find the option that offers the most value to your client.</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err="1"/>
              <a:t>SecureCare’s</a:t>
            </a:r>
            <a:r>
              <a:rPr lang="en-US" dirty="0"/>
              <a:t> options allow inflation protection to work with older clients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err="1"/>
              <a:t>SecureCare’s</a:t>
            </a:r>
            <a:r>
              <a:rPr lang="en-US" dirty="0"/>
              <a:t> inflation benefit continues to grow even after claim is initiated</a:t>
            </a:r>
          </a:p>
          <a:p>
            <a:pPr marL="171450" lvl="0" indent="-171450">
              <a:buFont typeface="Arial" panose="020B0604020202020204" pitchFamily="34" charset="0"/>
              <a:buChar char="•"/>
            </a:pPr>
            <a:endParaRPr lang="en-US" dirty="0"/>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chart</a:t>
            </a:r>
            <a:r>
              <a:rPr lang="en-US" sz="1200" b="0" kern="1200" baseline="0" dirty="0">
                <a:solidFill>
                  <a:schemeClr val="tx1"/>
                </a:solidFill>
                <a:effectLst/>
                <a:latin typeface="+mn-lt"/>
                <a:ea typeface="+mn-ea"/>
                <a:cs typeface="+mn-cs"/>
              </a:rPr>
              <a:t> shows </a:t>
            </a:r>
            <a:r>
              <a:rPr lang="en-US" sz="1200" b="0" kern="1200" dirty="0">
                <a:solidFill>
                  <a:schemeClr val="tx1"/>
                </a:solidFill>
                <a:effectLst/>
                <a:latin typeface="+mn-lt"/>
                <a:ea typeface="+mn-ea"/>
                <a:cs typeface="+mn-cs"/>
              </a:rPr>
              <a:t>the ages at which the total LTC pool of a policy with the inflation agreement will either match or surpass the LTC pool of a policy that does not include inflation during the same benefit period.</a:t>
            </a:r>
          </a:p>
        </p:txBody>
      </p:sp>
      <p:sp>
        <p:nvSpPr>
          <p:cNvPr id="4" name="Slide Number Placeholder 3"/>
          <p:cNvSpPr>
            <a:spLocks noGrp="1"/>
          </p:cNvSpPr>
          <p:nvPr>
            <p:ph type="sldNum" sz="quarter" idx="10"/>
          </p:nvPr>
        </p:nvSpPr>
        <p:spPr/>
        <p:txBody>
          <a:bodyPr/>
          <a:lstStyle/>
          <a:p>
            <a:fld id="{054B72BD-49BF-425F-B7CF-DCC3FB2E4BFC}" type="slidenum">
              <a:rPr lang="en-US" smtClean="0"/>
              <a:t>20</a:t>
            </a:fld>
            <a:endParaRPr lang="en-US"/>
          </a:p>
        </p:txBody>
      </p:sp>
    </p:spTree>
    <p:extLst>
      <p:ext uri="{BB962C8B-B14F-4D97-AF65-F5344CB8AC3E}">
        <p14:creationId xmlns:p14="http://schemas.microsoft.com/office/powerpoint/2010/main" val="62069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B72BD-49BF-425F-B7CF-DCC3FB2E4BFC}" type="slidenum">
              <a:rPr lang="en-US" smtClean="0"/>
              <a:t>21</a:t>
            </a:fld>
            <a:endParaRPr lang="en-US"/>
          </a:p>
        </p:txBody>
      </p:sp>
    </p:spTree>
    <p:extLst>
      <p:ext uri="{BB962C8B-B14F-4D97-AF65-F5344CB8AC3E}">
        <p14:creationId xmlns:p14="http://schemas.microsoft.com/office/powerpoint/2010/main" val="2583100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With SecureCare, clients have four key guarantees</a:t>
            </a:r>
            <a:r>
              <a:rPr lang="en-US" sz="1200" kern="1200" baseline="0" dirty="0">
                <a:solidFill>
                  <a:schemeClr val="tx1"/>
                </a:solidFill>
                <a:effectLst/>
                <a:latin typeface="+mn-lt"/>
                <a:ea typeface="+mn-ea"/>
                <a:cs typeface="+mn-cs"/>
              </a:rPr>
              <a:t> in place:</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To understand them, let’s look at an example </a:t>
            </a:r>
            <a:r>
              <a:rPr lang="en-US" sz="1200" i="0" kern="1200" baseline="0" dirty="0">
                <a:solidFill>
                  <a:schemeClr val="tx1"/>
                </a:solidFill>
                <a:effectLst/>
                <a:latin typeface="+mn-lt"/>
                <a:ea typeface="+mn-ea"/>
                <a:cs typeface="+mn-cs"/>
              </a:rPr>
              <a:t>of a 62 y/o female who purchases a $100K five-pay policy with 3% compound interest, non-tobacco couples discount. </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[NOTE TO SPEAKER: when you are giving the slideshow, to show more details about each of the four guarantees, click on each colored segment of each guarantee to be taken to a slide that shows additional information about the guarantee. When you’re done talking about a specific guarantee and want to return to this slide, click the white background.]</a:t>
            </a:r>
          </a:p>
        </p:txBody>
      </p:sp>
      <p:sp>
        <p:nvSpPr>
          <p:cNvPr id="4" name="Slide Number Placeholder 3"/>
          <p:cNvSpPr>
            <a:spLocks noGrp="1"/>
          </p:cNvSpPr>
          <p:nvPr>
            <p:ph type="sldNum" sz="quarter" idx="10"/>
          </p:nvPr>
        </p:nvSpPr>
        <p:spPr/>
        <p:txBody>
          <a:bodyPr/>
          <a:lstStyle/>
          <a:p>
            <a:fld id="{578EE31B-8963-8B42-A0D7-D52670231E5C}" type="slidenum">
              <a:rPr lang="en-US" smtClean="0"/>
              <a:t>22</a:t>
            </a:fld>
            <a:endParaRPr lang="en-US"/>
          </a:p>
        </p:txBody>
      </p:sp>
    </p:spTree>
    <p:extLst>
      <p:ext uri="{BB962C8B-B14F-4D97-AF65-F5344CB8AC3E}">
        <p14:creationId xmlns:p14="http://schemas.microsoft.com/office/powerpoint/2010/main" val="299451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23</a:t>
            </a:fld>
            <a:endParaRPr lang="en-US"/>
          </a:p>
        </p:txBody>
      </p:sp>
    </p:spTree>
    <p:extLst>
      <p:ext uri="{BB962C8B-B14F-4D97-AF65-F5344CB8AC3E}">
        <p14:creationId xmlns:p14="http://schemas.microsoft.com/office/powerpoint/2010/main" val="173467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0" dirty="0"/>
              <a:t>[read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parts to a </a:t>
            </a:r>
            <a:r>
              <a:rPr lang="en-US" sz="1200" kern="1200" dirty="0" err="1">
                <a:solidFill>
                  <a:schemeClr val="tx1"/>
                </a:solidFill>
                <a:effectLst/>
                <a:latin typeface="+mn-lt"/>
                <a:ea typeface="+mn-ea"/>
                <a:cs typeface="+mn-cs"/>
              </a:rPr>
              <a:t>SecureCare</a:t>
            </a:r>
            <a:r>
              <a:rPr lang="en-US" sz="1200" kern="1200" dirty="0">
                <a:solidFill>
                  <a:schemeClr val="tx1"/>
                </a:solidFill>
                <a:effectLst/>
                <a:latin typeface="+mn-lt"/>
                <a:ea typeface="+mn-ea"/>
                <a:cs typeface="+mn-cs"/>
              </a:rPr>
              <a:t> premium: the portion that goes towards the life insurance and the portion that goes towards the tax-qualified LTC agreements. Clients may</a:t>
            </a:r>
            <a:r>
              <a:rPr lang="en-US" sz="1200" kern="1200" baseline="0" dirty="0">
                <a:solidFill>
                  <a:schemeClr val="tx1"/>
                </a:solidFill>
                <a:effectLst/>
                <a:latin typeface="+mn-lt"/>
                <a:ea typeface="+mn-ea"/>
                <a:cs typeface="+mn-cs"/>
              </a:rPr>
              <a:t> be able to deduct the LTC portion of their premiums, subject to the age-based limitations set by the IRS.</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24</a:t>
            </a:fld>
            <a:endParaRPr lang="en-US"/>
          </a:p>
        </p:txBody>
      </p:sp>
    </p:spTree>
    <p:extLst>
      <p:ext uri="{BB962C8B-B14F-4D97-AF65-F5344CB8AC3E}">
        <p14:creationId xmlns:p14="http://schemas.microsoft.com/office/powerpoint/2010/main" val="85968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quick overview of how </a:t>
            </a:r>
            <a:r>
              <a:rPr lang="en-US" dirty="0" err="1"/>
              <a:t>SecureCare’s</a:t>
            </a:r>
            <a:r>
              <a:rPr lang="en-US" dirty="0"/>
              <a:t> tax deductibility can work.</a:t>
            </a:r>
            <a:r>
              <a:rPr lang="en-US" baseline="0" dirty="0"/>
              <a:t> You can see the IRS’s age-based limitations for 2021 on the right.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For individuals: They must have medical expenses greater than 7.5% of their adjusted growth income and itemize their taxes to qualify for a deduction. Then they can d</a:t>
            </a:r>
            <a:r>
              <a:rPr lang="en-US" sz="1200" dirty="0">
                <a:solidFill>
                  <a:schemeClr val="tx1"/>
                </a:solidFill>
              </a:rPr>
              <a:t>educt whichever is less: the age-based limit or the LTC portion of their premium</a:t>
            </a:r>
            <a:r>
              <a:rPr lang="en-US" baseline="0"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If a pass-through entity decides to provide SecureCare policies to valid class of employees, the owner/employee of pass-through entities can d</a:t>
            </a:r>
            <a:r>
              <a:rPr lang="en-US" sz="1200" dirty="0">
                <a:solidFill>
                  <a:schemeClr val="tx1"/>
                </a:solidFill>
              </a:rPr>
              <a:t>educt whichever is less: the age-based limit or the LTC portion of their premium </a:t>
            </a:r>
            <a:r>
              <a:rPr lang="en-US" baseline="0" dirty="0"/>
              <a:t>as an above-the-line deduction (so don’t need to itemize)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For employees (of any company structure) who receive SecureCare policies from their company, and for owners/employees of C corporations, they can exclude the full LTC portion of their premium from their income (no age-based limitations)</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25</a:t>
            </a:fld>
            <a:endParaRPr lang="en-US"/>
          </a:p>
        </p:txBody>
      </p:sp>
    </p:spTree>
    <p:extLst>
      <p:ext uri="{BB962C8B-B14F-4D97-AF65-F5344CB8AC3E}">
        <p14:creationId xmlns:p14="http://schemas.microsoft.com/office/powerpoint/2010/main" val="3725215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26</a:t>
            </a:fld>
            <a:endParaRPr lang="en-US"/>
          </a:p>
        </p:txBody>
      </p:sp>
    </p:spTree>
    <p:extLst>
      <p:ext uri="{BB962C8B-B14F-4D97-AF65-F5344CB8AC3E}">
        <p14:creationId xmlns:p14="http://schemas.microsoft.com/office/powerpoint/2010/main" val="2279750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ts val="2600"/>
              </a:lnSpc>
              <a:buFont typeface="Arial" panose="020B0604020202020204" pitchFamily="34" charset="0"/>
              <a:buChar char="•"/>
            </a:pPr>
            <a:r>
              <a:rPr lang="en-US" sz="2400" dirty="0" err="1"/>
              <a:t>SecureCare</a:t>
            </a:r>
            <a:r>
              <a:rPr lang="en-US" sz="2400" dirty="0"/>
              <a:t> has most robust international benefits in the industry</a:t>
            </a:r>
            <a:r>
              <a:rPr lang="en-US" sz="2400" baseline="30000" dirty="0"/>
              <a:t>2</a:t>
            </a:r>
          </a:p>
          <a:p>
            <a:pPr marL="342900" indent="-342900">
              <a:lnSpc>
                <a:spcPts val="2600"/>
              </a:lnSpc>
              <a:buFont typeface="Arial" panose="020B0604020202020204" pitchFamily="34" charset="0"/>
              <a:buChar char="•"/>
            </a:pPr>
            <a:endParaRPr lang="en-US" sz="2400" baseline="30000" dirty="0"/>
          </a:p>
          <a:p>
            <a:pPr marL="350838" lvl="0" indent="-342900">
              <a:lnSpc>
                <a:spcPts val="2600"/>
              </a:lnSpc>
              <a:buFont typeface="Arial" panose="020B0604020202020204" pitchFamily="34" charset="0"/>
              <a:buChar char="•"/>
            </a:pPr>
            <a:r>
              <a:rPr lang="en-US" sz="2400" dirty="0"/>
              <a:t>Benefit pool stays the same (both the base contract and extension of benefits are available)</a:t>
            </a:r>
          </a:p>
          <a:p>
            <a:pPr marL="350838" lvl="0" indent="-342900">
              <a:lnSpc>
                <a:spcPts val="2600"/>
              </a:lnSpc>
              <a:buFont typeface="Arial" panose="020B0604020202020204" pitchFamily="34" charset="0"/>
              <a:buChar char="•"/>
            </a:pPr>
            <a:endParaRPr lang="en-US" sz="2400" dirty="0"/>
          </a:p>
          <a:p>
            <a:pPr marL="350838" lvl="0" indent="-342900">
              <a:lnSpc>
                <a:spcPts val="2600"/>
              </a:lnSpc>
              <a:buFont typeface="Arial" panose="020B0604020202020204" pitchFamily="34" charset="0"/>
              <a:buChar char="•"/>
            </a:pPr>
            <a:r>
              <a:rPr lang="en-US" sz="2400" dirty="0"/>
              <a:t>50% of monthly maximum benefit – no limitations</a:t>
            </a:r>
          </a:p>
          <a:p>
            <a:pPr marL="808038" lvl="1" indent="-342900">
              <a:lnSpc>
                <a:spcPts val="2600"/>
              </a:lnSpc>
              <a:buFont typeface="Arial" panose="020B0604020202020204" pitchFamily="34" charset="0"/>
              <a:buChar char="•"/>
            </a:pPr>
            <a:r>
              <a:rPr lang="en-US" sz="2400" dirty="0"/>
              <a:t>6 year benefit period would become a 12-year benefit period because the client would be getting 50% of their monthly maximum</a:t>
            </a:r>
          </a:p>
        </p:txBody>
      </p:sp>
      <p:sp>
        <p:nvSpPr>
          <p:cNvPr id="4" name="Slide Number Placeholder 3"/>
          <p:cNvSpPr>
            <a:spLocks noGrp="1"/>
          </p:cNvSpPr>
          <p:nvPr>
            <p:ph type="sldNum" sz="quarter" idx="10"/>
          </p:nvPr>
        </p:nvSpPr>
        <p:spPr/>
        <p:txBody>
          <a:bodyPr/>
          <a:lstStyle/>
          <a:p>
            <a:fld id="{054B72BD-49BF-425F-B7CF-DCC3FB2E4BFC}" type="slidenum">
              <a:rPr lang="en-US" smtClean="0"/>
              <a:t>27</a:t>
            </a:fld>
            <a:endParaRPr lang="en-US"/>
          </a:p>
        </p:txBody>
      </p:sp>
    </p:spTree>
    <p:extLst>
      <p:ext uri="{BB962C8B-B14F-4D97-AF65-F5344CB8AC3E}">
        <p14:creationId xmlns:p14="http://schemas.microsoft.com/office/powerpoint/2010/main" val="3672119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6200" y="8685213"/>
            <a:ext cx="2971800"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173465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a:t>
            </a:r>
            <a:r>
              <a:rPr lang="en-US" b="0" dirty="0"/>
              <a:t>Identify which sections you’ll be covering in the presentation. </a:t>
            </a:r>
            <a:r>
              <a:rPr lang="en-US" b="1" dirty="0"/>
              <a:t>You do not need to show every slide in this chapter in one presentation. </a:t>
            </a:r>
            <a:r>
              <a:rPr lang="en-US" b="0" dirty="0"/>
              <a:t>Each</a:t>
            </a:r>
            <a:r>
              <a:rPr lang="en-US" b="1" dirty="0"/>
              <a:t> </a:t>
            </a:r>
            <a:r>
              <a:rPr lang="en-US" dirty="0"/>
              <a:t>green box represents a section. You must show all slides in a single section, but the sections can be shown in any order and you can choose to show as many or as few sections as you’d like during a presentation. You must end every presentation by showing the disclosures.]</a:t>
            </a:r>
          </a:p>
        </p:txBody>
      </p:sp>
      <p:sp>
        <p:nvSpPr>
          <p:cNvPr id="4" name="Slide Number Placeholder 3"/>
          <p:cNvSpPr>
            <a:spLocks noGrp="1"/>
          </p:cNvSpPr>
          <p:nvPr>
            <p:ph type="sldNum" sz="quarter" idx="10"/>
          </p:nvPr>
        </p:nvSpPr>
        <p:spPr/>
        <p:txBody>
          <a:bodyPr/>
          <a:lstStyle/>
          <a:p>
            <a:fld id="{054B72BD-49BF-425F-B7CF-DCC3FB2E4BFC}" type="slidenum">
              <a:rPr lang="en-US" smtClean="0"/>
              <a:t>29</a:t>
            </a:fld>
            <a:endParaRPr lang="en-US"/>
          </a:p>
        </p:txBody>
      </p:sp>
    </p:spTree>
    <p:extLst>
      <p:ext uri="{BB962C8B-B14F-4D97-AF65-F5344CB8AC3E}">
        <p14:creationId xmlns:p14="http://schemas.microsoft.com/office/powerpoint/2010/main" val="361099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6200" y="8685213"/>
            <a:ext cx="2971800"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Tree>
    <p:extLst>
      <p:ext uri="{BB962C8B-B14F-4D97-AF65-F5344CB8AC3E}">
        <p14:creationId xmlns:p14="http://schemas.microsoft.com/office/powerpoint/2010/main" val="320227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30</a:t>
            </a:fld>
            <a:endParaRPr lang="en-US"/>
          </a:p>
        </p:txBody>
      </p:sp>
    </p:spTree>
    <p:extLst>
      <p:ext uri="{BB962C8B-B14F-4D97-AF65-F5344CB8AC3E}">
        <p14:creationId xmlns:p14="http://schemas.microsoft.com/office/powerpoint/2010/main" val="3119900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31</a:t>
            </a:fld>
            <a:endParaRPr lang="en-US"/>
          </a:p>
        </p:txBody>
      </p:sp>
    </p:spTree>
    <p:extLst>
      <p:ext uri="{BB962C8B-B14F-4D97-AF65-F5344CB8AC3E}">
        <p14:creationId xmlns:p14="http://schemas.microsoft.com/office/powerpoint/2010/main" val="3554970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how </a:t>
            </a:r>
            <a:r>
              <a:rPr lang="en-US" dirty="0" err="1"/>
              <a:t>SecureCare’s</a:t>
            </a:r>
            <a:r>
              <a:rPr lang="en-US" dirty="0"/>
              <a:t> tax deductibility can work for individuals</a:t>
            </a:r>
          </a:p>
          <a:p>
            <a:endParaRPr lang="en-US" dirty="0"/>
          </a:p>
          <a:p>
            <a:r>
              <a:rPr lang="en-US" dirty="0"/>
              <a:t>Step 1 is to determine the LTC portion of the premium</a:t>
            </a:r>
            <a:r>
              <a:rPr lang="en-US" baseline="0" dirty="0"/>
              <a:t>, separate from the life insurance portion. </a:t>
            </a:r>
            <a:r>
              <a:rPr lang="en-US" dirty="0"/>
              <a:t>For </a:t>
            </a:r>
            <a:r>
              <a:rPr lang="en-US" dirty="0" err="1"/>
              <a:t>SecureCare</a:t>
            </a:r>
            <a:r>
              <a:rPr lang="en-US" dirty="0"/>
              <a:t>,</a:t>
            </a:r>
            <a:r>
              <a:rPr lang="en-US" baseline="0" dirty="0"/>
              <a:t> there are three parts of the premium that can be deducted: [read slide]. You can find these on the policy page.</a:t>
            </a:r>
          </a:p>
          <a:p>
            <a:endParaRPr lang="en-US" dirty="0"/>
          </a:p>
          <a:p>
            <a:r>
              <a:rPr lang="en-US" dirty="0"/>
              <a:t>Step</a:t>
            </a:r>
            <a:r>
              <a:rPr lang="en-US" baseline="0" dirty="0"/>
              <a:t> 2: find age-based limitation</a:t>
            </a:r>
          </a:p>
          <a:p>
            <a:endParaRPr lang="en-US" baseline="0" dirty="0"/>
          </a:p>
          <a:p>
            <a:r>
              <a:rPr lang="en-US" baseline="0" dirty="0"/>
              <a:t>Step 3: Client needs to itemize their taxes in order to take the deduction, which would be whatever amount is less, step 1 or step 2 (client can deduct the lesser of the LTC premium or age-based limitation).</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32</a:t>
            </a:fld>
            <a:endParaRPr lang="en-US"/>
          </a:p>
        </p:txBody>
      </p:sp>
    </p:spTree>
    <p:extLst>
      <p:ext uri="{BB962C8B-B14F-4D97-AF65-F5344CB8AC3E}">
        <p14:creationId xmlns:p14="http://schemas.microsoft.com/office/powerpoint/2010/main" val="1266227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run through a couple of examples: </a:t>
            </a:r>
          </a:p>
          <a:p>
            <a:r>
              <a:rPr lang="en-US" dirty="0"/>
              <a:t>[Read slide]</a:t>
            </a:r>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33</a:t>
            </a:fld>
            <a:endParaRPr lang="en-US"/>
          </a:p>
        </p:txBody>
      </p:sp>
    </p:spTree>
    <p:extLst>
      <p:ext uri="{BB962C8B-B14F-4D97-AF65-F5344CB8AC3E}">
        <p14:creationId xmlns:p14="http://schemas.microsoft.com/office/powerpoint/2010/main" val="2493192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know the amount of the deduction. </a:t>
            </a:r>
            <a:r>
              <a:rPr lang="en-US" baseline="0" dirty="0"/>
              <a:t> Where is the deduction on the form 1040?</a:t>
            </a:r>
          </a:p>
          <a:p>
            <a:endParaRPr lang="en-US" baseline="0" dirty="0"/>
          </a:p>
          <a:p>
            <a:r>
              <a:rPr lang="en-US" baseline="0" dirty="0"/>
              <a:t>This slide is a simplified outline of the Form 1040. At the top is all current income. Next are the above the line deductions, which gets the taxpayer to the adjusted gross income. After the adjusted gross income is calculated, the taxpayer has a choice of using the standard deduction or the itemized deduction – they’ll want to choose whichever amount is greater.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Given that the </a:t>
            </a:r>
            <a:r>
              <a:rPr lang="en-US" dirty="0"/>
              <a:t>2017 </a:t>
            </a:r>
            <a:r>
              <a:rPr lang="en-US" baseline="0" dirty="0"/>
              <a:t>tax law change almost doubled the standard deduction </a:t>
            </a:r>
            <a:r>
              <a:rPr lang="en-US" b="0" baseline="0" dirty="0"/>
              <a:t>(in 2021 the standard deduction for married filing jointly is $25,100 and single is $12,550)</a:t>
            </a:r>
            <a:r>
              <a:rPr lang="en-US" baseline="0" dirty="0"/>
              <a:t>, it’s likely taking the standard deduction will give many clients the higher deduction amount.</a:t>
            </a:r>
            <a:endParaRPr lang="en-US" b="0" baseline="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34</a:t>
            </a:fld>
            <a:endParaRPr lang="en-US"/>
          </a:p>
        </p:txBody>
      </p:sp>
    </p:spTree>
    <p:extLst>
      <p:ext uri="{BB962C8B-B14F-4D97-AF65-F5344CB8AC3E}">
        <p14:creationId xmlns:p14="http://schemas.microsoft.com/office/powerpoint/2010/main" val="249727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However, some clients may itemize their deductions. </a:t>
            </a:r>
          </a:p>
          <a:p>
            <a:endParaRPr lang="en-US" b="0" baseline="0" dirty="0"/>
          </a:p>
          <a:p>
            <a:r>
              <a:rPr lang="en-US" b="0" baseline="0" dirty="0"/>
              <a:t>There are four main itemized deductions:</a:t>
            </a:r>
          </a:p>
          <a:p>
            <a:pPr marL="228600" indent="-228600">
              <a:buFont typeface="+mj-lt"/>
              <a:buAutoNum type="arabicPeriod"/>
            </a:pPr>
            <a:r>
              <a:rPr lang="en-US" b="0" baseline="0" dirty="0"/>
              <a:t>Medical expenses – if client has medical expenses that exceed 7.5% of their AGI, they can itemize medical expenses that were not reimbursed or paid out of pocket.  This is where the LTC premiums can be paid.  Remember the deduction is the lesser of the premiums paid or the age-based limit</a:t>
            </a:r>
          </a:p>
          <a:p>
            <a:pPr marL="228600" indent="-228600">
              <a:buFont typeface="+mj-lt"/>
              <a:buAutoNum type="arabicPeriod"/>
            </a:pPr>
            <a:r>
              <a:rPr lang="en-US" b="0" baseline="0" dirty="0"/>
              <a:t>State and local taxes – 2017 tax law change – a federal law limits this amount to $10,000 (regardless if you are married filing jointly or single)</a:t>
            </a:r>
          </a:p>
          <a:p>
            <a:pPr marL="228600" indent="-228600">
              <a:buFont typeface="+mj-lt"/>
              <a:buAutoNum type="arabicPeriod"/>
            </a:pPr>
            <a:r>
              <a:rPr lang="en-US" b="0" baseline="0" dirty="0"/>
              <a:t>Charitable deduction – 2017 tax law change – it is now 60% of AGI for cash gifts (it was 50%)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Mortgage interest</a:t>
            </a:r>
            <a:endParaRPr lang="en-US" b="0" dirty="0"/>
          </a:p>
          <a:p>
            <a:endParaRPr lang="en-US" dirty="0"/>
          </a:p>
          <a:p>
            <a:r>
              <a:rPr lang="en-US" dirty="0"/>
              <a:t>With</a:t>
            </a:r>
            <a:r>
              <a:rPr lang="en-US" baseline="0" dirty="0"/>
              <a:t> that in mind, </a:t>
            </a:r>
            <a:r>
              <a:rPr lang="en-US" dirty="0"/>
              <a:t>clients who will likely</a:t>
            </a:r>
            <a:r>
              <a:rPr lang="en-US" baseline="0" dirty="0"/>
              <a:t> be able to benefit from paying LTC premiums as an itemized deduction:</a:t>
            </a:r>
          </a:p>
          <a:p>
            <a:endParaRPr lang="en-US" baseline="0" dirty="0"/>
          </a:p>
          <a:p>
            <a:pPr marL="171450" indent="-171450">
              <a:buFont typeface="Arial" panose="020B0604020202020204" pitchFamily="34" charset="0"/>
              <a:buChar char="•"/>
            </a:pPr>
            <a:r>
              <a:rPr lang="en-US" baseline="0" dirty="0"/>
              <a:t>Older ages – because of the age-based limitations (the older you are the more you are able to deduct)</a:t>
            </a:r>
          </a:p>
          <a:p>
            <a:pPr marL="171450" indent="-171450">
              <a:buFont typeface="Arial" panose="020B0604020202020204" pitchFamily="34" charset="0"/>
              <a:buChar char="•"/>
            </a:pPr>
            <a:r>
              <a:rPr lang="en-US" baseline="0" dirty="0"/>
              <a:t>Out-of-pocket medical expenses, high state tax, large charitable gifts and mortgage interest will increase the itemized deduction over the standard deductions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35</a:t>
            </a:fld>
            <a:endParaRPr lang="en-US"/>
          </a:p>
        </p:txBody>
      </p:sp>
    </p:spTree>
    <p:extLst>
      <p:ext uri="{BB962C8B-B14F-4D97-AF65-F5344CB8AC3E}">
        <p14:creationId xmlns:p14="http://schemas.microsoft.com/office/powerpoint/2010/main" val="3058575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to business sponsored arrangements.</a:t>
            </a:r>
          </a:p>
          <a:p>
            <a:endParaRPr lang="en-US" dirty="0"/>
          </a:p>
          <a:p>
            <a:r>
              <a:rPr lang="en-US" dirty="0"/>
              <a:t>Companies</a:t>
            </a:r>
            <a:r>
              <a:rPr lang="en-US" baseline="0" dirty="0"/>
              <a:t> may choose to provide a valid class of employees with SecureCare policies. In these cases, the company pays the premiums, but each member of the valid class owns their individual policy.</a:t>
            </a:r>
            <a:endParaRPr lang="en-US" dirty="0"/>
          </a:p>
          <a:p>
            <a:endParaRPr lang="en-US" dirty="0"/>
          </a:p>
          <a:p>
            <a:r>
              <a:rPr lang="en-US" dirty="0"/>
              <a:t>Please note – Clients must be mindful of discriminatory benefits in the employment</a:t>
            </a:r>
            <a:r>
              <a:rPr lang="en-US" baseline="0" dirty="0"/>
              <a:t> setting.  If they only offer benefits to only a select employees without defining a class of employee who will be offered the benefit and the benefit is only for the highly compensated employees, then this may invite scrutiny of the IRS.</a:t>
            </a:r>
          </a:p>
          <a:p>
            <a:endParaRPr lang="en-US" baseline="0" dirty="0"/>
          </a:p>
          <a:p>
            <a:r>
              <a:rPr lang="en-US" baseline="0" dirty="0"/>
              <a:t>The tax benefits from this section are based on the Internal Revenue Code Section 105 – </a:t>
            </a:r>
            <a:r>
              <a:rPr lang="en-US" b="1" dirty="0"/>
              <a:t>Amounts received under accident and health plans</a:t>
            </a:r>
          </a:p>
          <a:p>
            <a:endParaRPr lang="en-US" b="1" dirty="0"/>
          </a:p>
          <a:p>
            <a:r>
              <a:rPr lang="en-US" b="1" dirty="0"/>
              <a:t>Please check the business’s legal and/or tax professionals on the eligibility of these income tax benefits.</a:t>
            </a:r>
          </a:p>
          <a:p>
            <a:endParaRPr lang="en-US" b="0" dirty="0"/>
          </a:p>
          <a:p>
            <a:r>
              <a:rPr lang="en-US" b="0" dirty="0"/>
              <a:t>Please</a:t>
            </a:r>
            <a:r>
              <a:rPr lang="en-US" b="0" baseline="0" dirty="0"/>
              <a:t> note – These benefits can also be included for spouses and dependents of business owners and employees.  Please check with client’s tax professional on the legal and/or tax implications on extending the benefit to these individuals.</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36</a:t>
            </a:fld>
            <a:endParaRPr lang="en-US"/>
          </a:p>
        </p:txBody>
      </p:sp>
    </p:spTree>
    <p:extLst>
      <p:ext uri="{BB962C8B-B14F-4D97-AF65-F5344CB8AC3E}">
        <p14:creationId xmlns:p14="http://schemas.microsoft.com/office/powerpoint/2010/main" val="191127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pass-through</a:t>
            </a:r>
            <a:r>
              <a:rPr lang="en-US" baseline="0" dirty="0"/>
              <a:t> entity taxation is there is only one level of taxation and all business income “passes though” to the business owner.</a:t>
            </a:r>
          </a:p>
          <a:p>
            <a:endParaRPr lang="en-US" baseline="0" dirty="0"/>
          </a:p>
          <a:p>
            <a:r>
              <a:rPr lang="en-US" baseline="0" dirty="0"/>
              <a:t>If the business pays the premium for the business owner (also an employee), then the owner will be able to make the deduction as an above the line deduction.</a:t>
            </a:r>
          </a:p>
          <a:p>
            <a:endParaRPr lang="en-US" baseline="0" dirty="0"/>
          </a:p>
          <a:p>
            <a:r>
              <a:rPr lang="en-US" baseline="0" dirty="0"/>
              <a:t>This deduction is the lesser of the LTC premium or the age-based limit.</a:t>
            </a:r>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37</a:t>
            </a:fld>
            <a:endParaRPr lang="en-US"/>
          </a:p>
        </p:txBody>
      </p:sp>
    </p:spTree>
    <p:extLst>
      <p:ext uri="{BB962C8B-B14F-4D97-AF65-F5344CB8AC3E}">
        <p14:creationId xmlns:p14="http://schemas.microsoft.com/office/powerpoint/2010/main" val="1613362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 where are the above-the-line deductions?</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Again, this is a simplified outline of the Form 1040. At the top is all current income, next are the above the line deductions (this is where the business owner gets the deduction) which gets the taxpayer to the adjusted gross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Here you can see how above-the-line deductions are typically more beneficial than itemized deductions for pass-through entity owner</a:t>
            </a:r>
            <a:r>
              <a:rPr lang="en-US" sz="1200" kern="1200" baseline="0" dirty="0">
                <a:solidFill>
                  <a:schemeClr val="tx1"/>
                </a:solidFill>
                <a:latin typeface="+mn-lt"/>
                <a:ea typeface="+mn-ea"/>
                <a:cs typeface="+mn-cs"/>
              </a:rPr>
              <a:t> because you don’t need to itemize your taxes to take the deduction.</a:t>
            </a:r>
            <a:endParaRPr lang="en-US" sz="1200" kern="120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41EE86-BA97-446A-81BA-90B33C5446E2}" type="slidenum">
              <a:rPr lang="en-US" smtClean="0"/>
              <a:t>38</a:t>
            </a:fld>
            <a:endParaRPr lang="en-US"/>
          </a:p>
        </p:txBody>
      </p:sp>
    </p:spTree>
    <p:extLst>
      <p:ext uri="{BB962C8B-B14F-4D97-AF65-F5344CB8AC3E}">
        <p14:creationId xmlns:p14="http://schemas.microsoft.com/office/powerpoint/2010/main" val="3120964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a:t>
            </a:r>
            <a:r>
              <a:rPr lang="en-US" baseline="0"/>
              <a:t> go through an example.</a:t>
            </a:r>
          </a:p>
          <a:p>
            <a:endParaRPr lang="en-US" baseline="0"/>
          </a:p>
          <a:p>
            <a:r>
              <a:rPr lang="en-US"/>
              <a:t>Tyrone (age 55) is employee/owner of XYZ Corporation (S corporation) and has two employees.</a:t>
            </a:r>
            <a:r>
              <a:rPr lang="en-US" baseline="0"/>
              <a:t> </a:t>
            </a:r>
            <a:r>
              <a:rPr lang="en-US"/>
              <a:t>He wants to provide SecureCare to both himself and his employees. And XYZ is willing to pay $10,000 premiums for 10 years for Tyrone and the other two employees.</a:t>
            </a:r>
            <a:r>
              <a:rPr lang="en-US" baseline="0"/>
              <a:t> </a:t>
            </a:r>
            <a:r>
              <a:rPr lang="en-US"/>
              <a:t>Let’s look at what this would</a:t>
            </a:r>
            <a:r>
              <a:rPr lang="en-US" baseline="0"/>
              <a:t> mean for Tyrone. </a:t>
            </a:r>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39</a:t>
            </a:fld>
            <a:endParaRPr lang="en-US"/>
          </a:p>
        </p:txBody>
      </p:sp>
    </p:spTree>
    <p:extLst>
      <p:ext uri="{BB962C8B-B14F-4D97-AF65-F5344CB8AC3E}">
        <p14:creationId xmlns:p14="http://schemas.microsoft.com/office/powerpoint/2010/main" val="296808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161382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how</a:t>
            </a:r>
            <a:r>
              <a:rPr lang="en-US" baseline="0" dirty="0"/>
              <a:t> this works for Tyrone, the first step is to determine the amount of LTC premium paid, which is $4,062.</a:t>
            </a:r>
          </a:p>
          <a:p>
            <a:endParaRPr lang="en-US" baseline="0" dirty="0"/>
          </a:p>
          <a:p>
            <a:r>
              <a:rPr lang="en-US" baseline="0" dirty="0"/>
              <a:t>Second step is to find Tyrone’s age-based limit – from ages 55-60 years old that’s $1,690. So for each of these six years, Tyrone can deduct whichever is less: his age-based limit or the LTC portion of his premium (a total of $4,062). In this case, his age-based limit is less, so he can take $1,690 as an above-the-line deduction. From ages 61-64 years old, the lesser of the two amounts is the LTC portion of his premium. So for each of those four years, he can deduct $4,062.</a:t>
            </a:r>
          </a:p>
          <a:p>
            <a:endParaRPr lang="en-US" baseline="0" dirty="0"/>
          </a:p>
          <a:p>
            <a:r>
              <a:rPr lang="en-US" dirty="0"/>
              <a:t>Notice on the chart below that the older </a:t>
            </a:r>
            <a:r>
              <a:rPr lang="en-US" dirty="0" err="1"/>
              <a:t>Tryone</a:t>
            </a:r>
            <a:r>
              <a:rPr lang="en-US" baseline="0" dirty="0"/>
              <a:t> gets the more of a deduction he will receive because the age-based limitations increase the older the client gets. </a:t>
            </a:r>
            <a:endParaRPr lang="en-US" dirty="0"/>
          </a:p>
          <a:p>
            <a:endParaRPr lang="en-US" baseline="0" dirty="0"/>
          </a:p>
          <a:p>
            <a:r>
              <a:rPr lang="en-US" baseline="0" dirty="0"/>
              <a:t>Any remainder of the LTC portion of the premium, plus the life portion of the premium, would still be included in his income.</a:t>
            </a:r>
          </a:p>
        </p:txBody>
      </p:sp>
      <p:sp>
        <p:nvSpPr>
          <p:cNvPr id="4" name="Slide Number Placeholder 3"/>
          <p:cNvSpPr>
            <a:spLocks noGrp="1"/>
          </p:cNvSpPr>
          <p:nvPr>
            <p:ph type="sldNum" sz="quarter" idx="10"/>
          </p:nvPr>
        </p:nvSpPr>
        <p:spPr/>
        <p:txBody>
          <a:bodyPr/>
          <a:lstStyle/>
          <a:p>
            <a:fld id="{0741EE86-BA97-446A-81BA-90B33C5446E2}" type="slidenum">
              <a:rPr lang="en-US" smtClean="0"/>
              <a:t>40</a:t>
            </a:fld>
            <a:endParaRPr lang="en-US"/>
          </a:p>
        </p:txBody>
      </p:sp>
    </p:spTree>
    <p:extLst>
      <p:ext uri="{BB962C8B-B14F-4D97-AF65-F5344CB8AC3E}">
        <p14:creationId xmlns:p14="http://schemas.microsoft.com/office/powerpoint/2010/main" val="118348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to C corporations.  They</a:t>
            </a:r>
            <a:r>
              <a:rPr lang="en-US" baseline="0" dirty="0"/>
              <a:t> are taxed differently than pass-through entities because there are two levels of taxation.</a:t>
            </a:r>
          </a:p>
          <a:p>
            <a:endParaRPr lang="en-US" baseline="0" dirty="0"/>
          </a:p>
          <a:p>
            <a:r>
              <a:rPr lang="en-US" baseline="0" dirty="0"/>
              <a:t>2017 tax law change – New business income tax rate is a flat 21%, this may be a decrease of 14% for some C corporations.  It also means that they have more cash in the corporation.  The challenge is how to get the cash out to the owners in the most tax-efficient manner.  </a:t>
            </a:r>
          </a:p>
          <a:p>
            <a:endParaRPr lang="en-US" baseline="0" dirty="0"/>
          </a:p>
          <a:p>
            <a:r>
              <a:rPr lang="en-US" baseline="0" dirty="0"/>
              <a:t>In general, the cash coming out of the business is either compensation (ordinary income) or qualified dividend (long term capital gains). One tax-efficient solution is to take earnings from the business by paying the owner (who is also an employee) and employees to pay for </a:t>
            </a:r>
            <a:r>
              <a:rPr lang="en-US" baseline="0" dirty="0" err="1"/>
              <a:t>SecureCare</a:t>
            </a:r>
            <a:r>
              <a:rPr lang="en-US" baseline="0" dirty="0"/>
              <a:t> premium payments.</a:t>
            </a:r>
          </a:p>
          <a:p>
            <a:endParaRPr lang="en-US" baseline="0" dirty="0"/>
          </a:p>
          <a:p>
            <a:r>
              <a:rPr lang="en-US" baseline="0" dirty="0"/>
              <a:t>The company pays the </a:t>
            </a:r>
            <a:r>
              <a:rPr lang="en-US" baseline="0" dirty="0" err="1"/>
              <a:t>SecureCare</a:t>
            </a:r>
            <a:r>
              <a:rPr lang="en-US" baseline="0" dirty="0"/>
              <a:t> premiums, which are fully tax deductible to the business. If the C </a:t>
            </a:r>
            <a:r>
              <a:rPr lang="en-US" baseline="0" dirty="0" err="1"/>
              <a:t>corp’s</a:t>
            </a:r>
            <a:r>
              <a:rPr lang="en-US" baseline="0" dirty="0"/>
              <a:t> owner is also an employee, they can exclude the full LTC portion of the premium from their income – without being subject to any age-based limits. The life portion of the premium would be included in income.</a:t>
            </a:r>
          </a:p>
        </p:txBody>
      </p:sp>
      <p:sp>
        <p:nvSpPr>
          <p:cNvPr id="4" name="Slide Number Placeholder 3"/>
          <p:cNvSpPr>
            <a:spLocks noGrp="1"/>
          </p:cNvSpPr>
          <p:nvPr>
            <p:ph type="sldNum" sz="quarter" idx="10"/>
          </p:nvPr>
        </p:nvSpPr>
        <p:spPr/>
        <p:txBody>
          <a:bodyPr/>
          <a:lstStyle/>
          <a:p>
            <a:fld id="{0741EE86-BA97-446A-81BA-90B33C5446E2}" type="slidenum">
              <a:rPr lang="en-US" smtClean="0"/>
              <a:t>41</a:t>
            </a:fld>
            <a:endParaRPr lang="en-US"/>
          </a:p>
        </p:txBody>
      </p:sp>
    </p:spTree>
    <p:extLst>
      <p:ext uri="{BB962C8B-B14F-4D97-AF65-F5344CB8AC3E}">
        <p14:creationId xmlns:p14="http://schemas.microsoft.com/office/powerpoint/2010/main" val="1744351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look at an example. </a:t>
            </a:r>
          </a:p>
          <a:p>
            <a:endParaRPr lang="en-US" baseline="0" dirty="0"/>
          </a:p>
          <a:p>
            <a:r>
              <a:rPr lang="en-US" dirty="0"/>
              <a:t>XYZ Corporation (C corporation) wants to provide </a:t>
            </a:r>
            <a:r>
              <a:rPr lang="en-US" dirty="0" err="1"/>
              <a:t>SecureCare</a:t>
            </a:r>
            <a:r>
              <a:rPr lang="en-US" dirty="0"/>
              <a:t> policies to a</a:t>
            </a:r>
            <a:r>
              <a:rPr lang="en-US" baseline="0" dirty="0"/>
              <a:t> </a:t>
            </a:r>
            <a:r>
              <a:rPr lang="en-US" dirty="0"/>
              <a:t>valid class of employees, which includes Nancy,</a:t>
            </a:r>
            <a:r>
              <a:rPr lang="en-US" baseline="0" dirty="0"/>
              <a:t> an owner/employee. XYZ will pay $20,000 for 5 years for Nancy and the other employees. </a:t>
            </a:r>
            <a:r>
              <a:rPr lang="en-US" dirty="0"/>
              <a:t>Let’s look at what this would</a:t>
            </a:r>
            <a:r>
              <a:rPr lang="en-US" baseline="0" dirty="0"/>
              <a:t> mean for Nancy. </a:t>
            </a:r>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42</a:t>
            </a:fld>
            <a:endParaRPr lang="en-US"/>
          </a:p>
        </p:txBody>
      </p:sp>
    </p:spTree>
    <p:extLst>
      <p:ext uri="{BB962C8B-B14F-4D97-AF65-F5344CB8AC3E}">
        <p14:creationId xmlns:p14="http://schemas.microsoft.com/office/powerpoint/2010/main" val="3851063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XYZ corporation can deduct</a:t>
            </a:r>
            <a:r>
              <a:rPr lang="en-US" sz="1200" kern="1200" baseline="0" dirty="0">
                <a:solidFill>
                  <a:schemeClr val="tx1"/>
                </a:solidFill>
                <a:effectLst/>
                <a:latin typeface="+mn-lt"/>
                <a:ea typeface="+mn-ea"/>
                <a:cs typeface="+mn-cs"/>
              </a:rPr>
              <a:t> the full $20,000 premium.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For Nancy, the life portion of the premium – the face amount – will be included in her income. But the LTC portion of the premium will not be included ($14,943). Over the 5 years the premium is being paid, this would mean Nancy could exclude $74,715 from her income (and would only have to include $25,285 as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1EE86-BA97-446A-81BA-90B33C5446E2}" type="slidenum">
              <a:rPr lang="en-US" smtClean="0"/>
              <a:t>43</a:t>
            </a:fld>
            <a:endParaRPr lang="en-US"/>
          </a:p>
        </p:txBody>
      </p:sp>
    </p:spTree>
    <p:extLst>
      <p:ext uri="{BB962C8B-B14F-4D97-AF65-F5344CB8AC3E}">
        <p14:creationId xmlns:p14="http://schemas.microsoft.com/office/powerpoint/2010/main" val="3818684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Nancy wanted to minimize the tax implications of her </a:t>
            </a:r>
            <a:r>
              <a:rPr lang="en-US" baseline="0" dirty="0" err="1"/>
              <a:t>SecureCare</a:t>
            </a:r>
            <a:r>
              <a:rPr lang="en-US" baseline="0" dirty="0"/>
              <a:t> policy as much as possible, another option would be to split the premium payments. In this scenario, the company would pay for the LTC portion of the premium only, while Nancy would fund the life portion of her policy using her own dollars.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if XYZ company paid for the LTC portion</a:t>
            </a:r>
            <a:r>
              <a:rPr lang="en-US" sz="1200" kern="1200" baseline="0" dirty="0">
                <a:solidFill>
                  <a:schemeClr val="tx1"/>
                </a:solidFill>
                <a:effectLst/>
                <a:latin typeface="+mn-lt"/>
                <a:ea typeface="+mn-ea"/>
                <a:cs typeface="+mn-cs"/>
              </a:rPr>
              <a:t> of the premium only, it would pay $14,943 towards Nancy’s policy every year for five years, and it would still be able to deduct this amount. And just like in the other scenario, Nancy would still be able to exclude the LTC portion of the premium from her income. The difference would be that instead of having XYZ Company pay for the base life insurance of her policy, Nancy would cover that portion of the premium (</a:t>
            </a:r>
            <a:r>
              <a:rPr lang="en-US" sz="1200" kern="1200" dirty="0">
                <a:solidFill>
                  <a:schemeClr val="tx1"/>
                </a:solidFill>
                <a:effectLst/>
                <a:latin typeface="+mn-lt"/>
                <a:ea typeface="HurmeGeometricSans3 Regular" panose="020B0500020000000000" pitchFamily="34" charset="0"/>
                <a:cs typeface="HurmeGeometricSans3 Regular" panose="020B0500020000000000" pitchFamily="34" charset="0"/>
              </a:rPr>
              <a:t>$5,057) </a:t>
            </a:r>
            <a:r>
              <a:rPr lang="en-US" sz="1200" kern="1200" baseline="0" dirty="0">
                <a:solidFill>
                  <a:schemeClr val="tx1"/>
                </a:solidFill>
                <a:effectLst/>
                <a:latin typeface="+mn-lt"/>
                <a:ea typeface="+mn-ea"/>
                <a:cs typeface="+mn-cs"/>
              </a:rPr>
              <a:t>using her personal funds, which would mean she would not need to include it in her income. </a:t>
            </a:r>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44</a:t>
            </a:fld>
            <a:endParaRPr lang="en-US"/>
          </a:p>
        </p:txBody>
      </p:sp>
    </p:spTree>
    <p:extLst>
      <p:ext uri="{BB962C8B-B14F-4D97-AF65-F5344CB8AC3E}">
        <p14:creationId xmlns:p14="http://schemas.microsoft.com/office/powerpoint/2010/main" val="1434795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let’s look at tax implications for employees.</a:t>
            </a:r>
          </a:p>
          <a:p>
            <a:endParaRPr lang="en-US" baseline="0" dirty="0"/>
          </a:p>
          <a:p>
            <a:r>
              <a:rPr lang="en-US" baseline="0" dirty="0"/>
              <a:t>These should look familiar – the tax benefits to employees works the same way as tax benefits to owners/employees of C corporations.</a:t>
            </a:r>
          </a:p>
          <a:p>
            <a:endParaRPr lang="en-US" baseline="0" dirty="0"/>
          </a:p>
          <a:p>
            <a:r>
              <a:rPr lang="en-US" baseline="0" dirty="0"/>
              <a:t>The company (regardless of its business structure) can deduct the full </a:t>
            </a:r>
            <a:r>
              <a:rPr lang="en-US" baseline="0" dirty="0" err="1"/>
              <a:t>SecureCare</a:t>
            </a:r>
            <a:r>
              <a:rPr lang="en-US" baseline="0" dirty="0"/>
              <a:t> premium (both life and LTC) it pays for each employee.</a:t>
            </a:r>
          </a:p>
          <a:p>
            <a:endParaRPr lang="en-US" baseline="0" dirty="0"/>
          </a:p>
          <a:p>
            <a:r>
              <a:rPr lang="en-US" baseline="0" dirty="0"/>
              <a:t>The employee can exclude the LTC portion of the premium from their income – they only have to include the life portion. </a:t>
            </a:r>
          </a:p>
        </p:txBody>
      </p:sp>
      <p:sp>
        <p:nvSpPr>
          <p:cNvPr id="4" name="Slide Number Placeholder 3"/>
          <p:cNvSpPr>
            <a:spLocks noGrp="1"/>
          </p:cNvSpPr>
          <p:nvPr>
            <p:ph type="sldNum" sz="quarter" idx="10"/>
          </p:nvPr>
        </p:nvSpPr>
        <p:spPr/>
        <p:txBody>
          <a:bodyPr/>
          <a:lstStyle/>
          <a:p>
            <a:fld id="{0741EE86-BA97-446A-81BA-90B33C5446E2}" type="slidenum">
              <a:rPr lang="en-US" smtClean="0"/>
              <a:t>45</a:t>
            </a:fld>
            <a:endParaRPr lang="en-US"/>
          </a:p>
        </p:txBody>
      </p:sp>
    </p:spTree>
    <p:extLst>
      <p:ext uri="{BB962C8B-B14F-4D97-AF65-F5344CB8AC3E}">
        <p14:creationId xmlns:p14="http://schemas.microsoft.com/office/powerpoint/2010/main" val="33995838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that example with Nancy again,</a:t>
            </a:r>
            <a:r>
              <a:rPr lang="en-US" sz="1200" kern="1200" baseline="0" dirty="0">
                <a:solidFill>
                  <a:schemeClr val="tx1"/>
                </a:solidFill>
                <a:effectLst/>
                <a:latin typeface="+mn-lt"/>
                <a:ea typeface="+mn-ea"/>
                <a:cs typeface="+mn-cs"/>
              </a:rPr>
              <a:t> but let’s imagine Nancy is just an employee of the company she works for, not an owner.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tax implications for both the company and Nancy would be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 can deduct</a:t>
            </a:r>
            <a:r>
              <a:rPr lang="en-US" sz="1200" kern="1200" baseline="0" dirty="0">
                <a:solidFill>
                  <a:schemeClr val="tx1"/>
                </a:solidFill>
                <a:effectLst/>
                <a:latin typeface="+mn-lt"/>
                <a:ea typeface="+mn-ea"/>
                <a:cs typeface="+mn-cs"/>
              </a:rPr>
              <a:t> the full $20,000 premium.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For employee, the life portion of the premium – the face amount – will be included in their income. But the LTC portion of the premium will not be included ($14,943).</a:t>
            </a:r>
            <a:endParaRPr lang="en-US" sz="1200" dirty="0"/>
          </a:p>
        </p:txBody>
      </p:sp>
      <p:sp>
        <p:nvSpPr>
          <p:cNvPr id="4" name="Slide Number Placeholder 3"/>
          <p:cNvSpPr>
            <a:spLocks noGrp="1"/>
          </p:cNvSpPr>
          <p:nvPr>
            <p:ph type="sldNum" sz="quarter" idx="10"/>
          </p:nvPr>
        </p:nvSpPr>
        <p:spPr/>
        <p:txBody>
          <a:bodyPr/>
          <a:lstStyle/>
          <a:p>
            <a:fld id="{0741EE86-BA97-446A-81BA-90B33C5446E2}" type="slidenum">
              <a:rPr lang="en-US" smtClean="0"/>
              <a:t>46</a:t>
            </a:fld>
            <a:endParaRPr lang="en-US"/>
          </a:p>
        </p:txBody>
      </p:sp>
    </p:spTree>
    <p:extLst>
      <p:ext uri="{BB962C8B-B14F-4D97-AF65-F5344CB8AC3E}">
        <p14:creationId xmlns:p14="http://schemas.microsoft.com/office/powerpoint/2010/main" val="2108066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a single-pay policy provides more leverage than a multi-pay, not all clients are willing or able to afford purchasing a policy in one lump sum. That’s when </a:t>
            </a:r>
            <a:r>
              <a:rPr lang="en-US" dirty="0" err="1"/>
              <a:t>SecureCare</a:t>
            </a:r>
            <a:r>
              <a:rPr lang="en-US" dirty="0"/>
              <a:t> multiple premium payment options: 5-, 7-, 10- and 15-years, can really come into play. Another bonus: Securian Financial pays full comp on a multi-pay policy (as if single-pay)</a:t>
            </a:r>
          </a:p>
          <a:p>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47</a:t>
            </a:fld>
            <a:endParaRPr lang="en-US"/>
          </a:p>
        </p:txBody>
      </p:sp>
    </p:spTree>
    <p:extLst>
      <p:ext uri="{BB962C8B-B14F-4D97-AF65-F5344CB8AC3E}">
        <p14:creationId xmlns:p14="http://schemas.microsoft.com/office/powerpoint/2010/main" val="1754512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multi-pay policy still offers clients all the same guarantees as a single-pay policy: guaranteed premiums will never increase, guaranteed return of premium, guaranteed reduced paid up benefits and guaranteed LTC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multi-pay also offers:</a:t>
            </a:r>
          </a:p>
          <a:p>
            <a:pPr marL="171450" lvl="0" indent="-171450">
              <a:buFontTx/>
              <a:buChar char="-"/>
            </a:pPr>
            <a:r>
              <a:rPr lang="en-US" b="1" dirty="0"/>
              <a:t>Flexibility:</a:t>
            </a:r>
            <a:r>
              <a:rPr lang="en-US" dirty="0"/>
              <a:t> </a:t>
            </a:r>
            <a:r>
              <a:rPr lang="en-US" sz="1200" kern="1200" dirty="0">
                <a:solidFill>
                  <a:schemeClr val="tx1"/>
                </a:solidFill>
                <a:effectLst/>
                <a:latin typeface="+mn-lt"/>
                <a:ea typeface="+mn-ea"/>
                <a:cs typeface="+mn-cs"/>
              </a:rPr>
              <a:t>Clients can choose the premium duration that works for them: 5, 7, 10 or 15 years. And while the max issue age for a policy is 75, payment durations extend to age 80 (so a 70-year old could get a 10-pay). Plus, clients can choose to pay their premium annual, semi, quarterly or monthly without any modal factor. </a:t>
            </a:r>
          </a:p>
          <a:p>
            <a:pPr marL="171450" lvl="0" indent="-171450">
              <a:buFontTx/>
              <a:buChar char="-"/>
            </a:pPr>
            <a:r>
              <a:rPr lang="en-US" sz="1200" b="1" kern="1200" dirty="0">
                <a:solidFill>
                  <a:schemeClr val="tx1"/>
                </a:solidFill>
                <a:effectLst/>
                <a:latin typeface="+mn-lt"/>
                <a:ea typeface="+mn-ea"/>
                <a:cs typeface="+mn-cs"/>
              </a:rPr>
              <a:t>Liquidity:</a:t>
            </a:r>
            <a:r>
              <a:rPr lang="en-US" sz="1200" kern="1200" dirty="0">
                <a:solidFill>
                  <a:schemeClr val="tx1"/>
                </a:solidFill>
                <a:effectLst/>
                <a:latin typeface="+mn-lt"/>
                <a:ea typeface="+mn-ea"/>
                <a:cs typeface="+mn-cs"/>
              </a:rPr>
              <a:t> Multiple premium payments can help clients avoid liquidity risk in the event of poor market conditions</a:t>
            </a:r>
          </a:p>
          <a:p>
            <a:pPr marL="171450" lvl="0" indent="-171450">
              <a:buFontTx/>
              <a:buChar char="-"/>
            </a:pPr>
            <a:r>
              <a:rPr lang="en-US" sz="1200" b="1" kern="1200" dirty="0">
                <a:solidFill>
                  <a:schemeClr val="tx1"/>
                </a:solidFill>
                <a:effectLst/>
                <a:latin typeface="+mn-lt"/>
                <a:ea typeface="+mn-ea"/>
                <a:cs typeface="+mn-cs"/>
              </a:rPr>
              <a:t>Opportunity:</a:t>
            </a:r>
            <a:r>
              <a:rPr lang="en-US" sz="1200" kern="1200" dirty="0">
                <a:solidFill>
                  <a:schemeClr val="tx1"/>
                </a:solidFill>
                <a:effectLst/>
                <a:latin typeface="+mn-lt"/>
                <a:ea typeface="+mn-ea"/>
                <a:cs typeface="+mn-cs"/>
              </a:rPr>
              <a:t> Thanks to the flexibility and liquidity it offers, a multi-pay option can create LTC opportunities for more clients. </a:t>
            </a:r>
          </a:p>
          <a:p>
            <a:pPr marL="171450" lvl="0" indent="-171450">
              <a:buFontTx/>
              <a:buChar char="-"/>
            </a:pPr>
            <a:endParaRPr lang="en-US" sz="1200" kern="1200" dirty="0">
              <a:solidFill>
                <a:schemeClr val="tx1"/>
              </a:solidFill>
              <a:effectLst/>
              <a:latin typeface="+mn-lt"/>
              <a:ea typeface="+mn-ea"/>
              <a:cs typeface="+mn-cs"/>
            </a:endParaRPr>
          </a:p>
          <a:p>
            <a:pPr marL="0" lvl="0" indent="0">
              <a:buFontTx/>
              <a:buNone/>
            </a:pPr>
            <a:r>
              <a:rPr lang="en-US" sz="1200" kern="1200" dirty="0">
                <a:solidFill>
                  <a:schemeClr val="tx1"/>
                </a:solidFill>
                <a:effectLst/>
                <a:latin typeface="+mn-lt"/>
                <a:ea typeface="+mn-ea"/>
                <a:cs typeface="+mn-cs"/>
              </a:rPr>
              <a:t>Ultimately, Knowing how to leverage </a:t>
            </a:r>
            <a:r>
              <a:rPr lang="en-US" sz="1200" kern="1200" dirty="0" err="1">
                <a:solidFill>
                  <a:schemeClr val="tx1"/>
                </a:solidFill>
                <a:effectLst/>
                <a:latin typeface="+mn-lt"/>
                <a:ea typeface="+mn-ea"/>
                <a:cs typeface="+mn-cs"/>
              </a:rPr>
              <a:t>SecureCare’s</a:t>
            </a:r>
            <a:r>
              <a:rPr lang="en-US" sz="1200" kern="1200" dirty="0">
                <a:solidFill>
                  <a:schemeClr val="tx1"/>
                </a:solidFill>
                <a:effectLst/>
                <a:latin typeface="+mn-lt"/>
                <a:ea typeface="+mn-ea"/>
                <a:cs typeface="+mn-cs"/>
              </a:rPr>
              <a:t> multi-pay options with clients can open the door to some compelling sales concepts</a:t>
            </a:r>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48</a:t>
            </a:fld>
            <a:endParaRPr lang="en-US"/>
          </a:p>
        </p:txBody>
      </p:sp>
    </p:spTree>
    <p:extLst>
      <p:ext uri="{BB962C8B-B14F-4D97-AF65-F5344CB8AC3E}">
        <p14:creationId xmlns:p14="http://schemas.microsoft.com/office/powerpoint/2010/main" val="1294433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clients (and agents) think of LTC protection as a step at the end of the retirement planning process – and a step only some clients can afford to take. But by leveraging a multi-pay option, you can start doing LTC planning outside the box.</a:t>
            </a:r>
          </a:p>
          <a:p>
            <a:endParaRPr lang="en-US" dirty="0"/>
          </a:p>
          <a:p>
            <a:r>
              <a:rPr lang="en-US" dirty="0"/>
              <a:t>A multi-pay policy can help you bring LTC protection to clients who are more middle market. Again, let’s think about the incredible need and cost of LTC: if we know that an American turning 65 today will incur an average of $138,000 in future LTC costs</a:t>
            </a:r>
            <a:r>
              <a:rPr lang="en-US" baseline="30000" dirty="0"/>
              <a:t>1</a:t>
            </a:r>
            <a:r>
              <a:rPr lang="en-US" dirty="0"/>
              <a:t> and yet the average household only has around $9,000 in savings</a:t>
            </a:r>
            <a:r>
              <a:rPr lang="en-US" baseline="30000" dirty="0"/>
              <a:t>2</a:t>
            </a:r>
            <a:r>
              <a:rPr lang="en-US" dirty="0"/>
              <a:t>, that’s a pretty big gap.</a:t>
            </a:r>
          </a:p>
          <a:p>
            <a:endParaRPr lang="en-US" dirty="0"/>
          </a:p>
          <a:p>
            <a:r>
              <a:rPr lang="en-US" dirty="0"/>
              <a:t>It’s important to help clients understand that some coverage is better than no coverage – and by leveraging multi-pay, especially if you’re able to help clients take advantage of </a:t>
            </a:r>
            <a:r>
              <a:rPr lang="en-US" dirty="0" err="1"/>
              <a:t>SecureCare’s</a:t>
            </a:r>
            <a:r>
              <a:rPr lang="en-US" dirty="0"/>
              <a:t> pay to 80 option (which is pending approval in some states, but available in most), you can design a solution that offers LTC protection, guaranteed benefits, helps minimize their liquidity risk, offers flexibility if their financial situation changes down the road and they want to reduce their coverage or get their money back </a:t>
            </a:r>
            <a:r>
              <a:rPr lang="en-US" b="1" dirty="0"/>
              <a:t>AND</a:t>
            </a:r>
            <a:r>
              <a:rPr lang="en-US" dirty="0"/>
              <a:t> fits in their budget. </a:t>
            </a:r>
          </a:p>
          <a:p>
            <a:endParaRPr lang="en-US" dirty="0"/>
          </a:p>
          <a:p>
            <a:r>
              <a:rPr lang="en-US" dirty="0"/>
              <a:t>Let’s look at an example [read slide]</a:t>
            </a:r>
          </a:p>
          <a:p>
            <a:endParaRPr lang="en-US" dirty="0"/>
          </a:p>
          <a:p>
            <a:r>
              <a:rPr lang="en-US" dirty="0"/>
              <a:t>The client could pay quarterly or monthly with no modal factor, on day 1 of their policy they’d have $222,995 for LTC protection. By age 85, that would be $591,672. If they die before needing care, their beneficiaries would get $105,000. And their beneficiaries would get a guaranteed minimum death benefit of $10,000 even if their LTC benefit pool was depleted.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SecureCare’s</a:t>
            </a:r>
            <a:r>
              <a:rPr lang="en-US" sz="1200" kern="1200" dirty="0">
                <a:solidFill>
                  <a:schemeClr val="tx1"/>
                </a:solidFill>
                <a:effectLst/>
                <a:latin typeface="+mn-lt"/>
                <a:ea typeface="+mn-ea"/>
                <a:cs typeface="+mn-cs"/>
              </a:rPr>
              <a:t> four guarantees really play well with this strategy – if the client can no longer pay they still have guaranteed coverage via their reduced paid-up benefits (RPU). Their vesting schedule and inflation continue even after RPU. Ultimately, no matter what happens, the client is guaranteed to get something out of their premium dollars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b="0" i="0" kern="1200" cap="none" dirty="0">
                <a:solidFill>
                  <a:schemeClr val="tx1"/>
                </a:solidFill>
                <a:effectLst/>
                <a:latin typeface="+mn-lt"/>
                <a:ea typeface="+mn-ea"/>
                <a:cs typeface="+mn-cs"/>
              </a:rPr>
              <a:t>Long-term services and supports for older </a:t>
            </a:r>
            <a:r>
              <a:rPr lang="en-US" sz="1200" b="0" i="0" kern="1200" cap="none" dirty="0" err="1">
                <a:solidFill>
                  <a:schemeClr val="tx1"/>
                </a:solidFill>
                <a:effectLst/>
                <a:latin typeface="+mn-lt"/>
                <a:ea typeface="+mn-ea"/>
                <a:cs typeface="+mn-cs"/>
              </a:rPr>
              <a:t>americans</a:t>
            </a:r>
            <a:r>
              <a:rPr lang="en-US" sz="1200" b="0" i="0" kern="1200" cap="none" dirty="0">
                <a:solidFill>
                  <a:schemeClr val="tx1"/>
                </a:solidFill>
                <a:effectLst/>
                <a:latin typeface="+mn-lt"/>
                <a:ea typeface="+mn-ea"/>
                <a:cs typeface="+mn-cs"/>
              </a:rPr>
              <a:t>: risks and financing research brief. Melissa </a:t>
            </a:r>
            <a:r>
              <a:rPr lang="en-US" sz="1200" b="0" i="0" kern="1200" cap="none" dirty="0" err="1">
                <a:solidFill>
                  <a:schemeClr val="tx1"/>
                </a:solidFill>
                <a:effectLst/>
                <a:latin typeface="+mn-lt"/>
                <a:ea typeface="+mn-ea"/>
                <a:cs typeface="+mn-cs"/>
              </a:rPr>
              <a:t>Favreault</a:t>
            </a:r>
            <a:r>
              <a:rPr lang="en-US" sz="1200" b="0" i="0" kern="1200" cap="none" dirty="0">
                <a:solidFill>
                  <a:schemeClr val="tx1"/>
                </a:solidFill>
                <a:effectLst/>
                <a:latin typeface="+mn-lt"/>
                <a:ea typeface="+mn-ea"/>
                <a:cs typeface="+mn-cs"/>
              </a:rPr>
              <a:t>. Feb. 2016. </a:t>
            </a:r>
            <a:r>
              <a:rPr lang="en-US" sz="1200" u="sng" kern="1200" dirty="0">
                <a:solidFill>
                  <a:schemeClr val="tx1"/>
                </a:solidFill>
                <a:effectLst/>
                <a:latin typeface="+mn-lt"/>
                <a:ea typeface="+mn-ea"/>
                <a:cs typeface="+mn-cs"/>
                <a:hlinkClick r:id="rId3"/>
              </a:rPr>
              <a:t>https://aspe.hhs.gov/basic-report/long-term-services-and-supports-older-americans-risks-and-financing-research-brief</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We Can Do Better: How Our Broken Long-Term Care System Undermines Care. Paraprofessional Healthcare institute. April 21, 2020. </a:t>
            </a:r>
            <a:r>
              <a:rPr lang="en-US" sz="1200" u="sng" kern="1200" dirty="0">
                <a:solidFill>
                  <a:schemeClr val="tx1"/>
                </a:solidFill>
                <a:effectLst/>
                <a:latin typeface="+mn-lt"/>
                <a:ea typeface="+mn-ea"/>
                <a:cs typeface="+mn-cs"/>
                <a:hlinkClick r:id="rId4"/>
              </a:rPr>
              <a:t>https://phinational.org/caringforthefuture/wecandobetter/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49</a:t>
            </a:fld>
            <a:endParaRPr lang="en-US"/>
          </a:p>
        </p:txBody>
      </p:sp>
    </p:spTree>
    <p:extLst>
      <p:ext uri="{BB962C8B-B14F-4D97-AF65-F5344CB8AC3E}">
        <p14:creationId xmlns:p14="http://schemas.microsoft.com/office/powerpoint/2010/main" val="174766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1086804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clients don’t start thinking about planning for LTC needs until they’re older, but it’s important to have the LTC conversation with clients of all ages. Leveraging </a:t>
            </a:r>
            <a:r>
              <a:rPr lang="en-US" dirty="0" err="1"/>
              <a:t>SecureCare’s</a:t>
            </a:r>
            <a:r>
              <a:rPr lang="en-US" dirty="0"/>
              <a:t> multi-pay options can be a great way to help younger clients get a jump on LTC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Typically, the best time to get LTC coverage</a:t>
            </a:r>
            <a:r>
              <a:rPr lang="en-US" baseline="0" dirty="0"/>
              <a:t> is when the client is younger because approval rates for LTC coverage decreases with age. But it’s a small subset of clients who can afford a single-pay policy at 45. Leveraging a multi-pay option means the client can lock in their insurability while they’re younger, without sacrificing their other financial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look at two potential strategies to help you leverage multi-pay with younger clients: a minimally funded policy and sandwich generation funding idea.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50</a:t>
            </a:fld>
            <a:endParaRPr lang="en-US"/>
          </a:p>
        </p:txBody>
      </p:sp>
    </p:spTree>
    <p:extLst>
      <p:ext uri="{BB962C8B-B14F-4D97-AF65-F5344CB8AC3E}">
        <p14:creationId xmlns:p14="http://schemas.microsoft.com/office/powerpoint/2010/main" val="291282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the LTC conversation with clients of all ages, not just older folks.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When a younger client is interested, run a proposal with a $50,000 face amount (the minimum), structure the premium payments for as long as possible, then solve for the premium. The client could pay monthly with no modal factor.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let’s say a 50-year-old female (non-tobacco, couples discount) gets a 15-pay with a $50K face, 3% compound inflation, and 6-year benefit period.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$302 per month (or $3,627 annually), she could have an LTC benefit pool of over $450K by age 85.</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a:t>
            </a:r>
            <a:r>
              <a:rPr lang="en-US" sz="1200" kern="1200" dirty="0" err="1">
                <a:solidFill>
                  <a:schemeClr val="tx1"/>
                </a:solidFill>
                <a:effectLst/>
                <a:latin typeface="+mn-lt"/>
                <a:ea typeface="+mn-ea"/>
                <a:cs typeface="+mn-cs"/>
              </a:rPr>
              <a:t>SecureCare’s</a:t>
            </a:r>
            <a:r>
              <a:rPr lang="en-US" sz="1200" kern="1200" dirty="0">
                <a:solidFill>
                  <a:schemeClr val="tx1"/>
                </a:solidFill>
                <a:effectLst/>
                <a:latin typeface="+mn-lt"/>
                <a:ea typeface="+mn-ea"/>
                <a:cs typeface="+mn-cs"/>
              </a:rPr>
              <a:t> four guarantees really play well with this strategy – if the client can no longer pay they still have guaranteed coverage via their reduced paid-up benefits (RPU). Their vesting schedule and inflation continue even after RPU. Ultimately, no matter what happens, the client is guaranteed to get something out of their premium dollars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can be a great strategy to use with married couples as it can help each spouse get coverage. If both spouses end up needing some LTC, they’ll each have a benefit pool to draw from. And if one spouse passes before needing LTC, their policy’s death benefit can be left to the surviving spouse.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another quick example: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51</a:t>
            </a:fld>
            <a:endParaRPr lang="en-US"/>
          </a:p>
        </p:txBody>
      </p:sp>
    </p:spTree>
    <p:extLst>
      <p:ext uri="{BB962C8B-B14F-4D97-AF65-F5344CB8AC3E}">
        <p14:creationId xmlns:p14="http://schemas.microsoft.com/office/powerpoint/2010/main" val="1881664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client from the previous example was married, let’s look at what a policy on her spouse could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p:txBody>
      </p:sp>
      <p:sp>
        <p:nvSpPr>
          <p:cNvPr id="4" name="Slide Number Placeholder 3"/>
          <p:cNvSpPr>
            <a:spLocks noGrp="1"/>
          </p:cNvSpPr>
          <p:nvPr>
            <p:ph type="sldNum" sz="quarter" idx="5"/>
          </p:nvPr>
        </p:nvSpPr>
        <p:spPr/>
        <p:txBody>
          <a:bodyPr/>
          <a:lstStyle/>
          <a:p>
            <a:fld id="{A44A7425-B241-7542-ABBF-025E1D1C888D}" type="slidenum">
              <a:rPr lang="en-US" smtClean="0"/>
              <a:t>52</a:t>
            </a:fld>
            <a:endParaRPr lang="en-US"/>
          </a:p>
        </p:txBody>
      </p:sp>
    </p:spTree>
    <p:extLst>
      <p:ext uri="{BB962C8B-B14F-4D97-AF65-F5344CB8AC3E}">
        <p14:creationId xmlns:p14="http://schemas.microsoft.com/office/powerpoint/2010/main" val="3937350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option? </a:t>
            </a:r>
            <a:r>
              <a:rPr lang="en-US" baseline="0" dirty="0"/>
              <a:t>If you’re talking to clients who see the benefit of LTC coverage and have adult children, they could fund a </a:t>
            </a:r>
            <a:r>
              <a:rPr lang="en-US" baseline="0" dirty="0" err="1"/>
              <a:t>SecureCare</a:t>
            </a:r>
            <a:r>
              <a:rPr lang="en-US" baseline="0" dirty="0"/>
              <a:t> policy for their adult child. </a:t>
            </a:r>
            <a:r>
              <a:rPr lang="en-US" dirty="0"/>
              <a:t>This can be a great option and a unique way to get the LTC conversation</a:t>
            </a:r>
            <a:r>
              <a:rPr lang="en-US" baseline="0" dirty="0"/>
              <a:t> started.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Here’s how it could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Son</a:t>
            </a:r>
            <a:r>
              <a:rPr lang="en-US" b="0" baseline="0" dirty="0"/>
              <a:t> w</a:t>
            </a:r>
            <a:r>
              <a:rPr lang="en-US" baseline="0" dirty="0"/>
              <a:t>ould own the policy, but the parents would pay the premium. Let’s say the son is 40 years old and parents get a $50K policy with 5% compound inflation and pay it over 15 years. On day 1, their son would have $170,048 total LTC benefits and by age 80, he’d have $1,197,135 total LTC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parents die before the policy is fully funded, the son can either start paying the premium or he could get a reduced paid up policy. It’s a huge way to help clients jumpstart their LTC planning.</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53</a:t>
            </a:fld>
            <a:endParaRPr lang="en-US"/>
          </a:p>
        </p:txBody>
      </p:sp>
    </p:spTree>
    <p:extLst>
      <p:ext uri="{BB962C8B-B14F-4D97-AF65-F5344CB8AC3E}">
        <p14:creationId xmlns:p14="http://schemas.microsoft.com/office/powerpoint/2010/main" val="7055061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affluent clients, here’s another riff on the sandwich generation funding idea. Clients could fund a </a:t>
            </a:r>
            <a:r>
              <a:rPr lang="en-US" dirty="0" err="1"/>
              <a:t>SecureCare</a:t>
            </a:r>
            <a:r>
              <a:rPr lang="en-US" dirty="0"/>
              <a:t> policy for their adult child up to the gift tax exclusion amount, which right now is $15,000. The goal here is to help clients create a tax-efficient legacy that could help fund future LTC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how it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parent could use their gift tax exclusion amount as the premium for a </a:t>
            </a:r>
            <a:r>
              <a:rPr lang="en-US" dirty="0" err="1"/>
              <a:t>SecureCare</a:t>
            </a:r>
            <a:r>
              <a:rPr lang="en-US" dirty="0"/>
              <a:t> policy on their adult child. So let’s say a parent wants to give a $15,000 gift for five years to their 45-year-old daughter. They could get a 5-pay </a:t>
            </a:r>
            <a:r>
              <a:rPr lang="en-US" dirty="0" err="1"/>
              <a:t>SecureCare</a:t>
            </a:r>
            <a:r>
              <a:rPr lang="en-US" dirty="0"/>
              <a:t> policy with 3% compound inflation benefit and 15K annual premium. The parents would still maintain their liquidity, after five years they’d have the option of 100% ROP.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by age 85, their daughter would have a </a:t>
            </a:r>
            <a:r>
              <a:rPr kumimoji="0" lang="en-US" sz="1200" b="1" i="0" u="none" strike="noStrike" kern="1200" cap="none" spc="0" normalizeH="0" baseline="0" noProof="0" dirty="0">
                <a:ln>
                  <a:noFill/>
                </a:ln>
                <a:solidFill>
                  <a:srgbClr val="636466">
                    <a:lumMod val="50000"/>
                  </a:srgbClr>
                </a:solidFill>
                <a:effectLst/>
                <a:uLnTx/>
                <a:uFillTx/>
                <a:latin typeface="Arial" panose="020B0604020202020204"/>
                <a:ea typeface="+mn-ea"/>
                <a:cs typeface="+mn-cs"/>
              </a:rPr>
              <a:t>Monthly LTC benefit of </a:t>
            </a: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$11,876 and </a:t>
            </a:r>
            <a:r>
              <a:rPr kumimoji="0" lang="en-US" sz="1200" b="1" i="0" u="none" strike="noStrike" kern="1200" cap="none" spc="0" normalizeH="0" baseline="0" noProof="0" dirty="0">
                <a:ln>
                  <a:noFill/>
                </a:ln>
                <a:solidFill>
                  <a:srgbClr val="636466">
                    <a:lumMod val="50000"/>
                  </a:srgbClr>
                </a:solidFill>
                <a:effectLst/>
                <a:uLnTx/>
                <a:uFillTx/>
                <a:latin typeface="Arial" panose="020B0604020202020204"/>
                <a:ea typeface="+mn-ea"/>
                <a:cs typeface="+mn-cs"/>
              </a:rPr>
              <a:t>Total LTC benefit of</a:t>
            </a: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 $921,801.</a:t>
            </a:r>
            <a:endParaRPr kumimoji="0" lang="en-US" sz="12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daughter doesn’t need care, the death benefit of $87,374 could be left to her children, so the grandparents’ gift could also end up being a gift to the grandkids. And even if she depleted her LTC benefit pool, the policy would leave a residual death benefit of $8,737 so the grandkids could still be thought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Ultimately, this is an idea to help folks be a little more planful with their gifts and leave a tax-efficient legacy that provides LTC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54</a:t>
            </a:fld>
            <a:endParaRPr lang="en-US"/>
          </a:p>
        </p:txBody>
      </p:sp>
    </p:spTree>
    <p:extLst>
      <p:ext uri="{BB962C8B-B14F-4D97-AF65-F5344CB8AC3E}">
        <p14:creationId xmlns:p14="http://schemas.microsoft.com/office/powerpoint/2010/main" val="1878979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26974AC-A2FF-4A35-AEE5-55413523B9CD}" type="slidenum">
              <a:rPr lang="en-US" smtClean="0"/>
              <a:t>55</a:t>
            </a:fld>
            <a:endParaRPr lang="en-US"/>
          </a:p>
        </p:txBody>
      </p:sp>
    </p:spTree>
    <p:extLst>
      <p:ext uri="{BB962C8B-B14F-4D97-AF65-F5344CB8AC3E}">
        <p14:creationId xmlns:p14="http://schemas.microsoft.com/office/powerpoint/2010/main" val="368995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believe </a:t>
            </a:r>
            <a:r>
              <a:rPr lang="en-US" dirty="0" err="1"/>
              <a:t>SecureCare’s</a:t>
            </a:r>
            <a:r>
              <a:rPr lang="en-US" dirty="0"/>
              <a:t> LTC agreements</a:t>
            </a:r>
            <a:r>
              <a:rPr lang="en-US" baseline="0" dirty="0"/>
              <a:t> are included in the definition of an HSA’s qualified medical expenses, which means yes, an HSA can be used to fund the </a:t>
            </a:r>
            <a:r>
              <a:rPr lang="en-US" dirty="0"/>
              <a:t>LTC</a:t>
            </a:r>
            <a:r>
              <a:rPr lang="en-US" baseline="0" dirty="0"/>
              <a:t> portion of the premium (not the base life insurance portion), </a:t>
            </a:r>
            <a:r>
              <a:rPr lang="en-US" dirty="0"/>
              <a:t>up to the age-based limitations set by the IRS.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when you combine this fact with a multi-pay policy, it opens the door to a unique tax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054B72BD-49BF-425F-B7CF-DCC3FB2E4BFC}" type="slidenum">
              <a:rPr lang="en-US" smtClean="0"/>
              <a:t>56</a:t>
            </a:fld>
            <a:endParaRPr lang="en-US"/>
          </a:p>
        </p:txBody>
      </p:sp>
    </p:spTree>
    <p:extLst>
      <p:ext uri="{BB962C8B-B14F-4D97-AF65-F5344CB8AC3E}">
        <p14:creationId xmlns:p14="http://schemas.microsoft.com/office/powerpoint/2010/main" val="4041545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Howard’s </a:t>
            </a:r>
            <a:r>
              <a:rPr lang="en-US" baseline="0" dirty="0"/>
              <a:t>situation.</a:t>
            </a:r>
          </a:p>
          <a:p>
            <a:r>
              <a:rPr lang="en-US" baseline="0" dirty="0"/>
              <a:t>Age 60, </a:t>
            </a:r>
            <a:r>
              <a:rPr lang="en-US" dirty="0"/>
              <a:t>HSA account with $40,000, $100,000 SecureCare policy, $10,000 annual premium for 10 years</a:t>
            </a:r>
            <a:endParaRPr lang="en-US" baseline="0" dirty="0"/>
          </a:p>
          <a:p>
            <a:endParaRPr lang="en-US" baseline="0" dirty="0"/>
          </a:p>
          <a:p>
            <a:r>
              <a:rPr lang="en-US" dirty="0"/>
              <a:t>That would get him the benefits</a:t>
            </a:r>
            <a:r>
              <a:rPr lang="en-US" baseline="0" dirty="0"/>
              <a:t> outlined on the right [read slide]</a:t>
            </a:r>
            <a:endParaRPr lang="en-US" dirty="0"/>
          </a:p>
          <a:p>
            <a:endParaRPr lang="en-US" dirty="0"/>
          </a:p>
          <a:p>
            <a:r>
              <a:rPr lang="en-US" dirty="0"/>
              <a:t>Taking a closer look at Howard’s annual $10,000 premium</a:t>
            </a:r>
            <a:r>
              <a:rPr lang="en-US" baseline="0" dirty="0"/>
              <a:t>, we’d see that the face amount of the base life insurance is $6,429 and the total premium combined from all LTC agreements is $3,571. Howard can use his HSA to pay for whichever is less: the LTC portion of his premium or the age-based limit. In this case, that means he can use his HSA to pay for $1,690 in the first year, and $3,571 for each year after that.</a:t>
            </a:r>
          </a:p>
          <a:p>
            <a:endParaRPr lang="en-US" baseline="0" dirty="0"/>
          </a:p>
          <a:p>
            <a:r>
              <a:rPr lang="en-US" dirty="0"/>
              <a:t>So Howard will pay the $10,000 annual premium each year by writing two checks: one from his HSA for $3,571, and one from his personal checking account (for the remainder).</a:t>
            </a:r>
          </a:p>
          <a:p>
            <a:endParaRPr lang="en-US" dirty="0"/>
          </a:p>
          <a:p>
            <a:r>
              <a:rPr lang="en-US" dirty="0"/>
              <a:t>You can see the savings</a:t>
            </a:r>
            <a:r>
              <a:rPr lang="en-US" baseline="0" dirty="0"/>
              <a:t> add up over the years.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57</a:t>
            </a:fld>
            <a:endParaRPr lang="en-US"/>
          </a:p>
        </p:txBody>
      </p:sp>
    </p:spTree>
    <p:extLst>
      <p:ext uri="{BB962C8B-B14F-4D97-AF65-F5344CB8AC3E}">
        <p14:creationId xmlns:p14="http://schemas.microsoft.com/office/powerpoint/2010/main" val="3408934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Since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SecureCare’s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maximum payment age is now age 80 in most states, this allows older clients to take advantage of longer payment duration options and – potentially – a different premium funding strategy. If the client doesn’t need to rely on required minimum distributions (RMDs) from their qualified accounts for retirement income, they could use their RMDs to fund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200" dirty="0">
                <a:effectLst/>
                <a:latin typeface="Calibri" panose="020F0502020204030204" pitchFamily="34" charset="0"/>
                <a:ea typeface="Calibri" panose="020F0502020204030204" pitchFamily="34" charset="0"/>
                <a:cs typeface="Times New Roman" panose="02020603050405020304" pitchFamily="18" charset="0"/>
              </a:rPr>
              <a:t>. Clients are generally required to start taking RMDs when they reach age 72.</a:t>
            </a:r>
            <a:endParaRPr lang="en-US" sz="12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026974AC-A2FF-4A35-AEE5-55413523B9CD}" type="slidenum">
              <a:rPr lang="en-US" smtClean="0"/>
              <a:t>58</a:t>
            </a:fld>
            <a:endParaRPr lang="en-US"/>
          </a:p>
        </p:txBody>
      </p:sp>
    </p:spTree>
    <p:extLst>
      <p:ext uri="{BB962C8B-B14F-4D97-AF65-F5344CB8AC3E}">
        <p14:creationId xmlns:p14="http://schemas.microsoft.com/office/powerpoint/2010/main" val="1073514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Let’s look at an example [read slide]</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When you compare the total LTC benefit at age 86, $600,611, to the total paid premium, $133,301, he would have a benefit to premium ratio of greater than 4 to 1. In other words, at age 86, every $1 of premium would yield $4.51 of LTC benefit.</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Benefits of using RMDs to help fund a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policy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Offers clients the potential to leverage each dollar of their RMDs to provide several dollars for LTC</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money left in their qualified account may continue to grow based on market returns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care is needed, the client receives a cash benefit they can use however they want with no restrictions or limitations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client dies before care is needed, their policy will provide a tax-free death benefit to their beneficiary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211D1E"/>
                </a:solidFill>
                <a:latin typeface="HurmeGeometricSans3 Regular" panose="020B0500020000000000" pitchFamily="34" charset="0"/>
              </a:rPr>
              <a:t>Ultimately, if you have clients who put off LTC planning until their older years, the ability to use RMDs as a funding source could be the extra edge they need to secure LTC protection.</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59</a:t>
            </a:fld>
            <a:endParaRPr lang="en-US"/>
          </a:p>
        </p:txBody>
      </p:sp>
    </p:spTree>
    <p:extLst>
      <p:ext uri="{BB962C8B-B14F-4D97-AF65-F5344CB8AC3E}">
        <p14:creationId xmlns:p14="http://schemas.microsoft.com/office/powerpoint/2010/main" val="258605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6200" y="8685213"/>
            <a:ext cx="2971800"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SecureCare is a new kind of long-term care (LTC) solution – let’s go</a:t>
            </a:r>
            <a:r>
              <a:rPr lang="en-US" baseline="0" dirty="0"/>
              <a:t> over the basics of the LTC landscape and the SecureCare product.</a:t>
            </a:r>
            <a:endParaRPr lang="en-US" dirty="0"/>
          </a:p>
          <a:p>
            <a:endParaRPr lang="en-US" dirty="0"/>
          </a:p>
        </p:txBody>
      </p:sp>
    </p:spTree>
    <p:extLst>
      <p:ext uri="{BB962C8B-B14F-4D97-AF65-F5344CB8AC3E}">
        <p14:creationId xmlns:p14="http://schemas.microsoft.com/office/powerpoint/2010/main" val="2911144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26974AC-A2FF-4A35-AEE5-55413523B9CD}" type="slidenum">
              <a:rPr lang="en-US" smtClean="0"/>
              <a:t>60</a:t>
            </a:fld>
            <a:endParaRPr lang="en-US"/>
          </a:p>
        </p:txBody>
      </p:sp>
    </p:spTree>
    <p:extLst>
      <p:ext uri="{BB962C8B-B14F-4D97-AF65-F5344CB8AC3E}">
        <p14:creationId xmlns:p14="http://schemas.microsoft.com/office/powerpoint/2010/main" val="40813202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When you’re helping a client find the best LTC policy for their needs, the total LTC benefit is a critical deciding factor, but it shouldn’t be the only one.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Many asset-based LTC products offer a range of return of premium (ROP) benefits: from 100 percent ROP with a vesting schedule, like </a:t>
            </a:r>
            <a:r>
              <a:rPr lang="en-US" sz="1200" dirty="0" err="1">
                <a:effectLst/>
                <a:latin typeface="Calibri" panose="020F0502020204030204" pitchFamily="34" charset="0"/>
                <a:ea typeface="Calibri" panose="020F0502020204030204" pitchFamily="34" charset="0"/>
              </a:rPr>
              <a:t>SecureCare</a:t>
            </a:r>
            <a:r>
              <a:rPr lang="en-US" sz="1200" dirty="0">
                <a:effectLst/>
                <a:latin typeface="Calibri" panose="020F0502020204030204" pitchFamily="34" charset="0"/>
                <a:ea typeface="Calibri" panose="020F0502020204030204" pitchFamily="34" charset="0"/>
              </a:rPr>
              <a:t>, to no ROP at all in exchange for increasing the available LTC benefit pool.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And it's important to understand how a policy’s ROP benefit is structured so you can help a client weigh the value of a fully guaranteed ROP benefit versus a larger LTC benefit.</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Policies that offer a </a:t>
            </a:r>
            <a:r>
              <a:rPr lang="en-US" sz="1200" dirty="0">
                <a:effectLst/>
                <a:latin typeface="Calibri" panose="020F0502020204030204" pitchFamily="34" charset="0"/>
                <a:ea typeface="Calibri" panose="020F0502020204030204" pitchFamily="34" charset="0"/>
              </a:rPr>
              <a:t>fully guaranteed ROP benefit</a:t>
            </a:r>
            <a:r>
              <a:rPr lang="en-US" sz="1200" baseline="30000" dirty="0">
                <a:effectLst/>
                <a:latin typeface="Calibri" panose="020F0502020204030204" pitchFamily="34" charset="0"/>
                <a:ea typeface="Calibri" panose="020F0502020204030204" pitchFamily="34" charset="0"/>
              </a:rPr>
              <a:t>,</a:t>
            </a:r>
            <a:r>
              <a:rPr lang="en-US" sz="1200" dirty="0">
                <a:effectLst/>
                <a:latin typeface="Calibri" panose="020F0502020204030204" pitchFamily="34" charset="0"/>
                <a:ea typeface="Calibri" panose="020F0502020204030204" pitchFamily="34" charset="0"/>
              </a:rPr>
              <a:t> such as </a:t>
            </a:r>
            <a:r>
              <a:rPr lang="en-US" sz="1200" dirty="0" err="1">
                <a:effectLst/>
                <a:latin typeface="Calibri" panose="020F0502020204030204" pitchFamily="34" charset="0"/>
                <a:ea typeface="Calibri" panose="020F0502020204030204" pitchFamily="34" charset="0"/>
              </a:rPr>
              <a:t>SecureCare</a:t>
            </a:r>
            <a:r>
              <a:rPr lang="en-US" sz="1200" dirty="0">
                <a:effectLst/>
                <a:latin typeface="Calibri" panose="020F0502020204030204" pitchFamily="34" charset="0"/>
                <a:ea typeface="Calibri" panose="020F0502020204030204" pitchFamily="34" charset="0"/>
              </a:rPr>
              <a:t>, can provide:</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rPr>
              <a:t>Liquidity</a:t>
            </a:r>
            <a:r>
              <a:rPr lang="en-US" sz="1200" dirty="0">
                <a:effectLst/>
                <a:latin typeface="Calibri" panose="020F0502020204030204" pitchFamily="34" charset="0"/>
                <a:ea typeface="Times New Roman" panose="02020603050405020304" pitchFamily="18" charset="0"/>
              </a:rPr>
              <a:t>: clients retain the full value of their asset in their portfolio, whether in an individual or business purchase</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rPr>
              <a:t>Flexibility</a:t>
            </a:r>
            <a:r>
              <a:rPr lang="en-US" sz="1200" dirty="0">
                <a:effectLst/>
                <a:latin typeface="Calibri" panose="020F0502020204030204" pitchFamily="34" charset="0"/>
                <a:ea typeface="Times New Roman" panose="02020603050405020304" pitchFamily="18" charset="0"/>
              </a:rPr>
              <a:t>: clients have an exit strategy should their needs change in the future due to challenging economic situations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rPr>
              <a:t>Transferability</a:t>
            </a:r>
            <a:r>
              <a:rPr lang="en-US" sz="1200" dirty="0">
                <a:effectLst/>
                <a:latin typeface="Calibri" panose="020F0502020204030204" pitchFamily="34" charset="0"/>
                <a:ea typeface="Times New Roman" panose="02020603050405020304" pitchFamily="18" charset="0"/>
              </a:rPr>
              <a:t>: clients aren’t locked into one product – if another option that better suits their needs becomes available, they can rollover the full value of their original asset to the new solution</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rPr>
              <a:t>Confidence</a:t>
            </a:r>
            <a:r>
              <a:rPr lang="en-US" sz="1200" dirty="0">
                <a:effectLst/>
                <a:latin typeface="Calibri" panose="020F0502020204030204" pitchFamily="34" charset="0"/>
                <a:ea typeface="Times New Roman" panose="02020603050405020304" pitchFamily="18" charset="0"/>
              </a:rPr>
              <a:t>: clients gain the confidence to plan for LTC today, without the buyer’s remorse that can come with solutions that decrease in “walk away value” after purchase</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For </a:t>
            </a:r>
            <a:r>
              <a:rPr lang="en-US" sz="1200" dirty="0">
                <a:effectLst/>
                <a:latin typeface="Calibri" panose="020F0502020204030204" pitchFamily="34" charset="0"/>
                <a:ea typeface="Calibri" panose="020F0502020204030204" pitchFamily="34" charset="0"/>
              </a:rPr>
              <a:t>some consumers, a maximized LTC benefit may be the top priority. But for others, especially during times of financial uncertainty, a fully guaranteed ROP benefit may offer the peace of mind they need to get LTC protection today. Let’s look at some examples</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61</a:t>
            </a:fld>
            <a:endParaRPr lang="en-US"/>
          </a:p>
        </p:txBody>
      </p:sp>
    </p:spTree>
    <p:extLst>
      <p:ext uri="{BB962C8B-B14F-4D97-AF65-F5344CB8AC3E}">
        <p14:creationId xmlns:p14="http://schemas.microsoft.com/office/powerpoint/2010/main" val="28886316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Here we’re looking at a sample contract that offers a maximum LTC benefit but no ROP, instead, the contract’s surrender value is based on the policy’s underlying cash value growth. And as you can see on the slide, even </a:t>
            </a:r>
            <a:r>
              <a:rPr lang="en-US" sz="1800" dirty="0">
                <a:effectLst/>
                <a:latin typeface="Calibri" panose="020F0502020204030204" pitchFamily="34" charset="0"/>
                <a:ea typeface="Times New Roman" panose="02020603050405020304" pitchFamily="18" charset="0"/>
              </a:rPr>
              <a:t>after a significant length of time, the cash value doesn’t grow to equal the original premium amount. </a:t>
            </a:r>
            <a:r>
              <a:rPr lang="en-US" sz="1800" dirty="0">
                <a:effectLst/>
                <a:latin typeface="Calibri" panose="020F0502020204030204" pitchFamily="34" charset="0"/>
                <a:ea typeface="Calibri" panose="020F0502020204030204" pitchFamily="34" charset="0"/>
              </a:rPr>
              <a:t>And we’re also looking at a </a:t>
            </a:r>
            <a:r>
              <a:rPr lang="en-US" sz="1800" dirty="0" err="1">
                <a:effectLst/>
                <a:latin typeface="Calibri" panose="020F0502020204030204" pitchFamily="34" charset="0"/>
                <a:ea typeface="Calibri" panose="020F0502020204030204" pitchFamily="34" charset="0"/>
              </a:rPr>
              <a:t>SecureCare</a:t>
            </a:r>
            <a:r>
              <a:rPr lang="en-US" sz="1800" dirty="0">
                <a:effectLst/>
                <a:latin typeface="Calibri" panose="020F0502020204030204" pitchFamily="34" charset="0"/>
                <a:ea typeface="Calibri" panose="020F0502020204030204" pitchFamily="34" charset="0"/>
              </a:rPr>
              <a:t> policy with full ROP, once the vesting schedule is met. (</a:t>
            </a:r>
            <a:r>
              <a:rPr lang="en-US" sz="1800" dirty="0" err="1">
                <a:effectLst/>
                <a:latin typeface="Calibri" panose="020F0502020204030204" pitchFamily="34" charset="0"/>
                <a:ea typeface="Calibri" panose="020F0502020204030204" pitchFamily="34" charset="0"/>
              </a:rPr>
              <a:t>SecureCare’s</a:t>
            </a:r>
            <a:r>
              <a:rPr lang="en-US" sz="1800" dirty="0">
                <a:effectLst/>
                <a:latin typeface="Calibri" panose="020F0502020204030204" pitchFamily="34" charset="0"/>
                <a:ea typeface="Calibri" panose="020F0502020204030204" pitchFamily="34" charset="0"/>
              </a:rPr>
              <a:t> vesting schedule f</a:t>
            </a:r>
            <a:r>
              <a:rPr lang="en-US" sz="1800" baseline="0" dirty="0"/>
              <a:t>or a single pay is full ROP after the fifth policy year. For a multi-pay policy, the full ROP is available after the client completes their last payment year. So if a client chooses a 7-pay, the full ROP would be available in the beginning of the 8th year.)</a:t>
            </a:r>
            <a:endParaRPr lang="en-US" sz="18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In these scenarios, each contract has a 6 year benefit period and 3 percent compound inflation option.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[read slide]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Look at the monthly LTC benefit of a </a:t>
            </a:r>
            <a:r>
              <a:rPr lang="en-US" sz="1800" dirty="0" err="1">
                <a:effectLst/>
                <a:latin typeface="Calibri" panose="020F0502020204030204" pitchFamily="34" charset="0"/>
                <a:ea typeface="Calibri" panose="020F0502020204030204" pitchFamily="34" charset="0"/>
              </a:rPr>
              <a:t>SecureCare</a:t>
            </a:r>
            <a:r>
              <a:rPr lang="en-US" sz="1800" dirty="0">
                <a:effectLst/>
                <a:latin typeface="Calibri" panose="020F0502020204030204" pitchFamily="34" charset="0"/>
                <a:ea typeface="Calibri" panose="020F0502020204030204" pitchFamily="34" charset="0"/>
              </a:rPr>
              <a:t> contract and compare that with the monthly LTC benefit from the sample contract that offers a maximized LTC benefit but no ROP. Is the slightly higher LTC benefit worth sacrificing the flexibility and confidence that a full ROP benefit can provide? Every client’s answer will be different, but it’s essential to help them understand the trade-off being made.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dirty="0"/>
          </a:p>
          <a:p>
            <a:pPr marL="0" marR="0">
              <a:lnSpc>
                <a:spcPct val="107000"/>
              </a:lnSpc>
              <a:spcBef>
                <a:spcPts val="0"/>
              </a:spcBef>
              <a:spcAft>
                <a:spcPts val="800"/>
              </a:spcAft>
            </a:pP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62</a:t>
            </a:fld>
            <a:endParaRPr lang="en-US"/>
          </a:p>
        </p:txBody>
      </p:sp>
    </p:spTree>
    <p:extLst>
      <p:ext uri="{BB962C8B-B14F-4D97-AF65-F5344CB8AC3E}">
        <p14:creationId xmlns:p14="http://schemas.microsoft.com/office/powerpoint/2010/main" val="3835503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26974AC-A2FF-4A35-AEE5-55413523B9CD}" type="slidenum">
              <a:rPr lang="en-US" smtClean="0"/>
              <a:t>63</a:t>
            </a:fld>
            <a:endParaRPr lang="en-US"/>
          </a:p>
        </p:txBody>
      </p:sp>
    </p:spTree>
    <p:extLst>
      <p:ext uri="{BB962C8B-B14F-4D97-AF65-F5344CB8AC3E}">
        <p14:creationId xmlns:p14="http://schemas.microsoft.com/office/powerpoint/2010/main" val="5071036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full suite of marketing material for </a:t>
            </a:r>
            <a:r>
              <a:rPr lang="en-US" dirty="0" err="1"/>
              <a:t>SecureCare</a:t>
            </a:r>
            <a:r>
              <a:rPr lang="en-US" dirty="0"/>
              <a:t> and offer a </a:t>
            </a:r>
            <a:r>
              <a:rPr lang="en-US" sz="1200" b="0" i="0" u="none" strike="noStrike" kern="1200" baseline="0" dirty="0">
                <a:solidFill>
                  <a:schemeClr val="tx1"/>
                </a:solidFill>
                <a:latin typeface="+mn-lt"/>
                <a:ea typeface="+mn-ea"/>
                <a:cs typeface="+mn-cs"/>
              </a:rPr>
              <a:t>turn-key marketing plan to help maximize your LTC prospecting efforts. From building awareness and generating leads to setting appointments and offering solutions, each week includes a sales strategy and tool to help you move prospects down the sales funnel.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slide]</a:t>
            </a:r>
            <a:endParaRPr lang="en-US" b="0" dirty="0"/>
          </a:p>
        </p:txBody>
      </p:sp>
      <p:sp>
        <p:nvSpPr>
          <p:cNvPr id="4" name="Slide Number Placeholder 3"/>
          <p:cNvSpPr>
            <a:spLocks noGrp="1"/>
          </p:cNvSpPr>
          <p:nvPr>
            <p:ph type="sldNum" sz="quarter" idx="5"/>
          </p:nvPr>
        </p:nvSpPr>
        <p:spPr/>
        <p:txBody>
          <a:bodyPr/>
          <a:lstStyle/>
          <a:p>
            <a:fld id="{A44A7425-B241-7542-ABBF-025E1D1C888D}" type="slidenum">
              <a:rPr lang="en-US" smtClean="0"/>
              <a:t>64</a:t>
            </a:fld>
            <a:endParaRPr lang="en-US"/>
          </a:p>
        </p:txBody>
      </p:sp>
    </p:spTree>
    <p:extLst>
      <p:ext uri="{BB962C8B-B14F-4D97-AF65-F5344CB8AC3E}">
        <p14:creationId xmlns:p14="http://schemas.microsoft.com/office/powerpoint/2010/main" val="23582904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6200" y="8685213"/>
            <a:ext cx="2971800"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r>
              <a:rPr lang="en-US" dirty="0"/>
              <a:t>Read slide</a:t>
            </a:r>
          </a:p>
          <a:p>
            <a:endParaRPr lang="en-US" dirty="0"/>
          </a:p>
          <a:p>
            <a:endParaRPr lang="en-US" dirty="0"/>
          </a:p>
        </p:txBody>
      </p:sp>
    </p:spTree>
    <p:extLst>
      <p:ext uri="{BB962C8B-B14F-4D97-AF65-F5344CB8AC3E}">
        <p14:creationId xmlns:p14="http://schemas.microsoft.com/office/powerpoint/2010/main" val="3539058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a:t>
            </a:r>
            <a:r>
              <a:rPr lang="en-US" b="0" dirty="0"/>
              <a:t>Identify which sections you’ll be covering in the presentation. </a:t>
            </a:r>
            <a:r>
              <a:rPr lang="en-US" b="1" dirty="0"/>
              <a:t>You do not need to show every slide in this chapter in one presentation. </a:t>
            </a:r>
            <a:r>
              <a:rPr lang="en-US" b="0" dirty="0"/>
              <a:t>Each</a:t>
            </a:r>
            <a:r>
              <a:rPr lang="en-US" b="1" dirty="0"/>
              <a:t> </a:t>
            </a:r>
            <a:r>
              <a:rPr lang="en-US" dirty="0"/>
              <a:t>green box represents a section. You must show all slides in a single section, but the sections can be shown in any order and you can choose to show as many or as few sections as you’d like during a presentation. You must end every presentation by showing the disclosures.]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66</a:t>
            </a:fld>
            <a:endParaRPr lang="en-US"/>
          </a:p>
        </p:txBody>
      </p:sp>
    </p:spTree>
    <p:extLst>
      <p:ext uri="{BB962C8B-B14F-4D97-AF65-F5344CB8AC3E}">
        <p14:creationId xmlns:p14="http://schemas.microsoft.com/office/powerpoint/2010/main" val="39308083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look at how</a:t>
            </a:r>
            <a:r>
              <a:rPr lang="en-US" baseline="0" dirty="0"/>
              <a:t> SecureCare works from an administrative perspective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67</a:t>
            </a:fld>
            <a:endParaRPr lang="en-US"/>
          </a:p>
        </p:txBody>
      </p:sp>
    </p:spTree>
    <p:extLst>
      <p:ext uri="{BB962C8B-B14F-4D97-AF65-F5344CB8AC3E}">
        <p14:creationId xmlns:p14="http://schemas.microsoft.com/office/powerpoint/2010/main" val="31584464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first thing we recommend to do is review the UW Impairment guide and pre-screen checklist with your clients before applying for a policy in case there are any conditions that may prevent them being eligible for coverage. </a:t>
            </a:r>
          </a:p>
          <a:p>
            <a:pPr marL="171450" indent="-171450">
              <a:buFont typeface="Arial" panose="020B0604020202020204" pitchFamily="34" charset="0"/>
              <a:buChar char="•"/>
            </a:pPr>
            <a:r>
              <a:rPr lang="en-US" baseline="0" dirty="0"/>
              <a:t>Second, after review of the impairment guide, we also recommend that the client completes a prescreen either by phone or email. Please be sure NOT to include any personally identifiable information (such as name or ID numbers) or attach any documents when calling or emailing for a prescreen. </a:t>
            </a:r>
          </a:p>
          <a:p>
            <a:pPr marL="628650" lvl="1" indent="-171450">
              <a:buFont typeface="Arial" panose="020B0604020202020204" pitchFamily="34" charset="0"/>
              <a:buChar char="•"/>
            </a:pPr>
            <a:r>
              <a:rPr lang="en-US" baseline="0" dirty="0"/>
              <a:t>You will be provided an identification code that can be included in the Representative Notes of the application to connect the two – after the application is complete. It is also important to note that a recommendation to move forward is no guarantee the client will be approved as more information will be obtained through the UW process.</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68</a:t>
            </a:fld>
            <a:endParaRPr lang="en-US"/>
          </a:p>
        </p:txBody>
      </p:sp>
    </p:spTree>
    <p:extLst>
      <p:ext uri="{BB962C8B-B14F-4D97-AF65-F5344CB8AC3E}">
        <p14:creationId xmlns:p14="http://schemas.microsoft.com/office/powerpoint/2010/main" val="22218543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If you decide to move forward with an application, please DO NOT order any underwriting requirements. Securian Financial will handle everything for you!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SecureCare</a:t>
            </a:r>
            <a:r>
              <a:rPr lang="en-US" baseline="0" dirty="0"/>
              <a:t> offers a Streamlined UW Process – which is different when compared to our other Life Insurance products. Requirements completed for another policy cannot be used because </a:t>
            </a:r>
            <a:r>
              <a:rPr lang="en-US" baseline="0" dirty="0" err="1"/>
              <a:t>SecureCare</a:t>
            </a:r>
            <a:r>
              <a:rPr lang="en-US" baseline="0" dirty="0"/>
              <a:t> uses a unique application and underwriting requirements. For example, if a client wants to apply for </a:t>
            </a:r>
            <a:r>
              <a:rPr lang="en-US" baseline="0" dirty="0" err="1"/>
              <a:t>SecureCare</a:t>
            </a:r>
            <a:r>
              <a:rPr lang="en-US" baseline="0" dirty="0"/>
              <a:t> and a term policy, they will have to complete the application, and requirements, like a telephone interview, for each product independently. We cannot use requirements completed for another life policy for </a:t>
            </a:r>
            <a:r>
              <a:rPr lang="en-US" baseline="0" dirty="0" err="1"/>
              <a:t>SecureCare</a:t>
            </a:r>
            <a:r>
              <a:rPr lang="en-US" baseline="0" dirty="0"/>
              <a:t>. </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69</a:t>
            </a:fld>
            <a:endParaRPr lang="en-US"/>
          </a:p>
        </p:txBody>
      </p:sp>
    </p:spTree>
    <p:extLst>
      <p:ext uri="{BB962C8B-B14F-4D97-AF65-F5344CB8AC3E}">
        <p14:creationId xmlns:p14="http://schemas.microsoft.com/office/powerpoint/2010/main" val="169078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retirees need some form of LTC due to the simple fact that health declines with age. More seniors have chronic medical conditions, which increases the likelihood of needing LTC (70% of folks age 65 and above have two or more chronic health conditions; and there are currently 5.8 million people with Alzheimer’s disease, a number that’s expected to increase to 14 million by 2050. Nearly 75% of people with Alzheimer’s need LTC)</a:t>
            </a:r>
            <a:r>
              <a:rPr lang="en-US" sz="1200" kern="1200" baseline="30000" dirty="0">
                <a:solidFill>
                  <a:schemeClr val="tx1"/>
                </a:solidFill>
                <a:effectLst/>
                <a:latin typeface="+mn-lt"/>
                <a:ea typeface="+mn-ea"/>
                <a:cs typeface="+mn-cs"/>
              </a:rPr>
              <a:t> 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In 2020, the national median annual cost for LTC is between over $50,000 for home care services to over $90,000 for nursing home care</a:t>
            </a:r>
            <a:r>
              <a:rPr lang="en-US" sz="1200" kern="1200" baseline="30000" dirty="0">
                <a:solidFill>
                  <a:schemeClr val="tx1"/>
                </a:solidFill>
                <a:effectLst/>
                <a:latin typeface="+mn-lt"/>
                <a:ea typeface="+mn-ea"/>
                <a:cs typeface="+mn-cs"/>
              </a:rPr>
              <a:t>2 </a:t>
            </a:r>
            <a:r>
              <a:rPr lang="en-US" sz="1200" kern="1200" baseline="0" dirty="0">
                <a:solidFill>
                  <a:schemeClr val="tx1"/>
                </a:solidFill>
                <a:effectLst/>
                <a:latin typeface="+mn-lt"/>
                <a:ea typeface="+mn-ea"/>
                <a:cs typeface="+mn-cs"/>
              </a:rPr>
              <a:t>– and the cost is rising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Fewer than 4 in 10 employees are confident they’ll be able to afford medical expenses in retirement</a:t>
            </a:r>
            <a:r>
              <a:rPr lang="en-US" sz="1200" kern="1200" baseline="30000" dirty="0">
                <a:solidFill>
                  <a:schemeClr val="tx1"/>
                </a:solidFill>
                <a:effectLst/>
                <a:latin typeface="+mn-lt"/>
                <a:ea typeface="+mn-ea"/>
                <a:cs typeface="+mn-cs"/>
              </a:rPr>
              <a:t>3</a:t>
            </a: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Clearly there’s a good chance clients will need care … so how will they pay for it?</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It’s important for clients to understand that Medicare doesn’t pay for LTC past 100 days and Medicaid only kicks in once a client’s assets have been nearly depleted. Some clients are counting on their loved ones to care for them if they need it, but being a caregiver can be challenging and we have several client-approved marketing pieces that really speak to the fact. Other clients may plan to self-insure, but as we’ll get into on the next slide, there can be issues with that as well.</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228600" indent="-228600">
              <a:buAutoNum type="arabicPeriod"/>
            </a:pPr>
            <a:r>
              <a:rPr lang="en-US" sz="1200" kern="1200" baseline="0" dirty="0">
                <a:solidFill>
                  <a:schemeClr val="tx1"/>
                </a:solidFill>
                <a:effectLst/>
                <a:latin typeface="+mn-lt"/>
                <a:ea typeface="+mn-ea"/>
                <a:cs typeface="+mn-cs"/>
              </a:rPr>
              <a:t>It’s time to care: a detailed profile of America’s Direct Care Workforce. Paraprofessional Healthcare institute. January 21, 2020. </a:t>
            </a:r>
            <a:r>
              <a:rPr lang="en-US" dirty="0">
                <a:hlinkClick r:id="rId3"/>
              </a:rPr>
              <a:t>https://phinational.org/caringforthefuture/itstimetocare/</a:t>
            </a: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Calculate the cost of long-term care. LTCnews.com. 2020. https://www.ltcnews.com/resources/states/</a:t>
            </a: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Employee financial wellness survey. PwC. 2019.</a:t>
            </a:r>
            <a:r>
              <a:rPr lang="en-US" dirty="0">
                <a:hlinkClick r:id="rId4"/>
              </a:rPr>
              <a:t> https://relay.sp.securian.com/enterprise/marketresearch/TargetMarkets/pwc-2019-employee-wellness-survey.pdf</a:t>
            </a:r>
            <a:endParaRPr lang="en-US" dirty="0"/>
          </a:p>
          <a:p>
            <a:pPr marL="228600" indent="-228600">
              <a:buAutoNum type="arabicPeriod"/>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7</a:t>
            </a:fld>
            <a:endParaRPr lang="en-US"/>
          </a:p>
        </p:txBody>
      </p:sp>
    </p:spTree>
    <p:extLst>
      <p:ext uri="{BB962C8B-B14F-4D97-AF65-F5344CB8AC3E}">
        <p14:creationId xmlns:p14="http://schemas.microsoft.com/office/powerpoint/2010/main" val="15819382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a:t>Once the application is received, licensing has been verified and all forms are in good order, we will reach out to the applicant to complete or schedule the tele-interview. </a:t>
            </a:r>
          </a:p>
          <a:p>
            <a:pPr marL="628650" lvl="1" indent="-171450">
              <a:buFont typeface="Arial" panose="020B0604020202020204" pitchFamily="34" charset="0"/>
              <a:buChar char="•"/>
            </a:pPr>
            <a:r>
              <a:rPr lang="en-US" baseline="0" dirty="0"/>
              <a:t>A cognitive assessment is required for applicants 56 years and older, and may be required for younger clients depending on their answers to the TI</a:t>
            </a:r>
          </a:p>
          <a:p>
            <a:pPr marL="628650" lvl="1" indent="-171450">
              <a:buFont typeface="Arial" panose="020B0604020202020204" pitchFamily="34" charset="0"/>
              <a:buChar char="•"/>
            </a:pPr>
            <a:r>
              <a:rPr lang="en-US" baseline="0" dirty="0"/>
              <a:t>Average length of time to complete the Tele-interview is 30- 40 minutes depending on medical history. The cognitive assessment adds an average of 15-20 minutes. So it is safe to have the client prepare for an hour long call, which can vary depending on medical history. </a:t>
            </a:r>
          </a:p>
          <a:p>
            <a:pPr marL="628650" lvl="1" indent="-171450">
              <a:buFont typeface="Arial" panose="020B0604020202020204" pitchFamily="34" charset="0"/>
              <a:buChar char="•"/>
            </a:pPr>
            <a:r>
              <a:rPr lang="en-US" baseline="0" dirty="0"/>
              <a:t>We will order the Rx Check and MIB report immediately and an APS will be ordered for cause only.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Another benefit of the streamlined process is that we aren’t requiring your clients to complete a </a:t>
            </a:r>
            <a:r>
              <a:rPr lang="en-US" baseline="0" dirty="0" err="1"/>
              <a:t>Paramed</a:t>
            </a:r>
            <a:r>
              <a:rPr lang="en-US" baseline="0" dirty="0"/>
              <a:t>, have labs taken, or complete other, more invasive requirements. </a:t>
            </a:r>
          </a:p>
          <a:p>
            <a:pPr marL="457200" lvl="1" indent="0">
              <a:buFont typeface="Arial" panose="020B0604020202020204" pitchFamily="34" charset="0"/>
              <a:buNone/>
            </a:pPr>
            <a:endParaRPr lang="en-US" baseline="0" dirty="0"/>
          </a:p>
          <a:p>
            <a:pPr marL="171450" lvl="0" indent="-171450">
              <a:buFont typeface="Arial" panose="020B0604020202020204" pitchFamily="34" charset="0"/>
              <a:buChar char="•"/>
            </a:pPr>
            <a:r>
              <a:rPr lang="en-US" baseline="0" dirty="0"/>
              <a:t>Thanks to the Tele-interview process and our underwriters ability to dig into or follow up on areas of interest, we are averaging around 20% of applicants who end up needing an APS. For example, recently, an applicant forgot to mention a high risk medication during their tele-interview and instead of simply declining the case, our underwriters reached out, got the information they needed and were able to approve the case without needing an APS.  We also were able to approve a 75 year old applicant without ordering an APS!  </a:t>
            </a:r>
          </a:p>
          <a:p>
            <a:pPr marL="628650" lvl="1" indent="-171450">
              <a:buFont typeface="Arial" panose="020B0604020202020204" pitchFamily="34" charset="0"/>
              <a:buChar char="•"/>
            </a:pPr>
            <a:r>
              <a:rPr lang="en-US" baseline="0" dirty="0"/>
              <a:t>While these are great success stories, APS records are still sometimes required. But keep in mind, while this may feel like a barrier, we view this as Securian </a:t>
            </a:r>
            <a:r>
              <a:rPr lang="en-US" baseline="0" dirty="0" err="1"/>
              <a:t>Financial’s</a:t>
            </a:r>
            <a:r>
              <a:rPr lang="en-US" baseline="0" dirty="0"/>
              <a:t> opportunity to approve a case!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As for underwriting classes, we offer tobacco and non-tobacco, single vs couples, and gender specific rates (except in MT where all rates are unisex). The couples discount is for individuals in a legally recognized marriage, civil union, or domestic partnership in their state of residence and only one person needs to apply (except in ND where both individuals must apply and be approved to get the couples discount).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Once all requirements have been received, which again may include getting an APS, our average turnaround time to a decision is 6 business days</a:t>
            </a:r>
            <a:r>
              <a:rPr lang="en-US" baseline="30000" dirty="0"/>
              <a:t>1</a:t>
            </a:r>
            <a:r>
              <a:rPr lang="en-US" baseline="0" dirty="0"/>
              <a:t>. Just imagine… if you submit an application with your licensing in good order and the client completes the TI on the very first call, if no APS is needed, a decision could be made in a little over a week!</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 the unfortunate event that the insured is declined, a detailed letter will be sent directly to them letting them know the exact reason for the decline. We will also send a letter to the agent informing them of the decline, but due to HIPAA privacy and protection laws, we are unable to share the details with anyone besides the insured. If the insured disagrees with the decision and feels they have more information that may help provide additional clarity, they simply need to submit, in writing, their name, policy number, reason for the appeal and supporting documentation. This appeals process will also be outlined in the letter the insured receives.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r>
              <a:rPr lang="en-US" dirty="0"/>
              <a:t>1. Based on Minnesota Life Insurance Company data as of November 2020.</a:t>
            </a:r>
          </a:p>
          <a:p>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70</a:t>
            </a:fld>
            <a:endParaRPr lang="en-US"/>
          </a:p>
        </p:txBody>
      </p:sp>
    </p:spTree>
    <p:extLst>
      <p:ext uri="{BB962C8B-B14F-4D97-AF65-F5344CB8AC3E}">
        <p14:creationId xmlns:p14="http://schemas.microsoft.com/office/powerpoint/2010/main" val="14521284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your client thinks they are eligible to receive benefits, Securian </a:t>
            </a:r>
            <a:r>
              <a:rPr lang="en-US" baseline="0" dirty="0" err="1"/>
              <a:t>Financial’s</a:t>
            </a:r>
            <a:r>
              <a:rPr lang="en-US" baseline="0" dirty="0"/>
              <a:t> Care Management Program can help them file a claim. Your client begins the claims intake process by contacting our care management team. Our care management team will discuss the insured’s condition, educate them on the policies benefit eligibility requirements, and then advise whether they believe, based on the information provided, if the client should continue with the claims process.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Care Management team will guide the client through the claims paperwork to help them understand what documents are needed. Once the c</a:t>
            </a:r>
            <a:r>
              <a:rPr lang="en-US" baseline="0" dirty="0"/>
              <a:t>laims paperwork is completed, o</a:t>
            </a:r>
            <a:r>
              <a:rPr lang="en-US" sz="1200" b="0" i="0" u="none" strike="noStrike" kern="1200" baseline="0" dirty="0">
                <a:solidFill>
                  <a:schemeClr val="tx1"/>
                </a:solidFill>
                <a:latin typeface="+mn-lt"/>
                <a:ea typeface="+mn-ea"/>
                <a:cs typeface="+mn-cs"/>
              </a:rPr>
              <a:t>ur network of licensed health care professionals will work with the client’s doctor or care providers to get the necessary information to complete the claim. </a:t>
            </a:r>
            <a:endParaRPr lang="en-US" baseline="0" dirty="0"/>
          </a:p>
          <a:p>
            <a:endParaRPr lang="en-US" baseline="0" dirty="0"/>
          </a:p>
          <a:p>
            <a:r>
              <a:rPr lang="en-US" baseline="0" dirty="0"/>
              <a:t>If the claim is approved, the client is paired with a care manager for the duration of the claim. Thanks to </a:t>
            </a:r>
            <a:r>
              <a:rPr lang="en-US" baseline="0" dirty="0" err="1"/>
              <a:t>SecureCare’s</a:t>
            </a:r>
            <a:r>
              <a:rPr lang="en-US" baseline="0" dirty="0"/>
              <a:t> cash indemnity LTC benefit, the client is not required to send any proof of loss or documentation in order to receive their benefits on a monthly basis. The client simply tells us what benefit amount to pay, not to exceed the monthly maximum. This amount can be changed monthly at the request of the client.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71</a:t>
            </a:fld>
            <a:endParaRPr lang="en-US"/>
          </a:p>
        </p:txBody>
      </p:sp>
    </p:spTree>
    <p:extLst>
      <p:ext uri="{BB962C8B-B14F-4D97-AF65-F5344CB8AC3E}">
        <p14:creationId xmlns:p14="http://schemas.microsoft.com/office/powerpoint/2010/main" val="30739744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a:t>
            </a:r>
            <a:r>
              <a:rPr lang="en-US" sz="1200" b="0" i="0" u="none" strike="noStrike" kern="1200" baseline="0" dirty="0" err="1">
                <a:solidFill>
                  <a:schemeClr val="tx1"/>
                </a:solidFill>
                <a:latin typeface="+mn-lt"/>
                <a:ea typeface="+mn-ea"/>
                <a:cs typeface="+mn-cs"/>
              </a:rPr>
              <a:t>SecureCare</a:t>
            </a:r>
            <a:r>
              <a:rPr lang="en-US" sz="1200" b="0" i="0" u="none" strike="noStrike" kern="1200" baseline="0" dirty="0">
                <a:solidFill>
                  <a:schemeClr val="tx1"/>
                </a:solidFill>
                <a:latin typeface="+mn-lt"/>
                <a:ea typeface="+mn-ea"/>
                <a:cs typeface="+mn-cs"/>
              </a:rPr>
              <a:t>, clients are in control, but thanks to Securian </a:t>
            </a:r>
            <a:r>
              <a:rPr lang="en-US" sz="1200" b="0" i="0" u="none" strike="noStrike" kern="1200" baseline="0" dirty="0" err="1">
                <a:solidFill>
                  <a:schemeClr val="tx1"/>
                </a:solidFill>
                <a:latin typeface="+mn-lt"/>
                <a:ea typeface="+mn-ea"/>
                <a:cs typeface="+mn-cs"/>
              </a:rPr>
              <a:t>Financial’s</a:t>
            </a:r>
            <a:r>
              <a:rPr lang="en-US" sz="1200" b="0" i="0" u="none" strike="noStrike" kern="1200" baseline="0" dirty="0">
                <a:solidFill>
                  <a:schemeClr val="tx1"/>
                </a:solidFill>
                <a:latin typeface="+mn-lt"/>
                <a:ea typeface="+mn-ea"/>
                <a:cs typeface="+mn-cs"/>
              </a:rPr>
              <a:t> care management program, they’re not alone. </a:t>
            </a:r>
            <a:r>
              <a:rPr lang="en-US" dirty="0"/>
              <a:t>Our Care Management Program helps ensure your client’s transition from needing care to getting care is as smooth as possible. </a:t>
            </a:r>
          </a:p>
          <a:p>
            <a:endParaRPr lang="en-US" dirty="0"/>
          </a:p>
          <a:p>
            <a:r>
              <a:rPr lang="en-US" sz="1200" b="0" i="0" u="none" strike="noStrike" kern="1200" baseline="0" dirty="0">
                <a:solidFill>
                  <a:schemeClr val="tx1"/>
                </a:solidFill>
                <a:latin typeface="+mn-lt"/>
                <a:ea typeface="+mn-ea"/>
                <a:cs typeface="+mn-cs"/>
              </a:rPr>
              <a:t>Our team can help explain your client’s policy and request benefits, help clients find care services in their area (even if the client has not yet filed a claim), and guide clients through the claims process.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72</a:t>
            </a:fld>
            <a:endParaRPr lang="en-US"/>
          </a:p>
        </p:txBody>
      </p:sp>
    </p:spTree>
    <p:extLst>
      <p:ext uri="{BB962C8B-B14F-4D97-AF65-F5344CB8AC3E}">
        <p14:creationId xmlns:p14="http://schemas.microsoft.com/office/powerpoint/2010/main" val="17933398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today’s world, new challenges call for new solutions. When meeting face-to-face isn’t the best option, here’s a sales process to help you work through that.</a:t>
            </a: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73</a:t>
            </a:fld>
            <a:endParaRPr lang="en-US"/>
          </a:p>
        </p:txBody>
      </p:sp>
    </p:spTree>
    <p:extLst>
      <p:ext uri="{BB962C8B-B14F-4D97-AF65-F5344CB8AC3E}">
        <p14:creationId xmlns:p14="http://schemas.microsoft.com/office/powerpoint/2010/main" val="17194367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you can’t meet with potential clients in-person, that doesn’t mean you can’t help them find a </a:t>
            </a:r>
            <a:r>
              <a:rPr lang="en-US" sz="1200" b="0" i="0" u="none" strike="noStrike" kern="1200" baseline="0" dirty="0" err="1">
                <a:solidFill>
                  <a:schemeClr val="tx1"/>
                </a:solidFill>
                <a:latin typeface="+mn-lt"/>
                <a:ea typeface="+mn-ea"/>
                <a:cs typeface="+mn-cs"/>
              </a:rPr>
              <a:t>longterm</a:t>
            </a:r>
            <a:r>
              <a:rPr lang="en-US" sz="1200" b="0" i="0" u="none" strike="noStrike" kern="1200" baseline="0" dirty="0">
                <a:solidFill>
                  <a:schemeClr val="tx1"/>
                </a:solidFill>
                <a:latin typeface="+mn-lt"/>
                <a:ea typeface="+mn-ea"/>
                <a:cs typeface="+mn-cs"/>
              </a:rPr>
              <a:t> care (LTC) solution. From getting in front of prospects to policy delivery, we have the resources you need to write </a:t>
            </a:r>
            <a:r>
              <a:rPr lang="en-US" sz="1200" b="0" i="0" u="none" strike="noStrike" kern="1200" baseline="0" dirty="0" err="1">
                <a:solidFill>
                  <a:schemeClr val="tx1"/>
                </a:solidFill>
                <a:latin typeface="+mn-lt"/>
                <a:ea typeface="+mn-ea"/>
                <a:cs typeface="+mn-cs"/>
              </a:rPr>
              <a:t>SecureCare</a:t>
            </a:r>
            <a:r>
              <a:rPr lang="en-US" sz="1200" b="0" i="0" u="none" strike="noStrike" kern="1200" baseline="0" dirty="0">
                <a:solidFill>
                  <a:schemeClr val="tx1"/>
                </a:solidFill>
                <a:latin typeface="+mn-lt"/>
                <a:ea typeface="+mn-ea"/>
                <a:cs typeface="+mn-cs"/>
              </a:rPr>
              <a:t> remotely.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6C4EA"/>
                </a:solidFill>
              </a:rPr>
              <a:t>1. Prospecting - </a:t>
            </a:r>
            <a:r>
              <a:rPr lang="en-US" sz="1200" dirty="0"/>
              <a:t>Tools to identify and engage prospects, including social media e-toolkit and hard mailers. </a:t>
            </a:r>
          </a:p>
          <a:p>
            <a:r>
              <a:rPr lang="en-US" b="0" dirty="0"/>
              <a:t>2. Submit </a:t>
            </a:r>
            <a:r>
              <a:rPr lang="en-US" b="0" dirty="0" err="1"/>
              <a:t>eApp</a:t>
            </a:r>
            <a:r>
              <a:rPr lang="en-US" b="0" dirty="0"/>
              <a:t> – app can be done entirely online</a:t>
            </a:r>
          </a:p>
          <a:p>
            <a:r>
              <a:rPr lang="en-US" b="0" dirty="0"/>
              <a:t>3. contact-free underwriting – online scheduling and contact-free underwriting</a:t>
            </a:r>
          </a:p>
          <a:p>
            <a:r>
              <a:rPr lang="en-US" b="0" dirty="0"/>
              <a:t>4. </a:t>
            </a:r>
            <a:r>
              <a:rPr lang="en-US" b="0" dirty="0" err="1"/>
              <a:t>ePolicy</a:t>
            </a:r>
            <a:r>
              <a:rPr lang="en-US" b="0" dirty="0"/>
              <a:t> delivery – paperless delivery experience and clients can pay their premiums online.</a:t>
            </a:r>
          </a:p>
        </p:txBody>
      </p:sp>
      <p:sp>
        <p:nvSpPr>
          <p:cNvPr id="4" name="Slide Number Placeholder 3"/>
          <p:cNvSpPr>
            <a:spLocks noGrp="1"/>
          </p:cNvSpPr>
          <p:nvPr>
            <p:ph type="sldNum" sz="quarter" idx="10"/>
          </p:nvPr>
        </p:nvSpPr>
        <p:spPr/>
        <p:txBody>
          <a:bodyPr/>
          <a:lstStyle/>
          <a:p>
            <a:fld id="{054B72BD-49BF-425F-B7CF-DCC3FB2E4BFC}" type="slidenum">
              <a:rPr lang="en-US" smtClean="0"/>
              <a:t>74</a:t>
            </a:fld>
            <a:endParaRPr lang="en-US"/>
          </a:p>
        </p:txBody>
      </p:sp>
    </p:spTree>
    <p:extLst>
      <p:ext uri="{BB962C8B-B14F-4D97-AF65-F5344CB8AC3E}">
        <p14:creationId xmlns:p14="http://schemas.microsoft.com/office/powerpoint/2010/main" val="8058760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41EE86-BA97-446A-81BA-90B33C544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271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41EE86-BA97-446A-81BA-90B33C544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879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6200" y="8685213"/>
            <a:ext cx="2971800"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r>
              <a:rPr lang="en-US" dirty="0"/>
              <a:t>Read slide</a:t>
            </a:r>
          </a:p>
          <a:p>
            <a:endParaRPr lang="en-US" dirty="0"/>
          </a:p>
          <a:p>
            <a:endParaRPr lang="en-US" dirty="0"/>
          </a:p>
        </p:txBody>
      </p:sp>
    </p:spTree>
    <p:extLst>
      <p:ext uri="{BB962C8B-B14F-4D97-AF65-F5344CB8AC3E}">
        <p14:creationId xmlns:p14="http://schemas.microsoft.com/office/powerpoint/2010/main" val="27187822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baseline="0" dirty="0">
                <a:solidFill>
                  <a:schemeClr val="tx1"/>
                </a:solidFill>
                <a:effectLst/>
                <a:latin typeface="+mn-lt"/>
                <a:ea typeface="+mn-ea"/>
                <a:cs typeface="+mn-cs"/>
              </a:rPr>
              <a:t>Example of a 62 y/o female who purchases a $100K five-pay policy with 3% compound interest, non-tobacco couples discount.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client needs long-term care at age 80: she will receive the maximum monthly benefit of </a:t>
            </a:r>
            <a:r>
              <a:rPr lang="en-US" dirty="0"/>
              <a:t>$7,093</a:t>
            </a:r>
            <a:r>
              <a:rPr lang="en-US" sz="1200" kern="1200" baseline="0" dirty="0">
                <a:solidFill>
                  <a:schemeClr val="tx1"/>
                </a:solidFill>
                <a:effectLst/>
                <a:latin typeface="+mn-lt"/>
                <a:ea typeface="+mn-ea"/>
                <a:cs typeface="+mn-cs"/>
              </a:rPr>
              <a:t>. The monthly benefit increases every year by the 3% compound inflation option, equaling $550,602 in total benefits.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[NOTE TO SPEAKER: read this sentence when you are on the last slide of the four guarantees:] </a:t>
            </a:r>
            <a:r>
              <a:rPr lang="en-US" sz="1200" kern="1200" dirty="0">
                <a:solidFill>
                  <a:schemeClr val="tx1"/>
                </a:solidFill>
                <a:effectLst/>
                <a:latin typeface="+mn-lt"/>
                <a:ea typeface="+mn-ea"/>
                <a:cs typeface="+mn-cs"/>
              </a:rPr>
              <a:t>So with </a:t>
            </a:r>
            <a:r>
              <a:rPr lang="en-US" sz="1200" kern="1200" dirty="0" err="1">
                <a:solidFill>
                  <a:schemeClr val="tx1"/>
                </a:solidFill>
                <a:effectLst/>
                <a:latin typeface="+mn-lt"/>
                <a:ea typeface="+mn-ea"/>
                <a:cs typeface="+mn-cs"/>
              </a:rPr>
              <a:t>SecureCare’s</a:t>
            </a:r>
            <a:r>
              <a:rPr lang="en-US" sz="1200" kern="1200" dirty="0">
                <a:solidFill>
                  <a:schemeClr val="tx1"/>
                </a:solidFill>
                <a:effectLst/>
                <a:latin typeface="+mn-lt"/>
                <a:ea typeface="+mn-ea"/>
                <a:cs typeface="+mn-cs"/>
              </a:rPr>
              <a:t> four guarantees, no matter what happens, clients are guaranteed to get something out of their premium dollars</a:t>
            </a:r>
          </a:p>
        </p:txBody>
      </p:sp>
      <p:sp>
        <p:nvSpPr>
          <p:cNvPr id="4" name="Slide Number Placeholder 3"/>
          <p:cNvSpPr>
            <a:spLocks noGrp="1"/>
          </p:cNvSpPr>
          <p:nvPr>
            <p:ph type="sldNum" sz="quarter" idx="10"/>
          </p:nvPr>
        </p:nvSpPr>
        <p:spPr/>
        <p:txBody>
          <a:bodyPr/>
          <a:lstStyle/>
          <a:p>
            <a:fld id="{578EE31B-8963-8B42-A0D7-D52670231E5C}" type="slidenum">
              <a:rPr lang="en-US" smtClean="0"/>
              <a:t>78</a:t>
            </a:fld>
            <a:endParaRPr lang="en-US"/>
          </a:p>
        </p:txBody>
      </p:sp>
    </p:spTree>
    <p:extLst>
      <p:ext uri="{BB962C8B-B14F-4D97-AF65-F5344CB8AC3E}">
        <p14:creationId xmlns:p14="http://schemas.microsoft.com/office/powerpoint/2010/main" val="31298004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baseline="0" dirty="0">
                <a:solidFill>
                  <a:schemeClr val="tx1"/>
                </a:solidFill>
                <a:effectLst/>
                <a:latin typeface="+mn-lt"/>
                <a:ea typeface="+mn-ea"/>
                <a:cs typeface="+mn-cs"/>
              </a:rPr>
              <a:t>Example of a 62 y/o female who purchases a $100K five-pay policy with 3% compound interest, non-tobacco couples discount. </a:t>
            </a:r>
          </a:p>
          <a:p>
            <a:pPr lvl="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client stops paying premiums, she’ll receive a reduced paid up benefit for the rest of her life. </a:t>
            </a:r>
            <a:r>
              <a:rPr lang="en-US" sz="1200" b="0" i="0" u="none" strike="noStrike" kern="1200" baseline="0" dirty="0">
                <a:solidFill>
                  <a:schemeClr val="tx1"/>
                </a:solidFill>
                <a:latin typeface="+mn-lt"/>
                <a:ea typeface="+mn-ea"/>
                <a:cs typeface="+mn-cs"/>
              </a:rPr>
              <a:t>(read slide)</a:t>
            </a:r>
            <a:endParaRPr lang="en-US" b="0" dirty="0"/>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TO SPEAKER: read this sentence when you are on the last slide of the four guarantees:] </a:t>
            </a:r>
            <a:r>
              <a:rPr lang="en-US" sz="1200" kern="1200" dirty="0">
                <a:solidFill>
                  <a:schemeClr val="tx1"/>
                </a:solidFill>
                <a:effectLst/>
                <a:latin typeface="+mn-lt"/>
                <a:ea typeface="+mn-ea"/>
                <a:cs typeface="+mn-cs"/>
              </a:rPr>
              <a:t>So with </a:t>
            </a:r>
            <a:r>
              <a:rPr lang="en-US" sz="1200" kern="1200" dirty="0" err="1">
                <a:solidFill>
                  <a:schemeClr val="tx1"/>
                </a:solidFill>
                <a:effectLst/>
                <a:latin typeface="+mn-lt"/>
                <a:ea typeface="+mn-ea"/>
                <a:cs typeface="+mn-cs"/>
              </a:rPr>
              <a:t>SecureCare’s</a:t>
            </a:r>
            <a:r>
              <a:rPr lang="en-US" sz="1200" kern="1200" dirty="0">
                <a:solidFill>
                  <a:schemeClr val="tx1"/>
                </a:solidFill>
                <a:effectLst/>
                <a:latin typeface="+mn-lt"/>
                <a:ea typeface="+mn-ea"/>
                <a:cs typeface="+mn-cs"/>
              </a:rPr>
              <a:t> four guarantees, no matter what happens, clients are guaranteed to get something out of their premium dollars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8EE31B-8963-8B42-A0D7-D52670231E5C}" type="slidenum">
              <a:rPr lang="en-US" smtClean="0"/>
              <a:t>79</a:t>
            </a:fld>
            <a:endParaRPr lang="en-US"/>
          </a:p>
        </p:txBody>
      </p:sp>
    </p:spTree>
    <p:extLst>
      <p:ext uri="{BB962C8B-B14F-4D97-AF65-F5344CB8AC3E}">
        <p14:creationId xmlns:p14="http://schemas.microsoft.com/office/powerpoint/2010/main" val="287571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challenge for many agents is knowing how to position the importance of long-term care to clients. </a:t>
            </a:r>
          </a:p>
          <a:p>
            <a:endParaRPr lang="en-US" dirty="0"/>
          </a:p>
          <a:p>
            <a:r>
              <a:rPr lang="en-US" dirty="0"/>
              <a:t>And many clients (particularly more affluent ones) may look at their retirement portfolio and think, “I have X dollars in my portfolio and I’ll be taking out $80K/year for income. I anticipate my expenses will be $60K/year. My income can cover my expenses, and my annual income doesn’t exceed my portfolio’s expected rate of return, so my retirement income should last as long as I need it. Plus, if I need LTC, that will probably cost me about $75K/year, for maybe 2-3 years. $75K is still less than my annual income, so self-insuring makes sense. Why would I take money out of my portfolio that could be generating additional income if I left it in there, when I can afford to self-insure?”</a:t>
            </a:r>
          </a:p>
          <a:p>
            <a:endParaRPr lang="en-US" dirty="0"/>
          </a:p>
          <a:p>
            <a:r>
              <a:rPr lang="en-US" dirty="0"/>
              <a:t>Here’s the issue: when clients (and some agents) do this back of envelope math, they often fail to grasp that the LTC expenses are </a:t>
            </a:r>
            <a:r>
              <a:rPr lang="en-US" b="1" dirty="0"/>
              <a:t>in addition to </a:t>
            </a:r>
            <a:r>
              <a:rPr lang="en-US" dirty="0"/>
              <a:t>their other living expenses. So the $75K for LTC expenses is </a:t>
            </a:r>
            <a:r>
              <a:rPr lang="en-US" b="1" dirty="0"/>
              <a:t>in addition to </a:t>
            </a:r>
            <a:r>
              <a:rPr lang="en-US" dirty="0"/>
              <a:t>the other $60K expenses, which means the client’s expenses are $135K. Whatever money they’re short, that’s going to come out of the retirement portfolio, which means an LTC event could put the client in a position where they’re having to take more money out of their portfolio than it can replenish, which could deplete their assets. </a:t>
            </a:r>
          </a:p>
          <a:p>
            <a:endParaRPr lang="en-US" dirty="0"/>
          </a:p>
          <a:p>
            <a:r>
              <a:rPr lang="en-US" dirty="0"/>
              <a:t>But what happens if they take some of those assets already earmarked to pay for care and purchase a long-term care plan? Instead of solely relying on their retirement portfolio to cover any future LTC expenses, they can use the benefit provided by their policy. Essentially, having </a:t>
            </a:r>
            <a:r>
              <a:rPr lang="en-US" sz="1200" kern="1200" dirty="0">
                <a:solidFill>
                  <a:schemeClr val="tx1"/>
                </a:solidFill>
                <a:effectLst/>
                <a:latin typeface="+mn-lt"/>
                <a:ea typeface="+mn-ea"/>
                <a:cs typeface="+mn-cs"/>
              </a:rPr>
              <a:t>an LTC plan is important because it gives clients an additional pool of money they can draw from to help pay for care expenses, so they don’t have to put quite as much stress on their portfolio.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of it this way: you and your client have worked hard to create a retirement portfolio that can provide them with the income they need to sustain their standard of living for as long as they’re alive. But without a long-term care plan in place, decades of planning can be completely thrown off by LTC expenses and put the entire portfolio at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8157314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baseline="0" dirty="0">
                <a:solidFill>
                  <a:schemeClr val="tx1"/>
                </a:solidFill>
                <a:effectLst/>
                <a:latin typeface="+mn-lt"/>
                <a:ea typeface="+mn-ea"/>
                <a:cs typeface="+mn-cs"/>
              </a:rPr>
              <a:t>Example of a 62 y/o female who purchases a $100K five-pay policy with 3% compound interest, non-tobacco couples discount.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If client dies prior to needing care, her beneficiaries will receive a minimum of $100,000 tax-free. Even if she accelerates her entire death benefit to pay for LTC expenses, her beneficiaries will still receive a guaranteed minimum death benefit of $10,000 or 10 percent of the policy’s face amount, whichever is less.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TO SPEAKER: read this sentence when you are on the last slide of the four guarantees:] </a:t>
            </a:r>
            <a:r>
              <a:rPr lang="en-US" sz="1200" kern="1200" dirty="0">
                <a:solidFill>
                  <a:schemeClr val="tx1"/>
                </a:solidFill>
                <a:effectLst/>
                <a:latin typeface="+mn-lt"/>
                <a:ea typeface="+mn-ea"/>
                <a:cs typeface="+mn-cs"/>
              </a:rPr>
              <a:t>So with </a:t>
            </a:r>
            <a:r>
              <a:rPr lang="en-US" sz="1200" kern="1200" dirty="0" err="1">
                <a:solidFill>
                  <a:schemeClr val="tx1"/>
                </a:solidFill>
                <a:effectLst/>
                <a:latin typeface="+mn-lt"/>
                <a:ea typeface="+mn-ea"/>
                <a:cs typeface="+mn-cs"/>
              </a:rPr>
              <a:t>SecureCare’s</a:t>
            </a:r>
            <a:r>
              <a:rPr lang="en-US" sz="1200" kern="1200" dirty="0">
                <a:solidFill>
                  <a:schemeClr val="tx1"/>
                </a:solidFill>
                <a:effectLst/>
                <a:latin typeface="+mn-lt"/>
                <a:ea typeface="+mn-ea"/>
                <a:cs typeface="+mn-cs"/>
              </a:rPr>
              <a:t> four guarantees, no matter what happens, clients are guaranteed to get something out of their premium dollars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8EE31B-8963-8B42-A0D7-D52670231E5C}" type="slidenum">
              <a:rPr lang="en-US" smtClean="0"/>
              <a:t>80</a:t>
            </a:fld>
            <a:endParaRPr lang="en-US"/>
          </a:p>
        </p:txBody>
      </p:sp>
    </p:spTree>
    <p:extLst>
      <p:ext uri="{BB962C8B-B14F-4D97-AF65-F5344CB8AC3E}">
        <p14:creationId xmlns:p14="http://schemas.microsoft.com/office/powerpoint/2010/main" val="27445318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baseline="0" dirty="0">
                <a:solidFill>
                  <a:schemeClr val="tx1"/>
                </a:solidFill>
                <a:effectLst/>
                <a:latin typeface="+mn-lt"/>
                <a:ea typeface="+mn-ea"/>
                <a:cs typeface="+mn-cs"/>
              </a:rPr>
              <a:t>Example of a 62 y/o female who purchases a $100K five-pay policy with 3% compound interest, non-tobacco couples discount.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If client wants her money back, you can see the vesting schedule here. After six years, she can receive a full return of premium: $100,000.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Guaranteed full return of premium may be especially important for clients who are concerned about maintaining liquidity in their overall strategy.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[NOTE TO SPEAKER: read this sentence when you are on the last slide of the four guarantees:] </a:t>
            </a:r>
            <a:r>
              <a:rPr lang="en-US" sz="1200" kern="1200" dirty="0">
                <a:solidFill>
                  <a:schemeClr val="tx1"/>
                </a:solidFill>
                <a:effectLst/>
                <a:latin typeface="+mn-lt"/>
                <a:ea typeface="+mn-ea"/>
                <a:cs typeface="+mn-cs"/>
              </a:rPr>
              <a:t>So with </a:t>
            </a:r>
            <a:r>
              <a:rPr lang="en-US" sz="1200" kern="1200" dirty="0" err="1">
                <a:solidFill>
                  <a:schemeClr val="tx1"/>
                </a:solidFill>
                <a:effectLst/>
                <a:latin typeface="+mn-lt"/>
                <a:ea typeface="+mn-ea"/>
                <a:cs typeface="+mn-cs"/>
              </a:rPr>
              <a:t>SecureCare’s</a:t>
            </a:r>
            <a:r>
              <a:rPr lang="en-US" sz="1200" kern="1200" dirty="0">
                <a:solidFill>
                  <a:schemeClr val="tx1"/>
                </a:solidFill>
                <a:effectLst/>
                <a:latin typeface="+mn-lt"/>
                <a:ea typeface="+mn-ea"/>
                <a:cs typeface="+mn-cs"/>
              </a:rPr>
              <a:t> four guarantees, no matter what happens, clients are guaranteed to get something out of their premium dollars</a:t>
            </a:r>
          </a:p>
        </p:txBody>
      </p:sp>
      <p:sp>
        <p:nvSpPr>
          <p:cNvPr id="4" name="Slide Number Placeholder 3"/>
          <p:cNvSpPr>
            <a:spLocks noGrp="1"/>
          </p:cNvSpPr>
          <p:nvPr>
            <p:ph type="sldNum" sz="quarter" idx="10"/>
          </p:nvPr>
        </p:nvSpPr>
        <p:spPr/>
        <p:txBody>
          <a:bodyPr/>
          <a:lstStyle/>
          <a:p>
            <a:fld id="{578EE31B-8963-8B42-A0D7-D52670231E5C}" type="slidenum">
              <a:rPr lang="en-US" smtClean="0"/>
              <a:t>81</a:t>
            </a:fld>
            <a:endParaRPr lang="en-US"/>
          </a:p>
        </p:txBody>
      </p:sp>
    </p:spTree>
    <p:extLst>
      <p:ext uri="{BB962C8B-B14F-4D97-AF65-F5344CB8AC3E}">
        <p14:creationId xmlns:p14="http://schemas.microsoft.com/office/powerpoint/2010/main" val="53895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SecureCare Universal</a:t>
            </a:r>
            <a:r>
              <a:rPr lang="en-US" baseline="0" dirty="0"/>
              <a:t> Life Insurance </a:t>
            </a:r>
            <a:r>
              <a:rPr lang="en-US" dirty="0"/>
              <a:t>works.</a:t>
            </a:r>
          </a:p>
          <a:p>
            <a:endParaRPr lang="en-US" dirty="0"/>
          </a:p>
          <a:p>
            <a:r>
              <a:rPr lang="en-US" sz="1800" dirty="0">
                <a:latin typeface=""/>
              </a:rPr>
              <a:t>Hypothetical example with 62 y/o female, Long-Term Care Inflation Protection Agreement with 3% compound interest, NT couples discount</a:t>
            </a:r>
          </a:p>
          <a:p>
            <a:endParaRPr lang="en-US" dirty="0"/>
          </a:p>
          <a:p>
            <a:r>
              <a:rPr lang="en-US" dirty="0"/>
              <a:t>[read</a:t>
            </a:r>
            <a:r>
              <a:rPr lang="en-US" baseline="0" dirty="0"/>
              <a:t> the slide]</a:t>
            </a:r>
          </a:p>
          <a:p>
            <a:endParaRPr lang="en-US" baseline="0" dirty="0"/>
          </a:p>
          <a:p>
            <a:r>
              <a:rPr lang="en-US" baseline="0" dirty="0"/>
              <a:t>Plus, residual death benefit is: $</a:t>
            </a:r>
            <a:r>
              <a:rPr lang="en-US" sz="1200" b="0" i="0" u="none" strike="noStrike" kern="1200" baseline="0" dirty="0">
                <a:solidFill>
                  <a:schemeClr val="tx1"/>
                </a:solidFill>
                <a:latin typeface="+mn-lt"/>
                <a:ea typeface="+mn-ea"/>
                <a:cs typeface="+mn-cs"/>
              </a:rPr>
              <a:t>10,000</a:t>
            </a:r>
            <a:endParaRPr lang="en-US" b="0" baseline="0" dirty="0"/>
          </a:p>
          <a:p>
            <a:r>
              <a:rPr lang="en-US" baseline="0" dirty="0"/>
              <a:t>Minimum death benefit is: </a:t>
            </a:r>
            <a:r>
              <a:rPr lang="en-US" sz="1200" b="0" i="0" u="none" strike="noStrike" kern="1200" baseline="0" dirty="0">
                <a:solidFill>
                  <a:schemeClr val="tx1"/>
                </a:solidFill>
                <a:latin typeface="+mn-lt"/>
                <a:ea typeface="+mn-ea"/>
                <a:cs typeface="+mn-cs"/>
              </a:rPr>
              <a:t>$110,116</a:t>
            </a:r>
            <a:endParaRPr lang="en-US" b="0"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9</a:t>
            </a:fld>
            <a:endParaRPr lang="en-US"/>
          </a:p>
        </p:txBody>
      </p:sp>
    </p:spTree>
    <p:extLst>
      <p:ext uri="{BB962C8B-B14F-4D97-AF65-F5344CB8AC3E}">
        <p14:creationId xmlns:p14="http://schemas.microsoft.com/office/powerpoint/2010/main" val="3619678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1.png"/><Relationship Id="rId7"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29.xml"/><Relationship Id="rId5" Type="http://schemas.openxmlformats.org/officeDocument/2006/relationships/slide" Target="../slides/slide13.xml"/><Relationship Id="rId4" Type="http://schemas.openxmlformats.org/officeDocument/2006/relationships/slide" Target="../slides/slide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65.xml"/><Relationship Id="rId5" Type="http://schemas.openxmlformats.org/officeDocument/2006/relationships/slide" Target="../slides/slide3.xml"/><Relationship Id="rId4" Type="http://schemas.openxmlformats.org/officeDocument/2006/relationships/slide" Target="../slides/slide2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65.xml"/><Relationship Id="rId5" Type="http://schemas.openxmlformats.org/officeDocument/2006/relationships/slide" Target="../slides/slide3.xml"/><Relationship Id="rId4" Type="http://schemas.openxmlformats.org/officeDocument/2006/relationships/slide" Target="../slides/slide29.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65.xml"/><Relationship Id="rId5" Type="http://schemas.openxmlformats.org/officeDocument/2006/relationships/slide" Target="../slides/slide3.xml"/><Relationship Id="rId4" Type="http://schemas.openxmlformats.org/officeDocument/2006/relationships/slide" Target="../slides/slide29.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65.xml"/><Relationship Id="rId5" Type="http://schemas.openxmlformats.org/officeDocument/2006/relationships/slide" Target="../slides/slide3.xml"/><Relationship Id="rId4" Type="http://schemas.openxmlformats.org/officeDocument/2006/relationships/slide" Target="../slides/slide2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vert="horz" lIns="0" tIns="0" rIns="0" bIns="0" rtlCol="0" anchor="t" anchorCtr="0">
            <a:noAutofit/>
          </a:bodyPr>
          <a:lstStyle>
            <a:lvl1pPr>
              <a:defRPr lang="en-US" dirty="0">
                <a:latin typeface="+mj-lt"/>
              </a:defRPr>
            </a:lvl1pPr>
          </a:lstStyle>
          <a:p>
            <a:pPr lvl="0"/>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latin typeface="+mn-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latin typeface="+mn-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latin typeface="+mn-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latin typeface="+mn-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n-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
        <p:nvSpPr>
          <p:cNvPr id="22" name="TextBox 21">
            <a:hlinkClick r:id="rId4"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23" name="TextBox 22">
            <a:hlinkClick r:id="rId5" action="ppaction://hlinksldjump"/>
          </p:cNvPr>
          <p:cNvSpPr txBox="1"/>
          <p:nvPr userDrawn="1"/>
        </p:nvSpPr>
        <p:spPr>
          <a:xfrm>
            <a:off x="2854514" y="1056726"/>
            <a:ext cx="1415179" cy="307777"/>
          </a:xfrm>
          <a:prstGeom prst="rect">
            <a:avLst/>
          </a:prstGeom>
          <a:noFill/>
          <a:ln>
            <a:noFill/>
          </a:ln>
        </p:spPr>
        <p:txBody>
          <a:bodyPr wrap="square" rtlCol="0">
            <a:spAutoFit/>
          </a:bodyPr>
          <a:lstStyle/>
          <a:p>
            <a:pPr algn="ctr"/>
            <a:r>
              <a:rPr lang="en-US" sz="1400" dirty="0"/>
              <a:t>why it’s unique</a:t>
            </a:r>
          </a:p>
        </p:txBody>
      </p:sp>
      <p:sp>
        <p:nvSpPr>
          <p:cNvPr id="25" name="TextBox 24">
            <a:hlinkClick r:id="rId6" action="ppaction://hlinksldjump"/>
          </p:cNvPr>
          <p:cNvSpPr txBox="1"/>
          <p:nvPr userDrawn="1"/>
        </p:nvSpPr>
        <p:spPr>
          <a:xfrm>
            <a:off x="4399643" y="1056726"/>
            <a:ext cx="1097280" cy="307777"/>
          </a:xfrm>
          <a:prstGeom prst="rect">
            <a:avLst/>
          </a:prstGeom>
          <a:noFill/>
          <a:ln>
            <a:noFill/>
          </a:ln>
        </p:spPr>
        <p:txBody>
          <a:bodyPr wrap="square" rtlCol="0">
            <a:spAutoFit/>
          </a:bodyPr>
          <a:lstStyle/>
          <a:p>
            <a:pPr algn="ctr"/>
            <a:r>
              <a:rPr lang="en-US" sz="1400" dirty="0"/>
              <a:t>concepts</a:t>
            </a:r>
          </a:p>
        </p:txBody>
      </p:sp>
      <p:sp>
        <p:nvSpPr>
          <p:cNvPr id="26" name="TextBox 25">
            <a:hlinkClick r:id="rId7" action="ppaction://hlinksldjump"/>
          </p:cNvPr>
          <p:cNvSpPr txBox="1"/>
          <p:nvPr userDrawn="1"/>
        </p:nvSpPr>
        <p:spPr>
          <a:xfrm>
            <a:off x="1627282"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7" name="TextBox 26">
            <a:hlinkClick r:id="rId8" action="ppaction://hlinksldjump"/>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37" name="Straight Connector 36"/>
          <p:cNvCxnSpPr/>
          <p:nvPr userDrawn="1"/>
        </p:nvCxnSpPr>
        <p:spPr>
          <a:xfrm>
            <a:off x="1562306"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278953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433466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556189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8737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lang="en-US" sz="5000" b="1" kern="1200" baseline="0" dirty="0" smtClean="0">
                <a:solidFill>
                  <a:schemeClr val="bg1"/>
                </a:solidFill>
                <a:latin typeface="+mj-lt"/>
                <a:ea typeface="+mj-ea"/>
                <a:cs typeface="+mj-cs"/>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atin typeface="+mj-lt"/>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latin typeface="+mn-lt"/>
              </a:defRPr>
            </a:lvl1pPr>
            <a:lvl2pPr>
              <a:defRPr>
                <a:solidFill>
                  <a:schemeClr val="accent5"/>
                </a:solidFill>
                <a:latin typeface="+mn-lt"/>
              </a:defRPr>
            </a:lvl2pPr>
            <a:lvl3pPr>
              <a:defRPr>
                <a:solidFill>
                  <a:schemeClr val="accent5"/>
                </a:solidFill>
                <a:latin typeface="+mn-lt"/>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14" name="TextBox 13">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24" name="TextBox 23">
            <a:hlinkClick r:id="rId3" action="ppaction://hlinksldjump"/>
          </p:cNvPr>
          <p:cNvSpPr txBox="1"/>
          <p:nvPr userDrawn="1"/>
        </p:nvSpPr>
        <p:spPr>
          <a:xfrm>
            <a:off x="2854514" y="1056726"/>
            <a:ext cx="1415179" cy="307777"/>
          </a:xfrm>
          <a:prstGeom prst="rect">
            <a:avLst/>
          </a:prstGeom>
          <a:noFill/>
          <a:ln>
            <a:noFill/>
          </a:ln>
        </p:spPr>
        <p:txBody>
          <a:bodyPr wrap="square" rtlCol="0">
            <a:spAutoFit/>
          </a:bodyPr>
          <a:lstStyle/>
          <a:p>
            <a:pPr algn="ctr"/>
            <a:r>
              <a:rPr lang="en-US" sz="1400" dirty="0"/>
              <a:t>why it’s unique</a:t>
            </a:r>
          </a:p>
        </p:txBody>
      </p:sp>
      <p:sp>
        <p:nvSpPr>
          <p:cNvPr id="25" name="TextBox 24">
            <a:hlinkClick r:id="rId4" action="ppaction://hlinksldjump"/>
          </p:cNvPr>
          <p:cNvSpPr txBox="1"/>
          <p:nvPr userDrawn="1"/>
        </p:nvSpPr>
        <p:spPr>
          <a:xfrm>
            <a:off x="4399643" y="1056726"/>
            <a:ext cx="1097280" cy="307777"/>
          </a:xfrm>
          <a:prstGeom prst="rect">
            <a:avLst/>
          </a:prstGeom>
          <a:noFill/>
          <a:ln>
            <a:noFill/>
          </a:ln>
        </p:spPr>
        <p:txBody>
          <a:bodyPr wrap="square" rtlCol="0">
            <a:spAutoFit/>
          </a:bodyPr>
          <a:lstStyle/>
          <a:p>
            <a:pPr algn="ctr"/>
            <a:r>
              <a:rPr lang="en-US" sz="1400" dirty="0"/>
              <a:t>concepts</a:t>
            </a:r>
          </a:p>
        </p:txBody>
      </p:sp>
      <p:sp>
        <p:nvSpPr>
          <p:cNvPr id="26" name="TextBox 25">
            <a:hlinkClick r:id="rId5" action="ppaction://hlinksldjump"/>
          </p:cNvPr>
          <p:cNvSpPr txBox="1"/>
          <p:nvPr userDrawn="1"/>
        </p:nvSpPr>
        <p:spPr>
          <a:xfrm>
            <a:off x="1627282"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7" name="TextBox 26">
            <a:hlinkClick r:id="rId6" action="ppaction://hlinksldjump"/>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28" name="Straight Connector 27"/>
          <p:cNvCxnSpPr/>
          <p:nvPr userDrawn="1"/>
        </p:nvCxnSpPr>
        <p:spPr>
          <a:xfrm>
            <a:off x="1562306"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278953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33466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56189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06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4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055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0561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atin typeface="+mj-lt"/>
              </a:defRPr>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latin typeface="+mj-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latin typeface="+mj-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latin typeface="+mj-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latin typeface="+mj-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j-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28886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10200"/>
            <a:ext cx="6896100" cy="1447800"/>
          </a:xfrm>
        </p:spPr>
        <p:txBody>
          <a:bodyPr bIns="347472"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a:lvl1pPr>
            <a:lvl2pPr marL="685800" indent="0">
              <a:spcAft>
                <a:spcPts val="400"/>
              </a:spcAft>
              <a:buFontTx/>
              <a:buNone/>
              <a:defRPr sz="600"/>
            </a:lvl2pPr>
            <a:lvl3pPr marL="685800" indent="0">
              <a:spcAft>
                <a:spcPts val="400"/>
              </a:spcAft>
              <a:buFontTx/>
              <a:buNone/>
              <a:defRPr sz="600"/>
            </a:lvl3pPr>
            <a:lvl4pPr marL="685800" indent="0">
              <a:spcAft>
                <a:spcPts val="400"/>
              </a:spcAft>
              <a:buFontTx/>
              <a:buNone/>
              <a:defRPr sz="600"/>
            </a:lvl4pPr>
            <a:lvl5pPr marL="685800" indent="0">
              <a:spcAft>
                <a:spcPts val="400"/>
              </a:spcAft>
              <a:buFontTx/>
              <a:buNone/>
              <a:defRPr sz="600"/>
            </a:lvl5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mn-lt"/>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7" name="Content Placeholder 6"/>
          <p:cNvSpPr>
            <a:spLocks noGrp="1"/>
          </p:cNvSpPr>
          <p:nvPr>
            <p:ph sz="quarter" idx="11"/>
          </p:nvPr>
        </p:nvSpPr>
        <p:spPr>
          <a:xfrm>
            <a:off x="0" y="4419600"/>
            <a:ext cx="7924800" cy="990600"/>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defRPr>
            </a:lvl1pPr>
            <a:lvl2pPr>
              <a:defRPr sz="800">
                <a:solidFill>
                  <a:schemeClr val="tx2">
                    <a:lumMod val="65000"/>
                    <a:lumOff val="35000"/>
                  </a:schemeClr>
                </a:solidFill>
              </a:defRPr>
            </a:lvl2pPr>
            <a:lvl3pPr>
              <a:defRPr sz="800">
                <a:solidFill>
                  <a:schemeClr val="tx2">
                    <a:lumMod val="65000"/>
                    <a:lumOff val="35000"/>
                  </a:schemeClr>
                </a:solidFill>
              </a:defRPr>
            </a:lvl3pPr>
            <a:lvl4pPr>
              <a:defRPr sz="800">
                <a:solidFill>
                  <a:schemeClr val="tx2">
                    <a:lumMod val="65000"/>
                    <a:lumOff val="35000"/>
                  </a:schemeClr>
                </a:solidFill>
              </a:defRPr>
            </a:lvl4pPr>
            <a:lvl5pPr>
              <a:defRPr sz="800">
                <a:solidFill>
                  <a:schemeClr val="tx2">
                    <a:lumMod val="65000"/>
                    <a:lumOff val="35000"/>
                  </a:schemeClr>
                </a:solidFill>
              </a:defRPr>
            </a:lvl5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endParaRPr>
          </a:p>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016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9731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33165"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5056607"/>
            <a:ext cx="10403609" cy="1011987"/>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p:txBody>
      </p:sp>
      <p:sp>
        <p:nvSpPr>
          <p:cNvPr id="6" name="Picture Placeholder 5"/>
          <p:cNvSpPr>
            <a:spLocks noGrp="1"/>
          </p:cNvSpPr>
          <p:nvPr>
            <p:ph type="pic" sz="quarter" idx="12"/>
          </p:nvPr>
        </p:nvSpPr>
        <p:spPr>
          <a:xfrm>
            <a:off x="914400" y="3429000"/>
            <a:ext cx="2607733" cy="1336965"/>
          </a:xfrm>
          <a:prstGeom prst="rect">
            <a:avLst/>
          </a:prstGeom>
        </p:spPr>
        <p:txBody>
          <a:bodyPr/>
          <a:lstStyle>
            <a:lvl1pPr>
              <a:defRPr sz="1200"/>
            </a:lvl1pPr>
          </a:lstStyle>
          <a:p>
            <a:endParaRPr lang="en-US" dirty="0"/>
          </a:p>
        </p:txBody>
      </p:sp>
      <p:sp>
        <p:nvSpPr>
          <p:cNvPr id="11" name="Picture Placeholder 5"/>
          <p:cNvSpPr>
            <a:spLocks noGrp="1"/>
          </p:cNvSpPr>
          <p:nvPr>
            <p:ph type="pic" sz="quarter" idx="13"/>
          </p:nvPr>
        </p:nvSpPr>
        <p:spPr>
          <a:xfrm>
            <a:off x="4400820" y="3429000"/>
            <a:ext cx="2626513" cy="1336965"/>
          </a:xfrm>
          <a:prstGeom prst="rect">
            <a:avLst/>
          </a:prstGeom>
        </p:spPr>
        <p:txBody>
          <a:bodyPr/>
          <a:lstStyle>
            <a:lvl1pPr>
              <a:defRPr sz="1200"/>
            </a:lvl1pPr>
          </a:lstStyle>
          <a:p>
            <a:endParaRPr lang="en-US" dirty="0"/>
          </a:p>
        </p:txBody>
      </p:sp>
      <p:sp>
        <p:nvSpPr>
          <p:cNvPr id="12" name="Picture Placeholder 5"/>
          <p:cNvSpPr>
            <a:spLocks noGrp="1"/>
          </p:cNvSpPr>
          <p:nvPr>
            <p:ph type="pic" sz="quarter" idx="14"/>
          </p:nvPr>
        </p:nvSpPr>
        <p:spPr>
          <a:xfrm>
            <a:off x="7800188" y="3429000"/>
            <a:ext cx="2626513" cy="1336965"/>
          </a:xfrm>
          <a:prstGeom prst="rect">
            <a:avLst/>
          </a:prstGeom>
        </p:spPr>
        <p:txBody>
          <a:bodyPr/>
          <a:lstStyle>
            <a:lvl1pPr>
              <a:defRPr sz="1200"/>
            </a:lvl1pPr>
          </a:lstStyle>
          <a:p>
            <a:endParaRPr lang="en-US" dirty="0"/>
          </a:p>
        </p:txBody>
      </p:sp>
      <p:sp>
        <p:nvSpPr>
          <p:cNvPr id="9" name="object 4"/>
          <p:cNvSpPr txBox="1"/>
          <p:nvPr userDrawn="1"/>
        </p:nvSpPr>
        <p:spPr>
          <a:xfrm>
            <a:off x="9718947" y="583571"/>
            <a:ext cx="2121037"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603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2430" y="1584436"/>
            <a:ext cx="5252337"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6695577" y="2836831"/>
            <a:ext cx="5139191" cy="3080444"/>
          </a:xfrm>
          <a:prstGeom prst="rect">
            <a:avLst/>
          </a:prstGeom>
        </p:spPr>
        <p:txBody>
          <a:bodyPr lIns="0" tIns="0" rIns="0" bIns="0"/>
          <a:lstStyle>
            <a:lvl1pPr marL="12700" marR="78740">
              <a:lnSpc>
                <a:spcPts val="2200"/>
              </a:lnSpc>
              <a:spcBef>
                <a:spcPts val="1350"/>
              </a:spcBef>
              <a:defRPr sz="2000" b="0" i="0" spc="0" baseline="0">
                <a:solidFill>
                  <a:schemeClr val="accent2"/>
                </a:solidFill>
                <a:latin typeface="Arail"/>
                <a:ea typeface="Arail"/>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marL="12700" marR="5080">
              <a:lnSpc>
                <a:spcPts val="2200"/>
              </a:lnSpc>
              <a:spcBef>
                <a:spcPts val="340"/>
              </a:spcBef>
            </a:pPr>
            <a:r>
              <a:rPr lang="en-US" sz="2000" b="1" spc="-105" dirty="0">
                <a:solidFill>
                  <a:srgbClr val="636466"/>
                </a:solidFill>
                <a:latin typeface="HurmeGeometricSans3-SemiBold"/>
                <a:cs typeface="HurmeGeometricSans3-SemiBold"/>
              </a:rPr>
              <a:t>Text</a:t>
            </a:r>
            <a:r>
              <a:rPr lang="en-US" sz="2000" b="1" spc="-215" dirty="0">
                <a:solidFill>
                  <a:srgbClr val="636466"/>
                </a:solidFill>
                <a:latin typeface="HurmeGeometricSans3-SemiBold"/>
                <a:cs typeface="HurmeGeometricSans3-SemiBold"/>
              </a:rPr>
              <a:t>  </a:t>
            </a:r>
            <a:r>
              <a:rPr lang="en-US" sz="2000" b="1" spc="-70" dirty="0">
                <a:solidFill>
                  <a:srgbClr val="636466"/>
                </a:solidFill>
                <a:latin typeface="HurmeGeometricSans3-SemiBold"/>
                <a:cs typeface="HurmeGeometricSans3-SemiBold"/>
              </a:rPr>
              <a:t>20/22</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Hurme</a:t>
            </a:r>
            <a:r>
              <a:rPr lang="en-US" sz="2000" b="1" spc="-185" dirty="0">
                <a:solidFill>
                  <a:srgbClr val="636466"/>
                </a:solidFill>
                <a:latin typeface="HurmeGeometricSans3-SemiBold"/>
                <a:cs typeface="HurmeGeometricSans3-SemiBold"/>
              </a:rPr>
              <a:t> </a:t>
            </a:r>
            <a:r>
              <a:rPr lang="en-US" sz="2000" b="1" dirty="0">
                <a:solidFill>
                  <a:srgbClr val="636466"/>
                </a:solidFill>
                <a:latin typeface="HurmeGeometricSans3-SemiBold"/>
                <a:cs typeface="HurmeGeometricSans3-SemiBold"/>
              </a:rPr>
              <a:t>3</a:t>
            </a:r>
            <a:r>
              <a:rPr lang="en-US" sz="2000" b="1" spc="-20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Semi</a:t>
            </a:r>
            <a:r>
              <a:rPr lang="en-US" sz="2000" b="1" spc="-135" dirty="0">
                <a:solidFill>
                  <a:srgbClr val="636466"/>
                </a:solidFill>
                <a:latin typeface="HurmeGeometricSans3-SemiBold"/>
                <a:cs typeface="HurmeGeometricSans3-SemiBold"/>
              </a:rPr>
              <a:t> </a:t>
            </a:r>
            <a:r>
              <a:rPr lang="en-US" sz="2000" b="1" spc="-60" dirty="0">
                <a:solidFill>
                  <a:srgbClr val="636466"/>
                </a:solidFill>
                <a:latin typeface="HurmeGeometricSans3-SemiBold"/>
                <a:cs typeface="HurmeGeometricSans3-SemiBold"/>
              </a:rPr>
              <a:t>Bold  </a:t>
            </a:r>
            <a:r>
              <a:rPr lang="en-US" sz="2000" b="1" spc="-40" dirty="0" err="1">
                <a:solidFill>
                  <a:srgbClr val="636466"/>
                </a:solidFill>
                <a:latin typeface="HurmeGeometricSans3-SemiBold"/>
                <a:cs typeface="HurmeGeometricSans3-SemiBold"/>
              </a:rPr>
              <a:t>pud</a:t>
            </a:r>
            <a:r>
              <a:rPr lang="en-US" sz="2000" b="1" spc="-1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amer</a:t>
            </a:r>
            <a:r>
              <a:rPr lang="en-US" sz="2000" b="1" spc="-23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non</a:t>
            </a:r>
            <a:r>
              <a:rPr lang="en-US" sz="2000" b="1" spc="-130" dirty="0">
                <a:solidFill>
                  <a:srgbClr val="636466"/>
                </a:solidFill>
                <a:latin typeface="HurmeGeometricSans3-SemiBold"/>
                <a:cs typeface="HurmeGeometricSans3-SemiBold"/>
              </a:rPr>
              <a:t> </a:t>
            </a:r>
            <a:r>
              <a:rPr lang="en-US" sz="2000" b="1" spc="-55" dirty="0">
                <a:solidFill>
                  <a:srgbClr val="636466"/>
                </a:solidFill>
                <a:latin typeface="HurmeGeometricSans3-SemiBold"/>
                <a:cs typeface="HurmeGeometricSans3-SemiBold"/>
              </a:rPr>
              <a:t>section</a:t>
            </a:r>
            <a:r>
              <a:rPr lang="en-US" sz="2000" b="1" spc="-130"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a:p>
            <a:pPr marL="12700" marR="29845">
              <a:lnSpc>
                <a:spcPts val="2200"/>
              </a:lnSpc>
              <a:spcBef>
                <a:spcPts val="1350"/>
              </a:spcBef>
            </a:pPr>
            <a:r>
              <a:rPr lang="en-US" sz="2000" b="1" spc="-30" dirty="0">
                <a:solidFill>
                  <a:srgbClr val="636466"/>
                </a:solidFill>
                <a:latin typeface="HurmeGeometricSans3-SemiBold"/>
                <a:cs typeface="HurmeGeometricSans3-SemiBold"/>
              </a:rPr>
              <a:t>Et</a:t>
            </a:r>
            <a:r>
              <a:rPr lang="en-US" sz="2000" b="1" spc="-185"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a:t>
            </a:r>
            <a:r>
              <a:rPr lang="en-US" sz="2000" b="1" spc="-1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cup</a:t>
            </a:r>
            <a:r>
              <a:rPr lang="en-US" sz="2000" b="1" spc="-155" dirty="0">
                <a:solidFill>
                  <a:srgbClr val="636466"/>
                </a:solidFill>
                <a:latin typeface="HurmeGeometricSans3-SemiBold"/>
                <a:cs typeface="HurmeGeometricSans3-SemiBold"/>
              </a:rPr>
              <a:t> </a:t>
            </a:r>
            <a:r>
              <a:rPr lang="en-US" sz="2000" b="1" spc="-30" dirty="0">
                <a:solidFill>
                  <a:srgbClr val="636466"/>
                </a:solidFill>
                <a:latin typeface="HurmeGeometricSans3-SemiBold"/>
                <a:cs typeface="HurmeGeometricSans3-SemiBold"/>
              </a:rPr>
              <a:t>et</a:t>
            </a:r>
            <a:r>
              <a:rPr lang="en-US" sz="2000" b="1" spc="-16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ra</a:t>
            </a:r>
            <a:r>
              <a:rPr lang="en-US" sz="2000" b="1" spc="-13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peleceped</a:t>
            </a:r>
            <a:r>
              <a:rPr lang="en-US" sz="2000" b="1" spc="-6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30" dirty="0" err="1">
                <a:solidFill>
                  <a:srgbClr val="636466"/>
                </a:solidFill>
                <a:latin typeface="HurmeGeometricSans3-SemiBold"/>
                <a:cs typeface="HurmeGeometricSans3-SemiBold"/>
              </a:rPr>
              <a:t>ob</a:t>
            </a:r>
            <a:r>
              <a:rPr lang="en-US" sz="2000" b="1" spc="-3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er</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54"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35" dirty="0">
                <a:solidFill>
                  <a:srgbClr val="636466"/>
                </a:solidFill>
                <a:latin typeface="HurmeGeometricSans3-SemiBold"/>
                <a:cs typeface="HurmeGeometricSans3-SemiBold"/>
              </a:rPr>
              <a:t> </a:t>
            </a:r>
            <a:r>
              <a:rPr lang="en-US" sz="2000" b="1" spc="-80" dirty="0" err="1">
                <a:solidFill>
                  <a:srgbClr val="636466"/>
                </a:solidFill>
                <a:latin typeface="HurmeGeometricSans3-SemiBold"/>
                <a:cs typeface="HurmeGeometricSans3-SemiBold"/>
              </a:rPr>
              <a:t>blabor</a:t>
            </a:r>
            <a:r>
              <a:rPr lang="en-US" sz="2000" b="1" spc="-80" dirty="0">
                <a:solidFill>
                  <a:srgbClr val="636466"/>
                </a:solidFill>
                <a:latin typeface="HurmeGeometricSans3-SemiBold"/>
                <a:cs typeface="HurmeGeometricSans3-SemiBold"/>
              </a:rPr>
              <a:t>.</a:t>
            </a:r>
            <a:endParaRPr lang="en-US" sz="2000" dirty="0">
              <a:latin typeface="HurmeGeometricSans3-SemiBold"/>
              <a:cs typeface="HurmeGeometricSans3-SemiBold"/>
            </a:endParaRPr>
          </a:p>
          <a:p>
            <a:pPr marL="12700" marR="78740">
              <a:lnSpc>
                <a:spcPts val="2200"/>
              </a:lnSpc>
              <a:spcBef>
                <a:spcPts val="1350"/>
              </a:spcBef>
            </a:pP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ob</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4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7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4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blabor</a:t>
            </a:r>
            <a:r>
              <a:rPr lang="en-US" sz="2000" b="1" spc="-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sit</a:t>
            </a:r>
            <a:r>
              <a:rPr lang="en-US" sz="2000" b="1" spc="-440"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faccull</a:t>
            </a:r>
            <a:r>
              <a:rPr lang="en-US" sz="2000" b="1" spc="-6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atecum</a:t>
            </a:r>
            <a:r>
              <a:rPr lang="en-US" sz="2000" b="1" spc="-6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 </a:t>
            </a:r>
            <a:r>
              <a:rPr lang="en-US" sz="2000" b="1" spc="-65" dirty="0" err="1">
                <a:solidFill>
                  <a:srgbClr val="636466"/>
                </a:solidFill>
                <a:latin typeface="HurmeGeometricSans3-SemiBold"/>
                <a:cs typeface="HurmeGeometricSans3-SemiBold"/>
              </a:rPr>
              <a:t>essiti</a:t>
            </a:r>
            <a:r>
              <a:rPr lang="en-US" sz="2000" b="1" spc="-65" dirty="0">
                <a:solidFill>
                  <a:srgbClr val="636466"/>
                </a:solidFill>
                <a:latin typeface="HurmeGeometricSans3-SemiBold"/>
                <a:cs typeface="HurmeGeometricSans3-SemiBold"/>
              </a:rPr>
              <a:t>  </a:t>
            </a:r>
            <a:r>
              <a:rPr lang="en-US" sz="2000" b="1" spc="-40" dirty="0" err="1">
                <a:solidFill>
                  <a:srgbClr val="636466"/>
                </a:solidFill>
                <a:latin typeface="HurmeGeometricSans3-SemiBold"/>
                <a:cs typeface="HurmeGeometricSans3-SemiBold"/>
              </a:rPr>
              <a:t>dem</a:t>
            </a:r>
            <a:r>
              <a:rPr lang="en-US" sz="2000" b="1" spc="-13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este</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18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audi</a:t>
            </a:r>
            <a:r>
              <a:rPr lang="en-US" sz="2000" b="1" spc="-135"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p:txBody>
      </p:sp>
      <p:sp>
        <p:nvSpPr>
          <p:cNvPr id="6" name="Picture Placeholder 2"/>
          <p:cNvSpPr>
            <a:spLocks noGrp="1"/>
          </p:cNvSpPr>
          <p:nvPr>
            <p:ph type="pic" sz="quarter" idx="11"/>
          </p:nvPr>
        </p:nvSpPr>
        <p:spPr>
          <a:xfrm>
            <a:off x="385233" y="1498104"/>
            <a:ext cx="5638800" cy="1930896"/>
          </a:xfrm>
          <a:prstGeom prst="rect">
            <a:avLst/>
          </a:prstGeom>
        </p:spPr>
        <p:txBody>
          <a:bodyPr wrap="none" anchor="ctr" anchorCtr="0"/>
          <a:lstStyle>
            <a:lvl1pPr>
              <a:defRPr sz="1200"/>
            </a:lvl1pPr>
          </a:lstStyle>
          <a:p>
            <a:endParaRPr lang="en-US" dirty="0"/>
          </a:p>
        </p:txBody>
      </p:sp>
      <p:sp>
        <p:nvSpPr>
          <p:cNvPr id="8" name="Picture Placeholder 2"/>
          <p:cNvSpPr>
            <a:spLocks noGrp="1"/>
          </p:cNvSpPr>
          <p:nvPr>
            <p:ph type="pic" sz="quarter" idx="12"/>
          </p:nvPr>
        </p:nvSpPr>
        <p:spPr>
          <a:xfrm>
            <a:off x="385234" y="4602164"/>
            <a:ext cx="3018367" cy="1836736"/>
          </a:xfrm>
          <a:prstGeom prst="rect">
            <a:avLst/>
          </a:prstGeom>
        </p:spPr>
        <p:txBody>
          <a:bodyPr wrap="none" anchor="ctr" anchorCtr="0"/>
          <a:lstStyle>
            <a:lvl1pPr>
              <a:defRPr sz="1200"/>
            </a:lvl1pPr>
          </a:lstStyle>
          <a:p>
            <a:endParaRPr lang="en-US" dirty="0"/>
          </a:p>
        </p:txBody>
      </p:sp>
      <p:sp>
        <p:nvSpPr>
          <p:cNvPr id="21" name="Picture Placeholder 2"/>
          <p:cNvSpPr>
            <a:spLocks noGrp="1"/>
          </p:cNvSpPr>
          <p:nvPr>
            <p:ph type="pic" sz="quarter" idx="13"/>
          </p:nvPr>
        </p:nvSpPr>
        <p:spPr>
          <a:xfrm>
            <a:off x="3522134" y="3534858"/>
            <a:ext cx="2501900" cy="2904042"/>
          </a:xfrm>
          <a:prstGeom prst="rect">
            <a:avLst/>
          </a:prstGeom>
        </p:spPr>
        <p:txBody>
          <a:bodyPr wrap="none" anchor="ctr" anchorCtr="0"/>
          <a:lstStyle>
            <a:lvl1pPr>
              <a:defRPr sz="1200"/>
            </a:lvl1pPr>
          </a:lstStyle>
          <a:p>
            <a:endParaRPr lang="en-US" dirty="0"/>
          </a:p>
        </p:txBody>
      </p:sp>
      <p:sp>
        <p:nvSpPr>
          <p:cNvPr id="5" name="Content Placeholder 4"/>
          <p:cNvSpPr>
            <a:spLocks noGrp="1"/>
          </p:cNvSpPr>
          <p:nvPr>
            <p:ph sz="quarter" idx="14"/>
          </p:nvPr>
        </p:nvSpPr>
        <p:spPr>
          <a:xfrm>
            <a:off x="381000" y="3535363"/>
            <a:ext cx="3022600" cy="960437"/>
          </a:xfrm>
          <a:prstGeom prst="rect">
            <a:avLst/>
          </a:prstGeom>
          <a:solidFill>
            <a:schemeClr val="bg1"/>
          </a:solidFill>
        </p:spPr>
        <p:txBody>
          <a:bodyPr/>
          <a:lstStyle>
            <a:lvl1pPr>
              <a:defRPr sz="1200"/>
            </a:lvl1pPr>
          </a:lstStyle>
          <a:p>
            <a:pPr lvl="0"/>
            <a:endParaRPr lang="en-US" dirty="0"/>
          </a:p>
        </p:txBody>
      </p:sp>
      <p:sp>
        <p:nvSpPr>
          <p:cNvPr id="9" name="object 4"/>
          <p:cNvSpPr txBox="1"/>
          <p:nvPr userDrawn="1"/>
        </p:nvSpPr>
        <p:spPr>
          <a:xfrm>
            <a:off x="9718947" y="583571"/>
            <a:ext cx="2115820"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675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6" name="object 4"/>
          <p:cNvSpPr txBox="1"/>
          <p:nvPr userDrawn="1"/>
        </p:nvSpPr>
        <p:spPr>
          <a:xfrm>
            <a:off x="9718947" y="583571"/>
            <a:ext cx="2115820"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1532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907011" y="2482157"/>
            <a:ext cx="9363827"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5" name="object 4"/>
          <p:cNvSpPr txBox="1"/>
          <p:nvPr userDrawn="1"/>
        </p:nvSpPr>
        <p:spPr>
          <a:xfrm>
            <a:off x="9718947" y="583571"/>
            <a:ext cx="2115820"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6" name="Rectangle 5"/>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42255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6" name="object 4"/>
          <p:cNvSpPr txBox="1"/>
          <p:nvPr userDrawn="1"/>
        </p:nvSpPr>
        <p:spPr>
          <a:xfrm>
            <a:off x="9718947" y="583571"/>
            <a:ext cx="2115820"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337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6" name="object 4"/>
          <p:cNvSpPr txBox="1"/>
          <p:nvPr userDrawn="1"/>
        </p:nvSpPr>
        <p:spPr>
          <a:xfrm>
            <a:off x="9718947" y="583571"/>
            <a:ext cx="2115820"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1088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 Geometric Sans 3 SemiBold" charset="0"/>
                <a:ea typeface="Hurme Geometric Sans 3 SemiBold" charset="0"/>
                <a:cs typeface="Hurme Geometric Sans 3 SemiBold" charset="0"/>
              </a:defRPr>
            </a:lvl2pPr>
            <a:lvl3pPr>
              <a:defRPr sz="2400" b="1" i="0">
                <a:solidFill>
                  <a:schemeClr val="accent2"/>
                </a:solidFill>
                <a:latin typeface="Hurme Geometric Sans 3 SemiBold" charset="0"/>
                <a:ea typeface="Hurme Geometric Sans 3 SemiBold" charset="0"/>
                <a:cs typeface="Hurme Geometric Sans 3 SemiBold" charset="0"/>
              </a:defRPr>
            </a:lvl3pPr>
            <a:lvl4pPr>
              <a:defRPr sz="2400" b="1" i="0">
                <a:solidFill>
                  <a:schemeClr val="accent2"/>
                </a:solidFill>
                <a:latin typeface="Hurme Geometric Sans 3 SemiBold" charset="0"/>
                <a:ea typeface="Hurme Geometric Sans 3 SemiBold" charset="0"/>
                <a:cs typeface="Hurme Geometric Sans 3 SemiBold" charset="0"/>
              </a:defRPr>
            </a:lvl4pPr>
            <a:lvl5pPr>
              <a:defRPr sz="2400" b="1" i="0">
                <a:solidFill>
                  <a:schemeClr val="accent2"/>
                </a:solidFill>
                <a:latin typeface="Hurme Geometric Sans 3 SemiBold" charset="0"/>
                <a:ea typeface="Hurme Geometric Sans 3 SemiBold" charset="0"/>
                <a:cs typeface="Hurme Geometric Sans 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 Geometric Sans 3 SemiBold" charset="0"/>
                <a:ea typeface="Hurme Geometric Sans 3 SemiBold" charset="0"/>
                <a:cs typeface="Hurme Geometric Sans 3 SemiBold" charset="0"/>
              </a:defRPr>
            </a:lvl2pPr>
            <a:lvl3pPr>
              <a:lnSpc>
                <a:spcPts val="2200"/>
              </a:lnSpc>
              <a:defRPr b="1" i="0">
                <a:latin typeface="Hurme Geometric Sans 3 SemiBold" charset="0"/>
                <a:ea typeface="Hurme Geometric Sans 3 SemiBold" charset="0"/>
                <a:cs typeface="Hurme Geometric Sans 3 SemiBold" charset="0"/>
              </a:defRPr>
            </a:lvl3pPr>
            <a:lvl4pPr>
              <a:lnSpc>
                <a:spcPts val="2200"/>
              </a:lnSpc>
              <a:defRPr b="1" i="0">
                <a:latin typeface="Hurme Geometric Sans 3 SemiBold" charset="0"/>
                <a:ea typeface="Hurme Geometric Sans 3 SemiBold" charset="0"/>
                <a:cs typeface="Hurme Geometric Sans 3 SemiBold" charset="0"/>
              </a:defRPr>
            </a:lvl4pPr>
            <a:lvl5pPr>
              <a:lnSpc>
                <a:spcPts val="2200"/>
              </a:lnSpc>
              <a:defRPr b="1" i="0">
                <a:latin typeface="Hurme Geometric Sans 3 SemiBold" charset="0"/>
                <a:ea typeface="Hurme Geometric Sans 3 SemiBold" charset="0"/>
                <a:cs typeface="Hurme Geometric Sans 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6" name="object 4"/>
          <p:cNvSpPr txBox="1"/>
          <p:nvPr userDrawn="1"/>
        </p:nvSpPr>
        <p:spPr>
          <a:xfrm>
            <a:off x="9718947" y="583571"/>
            <a:ext cx="2115820"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lang="en-US" sz="800" spc="15" dirty="0">
                <a:solidFill>
                  <a:srgbClr val="636466"/>
                </a:solidFill>
                <a:latin typeface="Arial" panose="020B0604020202020204" pitchFamily="34" charset="0"/>
                <a:cs typeface="Arial" panose="020B0604020202020204" pitchFamily="34" charset="0"/>
              </a:rPr>
              <a:t>SECURIA</a:t>
            </a:r>
            <a:r>
              <a:rPr lang="en-US" sz="800" dirty="0">
                <a:solidFill>
                  <a:srgbClr val="636466"/>
                </a:solidFill>
                <a:latin typeface="Arial" panose="020B0604020202020204" pitchFamily="34" charset="0"/>
                <a:cs typeface="Arial" panose="020B0604020202020204" pitchFamily="34" charset="0"/>
              </a:rPr>
              <a:t>N</a:t>
            </a:r>
            <a:r>
              <a:rPr lang="en-US" sz="800" spc="40" dirty="0">
                <a:solidFill>
                  <a:srgbClr val="636466"/>
                </a:solidFill>
                <a:latin typeface="Arial" panose="020B0604020202020204" pitchFamily="34" charset="0"/>
                <a:cs typeface="Arial" panose="020B0604020202020204" pitchFamily="34" charset="0"/>
              </a:rPr>
              <a:t> </a:t>
            </a:r>
            <a:r>
              <a:rPr lang="en-US" sz="800" spc="15" dirty="0">
                <a:solidFill>
                  <a:srgbClr val="636466"/>
                </a:solidFill>
                <a:latin typeface="Arial" panose="020B0604020202020204" pitchFamily="34" charset="0"/>
                <a:cs typeface="Arial" panose="020B0604020202020204" pitchFamily="34" charset="0"/>
              </a:rPr>
              <a:t>FINANCIA</a:t>
            </a:r>
            <a:r>
              <a:rPr lang="en-US" sz="800" dirty="0">
                <a:solidFill>
                  <a:srgbClr val="636466"/>
                </a:solidFill>
                <a:latin typeface="Arial" panose="020B0604020202020204" pitchFamily="34" charset="0"/>
                <a:cs typeface="Arial" panose="020B0604020202020204" pitchFamily="34" charset="0"/>
              </a:rPr>
              <a:t>L   </a:t>
            </a:r>
            <a:r>
              <a:rPr lang="en-US" sz="800" spc="75" dirty="0">
                <a:solidFill>
                  <a:srgbClr val="636466"/>
                </a:solidFill>
                <a:latin typeface="Arial" panose="020B0604020202020204" pitchFamily="34" charset="0"/>
                <a:cs typeface="Arial" panose="020B0604020202020204" pitchFamily="34" charset="0"/>
              </a:rPr>
              <a:t> </a:t>
            </a:r>
            <a:r>
              <a:rPr lang="en-US"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609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latin typeface="+mj-lt"/>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1216-6B14-42E6-99C8-8396A5B7E8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56D8D-37B5-4606-AE00-50159F187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35674D-DDBC-4EE0-8DDA-B2935E826E6D}"/>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5" name="Footer Placeholder 4">
            <a:extLst>
              <a:ext uri="{FF2B5EF4-FFF2-40B4-BE49-F238E27FC236}">
                <a16:creationId xmlns:a16="http://schemas.microsoft.com/office/drawing/2014/main" id="{4BF27AFD-40B4-4D0D-A962-43F770A42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F05DF-3C8E-4E2C-903B-678F9A2E840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130274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04C0-AAC6-488F-B7A6-9D33A4D94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A2F33-FAAE-4B92-9403-0D0837A9C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707F5-9C83-40D4-BB7F-D4D2E9139CBC}"/>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5" name="Footer Placeholder 4">
            <a:extLst>
              <a:ext uri="{FF2B5EF4-FFF2-40B4-BE49-F238E27FC236}">
                <a16:creationId xmlns:a16="http://schemas.microsoft.com/office/drawing/2014/main" id="{809B5AA1-971D-4CD3-B81E-C85ECAED8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DAE86-E353-4CF3-8C8D-EE1924CAC9BA}"/>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12957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FB9D-5A95-4E67-A838-C2A17D8C4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DE340-0B01-4A3E-B7E0-09497A7E3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976F5-0235-44CB-AF73-37DCAF1957F0}"/>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5" name="Footer Placeholder 4">
            <a:extLst>
              <a:ext uri="{FF2B5EF4-FFF2-40B4-BE49-F238E27FC236}">
                <a16:creationId xmlns:a16="http://schemas.microsoft.com/office/drawing/2014/main" id="{5A6C23C9-FCEB-4AA9-B667-27D097970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5606C-6AE6-4F02-9D65-14C4AC26CA6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6166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CBDA-BA8C-4745-8848-5BDEF7BAB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0D19D-510B-425B-A0F2-1A112FF6C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A26A4-7008-4DFD-A46D-E9F7574E6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527E9-2F08-498F-B8EB-254B4E35246B}"/>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6" name="Footer Placeholder 5">
            <a:extLst>
              <a:ext uri="{FF2B5EF4-FFF2-40B4-BE49-F238E27FC236}">
                <a16:creationId xmlns:a16="http://schemas.microsoft.com/office/drawing/2014/main" id="{D344A06A-7E5F-4A60-B39A-6C50D1342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32B12-019F-4A8A-BB30-12399DF4C2E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398268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E691-C38D-42A7-B72F-4378F1185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6E3D81-5599-46B3-8963-6FE3BA816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F4B3E-3AE8-405F-B741-D54D16517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7AC8F-264A-4505-B11A-A7918A2E3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885EC-0F0A-4D1A-9324-264DCD83D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ED463-C8D3-40C6-97A8-A72AFE67171C}"/>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8" name="Footer Placeholder 7">
            <a:extLst>
              <a:ext uri="{FF2B5EF4-FFF2-40B4-BE49-F238E27FC236}">
                <a16:creationId xmlns:a16="http://schemas.microsoft.com/office/drawing/2014/main" id="{B6284D6B-0586-4ECD-A842-3AFFBC101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DA1E9-0491-4EFF-85F9-D68A1D803CF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679690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A09E-3FB4-4998-AD77-BAB03905C0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FB2405-0967-4986-917C-CAA28468A8BB}"/>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4" name="Footer Placeholder 3">
            <a:extLst>
              <a:ext uri="{FF2B5EF4-FFF2-40B4-BE49-F238E27FC236}">
                <a16:creationId xmlns:a16="http://schemas.microsoft.com/office/drawing/2014/main" id="{0220428F-E595-449B-B591-C118D897A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DF0C9-5C88-4B38-A4FC-EC6D3841DD0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1839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D53ED-A8E5-41FF-BA28-CADAE2684AC1}"/>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3" name="Footer Placeholder 2">
            <a:extLst>
              <a:ext uri="{FF2B5EF4-FFF2-40B4-BE49-F238E27FC236}">
                <a16:creationId xmlns:a16="http://schemas.microsoft.com/office/drawing/2014/main" id="{EE5EF8AC-2AFD-4FB8-937B-F70859E7A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8C81F-EDB0-4773-B270-3CFB0AC2EC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977967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E960-393C-41FC-9E87-390649C2A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B17C8-78E5-49FD-AAF5-F78836F71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F03BC-A01F-41FC-A460-BD73F9DEB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D7730-9599-4A4F-9C6B-7A0AF0CC6D28}"/>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6" name="Footer Placeholder 5">
            <a:extLst>
              <a:ext uri="{FF2B5EF4-FFF2-40B4-BE49-F238E27FC236}">
                <a16:creationId xmlns:a16="http://schemas.microsoft.com/office/drawing/2014/main" id="{DD7AB996-AC4F-4BA7-BDE5-DA330DF96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BF56C-ED87-40D1-9CA5-90D41E550DF4}"/>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805328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2D9E-E086-49A2-81CC-8EE6B4AAC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94FB0-482D-45A9-9A2B-2699351B6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09EFB6-3335-49F5-A6A2-EFA1902B7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00A64-A2DB-4110-B81F-D9BE14028AB6}"/>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6" name="Footer Placeholder 5">
            <a:extLst>
              <a:ext uri="{FF2B5EF4-FFF2-40B4-BE49-F238E27FC236}">
                <a16:creationId xmlns:a16="http://schemas.microsoft.com/office/drawing/2014/main" id="{4A4A92F3-7048-4F6A-8C71-66192B0B6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2BC4-81A1-4048-B03F-27F2A42B959E}"/>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84509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181-F3F7-4816-A4BC-3AD9B1EB5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FAEBF-FB8D-4313-82C1-E0D368F1C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049D2-2949-4287-9E4D-68E7FB1431D1}"/>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5" name="Footer Placeholder 4">
            <a:extLst>
              <a:ext uri="{FF2B5EF4-FFF2-40B4-BE49-F238E27FC236}">
                <a16:creationId xmlns:a16="http://schemas.microsoft.com/office/drawing/2014/main" id="{D516BA3F-46D0-49FB-AF42-3E5131784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FAFC1-7734-4D67-9075-B65159F932D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33852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196587" y="1296806"/>
            <a:ext cx="11582400" cy="5140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4316401" cy="4882896"/>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br>
              <a:rPr lang="en-US" dirty="0"/>
            </a:br>
            <a:r>
              <a:rPr lang="en-US" dirty="0"/>
              <a:t>lorem ipsum dolor</a:t>
            </a:r>
          </a:p>
        </p:txBody>
      </p:sp>
      <p:sp>
        <p:nvSpPr>
          <p:cNvPr id="13" name="TextBox 12">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23" name="TextBox 22">
            <a:hlinkClick r:id="rId3" action="ppaction://hlinksldjump"/>
          </p:cNvPr>
          <p:cNvSpPr txBox="1"/>
          <p:nvPr userDrawn="1"/>
        </p:nvSpPr>
        <p:spPr>
          <a:xfrm>
            <a:off x="2854514" y="1056726"/>
            <a:ext cx="1415179" cy="307777"/>
          </a:xfrm>
          <a:prstGeom prst="rect">
            <a:avLst/>
          </a:prstGeom>
          <a:noFill/>
          <a:ln>
            <a:noFill/>
          </a:ln>
        </p:spPr>
        <p:txBody>
          <a:bodyPr wrap="square" rtlCol="0">
            <a:spAutoFit/>
          </a:bodyPr>
          <a:lstStyle/>
          <a:p>
            <a:pPr algn="ctr"/>
            <a:r>
              <a:rPr lang="en-US" sz="1400" dirty="0"/>
              <a:t>why it’s unique</a:t>
            </a:r>
          </a:p>
        </p:txBody>
      </p:sp>
      <p:sp>
        <p:nvSpPr>
          <p:cNvPr id="24" name="TextBox 23">
            <a:hlinkClick r:id="rId4" action="ppaction://hlinksldjump"/>
          </p:cNvPr>
          <p:cNvSpPr txBox="1"/>
          <p:nvPr userDrawn="1"/>
        </p:nvSpPr>
        <p:spPr>
          <a:xfrm>
            <a:off x="4399643" y="1056726"/>
            <a:ext cx="1097280" cy="307777"/>
          </a:xfrm>
          <a:prstGeom prst="rect">
            <a:avLst/>
          </a:prstGeom>
          <a:noFill/>
          <a:ln>
            <a:noFill/>
          </a:ln>
        </p:spPr>
        <p:txBody>
          <a:bodyPr wrap="square" rtlCol="0">
            <a:spAutoFit/>
          </a:bodyPr>
          <a:lstStyle/>
          <a:p>
            <a:pPr algn="ctr"/>
            <a:r>
              <a:rPr lang="en-US" sz="1400" dirty="0"/>
              <a:t>concepts</a:t>
            </a:r>
          </a:p>
        </p:txBody>
      </p:sp>
      <p:sp>
        <p:nvSpPr>
          <p:cNvPr id="25" name="TextBox 24">
            <a:hlinkClick r:id="rId5" action="ppaction://hlinksldjump"/>
          </p:cNvPr>
          <p:cNvSpPr txBox="1"/>
          <p:nvPr userDrawn="1"/>
        </p:nvSpPr>
        <p:spPr>
          <a:xfrm>
            <a:off x="1627282"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6" name="TextBox 25">
            <a:hlinkClick r:id="rId6" action="ppaction://hlinksldjump"/>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27" name="Straight Connector 26"/>
          <p:cNvCxnSpPr/>
          <p:nvPr userDrawn="1"/>
        </p:nvCxnSpPr>
        <p:spPr>
          <a:xfrm>
            <a:off x="1562306"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78953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33466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56189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72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16B8E-FB10-4CB3-82C7-903FC7B46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DDA53-297A-45A9-AC97-5583FCDF8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393C4-4F5A-4882-8129-82CF662ED521}"/>
              </a:ext>
            </a:extLst>
          </p:cNvPr>
          <p:cNvSpPr>
            <a:spLocks noGrp="1"/>
          </p:cNvSpPr>
          <p:nvPr>
            <p:ph type="dt" sz="half" idx="10"/>
          </p:nvPr>
        </p:nvSpPr>
        <p:spPr/>
        <p:txBody>
          <a:bodyPr/>
          <a:lstStyle/>
          <a:p>
            <a:fld id="{102F0F29-2543-489F-85B2-30985F181C38}" type="datetimeFigureOut">
              <a:rPr lang="en-US" smtClean="0"/>
              <a:t>2/8/2021</a:t>
            </a:fld>
            <a:endParaRPr lang="en-US"/>
          </a:p>
        </p:txBody>
      </p:sp>
      <p:sp>
        <p:nvSpPr>
          <p:cNvPr id="5" name="Footer Placeholder 4">
            <a:extLst>
              <a:ext uri="{FF2B5EF4-FFF2-40B4-BE49-F238E27FC236}">
                <a16:creationId xmlns:a16="http://schemas.microsoft.com/office/drawing/2014/main" id="{233CD870-F37B-458C-A295-35D58B335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CD2B1-40A7-4C99-8823-442B1270DA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27377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t">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
        <p:nvSpPr>
          <p:cNvPr id="13" name="TextBox 12">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14" name="TextBox 13">
            <a:hlinkClick r:id="rId3" action="ppaction://hlinksldjump"/>
          </p:cNvPr>
          <p:cNvSpPr txBox="1"/>
          <p:nvPr userDrawn="1"/>
        </p:nvSpPr>
        <p:spPr>
          <a:xfrm>
            <a:off x="2689230" y="1056726"/>
            <a:ext cx="1745744" cy="307777"/>
          </a:xfrm>
          <a:prstGeom prst="rect">
            <a:avLst/>
          </a:prstGeom>
          <a:noFill/>
          <a:ln>
            <a:noFill/>
          </a:ln>
        </p:spPr>
        <p:txBody>
          <a:bodyPr wrap="square" rtlCol="0">
            <a:spAutoFit/>
          </a:bodyPr>
          <a:lstStyle/>
          <a:p>
            <a:pPr algn="ctr"/>
            <a:r>
              <a:rPr lang="en-US" sz="1400" dirty="0"/>
              <a:t>why it’s unique</a:t>
            </a:r>
          </a:p>
        </p:txBody>
      </p:sp>
      <p:sp>
        <p:nvSpPr>
          <p:cNvPr id="24" name="TextBox 23">
            <a:hlinkClick r:id="rId4" action="ppaction://hlinksldjump"/>
          </p:cNvPr>
          <p:cNvSpPr txBox="1"/>
          <p:nvPr userDrawn="1"/>
        </p:nvSpPr>
        <p:spPr>
          <a:xfrm>
            <a:off x="4482284" y="1056726"/>
            <a:ext cx="1097280" cy="307777"/>
          </a:xfrm>
          <a:prstGeom prst="rect">
            <a:avLst/>
          </a:prstGeom>
          <a:noFill/>
          <a:ln>
            <a:noFill/>
          </a:ln>
        </p:spPr>
        <p:txBody>
          <a:bodyPr wrap="square" rtlCol="0">
            <a:spAutoFit/>
          </a:bodyPr>
          <a:lstStyle/>
          <a:p>
            <a:pPr algn="ctr"/>
            <a:r>
              <a:rPr lang="en-US" sz="1400" dirty="0"/>
              <a:t>concepts</a:t>
            </a:r>
          </a:p>
        </p:txBody>
      </p:sp>
      <p:sp>
        <p:nvSpPr>
          <p:cNvPr id="25" name="TextBox 24">
            <a:hlinkClick r:id="rId5" action="ppaction://hlinksldjump"/>
          </p:cNvPr>
          <p:cNvSpPr txBox="1"/>
          <p:nvPr userDrawn="1"/>
        </p:nvSpPr>
        <p:spPr>
          <a:xfrm>
            <a:off x="1544640"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6" name="TextBox 25">
            <a:hlinkClick r:id="rId6" action="ppaction://hlinksldjump"/>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27" name="Straight Connector 26"/>
          <p:cNvCxnSpPr/>
          <p:nvPr userDrawn="1"/>
        </p:nvCxnSpPr>
        <p:spPr>
          <a:xfrm>
            <a:off x="152098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66557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45862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60321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
        <p:nvSpPr>
          <p:cNvPr id="14" name="TextBox 13">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15" name="TextBox 14">
            <a:hlinkClick r:id="rId3" action="ppaction://hlinksldjump"/>
          </p:cNvPr>
          <p:cNvSpPr txBox="1"/>
          <p:nvPr userDrawn="1"/>
        </p:nvSpPr>
        <p:spPr>
          <a:xfrm>
            <a:off x="2854514" y="1056726"/>
            <a:ext cx="1415179" cy="307777"/>
          </a:xfrm>
          <a:prstGeom prst="rect">
            <a:avLst/>
          </a:prstGeom>
          <a:noFill/>
          <a:ln>
            <a:noFill/>
          </a:ln>
        </p:spPr>
        <p:txBody>
          <a:bodyPr wrap="square" rtlCol="0">
            <a:spAutoFit/>
          </a:bodyPr>
          <a:lstStyle/>
          <a:p>
            <a:pPr algn="ctr"/>
            <a:r>
              <a:rPr lang="en-US" sz="1400" dirty="0"/>
              <a:t>why it’s unique</a:t>
            </a:r>
          </a:p>
        </p:txBody>
      </p:sp>
      <p:sp>
        <p:nvSpPr>
          <p:cNvPr id="16" name="TextBox 15">
            <a:hlinkClick r:id="rId4" action="ppaction://hlinksldjump"/>
          </p:cNvPr>
          <p:cNvSpPr txBox="1"/>
          <p:nvPr userDrawn="1"/>
        </p:nvSpPr>
        <p:spPr>
          <a:xfrm>
            <a:off x="4399643" y="1056726"/>
            <a:ext cx="1097280" cy="307777"/>
          </a:xfrm>
          <a:prstGeom prst="rect">
            <a:avLst/>
          </a:prstGeom>
          <a:noFill/>
          <a:ln>
            <a:noFill/>
          </a:ln>
        </p:spPr>
        <p:txBody>
          <a:bodyPr wrap="square" rtlCol="0">
            <a:spAutoFit/>
          </a:bodyPr>
          <a:lstStyle/>
          <a:p>
            <a:pPr algn="ctr"/>
            <a:r>
              <a:rPr lang="en-US" sz="1400" dirty="0"/>
              <a:t>concepts</a:t>
            </a:r>
          </a:p>
        </p:txBody>
      </p:sp>
      <p:sp>
        <p:nvSpPr>
          <p:cNvPr id="17" name="TextBox 16">
            <a:hlinkClick r:id="rId5" action="ppaction://hlinksldjump"/>
          </p:cNvPr>
          <p:cNvSpPr txBox="1"/>
          <p:nvPr userDrawn="1"/>
        </p:nvSpPr>
        <p:spPr>
          <a:xfrm>
            <a:off x="1627282"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18" name="TextBox 17">
            <a:hlinkClick r:id="rId6" action="ppaction://hlinksldjump"/>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19" name="Straight Connector 18"/>
          <p:cNvCxnSpPr/>
          <p:nvPr userDrawn="1"/>
        </p:nvCxnSpPr>
        <p:spPr>
          <a:xfrm>
            <a:off x="1562306"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78953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33466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561898"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4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Autofit/>
          </a:bodyPr>
          <a:lstStyle/>
          <a:p>
            <a:pPr lvl="0"/>
            <a:r>
              <a:rPr lang="en-US" dirty="0"/>
              <a:t>Headline 30pt</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31">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356320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7" r:id="rId25"/>
    <p:sldLayoutId id="2147483688" r:id="rId26"/>
    <p:sldLayoutId id="2147483689" r:id="rId27"/>
    <p:sldLayoutId id="2147483690" r:id="rId28"/>
    <p:sldLayoutId id="2147483691" r:id="rId29"/>
  </p:sldLayoutIdLst>
  <p:txStyles>
    <p:titleStyle>
      <a:lvl1pPr algn="l" defTabSz="914400" rtl="0" eaLnBrk="1" latinLnBrk="0" hangingPunct="1">
        <a:lnSpc>
          <a:spcPts val="3100"/>
        </a:lnSpc>
        <a:spcBef>
          <a:spcPct val="0"/>
        </a:spcBef>
        <a:buNone/>
        <a:defRPr lang="en-US" sz="3000" b="1" kern="1200" baseline="0" dirty="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B67B6-682E-479D-97EA-7519D3C8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E05993-3DFF-4979-81B8-05039B7C4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D8B71-BA89-423A-93EB-91C76BAC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F0F29-2543-489F-85B2-30985F181C38}" type="datetimeFigureOut">
              <a:rPr lang="en-US" smtClean="0"/>
              <a:t>2/8/2021</a:t>
            </a:fld>
            <a:endParaRPr lang="en-US"/>
          </a:p>
        </p:txBody>
      </p:sp>
      <p:sp>
        <p:nvSpPr>
          <p:cNvPr id="5" name="Footer Placeholder 4">
            <a:extLst>
              <a:ext uri="{FF2B5EF4-FFF2-40B4-BE49-F238E27FC236}">
                <a16:creationId xmlns:a16="http://schemas.microsoft.com/office/drawing/2014/main" id="{E056BA9B-B4C2-4F89-BFB0-63AA21361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AEDE4-ED3E-424E-8EF0-7045B71A8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662C-9480-4710-B3A7-9D44EE5D4D1A}" type="slidenum">
              <a:rPr lang="en-US" smtClean="0"/>
              <a:t>‹#›</a:t>
            </a:fld>
            <a:endParaRPr lang="en-US"/>
          </a:p>
        </p:txBody>
      </p:sp>
    </p:spTree>
    <p:extLst>
      <p:ext uri="{BB962C8B-B14F-4D97-AF65-F5344CB8AC3E}">
        <p14:creationId xmlns:p14="http://schemas.microsoft.com/office/powerpoint/2010/main" val="24383387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securian.com/products-services/secure-care.html" TargetMode="External"/><Relationship Id="rId3" Type="http://schemas.openxmlformats.org/officeDocument/2006/relationships/slide" Target="slide14.xml"/><Relationship Id="rId7" Type="http://schemas.openxmlformats.org/officeDocument/2006/relationships/slide" Target="slide21.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slide" Target="slide23.xml"/><Relationship Id="rId5" Type="http://schemas.openxmlformats.org/officeDocument/2006/relationships/slide" Target="slide18.xml"/><Relationship Id="rId4" Type="http://schemas.openxmlformats.org/officeDocument/2006/relationships/slide" Target="slide26.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longtermcare.acl.gov/costs-how-to-pay/costs-of-care.html"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hyperlink" Target="https://www.ltcnews.com/resources/states/"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65.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28.xml"/><Relationship Id="rId5" Type="http://schemas.openxmlformats.org/officeDocument/2006/relationships/slide" Target="slide6.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30.xml"/><Relationship Id="rId7" Type="http://schemas.openxmlformats.org/officeDocument/2006/relationships/slide" Target="slide18.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hyperlink" Target="https://www.securian.com/products-services/secure-care.html" TargetMode="External"/><Relationship Id="rId10" Type="http://schemas.openxmlformats.org/officeDocument/2006/relationships/slide" Target="slide63.xml"/><Relationship Id="rId4" Type="http://schemas.openxmlformats.org/officeDocument/2006/relationships/slide" Target="slide55.xml"/><Relationship Id="rId9" Type="http://schemas.openxmlformats.org/officeDocument/2006/relationships/slide" Target="slide5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24.emf"/><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www.aaltci.org/long-term-care-insurance/learning-center/ltcfacts-2019.php"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slide" Target="slide18.xml"/><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hyperlink" Target="https://www.securian.com/products-services/secure-care.html" TargetMode="External"/><Relationship Id="rId4" Type="http://schemas.openxmlformats.org/officeDocument/2006/relationships/slide" Target="slide55.xml"/></Relationships>
</file>

<file path=ppt/slides/_rels/slide6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7.xml"/><Relationship Id="rId1" Type="http://schemas.openxmlformats.org/officeDocument/2006/relationships/slideLayout" Target="../slideLayouts/slideLayout1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6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8.xml"/><Relationship Id="rId1" Type="http://schemas.openxmlformats.org/officeDocument/2006/relationships/slideLayout" Target="../slideLayouts/slideLayout11.xml"/><Relationship Id="rId4" Type="http://schemas.openxmlformats.org/officeDocument/2006/relationships/image" Target="../media/image29.emf"/></Relationships>
</file>

<file path=ppt/slides/_rels/slide6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hyperlink" Target="https://relay.sp.securian.com/enterprise/marketresearch/TargetMarkets/pwc-2019-employee-wellness-survey.pdf" TargetMode="External"/><Relationship Id="rId4" Type="http://schemas.openxmlformats.org/officeDocument/2006/relationships/hyperlink" Target="https://phinational.org/caringforthefuture/itstimetocar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2.xml"/><Relationship Id="rId1" Type="http://schemas.openxmlformats.org/officeDocument/2006/relationships/slideLayout" Target="../slideLayouts/slideLayout11.xml"/><Relationship Id="rId6" Type="http://schemas.openxmlformats.org/officeDocument/2006/relationships/image" Target="../media/image36.emf"/><Relationship Id="rId5" Type="http://schemas.openxmlformats.org/officeDocument/2006/relationships/image" Target="../media/image31.emf"/><Relationship Id="rId4" Type="http://schemas.openxmlformats.org/officeDocument/2006/relationships/image" Target="../media/image35.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8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297456" y="1574430"/>
            <a:ext cx="6403195" cy="4917809"/>
          </a:xfrm>
        </p:spPr>
        <p:txBody>
          <a:bodyPr/>
          <a:lstStyle/>
          <a:p>
            <a:pPr>
              <a:lnSpc>
                <a:spcPts val="8000"/>
              </a:lnSpc>
            </a:pPr>
            <a:r>
              <a:rPr lang="en-US" sz="8000" dirty="0"/>
              <a:t>SecureCare</a:t>
            </a:r>
            <a:br>
              <a:rPr lang="en-US" sz="8000" dirty="0">
                <a:solidFill>
                  <a:srgbClr val="94C83C"/>
                </a:solidFill>
              </a:rPr>
            </a:br>
            <a:r>
              <a:rPr lang="en-US" sz="8000" dirty="0">
                <a:solidFill>
                  <a:srgbClr val="94C83C"/>
                </a:solidFill>
              </a:rPr>
              <a:t>Universal Life</a:t>
            </a:r>
          </a:p>
        </p:txBody>
      </p:sp>
      <p:sp>
        <p:nvSpPr>
          <p:cNvPr id="2" name="Oval 1">
            <a:hlinkClick r:id="rId3" action="ppaction://hlinksldjump"/>
          </p:cNvPr>
          <p:cNvSpPr/>
          <p:nvPr/>
        </p:nvSpPr>
        <p:spPr>
          <a:xfrm>
            <a:off x="8786554" y="4971010"/>
            <a:ext cx="1521229" cy="15212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1537" y="6492239"/>
            <a:ext cx="6096000" cy="246221"/>
          </a:xfrm>
          <a:prstGeom prst="rect">
            <a:avLst/>
          </a:prstGeom>
        </p:spPr>
        <p:txBody>
          <a:bodyPr>
            <a:spAutoFit/>
          </a:bodyPr>
          <a:lstStyle/>
          <a:p>
            <a:r>
              <a:rPr lang="en-US" sz="1000" dirty="0"/>
              <a:t>Insurance products issued by Minnesota Life Insurance Company</a:t>
            </a:r>
          </a:p>
        </p:txBody>
      </p:sp>
      <p:sp>
        <p:nvSpPr>
          <p:cNvPr id="4" name="TextBox 3"/>
          <p:cNvSpPr txBox="1"/>
          <p:nvPr/>
        </p:nvSpPr>
        <p:spPr>
          <a:xfrm>
            <a:off x="711537" y="5196468"/>
            <a:ext cx="5285678" cy="646331"/>
          </a:xfrm>
          <a:prstGeom prst="rect">
            <a:avLst/>
          </a:prstGeom>
          <a:noFill/>
        </p:spPr>
        <p:txBody>
          <a:bodyPr wrap="square" rtlCol="0">
            <a:spAutoFit/>
          </a:bodyPr>
          <a:lstStyle/>
          <a:p>
            <a:r>
              <a:rPr lang="en-US" dirty="0"/>
              <a:t>[Presenter name]</a:t>
            </a:r>
          </a:p>
          <a:p>
            <a:r>
              <a:rPr lang="en-US" dirty="0"/>
              <a:t>[Date]</a:t>
            </a:r>
          </a:p>
        </p:txBody>
      </p:sp>
    </p:spTree>
    <p:extLst>
      <p:ext uri="{BB962C8B-B14F-4D97-AF65-F5344CB8AC3E}">
        <p14:creationId xmlns:p14="http://schemas.microsoft.com/office/powerpoint/2010/main" val="88114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E31665-E730-487F-BA27-3F75500A7FA4}"/>
              </a:ext>
            </a:extLst>
          </p:cNvPr>
          <p:cNvPicPr>
            <a:picLocks noChangeAspect="1"/>
          </p:cNvPicPr>
          <p:nvPr/>
        </p:nvPicPr>
        <p:blipFill>
          <a:blip r:embed="rId3"/>
          <a:stretch>
            <a:fillRect/>
          </a:stretch>
        </p:blipFill>
        <p:spPr>
          <a:xfrm>
            <a:off x="4254500" y="1868592"/>
            <a:ext cx="7494587" cy="4398858"/>
          </a:xfrm>
          <a:prstGeom prst="rect">
            <a:avLst/>
          </a:prstGeom>
        </p:spPr>
      </p:pic>
      <p:sp>
        <p:nvSpPr>
          <p:cNvPr id="35" name="Title 1">
            <a:extLst>
              <a:ext uri="{FF2B5EF4-FFF2-40B4-BE49-F238E27FC236}">
                <a16:creationId xmlns:a16="http://schemas.microsoft.com/office/drawing/2014/main" id="{C2964BE4-75EA-4261-A34A-B13829FFB63D}"/>
              </a:ext>
            </a:extLst>
          </p:cNvPr>
          <p:cNvSpPr>
            <a:spLocks noGrp="1"/>
          </p:cNvSpPr>
          <p:nvPr>
            <p:ph type="title"/>
          </p:nvPr>
        </p:nvSpPr>
        <p:spPr>
          <a:xfrm>
            <a:off x="442913" y="1635306"/>
            <a:ext cx="5105400" cy="960120"/>
          </a:xfrm>
        </p:spPr>
        <p:txBody>
          <a:bodyPr anchor="t">
            <a:normAutofit fontScale="90000"/>
          </a:bodyPr>
          <a:lstStyle/>
          <a:p>
            <a:pPr>
              <a:lnSpc>
                <a:spcPts val="6400"/>
              </a:lnSpc>
            </a:pPr>
            <a:r>
              <a:rPr lang="en-US" sz="6000" dirty="0"/>
              <a:t>Coverage</a:t>
            </a:r>
            <a:br>
              <a:rPr lang="en-US" sz="6000" dirty="0"/>
            </a:br>
            <a:r>
              <a:rPr lang="en-US" sz="6000" dirty="0"/>
              <a:t>options</a:t>
            </a:r>
          </a:p>
        </p:txBody>
      </p:sp>
    </p:spTree>
    <p:extLst>
      <p:ext uri="{BB962C8B-B14F-4D97-AF65-F5344CB8AC3E}">
        <p14:creationId xmlns:p14="http://schemas.microsoft.com/office/powerpoint/2010/main" val="147685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6822" y="2172402"/>
            <a:ext cx="6759878" cy="2308476"/>
          </a:xfrm>
        </p:spPr>
        <p:txBody>
          <a:bodyPr numCol="2"/>
          <a:lstStyle/>
          <a:p>
            <a:pPr lvl="0" indent="-274320"/>
            <a:r>
              <a:rPr lang="en-US" sz="1800" dirty="0"/>
              <a:t>Multiple premium options (5, 7, 10 or 15 years)</a:t>
            </a:r>
          </a:p>
          <a:p>
            <a:pPr lvl="0" indent="-274320"/>
            <a:r>
              <a:rPr lang="en-US" sz="1800" dirty="0"/>
              <a:t>Cash indemnity LTC benefit</a:t>
            </a:r>
          </a:p>
          <a:p>
            <a:pPr indent="-274320"/>
            <a:r>
              <a:rPr lang="en-US" sz="1800" dirty="0"/>
              <a:t>Reduced paid-up benefit</a:t>
            </a:r>
            <a:r>
              <a:rPr lang="en-US" sz="1800" baseline="30000" dirty="0"/>
              <a:t>1</a:t>
            </a:r>
          </a:p>
          <a:p>
            <a:pPr indent="-274320"/>
            <a:r>
              <a:rPr lang="en-US" sz="1800" dirty="0"/>
              <a:t>Return of premium (ROP)</a:t>
            </a:r>
            <a:r>
              <a:rPr lang="en-US" sz="1800" baseline="30000" dirty="0"/>
              <a:t>2</a:t>
            </a:r>
          </a:p>
          <a:p>
            <a:pPr indent="-274320"/>
            <a:r>
              <a:rPr lang="en-US" sz="1800" dirty="0"/>
              <a:t>Minimum death benefit</a:t>
            </a:r>
          </a:p>
          <a:p>
            <a:pPr indent="-274320"/>
            <a:endParaRPr lang="en-US" sz="1800" dirty="0"/>
          </a:p>
          <a:p>
            <a:pPr indent="-274320"/>
            <a:r>
              <a:rPr lang="en-US" sz="1800" dirty="0"/>
              <a:t>Issue ages: 40-75</a:t>
            </a:r>
            <a:endParaRPr lang="en-US" sz="1800" baseline="30000" dirty="0"/>
          </a:p>
          <a:p>
            <a:pPr indent="-274320"/>
            <a:r>
              <a:rPr lang="en-US" sz="1800" dirty="0"/>
              <a:t>Face amounts: $50,000 - $750,000</a:t>
            </a:r>
          </a:p>
          <a:p>
            <a:pPr indent="-274320"/>
            <a:r>
              <a:rPr lang="en-US" sz="1800" dirty="0"/>
              <a:t>90 calendar day elimination period (zero days for home modification and caregiver training)</a:t>
            </a:r>
          </a:p>
        </p:txBody>
      </p:sp>
      <p:pic>
        <p:nvPicPr>
          <p:cNvPr id="7" name="Picture Placeholder 8"/>
          <p:cNvPicPr>
            <a:picLocks noChangeAspect="1"/>
          </p:cNvPicPr>
          <p:nvPr/>
        </p:nvPicPr>
        <p:blipFill>
          <a:blip r:embed="rId3" cstate="print">
            <a:extLst>
              <a:ext uri="{28A0092B-C50C-407E-A947-70E740481C1C}">
                <a14:useLocalDpi xmlns:a14="http://schemas.microsoft.com/office/drawing/2010/main" val="0"/>
              </a:ext>
            </a:extLst>
          </a:blip>
          <a:srcRect t="20382" b="20382"/>
          <a:stretch>
            <a:fillRect/>
          </a:stretch>
        </p:blipFill>
        <p:spPr>
          <a:xfrm>
            <a:off x="288925" y="1498104"/>
            <a:ext cx="4229100" cy="1930896"/>
          </a:xfrm>
          <a:prstGeom prst="rect">
            <a:avLst/>
          </a:prstGeom>
        </p:spPr>
      </p:pic>
      <p:pic>
        <p:nvPicPr>
          <p:cNvPr id="8" name="Picture Placeholder 9"/>
          <p:cNvPicPr>
            <a:picLocks noChangeAspect="1"/>
          </p:cNvPicPr>
          <p:nvPr/>
        </p:nvPicPr>
        <p:blipFill>
          <a:blip r:embed="rId4" cstate="print">
            <a:extLst>
              <a:ext uri="{28A0092B-C50C-407E-A947-70E740481C1C}">
                <a14:useLocalDpi xmlns:a14="http://schemas.microsoft.com/office/drawing/2010/main" val="0"/>
              </a:ext>
            </a:extLst>
          </a:blip>
          <a:srcRect t="2474" b="2474"/>
          <a:stretch>
            <a:fillRect/>
          </a:stretch>
        </p:blipFill>
        <p:spPr>
          <a:xfrm>
            <a:off x="288925" y="4602164"/>
            <a:ext cx="2263775" cy="1836736"/>
          </a:xfrm>
          <a:prstGeom prst="rect">
            <a:avLst/>
          </a:prstGeom>
        </p:spPr>
      </p:pic>
      <p:pic>
        <p:nvPicPr>
          <p:cNvPr id="9" name="Picture Placeholder 19"/>
          <p:cNvPicPr>
            <a:picLocks noChangeAspect="1"/>
          </p:cNvPicPr>
          <p:nvPr/>
        </p:nvPicPr>
        <p:blipFill rotWithShape="1">
          <a:blip r:embed="rId5">
            <a:extLst>
              <a:ext uri="{28A0092B-C50C-407E-A947-70E740481C1C}">
                <a14:useLocalDpi xmlns:a14="http://schemas.microsoft.com/office/drawing/2010/main" val="0"/>
              </a:ext>
            </a:extLst>
          </a:blip>
          <a:srcRect l="36055" t="15531" r="32852"/>
          <a:stretch/>
        </p:blipFill>
        <p:spPr>
          <a:xfrm>
            <a:off x="2641600" y="3534858"/>
            <a:ext cx="1876425" cy="2904042"/>
          </a:xfrm>
          <a:prstGeom prst="rect">
            <a:avLst/>
          </a:prstGeom>
        </p:spPr>
      </p:pic>
      <p:sp>
        <p:nvSpPr>
          <p:cNvPr id="10" name="Title 3"/>
          <p:cNvSpPr txBox="1">
            <a:spLocks/>
          </p:cNvSpPr>
          <p:nvPr/>
        </p:nvSpPr>
        <p:spPr>
          <a:xfrm>
            <a:off x="4936822" y="1584436"/>
            <a:ext cx="3939253" cy="955100"/>
          </a:xfrm>
          <a:prstGeom prst="rect">
            <a:avLst/>
          </a:prstGeom>
        </p:spPr>
        <p:txBody>
          <a:bodyPr vert="horz" lIns="0" tIns="0" rIns="0" bIns="0" rtlCol="0" anchor="t" anchorCtr="0">
            <a:noAutofit/>
          </a:bodyPr>
          <a:lstStyle>
            <a:lvl1pPr algn="l" defTabSz="914400" rtl="0" eaLnBrk="1" latinLnBrk="0" hangingPunct="1">
              <a:lnSpc>
                <a:spcPts val="3100"/>
              </a:lnSpc>
              <a:spcBef>
                <a:spcPct val="0"/>
              </a:spcBef>
              <a:buNone/>
              <a:defRPr lang="en-US" sz="3000" b="1" kern="1200" baseline="0">
                <a:solidFill>
                  <a:schemeClr val="accent1"/>
                </a:solidFill>
                <a:latin typeface="+mj-lt"/>
                <a:ea typeface="+mj-ea"/>
                <a:cs typeface="+mj-cs"/>
              </a:defRPr>
            </a:lvl1pPr>
          </a:lstStyle>
          <a:p>
            <a:r>
              <a:rPr lang="en-US">
                <a:latin typeface="Arial" panose="020B0604020202020204" pitchFamily="34" charset="0"/>
                <a:cs typeface="Arial" panose="020B0604020202020204" pitchFamily="34" charset="0"/>
              </a:rPr>
              <a:t>Product features</a:t>
            </a:r>
            <a:endParaRPr lang="en-US" sz="2000" baseline="30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a:stretch>
            <a:fillRect/>
          </a:stretch>
        </p:blipFill>
        <p:spPr>
          <a:xfrm>
            <a:off x="284791" y="3533957"/>
            <a:ext cx="2267909" cy="963251"/>
          </a:xfrm>
          <a:prstGeom prst="rect">
            <a:avLst/>
          </a:prstGeom>
        </p:spPr>
      </p:pic>
      <p:sp>
        <p:nvSpPr>
          <p:cNvPr id="11" name="TextBox 10">
            <a:extLst>
              <a:ext uri="{FF2B5EF4-FFF2-40B4-BE49-F238E27FC236}">
                <a16:creationId xmlns:a16="http://schemas.microsoft.com/office/drawing/2014/main" id="{E3D43A7D-9C2B-4C78-B8F6-F828629580EE}"/>
              </a:ext>
            </a:extLst>
          </p:cNvPr>
          <p:cNvSpPr txBox="1"/>
          <p:nvPr/>
        </p:nvSpPr>
        <p:spPr>
          <a:xfrm>
            <a:off x="4606925" y="5706270"/>
            <a:ext cx="7296150" cy="1015663"/>
          </a:xfrm>
          <a:prstGeom prst="rect">
            <a:avLst/>
          </a:prstGeom>
          <a:noFill/>
        </p:spPr>
        <p:txBody>
          <a:bodyPr wrap="square" rtlCol="0">
            <a:spAutoFit/>
          </a:bodyPr>
          <a:lstStyle/>
          <a:p>
            <a:pPr marL="228600" indent="-228600">
              <a:buAutoNum type="arabicPeriod"/>
            </a:pPr>
            <a:r>
              <a:rPr lang="en-US" sz="1200" dirty="0"/>
              <a:t>Reduced paid-up benefits refers to the reduced paid-up nonforfeiture benefit that purchases paid-up insurance in the event of premium lapse.</a:t>
            </a:r>
          </a:p>
          <a:p>
            <a:pPr marL="228600" indent="-228600">
              <a:buAutoNum type="arabicPeriod"/>
            </a:pPr>
            <a:r>
              <a:rPr lang="en-US" sz="1200" dirty="0"/>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a:t>
            </a:r>
          </a:p>
        </p:txBody>
      </p:sp>
    </p:spTree>
    <p:extLst>
      <p:ext uri="{BB962C8B-B14F-4D97-AF65-F5344CB8AC3E}">
        <p14:creationId xmlns:p14="http://schemas.microsoft.com/office/powerpoint/2010/main" val="316441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320840" y="1502715"/>
            <a:ext cx="7036802" cy="4917809"/>
          </a:xfrm>
        </p:spPr>
        <p:txBody>
          <a:bodyPr/>
          <a:lstStyle/>
          <a:p>
            <a:pPr>
              <a:lnSpc>
                <a:spcPts val="8000"/>
              </a:lnSpc>
            </a:pPr>
            <a:r>
              <a:rPr lang="en-US" sz="8000" dirty="0"/>
              <a:t>Innovation</a:t>
            </a:r>
            <a:br>
              <a:rPr lang="en-US" sz="8000" dirty="0"/>
            </a:br>
            <a:r>
              <a:rPr lang="en-US" sz="8000" dirty="0"/>
              <a:t>creates</a:t>
            </a:r>
            <a:br>
              <a:rPr lang="en-US" sz="8000" dirty="0"/>
            </a:br>
            <a:r>
              <a:rPr lang="en-US" sz="8000" dirty="0">
                <a:solidFill>
                  <a:srgbClr val="94C83C"/>
                </a:solidFill>
              </a:rPr>
              <a:t>client solutions</a:t>
            </a:r>
          </a:p>
        </p:txBody>
      </p:sp>
      <p:sp>
        <p:nvSpPr>
          <p:cNvPr id="3" name="Oval 2">
            <a:hlinkClick r:id="rId3" action="ppaction://hlinksldjump"/>
          </p:cNvPr>
          <p:cNvSpPr/>
          <p:nvPr/>
        </p:nvSpPr>
        <p:spPr>
          <a:xfrm>
            <a:off x="8786554" y="4971010"/>
            <a:ext cx="1521229" cy="15212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66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lvl="0"/>
            <a:r>
              <a:rPr lang="en-US" dirty="0"/>
              <a:t>Five key questions a </a:t>
            </a:r>
            <a:r>
              <a:rPr lang="en-US" dirty="0" err="1"/>
              <a:t>LTCi</a:t>
            </a:r>
            <a:r>
              <a:rPr lang="en-US" dirty="0"/>
              <a:t> product should answer</a:t>
            </a:r>
          </a:p>
        </p:txBody>
      </p:sp>
      <p:sp>
        <p:nvSpPr>
          <p:cNvPr id="14" name="Rectangle 13">
            <a:hlinkClick r:id="rId3" action="ppaction://hlinksldjump"/>
          </p:cNvPr>
          <p:cNvSpPr/>
          <p:nvPr/>
        </p:nvSpPr>
        <p:spPr>
          <a:xfrm>
            <a:off x="1285702" y="2191326"/>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How do clients receive LTC benefits?</a:t>
            </a:r>
            <a:endParaRPr lang="en-US" sz="1600" b="1" dirty="0">
              <a:latin typeface="+mj-lt"/>
            </a:endParaRPr>
          </a:p>
        </p:txBody>
      </p:sp>
      <p:sp>
        <p:nvSpPr>
          <p:cNvPr id="15" name="Rectangle 14">
            <a:hlinkClick r:id="rId4" action="ppaction://hlinksldjump"/>
          </p:cNvPr>
          <p:cNvSpPr/>
          <p:nvPr/>
        </p:nvSpPr>
        <p:spPr>
          <a:xfrm>
            <a:off x="4253344" y="5188294"/>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What happens if clients travel abroad?</a:t>
            </a:r>
          </a:p>
        </p:txBody>
      </p:sp>
      <p:sp>
        <p:nvSpPr>
          <p:cNvPr id="16" name="Rectangle 15">
            <a:hlinkClick r:id="rId5" action="ppaction://hlinksldjump"/>
          </p:cNvPr>
          <p:cNvSpPr/>
          <p:nvPr/>
        </p:nvSpPr>
        <p:spPr>
          <a:xfrm>
            <a:off x="4253344" y="2191326"/>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How can clients keep up with the rising cost of care?</a:t>
            </a:r>
          </a:p>
        </p:txBody>
      </p:sp>
      <p:sp>
        <p:nvSpPr>
          <p:cNvPr id="17" name="Rectangle 16">
            <a:hlinkClick r:id="rId6" action="ppaction://hlinksldjump"/>
          </p:cNvPr>
          <p:cNvSpPr/>
          <p:nvPr/>
        </p:nvSpPr>
        <p:spPr>
          <a:xfrm>
            <a:off x="1285702" y="5188294"/>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What are the tax benefits?</a:t>
            </a:r>
          </a:p>
        </p:txBody>
      </p:sp>
      <p:sp>
        <p:nvSpPr>
          <p:cNvPr id="18" name="Rectangle 17">
            <a:hlinkClick r:id="rId7" action="ppaction://hlinksldjump"/>
          </p:cNvPr>
          <p:cNvSpPr/>
          <p:nvPr/>
        </p:nvSpPr>
        <p:spPr>
          <a:xfrm>
            <a:off x="2814977" y="3689810"/>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What protections do clients have in place? </a:t>
            </a:r>
          </a:p>
        </p:txBody>
      </p:sp>
      <p:pic>
        <p:nvPicPr>
          <p:cNvPr id="10" name="Picture 9">
            <a:hlinkClick r:id="rId8"/>
          </p:cNvPr>
          <p:cNvPicPr>
            <a:picLocks noChangeAspect="1"/>
          </p:cNvPicPr>
          <p:nvPr/>
        </p:nvPicPr>
        <p:blipFill>
          <a:blip r:embed="rId9"/>
          <a:stretch>
            <a:fillRect/>
          </a:stretch>
        </p:blipFill>
        <p:spPr>
          <a:xfrm>
            <a:off x="8400519" y="3481186"/>
            <a:ext cx="3680786" cy="3800070"/>
          </a:xfrm>
          <a:prstGeom prst="rect">
            <a:avLst/>
          </a:prstGeom>
          <a:ln>
            <a:noFill/>
          </a:ln>
          <a:effectLst>
            <a:outerShdw blurRad="292100" dist="139700" dir="2700000" algn="tl" rotWithShape="0">
              <a:srgbClr val="333333">
                <a:alpha val="65000"/>
              </a:srgbClr>
            </a:outerShdw>
          </a:effectLst>
        </p:spPr>
      </p:pic>
      <p:sp>
        <p:nvSpPr>
          <p:cNvPr id="11" name="Rectangle 10">
            <a:hlinkClick r:id="rId5" action="ppaction://hlinksldjump"/>
          </p:cNvPr>
          <p:cNvSpPr/>
          <p:nvPr/>
        </p:nvSpPr>
        <p:spPr>
          <a:xfrm>
            <a:off x="8397588" y="2191326"/>
            <a:ext cx="3546302" cy="128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Access product information and sales tools at:</a:t>
            </a:r>
          </a:p>
          <a:p>
            <a:pPr algn="ctr"/>
            <a:r>
              <a:rPr lang="en-US" b="1" dirty="0">
                <a:solidFill>
                  <a:srgbClr val="1B3668"/>
                </a:solidFill>
                <a:latin typeface="+mj-lt"/>
                <a:hlinkClick r:id="rId8"/>
              </a:rPr>
              <a:t>securian.com/</a:t>
            </a:r>
            <a:r>
              <a:rPr lang="en-US" b="1" dirty="0" err="1">
                <a:solidFill>
                  <a:srgbClr val="1B3668"/>
                </a:solidFill>
                <a:latin typeface="+mj-lt"/>
                <a:hlinkClick r:id="rId8"/>
              </a:rPr>
              <a:t>securecare</a:t>
            </a:r>
            <a:endParaRPr lang="en-US" b="1" dirty="0">
              <a:solidFill>
                <a:srgbClr val="1B3668"/>
              </a:solidFill>
              <a:latin typeface="+mj-lt"/>
            </a:endParaRPr>
          </a:p>
        </p:txBody>
      </p:sp>
    </p:spTree>
    <p:extLst>
      <p:ext uri="{BB962C8B-B14F-4D97-AF65-F5344CB8AC3E}">
        <p14:creationId xmlns:p14="http://schemas.microsoft.com/office/powerpoint/2010/main" val="34906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5290275" cy="4757563"/>
          </a:xfrm>
        </p:spPr>
        <p:txBody>
          <a:bodyPr anchor="t"/>
          <a:lstStyle/>
          <a:p>
            <a:r>
              <a:rPr lang="en-US" dirty="0"/>
              <a:t>How do clients receive LTC benefits?</a:t>
            </a:r>
          </a:p>
        </p:txBody>
      </p:sp>
    </p:spTree>
    <p:extLst>
      <p:ext uri="{BB962C8B-B14F-4D97-AF65-F5344CB8AC3E}">
        <p14:creationId xmlns:p14="http://schemas.microsoft.com/office/powerpoint/2010/main" val="118714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apezoid 21"/>
          <p:cNvSpPr/>
          <p:nvPr/>
        </p:nvSpPr>
        <p:spPr>
          <a:xfrm rot="5400000">
            <a:off x="5213542" y="3436018"/>
            <a:ext cx="3380194" cy="1275721"/>
          </a:xfrm>
          <a:prstGeom prst="trapezoid">
            <a:avLst>
              <a:gd name="adj" fmla="val 7178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lstStyle/>
          <a:p>
            <a:r>
              <a:rPr lang="en-US" dirty="0"/>
              <a:t>LTC is changing</a:t>
            </a:r>
          </a:p>
        </p:txBody>
      </p:sp>
      <p:grpSp>
        <p:nvGrpSpPr>
          <p:cNvPr id="11" name="Group 10"/>
          <p:cNvGrpSpPr/>
          <p:nvPr/>
        </p:nvGrpSpPr>
        <p:grpSpPr>
          <a:xfrm>
            <a:off x="1708639" y="2045347"/>
            <a:ext cx="5181600" cy="1275310"/>
            <a:chOff x="1708639" y="1851191"/>
            <a:chExt cx="5181600" cy="1275310"/>
          </a:xfrm>
        </p:grpSpPr>
        <p:sp>
          <p:nvSpPr>
            <p:cNvPr id="9" name="Rectangle 8"/>
            <p:cNvSpPr/>
            <p:nvPr/>
          </p:nvSpPr>
          <p:spPr>
            <a:xfrm>
              <a:off x="1708639" y="1851191"/>
              <a:ext cx="5181600" cy="12409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ontent Placeholder 12"/>
            <p:cNvSpPr txBox="1">
              <a:spLocks/>
            </p:cNvSpPr>
            <p:nvPr/>
          </p:nvSpPr>
          <p:spPr>
            <a:xfrm>
              <a:off x="3687330" y="2068198"/>
              <a:ext cx="2468880" cy="510903"/>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en-US" dirty="0">
                  <a:solidFill>
                    <a:schemeClr val="bg1"/>
                  </a:solidFill>
                </a:rPr>
                <a:t>Aging baby boomers</a:t>
              </a:r>
            </a:p>
          </p:txBody>
        </p:sp>
        <p:grpSp>
          <p:nvGrpSpPr>
            <p:cNvPr id="3" name="Group 2"/>
            <p:cNvGrpSpPr/>
            <p:nvPr/>
          </p:nvGrpSpPr>
          <p:grpSpPr>
            <a:xfrm>
              <a:off x="2119120" y="1957752"/>
              <a:ext cx="777541" cy="1168749"/>
              <a:chOff x="411894" y="1999789"/>
              <a:chExt cx="791671" cy="1189989"/>
            </a:xfrm>
            <a:solidFill>
              <a:schemeClr val="bg1"/>
            </a:solidFill>
          </p:grpSpPr>
          <p:sp>
            <p:nvSpPr>
              <p:cNvPr id="68" name="Freeform 14"/>
              <p:cNvSpPr>
                <a:spLocks noEditPoints="1"/>
              </p:cNvSpPr>
              <p:nvPr/>
            </p:nvSpPr>
            <p:spPr bwMode="auto">
              <a:xfrm>
                <a:off x="795115" y="2112242"/>
                <a:ext cx="408450" cy="635941"/>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5"/>
              <p:cNvSpPr>
                <a:spLocks noEditPoints="1"/>
              </p:cNvSpPr>
              <p:nvPr/>
            </p:nvSpPr>
            <p:spPr bwMode="auto">
              <a:xfrm>
                <a:off x="413808" y="1999789"/>
                <a:ext cx="430424" cy="664378"/>
              </a:xfrm>
              <a:custGeom>
                <a:avLst/>
                <a:gdLst>
                  <a:gd name="T0" fmla="*/ 807 w 822"/>
                  <a:gd name="T1" fmla="*/ 526 h 1269"/>
                  <a:gd name="T2" fmla="*/ 575 w 822"/>
                  <a:gd name="T3" fmla="*/ 398 h 1269"/>
                  <a:gd name="T4" fmla="*/ 643 w 822"/>
                  <a:gd name="T5" fmla="*/ 234 h 1269"/>
                  <a:gd name="T6" fmla="*/ 409 w 822"/>
                  <a:gd name="T7" fmla="*/ 0 h 1269"/>
                  <a:gd name="T8" fmla="*/ 175 w 822"/>
                  <a:gd name="T9" fmla="*/ 234 h 1269"/>
                  <a:gd name="T10" fmla="*/ 242 w 822"/>
                  <a:gd name="T11" fmla="*/ 398 h 1269"/>
                  <a:gd name="T12" fmla="*/ 15 w 822"/>
                  <a:gd name="T13" fmla="*/ 522 h 1269"/>
                  <a:gd name="T14" fmla="*/ 0 w 822"/>
                  <a:gd name="T15" fmla="*/ 536 h 1269"/>
                  <a:gd name="T16" fmla="*/ 0 w 822"/>
                  <a:gd name="T17" fmla="*/ 1176 h 1269"/>
                  <a:gd name="T18" fmla="*/ 93 w 822"/>
                  <a:gd name="T19" fmla="*/ 1269 h 1269"/>
                  <a:gd name="T20" fmla="*/ 93 w 822"/>
                  <a:gd name="T21" fmla="*/ 578 h 1269"/>
                  <a:gd name="T22" fmla="*/ 408 w 822"/>
                  <a:gd name="T23" fmla="*/ 468 h 1269"/>
                  <a:gd name="T24" fmla="*/ 409 w 822"/>
                  <a:gd name="T25" fmla="*/ 468 h 1269"/>
                  <a:gd name="T26" fmla="*/ 411 w 822"/>
                  <a:gd name="T27" fmla="*/ 468 h 1269"/>
                  <a:gd name="T28" fmla="*/ 728 w 822"/>
                  <a:gd name="T29" fmla="*/ 582 h 1269"/>
                  <a:gd name="T30" fmla="*/ 728 w 822"/>
                  <a:gd name="T31" fmla="*/ 667 h 1269"/>
                  <a:gd name="T32" fmla="*/ 822 w 822"/>
                  <a:gd name="T33" fmla="*/ 604 h 1269"/>
                  <a:gd name="T34" fmla="*/ 822 w 822"/>
                  <a:gd name="T35" fmla="*/ 540 h 1269"/>
                  <a:gd name="T36" fmla="*/ 807 w 822"/>
                  <a:gd name="T37" fmla="*/ 526 h 1269"/>
                  <a:gd name="T38" fmla="*/ 409 w 822"/>
                  <a:gd name="T39" fmla="*/ 374 h 1269"/>
                  <a:gd name="T40" fmla="*/ 268 w 822"/>
                  <a:gd name="T41" fmla="*/ 234 h 1269"/>
                  <a:gd name="T42" fmla="*/ 409 w 822"/>
                  <a:gd name="T43" fmla="*/ 94 h 1269"/>
                  <a:gd name="T44" fmla="*/ 549 w 822"/>
                  <a:gd name="T45" fmla="*/ 234 h 1269"/>
                  <a:gd name="T46" fmla="*/ 409 w 822"/>
                  <a:gd name="T47" fmla="*/ 37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2" h="1269">
                    <a:moveTo>
                      <a:pt x="807" y="526"/>
                    </a:moveTo>
                    <a:cubicBezTo>
                      <a:pt x="739" y="465"/>
                      <a:pt x="660" y="423"/>
                      <a:pt x="575" y="398"/>
                    </a:cubicBezTo>
                    <a:cubicBezTo>
                      <a:pt x="617" y="356"/>
                      <a:pt x="643" y="298"/>
                      <a:pt x="643" y="234"/>
                    </a:cubicBezTo>
                    <a:cubicBezTo>
                      <a:pt x="643" y="105"/>
                      <a:pt x="538" y="0"/>
                      <a:pt x="409" y="0"/>
                    </a:cubicBezTo>
                    <a:cubicBezTo>
                      <a:pt x="280" y="0"/>
                      <a:pt x="175" y="105"/>
                      <a:pt x="175" y="234"/>
                    </a:cubicBezTo>
                    <a:cubicBezTo>
                      <a:pt x="175" y="298"/>
                      <a:pt x="201" y="355"/>
                      <a:pt x="242" y="398"/>
                    </a:cubicBezTo>
                    <a:cubicBezTo>
                      <a:pt x="159" y="421"/>
                      <a:pt x="81" y="462"/>
                      <a:pt x="15" y="522"/>
                    </a:cubicBezTo>
                    <a:cubicBezTo>
                      <a:pt x="0" y="536"/>
                      <a:pt x="0" y="536"/>
                      <a:pt x="0" y="536"/>
                    </a:cubicBezTo>
                    <a:cubicBezTo>
                      <a:pt x="0" y="1176"/>
                      <a:pt x="0" y="1176"/>
                      <a:pt x="0" y="1176"/>
                    </a:cubicBezTo>
                    <a:cubicBezTo>
                      <a:pt x="0" y="1228"/>
                      <a:pt x="42" y="1269"/>
                      <a:pt x="93" y="1269"/>
                    </a:cubicBezTo>
                    <a:cubicBezTo>
                      <a:pt x="93" y="578"/>
                      <a:pt x="93" y="578"/>
                      <a:pt x="93" y="578"/>
                    </a:cubicBezTo>
                    <a:cubicBezTo>
                      <a:pt x="182" y="504"/>
                      <a:pt x="295" y="468"/>
                      <a:pt x="408" y="468"/>
                    </a:cubicBezTo>
                    <a:cubicBezTo>
                      <a:pt x="408" y="468"/>
                      <a:pt x="408" y="468"/>
                      <a:pt x="409" y="468"/>
                    </a:cubicBezTo>
                    <a:cubicBezTo>
                      <a:pt x="409" y="468"/>
                      <a:pt x="410" y="468"/>
                      <a:pt x="411" y="468"/>
                    </a:cubicBezTo>
                    <a:cubicBezTo>
                      <a:pt x="524" y="469"/>
                      <a:pt x="638" y="507"/>
                      <a:pt x="728" y="582"/>
                    </a:cubicBezTo>
                    <a:cubicBezTo>
                      <a:pt x="728" y="667"/>
                      <a:pt x="728" y="667"/>
                      <a:pt x="728" y="667"/>
                    </a:cubicBezTo>
                    <a:cubicBezTo>
                      <a:pt x="758" y="643"/>
                      <a:pt x="789" y="622"/>
                      <a:pt x="822" y="604"/>
                    </a:cubicBezTo>
                    <a:cubicBezTo>
                      <a:pt x="822" y="540"/>
                      <a:pt x="822" y="540"/>
                      <a:pt x="822" y="540"/>
                    </a:cubicBezTo>
                    <a:lnTo>
                      <a:pt x="807" y="526"/>
                    </a:lnTo>
                    <a:close/>
                    <a:moveTo>
                      <a:pt x="409" y="374"/>
                    </a:moveTo>
                    <a:cubicBezTo>
                      <a:pt x="331" y="374"/>
                      <a:pt x="268" y="311"/>
                      <a:pt x="268" y="234"/>
                    </a:cubicBezTo>
                    <a:cubicBezTo>
                      <a:pt x="268" y="157"/>
                      <a:pt x="331" y="94"/>
                      <a:pt x="409" y="94"/>
                    </a:cubicBezTo>
                    <a:cubicBezTo>
                      <a:pt x="486" y="94"/>
                      <a:pt x="549" y="157"/>
                      <a:pt x="549" y="234"/>
                    </a:cubicBezTo>
                    <a:cubicBezTo>
                      <a:pt x="549" y="311"/>
                      <a:pt x="486" y="374"/>
                      <a:pt x="409"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noEditPoints="1"/>
              </p:cNvSpPr>
              <p:nvPr/>
            </p:nvSpPr>
            <p:spPr bwMode="auto">
              <a:xfrm>
                <a:off x="793201" y="2553837"/>
                <a:ext cx="408450" cy="635941"/>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noEditPoints="1"/>
              </p:cNvSpPr>
              <p:nvPr/>
            </p:nvSpPr>
            <p:spPr bwMode="auto">
              <a:xfrm>
                <a:off x="411894" y="2441383"/>
                <a:ext cx="430424" cy="664378"/>
              </a:xfrm>
              <a:custGeom>
                <a:avLst/>
                <a:gdLst>
                  <a:gd name="T0" fmla="*/ 807 w 822"/>
                  <a:gd name="T1" fmla="*/ 526 h 1269"/>
                  <a:gd name="T2" fmla="*/ 575 w 822"/>
                  <a:gd name="T3" fmla="*/ 398 h 1269"/>
                  <a:gd name="T4" fmla="*/ 643 w 822"/>
                  <a:gd name="T5" fmla="*/ 234 h 1269"/>
                  <a:gd name="T6" fmla="*/ 409 w 822"/>
                  <a:gd name="T7" fmla="*/ 0 h 1269"/>
                  <a:gd name="T8" fmla="*/ 175 w 822"/>
                  <a:gd name="T9" fmla="*/ 234 h 1269"/>
                  <a:gd name="T10" fmla="*/ 242 w 822"/>
                  <a:gd name="T11" fmla="*/ 398 h 1269"/>
                  <a:gd name="T12" fmla="*/ 15 w 822"/>
                  <a:gd name="T13" fmla="*/ 522 h 1269"/>
                  <a:gd name="T14" fmla="*/ 0 w 822"/>
                  <a:gd name="T15" fmla="*/ 536 h 1269"/>
                  <a:gd name="T16" fmla="*/ 0 w 822"/>
                  <a:gd name="T17" fmla="*/ 1176 h 1269"/>
                  <a:gd name="T18" fmla="*/ 93 w 822"/>
                  <a:gd name="T19" fmla="*/ 1269 h 1269"/>
                  <a:gd name="T20" fmla="*/ 93 w 822"/>
                  <a:gd name="T21" fmla="*/ 578 h 1269"/>
                  <a:gd name="T22" fmla="*/ 408 w 822"/>
                  <a:gd name="T23" fmla="*/ 468 h 1269"/>
                  <a:gd name="T24" fmla="*/ 409 w 822"/>
                  <a:gd name="T25" fmla="*/ 468 h 1269"/>
                  <a:gd name="T26" fmla="*/ 411 w 822"/>
                  <a:gd name="T27" fmla="*/ 468 h 1269"/>
                  <a:gd name="T28" fmla="*/ 728 w 822"/>
                  <a:gd name="T29" fmla="*/ 582 h 1269"/>
                  <a:gd name="T30" fmla="*/ 728 w 822"/>
                  <a:gd name="T31" fmla="*/ 667 h 1269"/>
                  <a:gd name="T32" fmla="*/ 822 w 822"/>
                  <a:gd name="T33" fmla="*/ 604 h 1269"/>
                  <a:gd name="T34" fmla="*/ 822 w 822"/>
                  <a:gd name="T35" fmla="*/ 540 h 1269"/>
                  <a:gd name="T36" fmla="*/ 807 w 822"/>
                  <a:gd name="T37" fmla="*/ 526 h 1269"/>
                  <a:gd name="T38" fmla="*/ 409 w 822"/>
                  <a:gd name="T39" fmla="*/ 374 h 1269"/>
                  <a:gd name="T40" fmla="*/ 268 w 822"/>
                  <a:gd name="T41" fmla="*/ 234 h 1269"/>
                  <a:gd name="T42" fmla="*/ 409 w 822"/>
                  <a:gd name="T43" fmla="*/ 94 h 1269"/>
                  <a:gd name="T44" fmla="*/ 549 w 822"/>
                  <a:gd name="T45" fmla="*/ 234 h 1269"/>
                  <a:gd name="T46" fmla="*/ 409 w 822"/>
                  <a:gd name="T47" fmla="*/ 37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2" h="1269">
                    <a:moveTo>
                      <a:pt x="807" y="526"/>
                    </a:moveTo>
                    <a:cubicBezTo>
                      <a:pt x="739" y="465"/>
                      <a:pt x="660" y="423"/>
                      <a:pt x="575" y="398"/>
                    </a:cubicBezTo>
                    <a:cubicBezTo>
                      <a:pt x="617" y="356"/>
                      <a:pt x="643" y="298"/>
                      <a:pt x="643" y="234"/>
                    </a:cubicBezTo>
                    <a:cubicBezTo>
                      <a:pt x="643" y="105"/>
                      <a:pt x="538" y="0"/>
                      <a:pt x="409" y="0"/>
                    </a:cubicBezTo>
                    <a:cubicBezTo>
                      <a:pt x="280" y="0"/>
                      <a:pt x="175" y="105"/>
                      <a:pt x="175" y="234"/>
                    </a:cubicBezTo>
                    <a:cubicBezTo>
                      <a:pt x="175" y="298"/>
                      <a:pt x="201" y="355"/>
                      <a:pt x="242" y="398"/>
                    </a:cubicBezTo>
                    <a:cubicBezTo>
                      <a:pt x="159" y="421"/>
                      <a:pt x="81" y="462"/>
                      <a:pt x="15" y="522"/>
                    </a:cubicBezTo>
                    <a:cubicBezTo>
                      <a:pt x="0" y="536"/>
                      <a:pt x="0" y="536"/>
                      <a:pt x="0" y="536"/>
                    </a:cubicBezTo>
                    <a:cubicBezTo>
                      <a:pt x="0" y="1176"/>
                      <a:pt x="0" y="1176"/>
                      <a:pt x="0" y="1176"/>
                    </a:cubicBezTo>
                    <a:cubicBezTo>
                      <a:pt x="0" y="1228"/>
                      <a:pt x="42" y="1269"/>
                      <a:pt x="93" y="1269"/>
                    </a:cubicBezTo>
                    <a:cubicBezTo>
                      <a:pt x="93" y="578"/>
                      <a:pt x="93" y="578"/>
                      <a:pt x="93" y="578"/>
                    </a:cubicBezTo>
                    <a:cubicBezTo>
                      <a:pt x="182" y="504"/>
                      <a:pt x="295" y="468"/>
                      <a:pt x="408" y="468"/>
                    </a:cubicBezTo>
                    <a:cubicBezTo>
                      <a:pt x="408" y="468"/>
                      <a:pt x="408" y="468"/>
                      <a:pt x="409" y="468"/>
                    </a:cubicBezTo>
                    <a:cubicBezTo>
                      <a:pt x="409" y="468"/>
                      <a:pt x="410" y="468"/>
                      <a:pt x="411" y="468"/>
                    </a:cubicBezTo>
                    <a:cubicBezTo>
                      <a:pt x="524" y="469"/>
                      <a:pt x="638" y="507"/>
                      <a:pt x="728" y="582"/>
                    </a:cubicBezTo>
                    <a:cubicBezTo>
                      <a:pt x="728" y="667"/>
                      <a:pt x="728" y="667"/>
                      <a:pt x="728" y="667"/>
                    </a:cubicBezTo>
                    <a:cubicBezTo>
                      <a:pt x="758" y="643"/>
                      <a:pt x="789" y="622"/>
                      <a:pt x="822" y="604"/>
                    </a:cubicBezTo>
                    <a:cubicBezTo>
                      <a:pt x="822" y="540"/>
                      <a:pt x="822" y="540"/>
                      <a:pt x="822" y="540"/>
                    </a:cubicBezTo>
                    <a:lnTo>
                      <a:pt x="807" y="526"/>
                    </a:lnTo>
                    <a:close/>
                    <a:moveTo>
                      <a:pt x="409" y="374"/>
                    </a:moveTo>
                    <a:cubicBezTo>
                      <a:pt x="331" y="374"/>
                      <a:pt x="268" y="311"/>
                      <a:pt x="268" y="234"/>
                    </a:cubicBezTo>
                    <a:cubicBezTo>
                      <a:pt x="268" y="157"/>
                      <a:pt x="331" y="94"/>
                      <a:pt x="409" y="94"/>
                    </a:cubicBezTo>
                    <a:cubicBezTo>
                      <a:pt x="486" y="94"/>
                      <a:pt x="549" y="157"/>
                      <a:pt x="549" y="234"/>
                    </a:cubicBezTo>
                    <a:cubicBezTo>
                      <a:pt x="549" y="311"/>
                      <a:pt x="486" y="374"/>
                      <a:pt x="409"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p:cNvGrpSpPr/>
          <p:nvPr/>
        </p:nvGrpSpPr>
        <p:grpSpPr>
          <a:xfrm>
            <a:off x="8321661" y="2383781"/>
            <a:ext cx="2744782" cy="2897779"/>
            <a:chOff x="8653056" y="2686739"/>
            <a:chExt cx="2744782" cy="2897779"/>
          </a:xfrm>
        </p:grpSpPr>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7299" y="2686739"/>
              <a:ext cx="665140" cy="1007862"/>
            </a:xfrm>
            <a:prstGeom prst="rect">
              <a:avLst/>
            </a:prstGeom>
          </p:spPr>
        </p:pic>
        <p:sp>
          <p:nvSpPr>
            <p:cNvPr id="6" name="TextBox 5"/>
            <p:cNvSpPr txBox="1"/>
            <p:nvPr/>
          </p:nvSpPr>
          <p:spPr>
            <a:xfrm>
              <a:off x="8653056" y="3768636"/>
              <a:ext cx="2744782" cy="1815882"/>
            </a:xfrm>
            <a:prstGeom prst="rect">
              <a:avLst/>
            </a:prstGeom>
            <a:noFill/>
          </p:spPr>
          <p:txBody>
            <a:bodyPr wrap="square" rtlCol="0">
              <a:spAutoFit/>
            </a:bodyPr>
            <a:lstStyle/>
            <a:p>
              <a:pPr algn="ctr"/>
              <a:r>
                <a:rPr lang="en-US" sz="2800" b="1" dirty="0"/>
                <a:t>What will the care network look like in 7 years?</a:t>
              </a:r>
            </a:p>
          </p:txBody>
        </p:sp>
      </p:grpSp>
      <p:grpSp>
        <p:nvGrpSpPr>
          <p:cNvPr id="2" name="Group 1"/>
          <p:cNvGrpSpPr/>
          <p:nvPr/>
        </p:nvGrpSpPr>
        <p:grpSpPr>
          <a:xfrm>
            <a:off x="1708639" y="4839713"/>
            <a:ext cx="5181600" cy="1240914"/>
            <a:chOff x="1708639" y="4771628"/>
            <a:chExt cx="5181600" cy="1240914"/>
          </a:xfrm>
        </p:grpSpPr>
        <p:sp>
          <p:nvSpPr>
            <p:cNvPr id="32" name="Rectangle 31"/>
            <p:cNvSpPr/>
            <p:nvPr/>
          </p:nvSpPr>
          <p:spPr>
            <a:xfrm>
              <a:off x="1708639" y="4771628"/>
              <a:ext cx="5181600" cy="12409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2"/>
            <p:cNvSpPr txBox="1">
              <a:spLocks/>
            </p:cNvSpPr>
            <p:nvPr/>
          </p:nvSpPr>
          <p:spPr>
            <a:xfrm>
              <a:off x="3687329" y="5018687"/>
              <a:ext cx="2468880" cy="438234"/>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en-US" dirty="0">
                  <a:solidFill>
                    <a:schemeClr val="bg1"/>
                  </a:solidFill>
                </a:rPr>
                <a:t>Caregiver shortage</a:t>
              </a:r>
              <a:endParaRPr lang="en-US" baseline="30000" dirty="0">
                <a:solidFill>
                  <a:schemeClr val="bg1"/>
                </a:solidFill>
              </a:endParaRPr>
            </a:p>
          </p:txBody>
        </p:sp>
        <p:grpSp>
          <p:nvGrpSpPr>
            <p:cNvPr id="5" name="Group 4"/>
            <p:cNvGrpSpPr/>
            <p:nvPr/>
          </p:nvGrpSpPr>
          <p:grpSpPr>
            <a:xfrm>
              <a:off x="1895693" y="4870598"/>
              <a:ext cx="1110982" cy="1063679"/>
              <a:chOff x="3144776" y="4263304"/>
              <a:chExt cx="723839" cy="693019"/>
            </a:xfrm>
            <a:solidFill>
              <a:schemeClr val="bg1"/>
            </a:solidFill>
          </p:grpSpPr>
          <p:sp>
            <p:nvSpPr>
              <p:cNvPr id="4" name="Freeform 5"/>
              <p:cNvSpPr>
                <a:spLocks noEditPoints="1"/>
              </p:cNvSpPr>
              <p:nvPr/>
            </p:nvSpPr>
            <p:spPr bwMode="auto">
              <a:xfrm>
                <a:off x="3144776" y="4635474"/>
                <a:ext cx="167863" cy="320849"/>
              </a:xfrm>
              <a:custGeom>
                <a:avLst/>
                <a:gdLst>
                  <a:gd name="T0" fmla="*/ 518 w 521"/>
                  <a:gd name="T1" fmla="*/ 394 h 931"/>
                  <a:gd name="T2" fmla="*/ 503 w 521"/>
                  <a:gd name="T3" fmla="*/ 380 h 931"/>
                  <a:gd name="T4" fmla="*/ 401 w 521"/>
                  <a:gd name="T5" fmla="*/ 315 h 931"/>
                  <a:gd name="T6" fmla="*/ 449 w 521"/>
                  <a:gd name="T7" fmla="*/ 190 h 931"/>
                  <a:gd name="T8" fmla="*/ 259 w 521"/>
                  <a:gd name="T9" fmla="*/ 0 h 931"/>
                  <a:gd name="T10" fmla="*/ 70 w 521"/>
                  <a:gd name="T11" fmla="*/ 190 h 931"/>
                  <a:gd name="T12" fmla="*/ 116 w 521"/>
                  <a:gd name="T13" fmla="*/ 313 h 931"/>
                  <a:gd name="T14" fmla="*/ 15 w 521"/>
                  <a:gd name="T15" fmla="*/ 377 h 931"/>
                  <a:gd name="T16" fmla="*/ 0 w 521"/>
                  <a:gd name="T17" fmla="*/ 391 h 931"/>
                  <a:gd name="T18" fmla="*/ 0 w 521"/>
                  <a:gd name="T19" fmla="*/ 931 h 931"/>
                  <a:gd name="T20" fmla="*/ 521 w 521"/>
                  <a:gd name="T21" fmla="*/ 931 h 931"/>
                  <a:gd name="T22" fmla="*/ 518 w 521"/>
                  <a:gd name="T23" fmla="*/ 394 h 931"/>
                  <a:gd name="T24" fmla="*/ 163 w 521"/>
                  <a:gd name="T25" fmla="*/ 190 h 931"/>
                  <a:gd name="T26" fmla="*/ 259 w 521"/>
                  <a:gd name="T27" fmla="*/ 94 h 931"/>
                  <a:gd name="T28" fmla="*/ 355 w 521"/>
                  <a:gd name="T29" fmla="*/ 190 h 931"/>
                  <a:gd name="T30" fmla="*/ 268 w 521"/>
                  <a:gd name="T31" fmla="*/ 285 h 931"/>
                  <a:gd name="T32" fmla="*/ 249 w 521"/>
                  <a:gd name="T33" fmla="*/ 285 h 931"/>
                  <a:gd name="T34" fmla="*/ 163 w 521"/>
                  <a:gd name="T35" fmla="*/ 190 h 931"/>
                  <a:gd name="T36" fmla="*/ 93 w 521"/>
                  <a:gd name="T37" fmla="*/ 837 h 931"/>
                  <a:gd name="T38" fmla="*/ 93 w 521"/>
                  <a:gd name="T39" fmla="*/ 434 h 931"/>
                  <a:gd name="T40" fmla="*/ 425 w 521"/>
                  <a:gd name="T41" fmla="*/ 436 h 931"/>
                  <a:gd name="T42" fmla="*/ 427 w 521"/>
                  <a:gd name="T43" fmla="*/ 837 h 931"/>
                  <a:gd name="T44" fmla="*/ 93 w 521"/>
                  <a:gd name="T45" fmla="*/ 8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931">
                    <a:moveTo>
                      <a:pt x="518" y="394"/>
                    </a:moveTo>
                    <a:cubicBezTo>
                      <a:pt x="503" y="380"/>
                      <a:pt x="503" y="380"/>
                      <a:pt x="503" y="380"/>
                    </a:cubicBezTo>
                    <a:cubicBezTo>
                      <a:pt x="472" y="352"/>
                      <a:pt x="438" y="330"/>
                      <a:pt x="401" y="315"/>
                    </a:cubicBezTo>
                    <a:cubicBezTo>
                      <a:pt x="431" y="281"/>
                      <a:pt x="449" y="238"/>
                      <a:pt x="449" y="190"/>
                    </a:cubicBezTo>
                    <a:cubicBezTo>
                      <a:pt x="449" y="85"/>
                      <a:pt x="364" y="0"/>
                      <a:pt x="259" y="0"/>
                    </a:cubicBezTo>
                    <a:cubicBezTo>
                      <a:pt x="155" y="0"/>
                      <a:pt x="70" y="85"/>
                      <a:pt x="70" y="190"/>
                    </a:cubicBezTo>
                    <a:cubicBezTo>
                      <a:pt x="70" y="237"/>
                      <a:pt x="87" y="280"/>
                      <a:pt x="116" y="313"/>
                    </a:cubicBezTo>
                    <a:cubicBezTo>
                      <a:pt x="80" y="329"/>
                      <a:pt x="45" y="350"/>
                      <a:pt x="15" y="377"/>
                    </a:cubicBezTo>
                    <a:cubicBezTo>
                      <a:pt x="0" y="391"/>
                      <a:pt x="0" y="391"/>
                      <a:pt x="0" y="391"/>
                    </a:cubicBezTo>
                    <a:cubicBezTo>
                      <a:pt x="0" y="931"/>
                      <a:pt x="0" y="931"/>
                      <a:pt x="0" y="931"/>
                    </a:cubicBezTo>
                    <a:cubicBezTo>
                      <a:pt x="521" y="931"/>
                      <a:pt x="521" y="931"/>
                      <a:pt x="521" y="931"/>
                    </a:cubicBezTo>
                    <a:lnTo>
                      <a:pt x="518" y="394"/>
                    </a:lnTo>
                    <a:close/>
                    <a:moveTo>
                      <a:pt x="163" y="190"/>
                    </a:moveTo>
                    <a:cubicBezTo>
                      <a:pt x="163" y="137"/>
                      <a:pt x="206" y="94"/>
                      <a:pt x="259" y="94"/>
                    </a:cubicBezTo>
                    <a:cubicBezTo>
                      <a:pt x="312" y="94"/>
                      <a:pt x="355" y="137"/>
                      <a:pt x="355" y="190"/>
                    </a:cubicBezTo>
                    <a:cubicBezTo>
                      <a:pt x="355" y="240"/>
                      <a:pt x="317" y="281"/>
                      <a:pt x="268" y="285"/>
                    </a:cubicBezTo>
                    <a:cubicBezTo>
                      <a:pt x="262" y="285"/>
                      <a:pt x="255" y="285"/>
                      <a:pt x="249" y="285"/>
                    </a:cubicBezTo>
                    <a:cubicBezTo>
                      <a:pt x="201" y="280"/>
                      <a:pt x="163" y="239"/>
                      <a:pt x="163" y="190"/>
                    </a:cubicBezTo>
                    <a:close/>
                    <a:moveTo>
                      <a:pt x="93" y="837"/>
                    </a:moveTo>
                    <a:cubicBezTo>
                      <a:pt x="93" y="434"/>
                      <a:pt x="93" y="434"/>
                      <a:pt x="93" y="434"/>
                    </a:cubicBezTo>
                    <a:cubicBezTo>
                      <a:pt x="188" y="360"/>
                      <a:pt x="329" y="361"/>
                      <a:pt x="425" y="436"/>
                    </a:cubicBezTo>
                    <a:cubicBezTo>
                      <a:pt x="427" y="837"/>
                      <a:pt x="427" y="837"/>
                      <a:pt x="427" y="837"/>
                    </a:cubicBezTo>
                    <a:lnTo>
                      <a:pt x="93" y="8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noEditPoints="1"/>
              </p:cNvSpPr>
              <p:nvPr/>
            </p:nvSpPr>
            <p:spPr bwMode="auto">
              <a:xfrm>
                <a:off x="3330101" y="4635474"/>
                <a:ext cx="167863" cy="320849"/>
              </a:xfrm>
              <a:custGeom>
                <a:avLst/>
                <a:gdLst>
                  <a:gd name="T0" fmla="*/ 518 w 521"/>
                  <a:gd name="T1" fmla="*/ 394 h 931"/>
                  <a:gd name="T2" fmla="*/ 503 w 521"/>
                  <a:gd name="T3" fmla="*/ 380 h 931"/>
                  <a:gd name="T4" fmla="*/ 401 w 521"/>
                  <a:gd name="T5" fmla="*/ 315 h 931"/>
                  <a:gd name="T6" fmla="*/ 449 w 521"/>
                  <a:gd name="T7" fmla="*/ 190 h 931"/>
                  <a:gd name="T8" fmla="*/ 259 w 521"/>
                  <a:gd name="T9" fmla="*/ 0 h 931"/>
                  <a:gd name="T10" fmla="*/ 70 w 521"/>
                  <a:gd name="T11" fmla="*/ 190 h 931"/>
                  <a:gd name="T12" fmla="*/ 116 w 521"/>
                  <a:gd name="T13" fmla="*/ 313 h 931"/>
                  <a:gd name="T14" fmla="*/ 15 w 521"/>
                  <a:gd name="T15" fmla="*/ 377 h 931"/>
                  <a:gd name="T16" fmla="*/ 0 w 521"/>
                  <a:gd name="T17" fmla="*/ 391 h 931"/>
                  <a:gd name="T18" fmla="*/ 0 w 521"/>
                  <a:gd name="T19" fmla="*/ 931 h 931"/>
                  <a:gd name="T20" fmla="*/ 521 w 521"/>
                  <a:gd name="T21" fmla="*/ 931 h 931"/>
                  <a:gd name="T22" fmla="*/ 518 w 521"/>
                  <a:gd name="T23" fmla="*/ 394 h 931"/>
                  <a:gd name="T24" fmla="*/ 163 w 521"/>
                  <a:gd name="T25" fmla="*/ 190 h 931"/>
                  <a:gd name="T26" fmla="*/ 259 w 521"/>
                  <a:gd name="T27" fmla="*/ 94 h 931"/>
                  <a:gd name="T28" fmla="*/ 355 w 521"/>
                  <a:gd name="T29" fmla="*/ 190 h 931"/>
                  <a:gd name="T30" fmla="*/ 268 w 521"/>
                  <a:gd name="T31" fmla="*/ 285 h 931"/>
                  <a:gd name="T32" fmla="*/ 249 w 521"/>
                  <a:gd name="T33" fmla="*/ 285 h 931"/>
                  <a:gd name="T34" fmla="*/ 163 w 521"/>
                  <a:gd name="T35" fmla="*/ 190 h 931"/>
                  <a:gd name="T36" fmla="*/ 93 w 521"/>
                  <a:gd name="T37" fmla="*/ 837 h 931"/>
                  <a:gd name="T38" fmla="*/ 93 w 521"/>
                  <a:gd name="T39" fmla="*/ 434 h 931"/>
                  <a:gd name="T40" fmla="*/ 425 w 521"/>
                  <a:gd name="T41" fmla="*/ 436 h 931"/>
                  <a:gd name="T42" fmla="*/ 427 w 521"/>
                  <a:gd name="T43" fmla="*/ 837 h 931"/>
                  <a:gd name="T44" fmla="*/ 93 w 521"/>
                  <a:gd name="T45" fmla="*/ 8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931">
                    <a:moveTo>
                      <a:pt x="518" y="394"/>
                    </a:moveTo>
                    <a:cubicBezTo>
                      <a:pt x="503" y="380"/>
                      <a:pt x="503" y="380"/>
                      <a:pt x="503" y="380"/>
                    </a:cubicBezTo>
                    <a:cubicBezTo>
                      <a:pt x="472" y="352"/>
                      <a:pt x="438" y="330"/>
                      <a:pt x="401" y="315"/>
                    </a:cubicBezTo>
                    <a:cubicBezTo>
                      <a:pt x="431" y="281"/>
                      <a:pt x="449" y="238"/>
                      <a:pt x="449" y="190"/>
                    </a:cubicBezTo>
                    <a:cubicBezTo>
                      <a:pt x="449" y="85"/>
                      <a:pt x="364" y="0"/>
                      <a:pt x="259" y="0"/>
                    </a:cubicBezTo>
                    <a:cubicBezTo>
                      <a:pt x="155" y="0"/>
                      <a:pt x="70" y="85"/>
                      <a:pt x="70" y="190"/>
                    </a:cubicBezTo>
                    <a:cubicBezTo>
                      <a:pt x="70" y="237"/>
                      <a:pt x="87" y="280"/>
                      <a:pt x="116" y="313"/>
                    </a:cubicBezTo>
                    <a:cubicBezTo>
                      <a:pt x="80" y="329"/>
                      <a:pt x="45" y="350"/>
                      <a:pt x="15" y="377"/>
                    </a:cubicBezTo>
                    <a:cubicBezTo>
                      <a:pt x="0" y="391"/>
                      <a:pt x="0" y="391"/>
                      <a:pt x="0" y="391"/>
                    </a:cubicBezTo>
                    <a:cubicBezTo>
                      <a:pt x="0" y="931"/>
                      <a:pt x="0" y="931"/>
                      <a:pt x="0" y="931"/>
                    </a:cubicBezTo>
                    <a:cubicBezTo>
                      <a:pt x="521" y="931"/>
                      <a:pt x="521" y="931"/>
                      <a:pt x="521" y="931"/>
                    </a:cubicBezTo>
                    <a:lnTo>
                      <a:pt x="518" y="394"/>
                    </a:lnTo>
                    <a:close/>
                    <a:moveTo>
                      <a:pt x="163" y="190"/>
                    </a:moveTo>
                    <a:cubicBezTo>
                      <a:pt x="163" y="137"/>
                      <a:pt x="206" y="94"/>
                      <a:pt x="259" y="94"/>
                    </a:cubicBezTo>
                    <a:cubicBezTo>
                      <a:pt x="312" y="94"/>
                      <a:pt x="355" y="137"/>
                      <a:pt x="355" y="190"/>
                    </a:cubicBezTo>
                    <a:cubicBezTo>
                      <a:pt x="355" y="240"/>
                      <a:pt x="317" y="281"/>
                      <a:pt x="268" y="285"/>
                    </a:cubicBezTo>
                    <a:cubicBezTo>
                      <a:pt x="262" y="285"/>
                      <a:pt x="255" y="285"/>
                      <a:pt x="249" y="285"/>
                    </a:cubicBezTo>
                    <a:cubicBezTo>
                      <a:pt x="201" y="280"/>
                      <a:pt x="163" y="239"/>
                      <a:pt x="163" y="190"/>
                    </a:cubicBezTo>
                    <a:close/>
                    <a:moveTo>
                      <a:pt x="93" y="837"/>
                    </a:moveTo>
                    <a:cubicBezTo>
                      <a:pt x="93" y="434"/>
                      <a:pt x="93" y="434"/>
                      <a:pt x="93" y="434"/>
                    </a:cubicBezTo>
                    <a:cubicBezTo>
                      <a:pt x="188" y="360"/>
                      <a:pt x="329" y="361"/>
                      <a:pt x="425" y="436"/>
                    </a:cubicBezTo>
                    <a:cubicBezTo>
                      <a:pt x="427" y="837"/>
                      <a:pt x="427" y="837"/>
                      <a:pt x="427" y="837"/>
                    </a:cubicBezTo>
                    <a:lnTo>
                      <a:pt x="93" y="8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noEditPoints="1"/>
              </p:cNvSpPr>
              <p:nvPr/>
            </p:nvSpPr>
            <p:spPr bwMode="auto">
              <a:xfrm>
                <a:off x="3515427" y="4635474"/>
                <a:ext cx="167863" cy="320849"/>
              </a:xfrm>
              <a:custGeom>
                <a:avLst/>
                <a:gdLst>
                  <a:gd name="T0" fmla="*/ 518 w 521"/>
                  <a:gd name="T1" fmla="*/ 394 h 931"/>
                  <a:gd name="T2" fmla="*/ 503 w 521"/>
                  <a:gd name="T3" fmla="*/ 380 h 931"/>
                  <a:gd name="T4" fmla="*/ 401 w 521"/>
                  <a:gd name="T5" fmla="*/ 315 h 931"/>
                  <a:gd name="T6" fmla="*/ 449 w 521"/>
                  <a:gd name="T7" fmla="*/ 190 h 931"/>
                  <a:gd name="T8" fmla="*/ 259 w 521"/>
                  <a:gd name="T9" fmla="*/ 0 h 931"/>
                  <a:gd name="T10" fmla="*/ 70 w 521"/>
                  <a:gd name="T11" fmla="*/ 190 h 931"/>
                  <a:gd name="T12" fmla="*/ 116 w 521"/>
                  <a:gd name="T13" fmla="*/ 313 h 931"/>
                  <a:gd name="T14" fmla="*/ 15 w 521"/>
                  <a:gd name="T15" fmla="*/ 377 h 931"/>
                  <a:gd name="T16" fmla="*/ 0 w 521"/>
                  <a:gd name="T17" fmla="*/ 391 h 931"/>
                  <a:gd name="T18" fmla="*/ 0 w 521"/>
                  <a:gd name="T19" fmla="*/ 931 h 931"/>
                  <a:gd name="T20" fmla="*/ 521 w 521"/>
                  <a:gd name="T21" fmla="*/ 931 h 931"/>
                  <a:gd name="T22" fmla="*/ 518 w 521"/>
                  <a:gd name="T23" fmla="*/ 394 h 931"/>
                  <a:gd name="T24" fmla="*/ 163 w 521"/>
                  <a:gd name="T25" fmla="*/ 190 h 931"/>
                  <a:gd name="T26" fmla="*/ 259 w 521"/>
                  <a:gd name="T27" fmla="*/ 94 h 931"/>
                  <a:gd name="T28" fmla="*/ 355 w 521"/>
                  <a:gd name="T29" fmla="*/ 190 h 931"/>
                  <a:gd name="T30" fmla="*/ 268 w 521"/>
                  <a:gd name="T31" fmla="*/ 285 h 931"/>
                  <a:gd name="T32" fmla="*/ 249 w 521"/>
                  <a:gd name="T33" fmla="*/ 285 h 931"/>
                  <a:gd name="T34" fmla="*/ 163 w 521"/>
                  <a:gd name="T35" fmla="*/ 190 h 931"/>
                  <a:gd name="T36" fmla="*/ 93 w 521"/>
                  <a:gd name="T37" fmla="*/ 837 h 931"/>
                  <a:gd name="T38" fmla="*/ 93 w 521"/>
                  <a:gd name="T39" fmla="*/ 434 h 931"/>
                  <a:gd name="T40" fmla="*/ 425 w 521"/>
                  <a:gd name="T41" fmla="*/ 436 h 931"/>
                  <a:gd name="T42" fmla="*/ 427 w 521"/>
                  <a:gd name="T43" fmla="*/ 837 h 931"/>
                  <a:gd name="T44" fmla="*/ 93 w 521"/>
                  <a:gd name="T45" fmla="*/ 8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931">
                    <a:moveTo>
                      <a:pt x="518" y="394"/>
                    </a:moveTo>
                    <a:cubicBezTo>
                      <a:pt x="503" y="380"/>
                      <a:pt x="503" y="380"/>
                      <a:pt x="503" y="380"/>
                    </a:cubicBezTo>
                    <a:cubicBezTo>
                      <a:pt x="472" y="352"/>
                      <a:pt x="438" y="330"/>
                      <a:pt x="401" y="315"/>
                    </a:cubicBezTo>
                    <a:cubicBezTo>
                      <a:pt x="431" y="281"/>
                      <a:pt x="449" y="238"/>
                      <a:pt x="449" y="190"/>
                    </a:cubicBezTo>
                    <a:cubicBezTo>
                      <a:pt x="449" y="85"/>
                      <a:pt x="364" y="0"/>
                      <a:pt x="259" y="0"/>
                    </a:cubicBezTo>
                    <a:cubicBezTo>
                      <a:pt x="155" y="0"/>
                      <a:pt x="70" y="85"/>
                      <a:pt x="70" y="190"/>
                    </a:cubicBezTo>
                    <a:cubicBezTo>
                      <a:pt x="70" y="237"/>
                      <a:pt x="87" y="280"/>
                      <a:pt x="116" y="313"/>
                    </a:cubicBezTo>
                    <a:cubicBezTo>
                      <a:pt x="80" y="329"/>
                      <a:pt x="45" y="350"/>
                      <a:pt x="15" y="377"/>
                    </a:cubicBezTo>
                    <a:cubicBezTo>
                      <a:pt x="0" y="391"/>
                      <a:pt x="0" y="391"/>
                      <a:pt x="0" y="391"/>
                    </a:cubicBezTo>
                    <a:cubicBezTo>
                      <a:pt x="0" y="931"/>
                      <a:pt x="0" y="931"/>
                      <a:pt x="0" y="931"/>
                    </a:cubicBezTo>
                    <a:cubicBezTo>
                      <a:pt x="521" y="931"/>
                      <a:pt x="521" y="931"/>
                      <a:pt x="521" y="931"/>
                    </a:cubicBezTo>
                    <a:lnTo>
                      <a:pt x="518" y="394"/>
                    </a:lnTo>
                    <a:close/>
                    <a:moveTo>
                      <a:pt x="163" y="190"/>
                    </a:moveTo>
                    <a:cubicBezTo>
                      <a:pt x="163" y="137"/>
                      <a:pt x="206" y="94"/>
                      <a:pt x="259" y="94"/>
                    </a:cubicBezTo>
                    <a:cubicBezTo>
                      <a:pt x="312" y="94"/>
                      <a:pt x="355" y="137"/>
                      <a:pt x="355" y="190"/>
                    </a:cubicBezTo>
                    <a:cubicBezTo>
                      <a:pt x="355" y="240"/>
                      <a:pt x="317" y="281"/>
                      <a:pt x="268" y="285"/>
                    </a:cubicBezTo>
                    <a:cubicBezTo>
                      <a:pt x="262" y="285"/>
                      <a:pt x="255" y="285"/>
                      <a:pt x="249" y="285"/>
                    </a:cubicBezTo>
                    <a:cubicBezTo>
                      <a:pt x="201" y="280"/>
                      <a:pt x="163" y="239"/>
                      <a:pt x="163" y="190"/>
                    </a:cubicBezTo>
                    <a:close/>
                    <a:moveTo>
                      <a:pt x="93" y="837"/>
                    </a:moveTo>
                    <a:cubicBezTo>
                      <a:pt x="93" y="434"/>
                      <a:pt x="93" y="434"/>
                      <a:pt x="93" y="434"/>
                    </a:cubicBezTo>
                    <a:cubicBezTo>
                      <a:pt x="188" y="360"/>
                      <a:pt x="329" y="361"/>
                      <a:pt x="425" y="436"/>
                    </a:cubicBezTo>
                    <a:cubicBezTo>
                      <a:pt x="427" y="837"/>
                      <a:pt x="427" y="837"/>
                      <a:pt x="427" y="837"/>
                    </a:cubicBezTo>
                    <a:lnTo>
                      <a:pt x="93" y="8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noEditPoints="1"/>
              </p:cNvSpPr>
              <p:nvPr/>
            </p:nvSpPr>
            <p:spPr bwMode="auto">
              <a:xfrm>
                <a:off x="3700752" y="4635474"/>
                <a:ext cx="167863" cy="320849"/>
              </a:xfrm>
              <a:custGeom>
                <a:avLst/>
                <a:gdLst>
                  <a:gd name="T0" fmla="*/ 518 w 521"/>
                  <a:gd name="T1" fmla="*/ 394 h 931"/>
                  <a:gd name="T2" fmla="*/ 503 w 521"/>
                  <a:gd name="T3" fmla="*/ 380 h 931"/>
                  <a:gd name="T4" fmla="*/ 401 w 521"/>
                  <a:gd name="T5" fmla="*/ 315 h 931"/>
                  <a:gd name="T6" fmla="*/ 449 w 521"/>
                  <a:gd name="T7" fmla="*/ 190 h 931"/>
                  <a:gd name="T8" fmla="*/ 259 w 521"/>
                  <a:gd name="T9" fmla="*/ 0 h 931"/>
                  <a:gd name="T10" fmla="*/ 70 w 521"/>
                  <a:gd name="T11" fmla="*/ 190 h 931"/>
                  <a:gd name="T12" fmla="*/ 116 w 521"/>
                  <a:gd name="T13" fmla="*/ 313 h 931"/>
                  <a:gd name="T14" fmla="*/ 15 w 521"/>
                  <a:gd name="T15" fmla="*/ 377 h 931"/>
                  <a:gd name="T16" fmla="*/ 0 w 521"/>
                  <a:gd name="T17" fmla="*/ 391 h 931"/>
                  <a:gd name="T18" fmla="*/ 0 w 521"/>
                  <a:gd name="T19" fmla="*/ 931 h 931"/>
                  <a:gd name="T20" fmla="*/ 521 w 521"/>
                  <a:gd name="T21" fmla="*/ 931 h 931"/>
                  <a:gd name="T22" fmla="*/ 518 w 521"/>
                  <a:gd name="T23" fmla="*/ 394 h 931"/>
                  <a:gd name="T24" fmla="*/ 163 w 521"/>
                  <a:gd name="T25" fmla="*/ 190 h 931"/>
                  <a:gd name="T26" fmla="*/ 259 w 521"/>
                  <a:gd name="T27" fmla="*/ 94 h 931"/>
                  <a:gd name="T28" fmla="*/ 355 w 521"/>
                  <a:gd name="T29" fmla="*/ 190 h 931"/>
                  <a:gd name="T30" fmla="*/ 268 w 521"/>
                  <a:gd name="T31" fmla="*/ 285 h 931"/>
                  <a:gd name="T32" fmla="*/ 249 w 521"/>
                  <a:gd name="T33" fmla="*/ 285 h 931"/>
                  <a:gd name="T34" fmla="*/ 163 w 521"/>
                  <a:gd name="T35" fmla="*/ 190 h 931"/>
                  <a:gd name="T36" fmla="*/ 93 w 521"/>
                  <a:gd name="T37" fmla="*/ 837 h 931"/>
                  <a:gd name="T38" fmla="*/ 93 w 521"/>
                  <a:gd name="T39" fmla="*/ 434 h 931"/>
                  <a:gd name="T40" fmla="*/ 425 w 521"/>
                  <a:gd name="T41" fmla="*/ 436 h 931"/>
                  <a:gd name="T42" fmla="*/ 427 w 521"/>
                  <a:gd name="T43" fmla="*/ 837 h 931"/>
                  <a:gd name="T44" fmla="*/ 93 w 521"/>
                  <a:gd name="T45" fmla="*/ 8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931">
                    <a:moveTo>
                      <a:pt x="518" y="394"/>
                    </a:moveTo>
                    <a:cubicBezTo>
                      <a:pt x="503" y="380"/>
                      <a:pt x="503" y="380"/>
                      <a:pt x="503" y="380"/>
                    </a:cubicBezTo>
                    <a:cubicBezTo>
                      <a:pt x="472" y="352"/>
                      <a:pt x="438" y="330"/>
                      <a:pt x="401" y="315"/>
                    </a:cubicBezTo>
                    <a:cubicBezTo>
                      <a:pt x="431" y="281"/>
                      <a:pt x="449" y="238"/>
                      <a:pt x="449" y="190"/>
                    </a:cubicBezTo>
                    <a:cubicBezTo>
                      <a:pt x="449" y="85"/>
                      <a:pt x="364" y="0"/>
                      <a:pt x="259" y="0"/>
                    </a:cubicBezTo>
                    <a:cubicBezTo>
                      <a:pt x="155" y="0"/>
                      <a:pt x="70" y="85"/>
                      <a:pt x="70" y="190"/>
                    </a:cubicBezTo>
                    <a:cubicBezTo>
                      <a:pt x="70" y="237"/>
                      <a:pt x="87" y="280"/>
                      <a:pt x="116" y="313"/>
                    </a:cubicBezTo>
                    <a:cubicBezTo>
                      <a:pt x="80" y="329"/>
                      <a:pt x="45" y="350"/>
                      <a:pt x="15" y="377"/>
                    </a:cubicBezTo>
                    <a:cubicBezTo>
                      <a:pt x="0" y="391"/>
                      <a:pt x="0" y="391"/>
                      <a:pt x="0" y="391"/>
                    </a:cubicBezTo>
                    <a:cubicBezTo>
                      <a:pt x="0" y="931"/>
                      <a:pt x="0" y="931"/>
                      <a:pt x="0" y="931"/>
                    </a:cubicBezTo>
                    <a:cubicBezTo>
                      <a:pt x="521" y="931"/>
                      <a:pt x="521" y="931"/>
                      <a:pt x="521" y="931"/>
                    </a:cubicBezTo>
                    <a:lnTo>
                      <a:pt x="518" y="394"/>
                    </a:lnTo>
                    <a:close/>
                    <a:moveTo>
                      <a:pt x="163" y="190"/>
                    </a:moveTo>
                    <a:cubicBezTo>
                      <a:pt x="163" y="137"/>
                      <a:pt x="206" y="94"/>
                      <a:pt x="259" y="94"/>
                    </a:cubicBezTo>
                    <a:cubicBezTo>
                      <a:pt x="312" y="94"/>
                      <a:pt x="355" y="137"/>
                      <a:pt x="355" y="190"/>
                    </a:cubicBezTo>
                    <a:cubicBezTo>
                      <a:pt x="355" y="240"/>
                      <a:pt x="317" y="281"/>
                      <a:pt x="268" y="285"/>
                    </a:cubicBezTo>
                    <a:cubicBezTo>
                      <a:pt x="262" y="285"/>
                      <a:pt x="255" y="285"/>
                      <a:pt x="249" y="285"/>
                    </a:cubicBezTo>
                    <a:cubicBezTo>
                      <a:pt x="201" y="280"/>
                      <a:pt x="163" y="239"/>
                      <a:pt x="163" y="190"/>
                    </a:cubicBezTo>
                    <a:close/>
                    <a:moveTo>
                      <a:pt x="93" y="837"/>
                    </a:moveTo>
                    <a:cubicBezTo>
                      <a:pt x="93" y="434"/>
                      <a:pt x="93" y="434"/>
                      <a:pt x="93" y="434"/>
                    </a:cubicBezTo>
                    <a:cubicBezTo>
                      <a:pt x="188" y="360"/>
                      <a:pt x="329" y="361"/>
                      <a:pt x="425" y="436"/>
                    </a:cubicBezTo>
                    <a:cubicBezTo>
                      <a:pt x="427" y="837"/>
                      <a:pt x="427" y="837"/>
                      <a:pt x="427" y="837"/>
                    </a:cubicBezTo>
                    <a:lnTo>
                      <a:pt x="93" y="8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noEditPoints="1"/>
              </p:cNvSpPr>
              <p:nvPr/>
            </p:nvSpPr>
            <p:spPr bwMode="auto">
              <a:xfrm>
                <a:off x="3414033" y="4263304"/>
                <a:ext cx="167863" cy="320849"/>
              </a:xfrm>
              <a:custGeom>
                <a:avLst/>
                <a:gdLst>
                  <a:gd name="T0" fmla="*/ 518 w 521"/>
                  <a:gd name="T1" fmla="*/ 394 h 931"/>
                  <a:gd name="T2" fmla="*/ 503 w 521"/>
                  <a:gd name="T3" fmla="*/ 380 h 931"/>
                  <a:gd name="T4" fmla="*/ 401 w 521"/>
                  <a:gd name="T5" fmla="*/ 315 h 931"/>
                  <a:gd name="T6" fmla="*/ 449 w 521"/>
                  <a:gd name="T7" fmla="*/ 190 h 931"/>
                  <a:gd name="T8" fmla="*/ 259 w 521"/>
                  <a:gd name="T9" fmla="*/ 0 h 931"/>
                  <a:gd name="T10" fmla="*/ 70 w 521"/>
                  <a:gd name="T11" fmla="*/ 190 h 931"/>
                  <a:gd name="T12" fmla="*/ 116 w 521"/>
                  <a:gd name="T13" fmla="*/ 313 h 931"/>
                  <a:gd name="T14" fmla="*/ 15 w 521"/>
                  <a:gd name="T15" fmla="*/ 377 h 931"/>
                  <a:gd name="T16" fmla="*/ 0 w 521"/>
                  <a:gd name="T17" fmla="*/ 391 h 931"/>
                  <a:gd name="T18" fmla="*/ 0 w 521"/>
                  <a:gd name="T19" fmla="*/ 931 h 931"/>
                  <a:gd name="T20" fmla="*/ 521 w 521"/>
                  <a:gd name="T21" fmla="*/ 931 h 931"/>
                  <a:gd name="T22" fmla="*/ 518 w 521"/>
                  <a:gd name="T23" fmla="*/ 394 h 931"/>
                  <a:gd name="T24" fmla="*/ 163 w 521"/>
                  <a:gd name="T25" fmla="*/ 190 h 931"/>
                  <a:gd name="T26" fmla="*/ 259 w 521"/>
                  <a:gd name="T27" fmla="*/ 94 h 931"/>
                  <a:gd name="T28" fmla="*/ 355 w 521"/>
                  <a:gd name="T29" fmla="*/ 190 h 931"/>
                  <a:gd name="T30" fmla="*/ 268 w 521"/>
                  <a:gd name="T31" fmla="*/ 285 h 931"/>
                  <a:gd name="T32" fmla="*/ 249 w 521"/>
                  <a:gd name="T33" fmla="*/ 285 h 931"/>
                  <a:gd name="T34" fmla="*/ 163 w 521"/>
                  <a:gd name="T35" fmla="*/ 190 h 931"/>
                  <a:gd name="T36" fmla="*/ 93 w 521"/>
                  <a:gd name="T37" fmla="*/ 837 h 931"/>
                  <a:gd name="T38" fmla="*/ 93 w 521"/>
                  <a:gd name="T39" fmla="*/ 434 h 931"/>
                  <a:gd name="T40" fmla="*/ 425 w 521"/>
                  <a:gd name="T41" fmla="*/ 436 h 931"/>
                  <a:gd name="T42" fmla="*/ 427 w 521"/>
                  <a:gd name="T43" fmla="*/ 837 h 931"/>
                  <a:gd name="T44" fmla="*/ 93 w 521"/>
                  <a:gd name="T45" fmla="*/ 8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931">
                    <a:moveTo>
                      <a:pt x="518" y="394"/>
                    </a:moveTo>
                    <a:cubicBezTo>
                      <a:pt x="503" y="380"/>
                      <a:pt x="503" y="380"/>
                      <a:pt x="503" y="380"/>
                    </a:cubicBezTo>
                    <a:cubicBezTo>
                      <a:pt x="472" y="352"/>
                      <a:pt x="438" y="330"/>
                      <a:pt x="401" y="315"/>
                    </a:cubicBezTo>
                    <a:cubicBezTo>
                      <a:pt x="431" y="281"/>
                      <a:pt x="449" y="238"/>
                      <a:pt x="449" y="190"/>
                    </a:cubicBezTo>
                    <a:cubicBezTo>
                      <a:pt x="449" y="85"/>
                      <a:pt x="364" y="0"/>
                      <a:pt x="259" y="0"/>
                    </a:cubicBezTo>
                    <a:cubicBezTo>
                      <a:pt x="155" y="0"/>
                      <a:pt x="70" y="85"/>
                      <a:pt x="70" y="190"/>
                    </a:cubicBezTo>
                    <a:cubicBezTo>
                      <a:pt x="70" y="237"/>
                      <a:pt x="87" y="280"/>
                      <a:pt x="116" y="313"/>
                    </a:cubicBezTo>
                    <a:cubicBezTo>
                      <a:pt x="80" y="329"/>
                      <a:pt x="45" y="350"/>
                      <a:pt x="15" y="377"/>
                    </a:cubicBezTo>
                    <a:cubicBezTo>
                      <a:pt x="0" y="391"/>
                      <a:pt x="0" y="391"/>
                      <a:pt x="0" y="391"/>
                    </a:cubicBezTo>
                    <a:cubicBezTo>
                      <a:pt x="0" y="931"/>
                      <a:pt x="0" y="931"/>
                      <a:pt x="0" y="931"/>
                    </a:cubicBezTo>
                    <a:cubicBezTo>
                      <a:pt x="521" y="931"/>
                      <a:pt x="521" y="931"/>
                      <a:pt x="521" y="931"/>
                    </a:cubicBezTo>
                    <a:lnTo>
                      <a:pt x="518" y="394"/>
                    </a:lnTo>
                    <a:close/>
                    <a:moveTo>
                      <a:pt x="163" y="190"/>
                    </a:moveTo>
                    <a:cubicBezTo>
                      <a:pt x="163" y="137"/>
                      <a:pt x="206" y="94"/>
                      <a:pt x="259" y="94"/>
                    </a:cubicBezTo>
                    <a:cubicBezTo>
                      <a:pt x="312" y="94"/>
                      <a:pt x="355" y="137"/>
                      <a:pt x="355" y="190"/>
                    </a:cubicBezTo>
                    <a:cubicBezTo>
                      <a:pt x="355" y="240"/>
                      <a:pt x="317" y="281"/>
                      <a:pt x="268" y="285"/>
                    </a:cubicBezTo>
                    <a:cubicBezTo>
                      <a:pt x="262" y="285"/>
                      <a:pt x="255" y="285"/>
                      <a:pt x="249" y="285"/>
                    </a:cubicBezTo>
                    <a:cubicBezTo>
                      <a:pt x="201" y="280"/>
                      <a:pt x="163" y="239"/>
                      <a:pt x="163" y="190"/>
                    </a:cubicBezTo>
                    <a:close/>
                    <a:moveTo>
                      <a:pt x="93" y="837"/>
                    </a:moveTo>
                    <a:cubicBezTo>
                      <a:pt x="93" y="434"/>
                      <a:pt x="93" y="434"/>
                      <a:pt x="93" y="434"/>
                    </a:cubicBezTo>
                    <a:cubicBezTo>
                      <a:pt x="188" y="360"/>
                      <a:pt x="329" y="361"/>
                      <a:pt x="425" y="436"/>
                    </a:cubicBezTo>
                    <a:cubicBezTo>
                      <a:pt x="427" y="837"/>
                      <a:pt x="427" y="837"/>
                      <a:pt x="427" y="837"/>
                    </a:cubicBezTo>
                    <a:lnTo>
                      <a:pt x="93" y="8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 name="Group 6"/>
          <p:cNvGrpSpPr/>
          <p:nvPr/>
        </p:nvGrpSpPr>
        <p:grpSpPr>
          <a:xfrm>
            <a:off x="1708639" y="3453421"/>
            <a:ext cx="5181600" cy="1323358"/>
            <a:chOff x="1708639" y="3343919"/>
            <a:chExt cx="5181600" cy="1323358"/>
          </a:xfrm>
        </p:grpSpPr>
        <p:sp>
          <p:nvSpPr>
            <p:cNvPr id="31" name="Rectangle 30"/>
            <p:cNvSpPr/>
            <p:nvPr/>
          </p:nvSpPr>
          <p:spPr>
            <a:xfrm>
              <a:off x="1708639" y="3343919"/>
              <a:ext cx="5181600" cy="12409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12"/>
            <p:cNvSpPr txBox="1">
              <a:spLocks/>
            </p:cNvSpPr>
            <p:nvPr/>
          </p:nvSpPr>
          <p:spPr>
            <a:xfrm>
              <a:off x="3709181" y="3546252"/>
              <a:ext cx="2468880" cy="703866"/>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en-US" dirty="0">
                  <a:solidFill>
                    <a:schemeClr val="bg1"/>
                  </a:solidFill>
                </a:rPr>
                <a:t>Evolving family dynamics</a:t>
              </a:r>
              <a:endParaRPr lang="en-US" baseline="30000" dirty="0">
                <a:solidFill>
                  <a:schemeClr val="bg1"/>
                </a:solidFill>
              </a:endParaRPr>
            </a:p>
          </p:txBody>
        </p:sp>
        <p:grpSp>
          <p:nvGrpSpPr>
            <p:cNvPr id="10" name="Group 4"/>
            <p:cNvGrpSpPr>
              <a:grpSpLocks noChangeAspect="1"/>
            </p:cNvGrpSpPr>
            <p:nvPr/>
          </p:nvGrpSpPr>
          <p:grpSpPr bwMode="auto">
            <a:xfrm>
              <a:off x="1885451" y="3416023"/>
              <a:ext cx="1130025" cy="1251254"/>
              <a:chOff x="102" y="2078"/>
              <a:chExt cx="783" cy="867"/>
            </a:xfrm>
            <a:solidFill>
              <a:schemeClr val="bg1"/>
            </a:solidFill>
          </p:grpSpPr>
          <p:sp>
            <p:nvSpPr>
              <p:cNvPr id="13" name="Line 5"/>
              <p:cNvSpPr>
                <a:spLocks noChangeShapeType="1"/>
              </p:cNvSpPr>
              <p:nvPr/>
            </p:nvSpPr>
            <p:spPr bwMode="auto">
              <a:xfrm>
                <a:off x="494" y="2213"/>
                <a:ext cx="0" cy="0"/>
              </a:xfrm>
              <a:prstGeom prst="line">
                <a:avLst/>
              </a:prstGeom>
              <a:grpFill/>
              <a:ln w="76200" cap="flat">
                <a:solidFill>
                  <a:srgbClr val="0AA14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6"/>
              <p:cNvSpPr>
                <a:spLocks noChangeShapeType="1"/>
              </p:cNvSpPr>
              <p:nvPr/>
            </p:nvSpPr>
            <p:spPr bwMode="auto">
              <a:xfrm>
                <a:off x="539" y="2246"/>
                <a:ext cx="0" cy="0"/>
              </a:xfrm>
              <a:prstGeom prst="line">
                <a:avLst/>
              </a:prstGeom>
              <a:grpFill/>
              <a:ln w="60325" cap="flat">
                <a:solidFill>
                  <a:srgbClr val="0AA14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7"/>
              <p:cNvSpPr>
                <a:spLocks noChangeShapeType="1"/>
              </p:cNvSpPr>
              <p:nvPr/>
            </p:nvSpPr>
            <p:spPr bwMode="auto">
              <a:xfrm>
                <a:off x="539" y="2945"/>
                <a:ext cx="0" cy="0"/>
              </a:xfrm>
              <a:prstGeom prst="line">
                <a:avLst/>
              </a:prstGeom>
              <a:grpFill/>
              <a:ln w="60325" cap="flat">
                <a:solidFill>
                  <a:srgbClr val="0AA14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noEditPoints="1"/>
              </p:cNvSpPr>
              <p:nvPr/>
            </p:nvSpPr>
            <p:spPr bwMode="auto">
              <a:xfrm>
                <a:off x="410" y="2078"/>
                <a:ext cx="168" cy="219"/>
              </a:xfrm>
              <a:custGeom>
                <a:avLst/>
                <a:gdLst>
                  <a:gd name="T0" fmla="*/ 209 w 325"/>
                  <a:gd name="T1" fmla="*/ 318 h 425"/>
                  <a:gd name="T2" fmla="*/ 325 w 325"/>
                  <a:gd name="T3" fmla="*/ 163 h 425"/>
                  <a:gd name="T4" fmla="*/ 162 w 325"/>
                  <a:gd name="T5" fmla="*/ 0 h 425"/>
                  <a:gd name="T6" fmla="*/ 0 w 325"/>
                  <a:gd name="T7" fmla="*/ 163 h 425"/>
                  <a:gd name="T8" fmla="*/ 115 w 325"/>
                  <a:gd name="T9" fmla="*/ 318 h 425"/>
                  <a:gd name="T10" fmla="*/ 115 w 325"/>
                  <a:gd name="T11" fmla="*/ 425 h 425"/>
                  <a:gd name="T12" fmla="*/ 209 w 325"/>
                  <a:gd name="T13" fmla="*/ 425 h 425"/>
                  <a:gd name="T14" fmla="*/ 209 w 325"/>
                  <a:gd name="T15" fmla="*/ 318 h 425"/>
                  <a:gd name="T16" fmla="*/ 94 w 325"/>
                  <a:gd name="T17" fmla="*/ 163 h 425"/>
                  <a:gd name="T18" fmla="*/ 162 w 325"/>
                  <a:gd name="T19" fmla="*/ 94 h 425"/>
                  <a:gd name="T20" fmla="*/ 231 w 325"/>
                  <a:gd name="T21" fmla="*/ 163 h 425"/>
                  <a:gd name="T22" fmla="*/ 162 w 325"/>
                  <a:gd name="T23" fmla="*/ 231 h 425"/>
                  <a:gd name="T24" fmla="*/ 94 w 325"/>
                  <a:gd name="T25" fmla="*/ 16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25">
                    <a:moveTo>
                      <a:pt x="209" y="318"/>
                    </a:moveTo>
                    <a:cubicBezTo>
                      <a:pt x="276" y="298"/>
                      <a:pt x="325" y="236"/>
                      <a:pt x="325" y="163"/>
                    </a:cubicBezTo>
                    <a:cubicBezTo>
                      <a:pt x="325" y="73"/>
                      <a:pt x="252" y="0"/>
                      <a:pt x="162" y="0"/>
                    </a:cubicBezTo>
                    <a:cubicBezTo>
                      <a:pt x="73" y="0"/>
                      <a:pt x="0" y="73"/>
                      <a:pt x="0" y="163"/>
                    </a:cubicBezTo>
                    <a:cubicBezTo>
                      <a:pt x="0" y="236"/>
                      <a:pt x="48" y="298"/>
                      <a:pt x="115" y="318"/>
                    </a:cubicBezTo>
                    <a:cubicBezTo>
                      <a:pt x="115" y="425"/>
                      <a:pt x="115" y="425"/>
                      <a:pt x="115" y="425"/>
                    </a:cubicBezTo>
                    <a:cubicBezTo>
                      <a:pt x="209" y="425"/>
                      <a:pt x="209" y="425"/>
                      <a:pt x="209" y="425"/>
                    </a:cubicBezTo>
                    <a:lnTo>
                      <a:pt x="209" y="318"/>
                    </a:lnTo>
                    <a:close/>
                    <a:moveTo>
                      <a:pt x="94" y="163"/>
                    </a:moveTo>
                    <a:cubicBezTo>
                      <a:pt x="94" y="125"/>
                      <a:pt x="124" y="94"/>
                      <a:pt x="162" y="94"/>
                    </a:cubicBezTo>
                    <a:cubicBezTo>
                      <a:pt x="200" y="94"/>
                      <a:pt x="231" y="125"/>
                      <a:pt x="231" y="163"/>
                    </a:cubicBezTo>
                    <a:cubicBezTo>
                      <a:pt x="231" y="200"/>
                      <a:pt x="200" y="231"/>
                      <a:pt x="162" y="231"/>
                    </a:cubicBezTo>
                    <a:cubicBezTo>
                      <a:pt x="124" y="231"/>
                      <a:pt x="94" y="200"/>
                      <a:pt x="94"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470" y="2770"/>
                <a:ext cx="48" cy="175"/>
              </a:xfrm>
              <a:custGeom>
                <a:avLst/>
                <a:gdLst>
                  <a:gd name="T0" fmla="*/ 0 w 94"/>
                  <a:gd name="T1" fmla="*/ 340 h 340"/>
                  <a:gd name="T2" fmla="*/ 94 w 94"/>
                  <a:gd name="T3" fmla="*/ 214 h 340"/>
                  <a:gd name="T4" fmla="*/ 94 w 94"/>
                  <a:gd name="T5" fmla="*/ 0 h 340"/>
                  <a:gd name="T6" fmla="*/ 0 w 94"/>
                  <a:gd name="T7" fmla="*/ 0 h 340"/>
                  <a:gd name="T8" fmla="*/ 0 w 94"/>
                  <a:gd name="T9" fmla="*/ 340 h 340"/>
                </a:gdLst>
                <a:ahLst/>
                <a:cxnLst>
                  <a:cxn ang="0">
                    <a:pos x="T0" y="T1"/>
                  </a:cxn>
                  <a:cxn ang="0">
                    <a:pos x="T2" y="T3"/>
                  </a:cxn>
                  <a:cxn ang="0">
                    <a:pos x="T4" y="T5"/>
                  </a:cxn>
                  <a:cxn ang="0">
                    <a:pos x="T6" y="T7"/>
                  </a:cxn>
                  <a:cxn ang="0">
                    <a:pos x="T8" y="T9"/>
                  </a:cxn>
                </a:cxnLst>
                <a:rect l="0" t="0" r="r" b="b"/>
                <a:pathLst>
                  <a:path w="94" h="340">
                    <a:moveTo>
                      <a:pt x="0" y="340"/>
                    </a:moveTo>
                    <a:cubicBezTo>
                      <a:pt x="54" y="324"/>
                      <a:pt x="94" y="274"/>
                      <a:pt x="94" y="214"/>
                    </a:cubicBezTo>
                    <a:cubicBezTo>
                      <a:pt x="94" y="0"/>
                      <a:pt x="94" y="0"/>
                      <a:pt x="94" y="0"/>
                    </a:cubicBezTo>
                    <a:cubicBezTo>
                      <a:pt x="0" y="0"/>
                      <a:pt x="0" y="0"/>
                      <a:pt x="0" y="0"/>
                    </a:cubicBezTo>
                    <a:lnTo>
                      <a:pt x="0"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p:nvSpPr>
            <p:spPr bwMode="auto">
              <a:xfrm>
                <a:off x="470" y="2490"/>
                <a:ext cx="4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102" y="2297"/>
                <a:ext cx="662" cy="241"/>
              </a:xfrm>
              <a:custGeom>
                <a:avLst/>
                <a:gdLst>
                  <a:gd name="T0" fmla="*/ 662 w 662"/>
                  <a:gd name="T1" fmla="*/ 1 h 241"/>
                  <a:gd name="T2" fmla="*/ 416 w 662"/>
                  <a:gd name="T3" fmla="*/ 1 h 241"/>
                  <a:gd name="T4" fmla="*/ 416 w 662"/>
                  <a:gd name="T5" fmla="*/ 0 h 241"/>
                  <a:gd name="T6" fmla="*/ 120 w 662"/>
                  <a:gd name="T7" fmla="*/ 0 h 241"/>
                  <a:gd name="T8" fmla="*/ 0 w 662"/>
                  <a:gd name="T9" fmla="*/ 121 h 241"/>
                  <a:gd name="T10" fmla="*/ 120 w 662"/>
                  <a:gd name="T11" fmla="*/ 241 h 241"/>
                  <a:gd name="T12" fmla="*/ 331 w 662"/>
                  <a:gd name="T13" fmla="*/ 241 h 241"/>
                  <a:gd name="T14" fmla="*/ 331 w 662"/>
                  <a:gd name="T15" fmla="*/ 193 h 241"/>
                  <a:gd name="T16" fmla="*/ 147 w 662"/>
                  <a:gd name="T17" fmla="*/ 193 h 241"/>
                  <a:gd name="T18" fmla="*/ 68 w 662"/>
                  <a:gd name="T19" fmla="*/ 121 h 241"/>
                  <a:gd name="T20" fmla="*/ 141 w 662"/>
                  <a:gd name="T21" fmla="*/ 49 h 241"/>
                  <a:gd name="T22" fmla="*/ 614 w 662"/>
                  <a:gd name="T23" fmla="*/ 49 h 241"/>
                  <a:gd name="T24" fmla="*/ 614 w 662"/>
                  <a:gd name="T25" fmla="*/ 193 h 241"/>
                  <a:gd name="T26" fmla="*/ 452 w 662"/>
                  <a:gd name="T27" fmla="*/ 193 h 241"/>
                  <a:gd name="T28" fmla="*/ 452 w 662"/>
                  <a:gd name="T29" fmla="*/ 241 h 241"/>
                  <a:gd name="T30" fmla="*/ 662 w 662"/>
                  <a:gd name="T31" fmla="*/ 241 h 241"/>
                  <a:gd name="T32" fmla="*/ 662 w 662"/>
                  <a:gd name="T3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241">
                    <a:moveTo>
                      <a:pt x="662" y="1"/>
                    </a:moveTo>
                    <a:lnTo>
                      <a:pt x="416" y="1"/>
                    </a:lnTo>
                    <a:lnTo>
                      <a:pt x="416" y="0"/>
                    </a:lnTo>
                    <a:lnTo>
                      <a:pt x="120" y="0"/>
                    </a:lnTo>
                    <a:lnTo>
                      <a:pt x="0" y="121"/>
                    </a:lnTo>
                    <a:lnTo>
                      <a:pt x="120" y="241"/>
                    </a:lnTo>
                    <a:lnTo>
                      <a:pt x="331" y="241"/>
                    </a:lnTo>
                    <a:lnTo>
                      <a:pt x="331" y="193"/>
                    </a:lnTo>
                    <a:lnTo>
                      <a:pt x="147" y="193"/>
                    </a:lnTo>
                    <a:lnTo>
                      <a:pt x="68" y="121"/>
                    </a:lnTo>
                    <a:lnTo>
                      <a:pt x="141" y="49"/>
                    </a:lnTo>
                    <a:lnTo>
                      <a:pt x="614" y="49"/>
                    </a:lnTo>
                    <a:lnTo>
                      <a:pt x="614" y="193"/>
                    </a:lnTo>
                    <a:lnTo>
                      <a:pt x="452" y="193"/>
                    </a:lnTo>
                    <a:lnTo>
                      <a:pt x="452" y="241"/>
                    </a:lnTo>
                    <a:lnTo>
                      <a:pt x="662" y="241"/>
                    </a:lnTo>
                    <a:lnTo>
                      <a:pt x="66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223" y="2577"/>
                <a:ext cx="662" cy="241"/>
              </a:xfrm>
              <a:custGeom>
                <a:avLst/>
                <a:gdLst>
                  <a:gd name="T0" fmla="*/ 662 w 662"/>
                  <a:gd name="T1" fmla="*/ 120 h 241"/>
                  <a:gd name="T2" fmla="*/ 541 w 662"/>
                  <a:gd name="T3" fmla="*/ 0 h 241"/>
                  <a:gd name="T4" fmla="*/ 0 w 662"/>
                  <a:gd name="T5" fmla="*/ 0 h 241"/>
                  <a:gd name="T6" fmla="*/ 0 w 662"/>
                  <a:gd name="T7" fmla="*/ 240 h 241"/>
                  <a:gd name="T8" fmla="*/ 210 w 662"/>
                  <a:gd name="T9" fmla="*/ 240 h 241"/>
                  <a:gd name="T10" fmla="*/ 210 w 662"/>
                  <a:gd name="T11" fmla="*/ 192 h 241"/>
                  <a:gd name="T12" fmla="*/ 48 w 662"/>
                  <a:gd name="T13" fmla="*/ 192 h 241"/>
                  <a:gd name="T14" fmla="*/ 48 w 662"/>
                  <a:gd name="T15" fmla="*/ 48 h 241"/>
                  <a:gd name="T16" fmla="*/ 521 w 662"/>
                  <a:gd name="T17" fmla="*/ 48 h 241"/>
                  <a:gd name="T18" fmla="*/ 593 w 662"/>
                  <a:gd name="T19" fmla="*/ 120 h 241"/>
                  <a:gd name="T20" fmla="*/ 521 w 662"/>
                  <a:gd name="T21" fmla="*/ 193 h 241"/>
                  <a:gd name="T22" fmla="*/ 331 w 662"/>
                  <a:gd name="T23" fmla="*/ 193 h 241"/>
                  <a:gd name="T24" fmla="*/ 331 w 662"/>
                  <a:gd name="T25" fmla="*/ 241 h 241"/>
                  <a:gd name="T26" fmla="*/ 541 w 662"/>
                  <a:gd name="T27" fmla="*/ 241 h 241"/>
                  <a:gd name="T28" fmla="*/ 662 w 662"/>
                  <a:gd name="T29"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2" h="241">
                    <a:moveTo>
                      <a:pt x="662" y="120"/>
                    </a:moveTo>
                    <a:lnTo>
                      <a:pt x="541" y="0"/>
                    </a:lnTo>
                    <a:lnTo>
                      <a:pt x="0" y="0"/>
                    </a:lnTo>
                    <a:lnTo>
                      <a:pt x="0" y="240"/>
                    </a:lnTo>
                    <a:lnTo>
                      <a:pt x="210" y="240"/>
                    </a:lnTo>
                    <a:lnTo>
                      <a:pt x="210" y="192"/>
                    </a:lnTo>
                    <a:lnTo>
                      <a:pt x="48" y="192"/>
                    </a:lnTo>
                    <a:lnTo>
                      <a:pt x="48" y="48"/>
                    </a:lnTo>
                    <a:lnTo>
                      <a:pt x="521" y="48"/>
                    </a:lnTo>
                    <a:lnTo>
                      <a:pt x="593" y="120"/>
                    </a:lnTo>
                    <a:lnTo>
                      <a:pt x="521" y="193"/>
                    </a:lnTo>
                    <a:lnTo>
                      <a:pt x="331" y="193"/>
                    </a:lnTo>
                    <a:lnTo>
                      <a:pt x="331" y="241"/>
                    </a:lnTo>
                    <a:lnTo>
                      <a:pt x="541" y="241"/>
                    </a:lnTo>
                    <a:lnTo>
                      <a:pt x="66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8897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6165"/>
          <a:stretch/>
        </p:blipFill>
        <p:spPr>
          <a:xfrm>
            <a:off x="1513867" y="1782797"/>
            <a:ext cx="9088065" cy="4313443"/>
          </a:xfrm>
          <a:prstGeom prst="rect">
            <a:avLst/>
          </a:prstGeom>
        </p:spPr>
      </p:pic>
      <p:sp>
        <p:nvSpPr>
          <p:cNvPr id="2" name="Title 1"/>
          <p:cNvSpPr>
            <a:spLocks noGrp="1"/>
          </p:cNvSpPr>
          <p:nvPr>
            <p:ph type="title"/>
          </p:nvPr>
        </p:nvSpPr>
        <p:spPr/>
        <p:txBody>
          <a:bodyPr/>
          <a:lstStyle/>
          <a:p>
            <a:r>
              <a:rPr lang="en-US" dirty="0"/>
              <a:t>Cash indemnity vs. reimbursement</a:t>
            </a:r>
          </a:p>
        </p:txBody>
      </p:sp>
      <p:sp>
        <p:nvSpPr>
          <p:cNvPr id="3" name="TextBox 2">
            <a:extLst>
              <a:ext uri="{FF2B5EF4-FFF2-40B4-BE49-F238E27FC236}">
                <a16:creationId xmlns:a16="http://schemas.microsoft.com/office/drawing/2014/main" id="{191E7B34-91C4-495E-977F-644D30148993}"/>
              </a:ext>
            </a:extLst>
          </p:cNvPr>
          <p:cNvSpPr txBox="1"/>
          <p:nvPr/>
        </p:nvSpPr>
        <p:spPr>
          <a:xfrm>
            <a:off x="876300" y="5994400"/>
            <a:ext cx="10121900" cy="646331"/>
          </a:xfrm>
          <a:prstGeom prst="rect">
            <a:avLst/>
          </a:prstGeom>
          <a:noFill/>
        </p:spPr>
        <p:txBody>
          <a:bodyPr wrap="square" rtlCol="0">
            <a:spAutoFit/>
          </a:bodyPr>
          <a:lstStyle/>
          <a:p>
            <a:r>
              <a:rPr lang="en-US" sz="1200" dirty="0"/>
              <a:t>This comparison does not take all material factors into account and must not be used with the public. These factors include but are not limited to: availability, surrender periods, or fees and expenses. For information regarding these and other factors please consult each company's respective policy guide. 	</a:t>
            </a:r>
          </a:p>
        </p:txBody>
      </p:sp>
    </p:spTree>
    <p:extLst>
      <p:ext uri="{BB962C8B-B14F-4D97-AF65-F5344CB8AC3E}">
        <p14:creationId xmlns:p14="http://schemas.microsoft.com/office/powerpoint/2010/main" val="111633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Achieving leverage</a:t>
            </a:r>
          </a:p>
        </p:txBody>
      </p:sp>
      <p:cxnSp>
        <p:nvCxnSpPr>
          <p:cNvPr id="6" name="Straight Connector 5"/>
          <p:cNvCxnSpPr/>
          <p:nvPr/>
        </p:nvCxnSpPr>
        <p:spPr>
          <a:xfrm>
            <a:off x="5983991" y="6018856"/>
            <a:ext cx="2795588" cy="0"/>
          </a:xfrm>
          <a:prstGeom prst="line">
            <a:avLst/>
          </a:prstGeom>
          <a:ln w="508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8779580" y="4421243"/>
            <a:ext cx="0" cy="1597613"/>
          </a:xfrm>
          <a:prstGeom prst="line">
            <a:avLst/>
          </a:prstGeom>
          <a:ln w="508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71914" y="4400551"/>
            <a:ext cx="2015332" cy="0"/>
          </a:xfrm>
          <a:prstGeom prst="line">
            <a:avLst/>
          </a:prstGeom>
          <a:ln w="508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6870" y="2820676"/>
            <a:ext cx="2425419" cy="1538883"/>
          </a:xfrm>
          <a:prstGeom prst="rect">
            <a:avLst/>
          </a:prstGeom>
          <a:solidFill>
            <a:schemeClr val="bg1"/>
          </a:solidFill>
        </p:spPr>
        <p:txBody>
          <a:bodyPr wrap="square" rtlCol="0">
            <a:spAutoFit/>
          </a:bodyPr>
          <a:lstStyle/>
          <a:p>
            <a:pPr algn="ctr"/>
            <a:r>
              <a:rPr lang="en-US" sz="2000" b="1" dirty="0">
                <a:solidFill>
                  <a:srgbClr val="002060"/>
                </a:solidFill>
              </a:rPr>
              <a:t>$762,353 more </a:t>
            </a:r>
            <a:r>
              <a:rPr lang="en-US" dirty="0"/>
              <a:t>benefits paid over six years with cash indemnity vs. reimbursement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99" y="1990820"/>
            <a:ext cx="5107692" cy="4276610"/>
          </a:xfrm>
          <a:prstGeom prst="rect">
            <a:avLst/>
          </a:prstGeom>
        </p:spPr>
      </p:pic>
      <p:sp>
        <p:nvSpPr>
          <p:cNvPr id="3" name="TextBox 2"/>
          <p:cNvSpPr txBox="1"/>
          <p:nvPr/>
        </p:nvSpPr>
        <p:spPr>
          <a:xfrm>
            <a:off x="798786" y="6476191"/>
            <a:ext cx="8828690" cy="276999"/>
          </a:xfrm>
          <a:prstGeom prst="rect">
            <a:avLst/>
          </a:prstGeom>
          <a:noFill/>
        </p:spPr>
        <p:txBody>
          <a:bodyPr wrap="square" rtlCol="0">
            <a:spAutoFit/>
          </a:bodyPr>
          <a:lstStyle/>
          <a:p>
            <a:r>
              <a:rPr lang="en-US" sz="1200" dirty="0"/>
              <a:t>This is a hypothetical example for illustrative purposes only. </a:t>
            </a:r>
          </a:p>
        </p:txBody>
      </p:sp>
    </p:spTree>
    <p:extLst>
      <p:ext uri="{BB962C8B-B14F-4D97-AF65-F5344CB8AC3E}">
        <p14:creationId xmlns:p14="http://schemas.microsoft.com/office/powerpoint/2010/main" val="130373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par>
                          <p:cTn id="14" fill="hold">
                            <p:stCondLst>
                              <p:cond delay="75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750"/>
                                        <p:tgtEl>
                                          <p:spTgt spid="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4728383" cy="4757563"/>
          </a:xfrm>
        </p:spPr>
        <p:txBody>
          <a:bodyPr/>
          <a:lstStyle/>
          <a:p>
            <a:r>
              <a:rPr lang="en-US" dirty="0"/>
              <a:t>How can clients keep up with the rising cost of care?</a:t>
            </a:r>
          </a:p>
        </p:txBody>
      </p:sp>
    </p:spTree>
    <p:extLst>
      <p:ext uri="{BB962C8B-B14F-4D97-AF65-F5344CB8AC3E}">
        <p14:creationId xmlns:p14="http://schemas.microsoft.com/office/powerpoint/2010/main" val="133192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35350CC0-BFC2-483F-90CB-F10F7C1027E5}"/>
              </a:ext>
            </a:extLst>
          </p:cNvPr>
          <p:cNvSpPr txBox="1"/>
          <p:nvPr/>
        </p:nvSpPr>
        <p:spPr>
          <a:xfrm>
            <a:off x="222738" y="6340508"/>
            <a:ext cx="11145173" cy="400110"/>
          </a:xfrm>
          <a:prstGeom prst="rect">
            <a:avLst/>
          </a:prstGeom>
          <a:noFill/>
        </p:spPr>
        <p:txBody>
          <a:bodyPr wrap="square" rtlCol="0">
            <a:spAutoFit/>
          </a:bodyPr>
          <a:lstStyle/>
          <a:p>
            <a:pPr marL="228600" indent="-228600">
              <a:buAutoNum type="arabicPeriod"/>
            </a:pPr>
            <a:r>
              <a:rPr lang="en-US" sz="1000" dirty="0"/>
              <a:t>Costs of care. US Department of Health and Human Services. 2016. </a:t>
            </a:r>
            <a:r>
              <a:rPr lang="en-US" sz="1000" dirty="0">
                <a:hlinkClick r:id="rId3"/>
              </a:rPr>
              <a:t>https://longtermcare.acl.gov/costs-how-to-pay/costs-of-care.html</a:t>
            </a:r>
            <a:endParaRPr lang="en-US" sz="1000" dirty="0"/>
          </a:p>
          <a:p>
            <a:pPr marL="228600" indent="-228600">
              <a:buAutoNum type="arabicPeriod"/>
            </a:pPr>
            <a:r>
              <a:rPr lang="en-US" sz="1000" dirty="0"/>
              <a:t>Calculate the cost of long-term care. LTC News. 2020. </a:t>
            </a:r>
            <a:r>
              <a:rPr lang="en-US" sz="1000" dirty="0">
                <a:hlinkClick r:id="rId4"/>
              </a:rPr>
              <a:t>https://www.ltcnews.com/resources/states/</a:t>
            </a:r>
            <a:endParaRPr lang="en-US" sz="1000" dirty="0"/>
          </a:p>
        </p:txBody>
      </p:sp>
      <p:grpSp>
        <p:nvGrpSpPr>
          <p:cNvPr id="11" name="Group 10">
            <a:extLst>
              <a:ext uri="{FF2B5EF4-FFF2-40B4-BE49-F238E27FC236}">
                <a16:creationId xmlns:a16="http://schemas.microsoft.com/office/drawing/2014/main" id="{E3106563-F3B1-45BB-A7DE-0B049D70B97D}"/>
              </a:ext>
            </a:extLst>
          </p:cNvPr>
          <p:cNvGrpSpPr/>
          <p:nvPr/>
        </p:nvGrpSpPr>
        <p:grpSpPr>
          <a:xfrm>
            <a:off x="3512457" y="1683657"/>
            <a:ext cx="8331198" cy="4325257"/>
            <a:chOff x="3091543" y="1683657"/>
            <a:chExt cx="8621486" cy="4325257"/>
          </a:xfrm>
        </p:grpSpPr>
        <p:graphicFrame>
          <p:nvGraphicFramePr>
            <p:cNvPr id="48" name="Chart 47">
              <a:extLst>
                <a:ext uri="{FF2B5EF4-FFF2-40B4-BE49-F238E27FC236}">
                  <a16:creationId xmlns:a16="http://schemas.microsoft.com/office/drawing/2014/main" id="{4C4B2678-60CF-41DE-A559-D5167AA0B4CC}"/>
                </a:ext>
              </a:extLst>
            </p:cNvPr>
            <p:cNvGraphicFramePr>
              <a:graphicFrameLocks/>
            </p:cNvGraphicFramePr>
            <p:nvPr>
              <p:extLst>
                <p:ext uri="{D42A27DB-BD31-4B8C-83A1-F6EECF244321}">
                  <p14:modId xmlns:p14="http://schemas.microsoft.com/office/powerpoint/2010/main" val="47180366"/>
                </p:ext>
              </p:extLst>
            </p:nvPr>
          </p:nvGraphicFramePr>
          <p:xfrm>
            <a:off x="3091543" y="1683657"/>
            <a:ext cx="8621486" cy="432525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AD5DE20C-6DC0-4B13-80F9-845B3F23E397}"/>
                </a:ext>
              </a:extLst>
            </p:cNvPr>
            <p:cNvSpPr txBox="1"/>
            <p:nvPr/>
          </p:nvSpPr>
          <p:spPr>
            <a:xfrm>
              <a:off x="7002780" y="5654374"/>
              <a:ext cx="167640" cy="184666"/>
            </a:xfrm>
            <a:prstGeom prst="rect">
              <a:avLst/>
            </a:prstGeom>
            <a:noFill/>
          </p:spPr>
          <p:txBody>
            <a:bodyPr wrap="square" rtlCol="0">
              <a:spAutoFit/>
            </a:bodyPr>
            <a:lstStyle/>
            <a:p>
              <a:r>
                <a:rPr lang="en-US" sz="600" dirty="0"/>
                <a:t>1</a:t>
              </a:r>
            </a:p>
          </p:txBody>
        </p:sp>
        <p:sp>
          <p:nvSpPr>
            <p:cNvPr id="50" name="TextBox 49">
              <a:extLst>
                <a:ext uri="{FF2B5EF4-FFF2-40B4-BE49-F238E27FC236}">
                  <a16:creationId xmlns:a16="http://schemas.microsoft.com/office/drawing/2014/main" id="{4DB4FA8D-2556-4140-8CA4-FD5FE492F9FA}"/>
                </a:ext>
              </a:extLst>
            </p:cNvPr>
            <p:cNvSpPr txBox="1"/>
            <p:nvPr/>
          </p:nvSpPr>
          <p:spPr>
            <a:xfrm>
              <a:off x="8157874" y="5654374"/>
              <a:ext cx="167641" cy="184666"/>
            </a:xfrm>
            <a:prstGeom prst="rect">
              <a:avLst/>
            </a:prstGeom>
            <a:noFill/>
          </p:spPr>
          <p:txBody>
            <a:bodyPr wrap="square" rtlCol="0">
              <a:spAutoFit/>
            </a:bodyPr>
            <a:lstStyle/>
            <a:p>
              <a:r>
                <a:rPr lang="en-US" sz="600" dirty="0"/>
                <a:t>2</a:t>
              </a:r>
            </a:p>
          </p:txBody>
        </p:sp>
        <p:sp>
          <p:nvSpPr>
            <p:cNvPr id="51" name="TextBox 50">
              <a:extLst>
                <a:ext uri="{FF2B5EF4-FFF2-40B4-BE49-F238E27FC236}">
                  <a16:creationId xmlns:a16="http://schemas.microsoft.com/office/drawing/2014/main" id="{70DA770C-4910-45F2-BE38-995844973FF3}"/>
                </a:ext>
              </a:extLst>
            </p:cNvPr>
            <p:cNvSpPr txBox="1"/>
            <p:nvPr/>
          </p:nvSpPr>
          <p:spPr>
            <a:xfrm>
              <a:off x="7575993" y="5647088"/>
              <a:ext cx="167641" cy="184666"/>
            </a:xfrm>
            <a:prstGeom prst="rect">
              <a:avLst/>
            </a:prstGeom>
            <a:noFill/>
          </p:spPr>
          <p:txBody>
            <a:bodyPr wrap="square" rtlCol="0">
              <a:spAutoFit/>
            </a:bodyPr>
            <a:lstStyle/>
            <a:p>
              <a:r>
                <a:rPr lang="en-US" sz="600" dirty="0"/>
                <a:t>2</a:t>
              </a:r>
            </a:p>
          </p:txBody>
        </p:sp>
      </p:grpSp>
      <p:sp>
        <p:nvSpPr>
          <p:cNvPr id="53" name="Title 1">
            <a:extLst>
              <a:ext uri="{FF2B5EF4-FFF2-40B4-BE49-F238E27FC236}">
                <a16:creationId xmlns:a16="http://schemas.microsoft.com/office/drawing/2014/main" id="{ED0AF53B-C9FA-436B-8D31-606D89E56E04}"/>
              </a:ext>
            </a:extLst>
          </p:cNvPr>
          <p:cNvSpPr>
            <a:spLocks noGrp="1"/>
          </p:cNvSpPr>
          <p:nvPr>
            <p:ph type="title"/>
          </p:nvPr>
        </p:nvSpPr>
        <p:spPr>
          <a:xfrm>
            <a:off x="506744" y="2857973"/>
            <a:ext cx="2860571" cy="858716"/>
          </a:xfrm>
        </p:spPr>
        <p:txBody>
          <a:bodyPr/>
          <a:lstStyle/>
          <a:p>
            <a:r>
              <a:rPr lang="en-US" sz="2800" dirty="0"/>
              <a:t>Cost of care</a:t>
            </a:r>
            <a:br>
              <a:rPr lang="en-US" sz="2800" dirty="0"/>
            </a:br>
            <a:r>
              <a:rPr lang="en-US" sz="2000" b="0" dirty="0"/>
              <a:t>National annual medians</a:t>
            </a:r>
            <a:endParaRPr lang="en-US" sz="2800" b="0" dirty="0"/>
          </a:p>
        </p:txBody>
      </p:sp>
    </p:spTree>
    <p:extLst>
      <p:ext uri="{BB962C8B-B14F-4D97-AF65-F5344CB8AC3E}">
        <p14:creationId xmlns:p14="http://schemas.microsoft.com/office/powerpoint/2010/main" val="15151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29" y="1473200"/>
            <a:ext cx="8741809" cy="1095433"/>
          </a:xfrm>
        </p:spPr>
        <p:txBody>
          <a:bodyPr/>
          <a:lstStyle/>
          <a:p>
            <a:pPr>
              <a:lnSpc>
                <a:spcPct val="100000"/>
              </a:lnSpc>
            </a:pPr>
            <a:r>
              <a:rPr lang="en-US" sz="4800" dirty="0"/>
              <a:t>Our time today … </a:t>
            </a:r>
          </a:p>
        </p:txBody>
      </p:sp>
      <p:grpSp>
        <p:nvGrpSpPr>
          <p:cNvPr id="15" name="Group 14"/>
          <p:cNvGrpSpPr/>
          <p:nvPr/>
        </p:nvGrpSpPr>
        <p:grpSpPr>
          <a:xfrm>
            <a:off x="618965" y="2743683"/>
            <a:ext cx="2330813" cy="2348773"/>
            <a:chOff x="1911072" y="2603172"/>
            <a:chExt cx="2624205" cy="2644426"/>
          </a:xfrm>
        </p:grpSpPr>
        <p:grpSp>
          <p:nvGrpSpPr>
            <p:cNvPr id="3" name="Group 2"/>
            <p:cNvGrpSpPr/>
            <p:nvPr/>
          </p:nvGrpSpPr>
          <p:grpSpPr>
            <a:xfrm>
              <a:off x="1911072" y="2623393"/>
              <a:ext cx="2624205" cy="2624205"/>
              <a:chOff x="306715" y="4529006"/>
              <a:chExt cx="1990439" cy="1990439"/>
            </a:xfrm>
          </p:grpSpPr>
          <p:sp>
            <p:nvSpPr>
              <p:cNvPr id="4" name="Oval 3">
                <a:hlinkClick r:id="rId3" action="ppaction://hlinksldjump"/>
              </p:cNvPr>
              <p:cNvSpPr/>
              <p:nvPr/>
            </p:nvSpPr>
            <p:spPr>
              <a:xfrm>
                <a:off x="306715" y="4529006"/>
                <a:ext cx="1990439" cy="1990439"/>
              </a:xfrm>
              <a:prstGeom prst="ellipse">
                <a:avLst/>
              </a:prstGeom>
              <a:solidFill>
                <a:srgbClr val="CDDC2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426328" y="5098617"/>
                <a:ext cx="1751214" cy="830997"/>
              </a:xfrm>
              <a:prstGeom prst="rect">
                <a:avLst/>
              </a:prstGeom>
              <a:noFill/>
            </p:spPr>
            <p:txBody>
              <a:bodyPr wrap="square" rtlCol="0" anchor="ctr">
                <a:spAutoFit/>
              </a:bodyPr>
              <a:lstStyle/>
              <a:p>
                <a:pPr algn="ctr"/>
                <a:r>
                  <a:rPr lang="en-US" sz="2400" b="1" dirty="0">
                    <a:solidFill>
                      <a:schemeClr val="accent3"/>
                    </a:solidFill>
                    <a:latin typeface="+mj-lt"/>
                  </a:rPr>
                  <a:t>Company update</a:t>
                </a:r>
                <a:endParaRPr lang="en-US" sz="1100" dirty="0">
                  <a:solidFill>
                    <a:schemeClr val="accent3"/>
                  </a:solidFill>
                  <a:latin typeface="+mj-lt"/>
                </a:endParaRPr>
              </a:p>
            </p:txBody>
          </p:sp>
        </p:grpSp>
        <p:sp>
          <p:nvSpPr>
            <p:cNvPr id="16" name="Oval 15">
              <a:hlinkClick r:id="rId3" action="ppaction://hlinksldjump"/>
            </p:cNvPr>
            <p:cNvSpPr/>
            <p:nvPr/>
          </p:nvSpPr>
          <p:spPr>
            <a:xfrm>
              <a:off x="1911072" y="2603172"/>
              <a:ext cx="2624205" cy="262420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4" name="Group 13"/>
          <p:cNvGrpSpPr/>
          <p:nvPr/>
        </p:nvGrpSpPr>
        <p:grpSpPr>
          <a:xfrm>
            <a:off x="2691389" y="2743683"/>
            <a:ext cx="2344789" cy="2339792"/>
            <a:chOff x="3695669" y="2613283"/>
            <a:chExt cx="2639941" cy="2634315"/>
          </a:xfrm>
        </p:grpSpPr>
        <p:grpSp>
          <p:nvGrpSpPr>
            <p:cNvPr id="5" name="Group 4"/>
            <p:cNvGrpSpPr/>
            <p:nvPr/>
          </p:nvGrpSpPr>
          <p:grpSpPr>
            <a:xfrm>
              <a:off x="3695669" y="2623393"/>
              <a:ext cx="2624205" cy="2624205"/>
              <a:chOff x="2091312" y="4529006"/>
              <a:chExt cx="1990439" cy="1990439"/>
            </a:xfrm>
          </p:grpSpPr>
          <p:sp>
            <p:nvSpPr>
              <p:cNvPr id="6" name="Oval 5">
                <a:hlinkClick r:id="rId4" action="ppaction://hlinksldjump"/>
              </p:cNvPr>
              <p:cNvSpPr/>
              <p:nvPr/>
            </p:nvSpPr>
            <p:spPr>
              <a:xfrm>
                <a:off x="2091312" y="4529006"/>
                <a:ext cx="1990439" cy="1990439"/>
              </a:xfrm>
              <a:prstGeom prst="ellipse">
                <a:avLst/>
              </a:prstGeom>
              <a:solidFill>
                <a:srgbClr val="94C8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177543" y="5098617"/>
                <a:ext cx="1817978" cy="830997"/>
              </a:xfrm>
              <a:prstGeom prst="rect">
                <a:avLst/>
              </a:prstGeom>
              <a:noFill/>
            </p:spPr>
            <p:txBody>
              <a:bodyPr wrap="square" rtlCol="0" anchor="ctr">
                <a:spAutoFit/>
              </a:bodyPr>
              <a:lstStyle/>
              <a:p>
                <a:pPr algn="ctr"/>
                <a:r>
                  <a:rPr lang="en-US" sz="2400" b="1" dirty="0">
                    <a:solidFill>
                      <a:schemeClr val="accent3"/>
                    </a:solidFill>
                    <a:latin typeface="+mj-lt"/>
                  </a:rPr>
                  <a:t>SecureCare basics</a:t>
                </a:r>
                <a:endParaRPr lang="en-US" sz="1100" dirty="0">
                  <a:solidFill>
                    <a:schemeClr val="accent3"/>
                  </a:solidFill>
                  <a:latin typeface="+mj-lt"/>
                </a:endParaRPr>
              </a:p>
            </p:txBody>
          </p:sp>
        </p:grpSp>
        <p:sp>
          <p:nvSpPr>
            <p:cNvPr id="24" name="Oval 23">
              <a:hlinkClick r:id="rId5" action="ppaction://hlinksldjump"/>
            </p:cNvPr>
            <p:cNvSpPr/>
            <p:nvPr/>
          </p:nvSpPr>
          <p:spPr>
            <a:xfrm>
              <a:off x="3711405" y="2613283"/>
              <a:ext cx="2624205" cy="262420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 name="Group 12"/>
          <p:cNvGrpSpPr/>
          <p:nvPr/>
        </p:nvGrpSpPr>
        <p:grpSpPr>
          <a:xfrm>
            <a:off x="4777789" y="2741057"/>
            <a:ext cx="2334307" cy="2336064"/>
            <a:chOff x="5480266" y="2617480"/>
            <a:chExt cx="2628139" cy="2630118"/>
          </a:xfrm>
        </p:grpSpPr>
        <p:grpSp>
          <p:nvGrpSpPr>
            <p:cNvPr id="18" name="Group 17"/>
            <p:cNvGrpSpPr/>
            <p:nvPr/>
          </p:nvGrpSpPr>
          <p:grpSpPr>
            <a:xfrm>
              <a:off x="5480266" y="2623393"/>
              <a:ext cx="2624205" cy="2624205"/>
              <a:chOff x="3875909" y="4529006"/>
              <a:chExt cx="1990439" cy="1990439"/>
            </a:xfrm>
          </p:grpSpPr>
          <p:sp>
            <p:nvSpPr>
              <p:cNvPr id="7" name="Oval 6">
                <a:hlinkClick r:id="rId6" action="ppaction://hlinksldjump"/>
              </p:cNvPr>
              <p:cNvSpPr/>
              <p:nvPr/>
            </p:nvSpPr>
            <p:spPr>
              <a:xfrm>
                <a:off x="3875909" y="4529006"/>
                <a:ext cx="1990439" cy="1990439"/>
              </a:xfrm>
              <a:prstGeom prst="ellipse">
                <a:avLst/>
              </a:prstGeom>
              <a:solidFill>
                <a:srgbClr val="1AA2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3970848" y="5159292"/>
                <a:ext cx="1751214" cy="709645"/>
              </a:xfrm>
              <a:prstGeom prst="rect">
                <a:avLst/>
              </a:prstGeom>
              <a:noFill/>
            </p:spPr>
            <p:txBody>
              <a:bodyPr wrap="square" rtlCol="0" anchor="ctr">
                <a:spAutoFit/>
              </a:bodyPr>
              <a:lstStyle/>
              <a:p>
                <a:pPr algn="ctr"/>
                <a:r>
                  <a:rPr lang="en-US" sz="2400" b="1" dirty="0">
                    <a:solidFill>
                      <a:schemeClr val="bg1"/>
                    </a:solidFill>
                    <a:latin typeface="+mj-lt"/>
                  </a:rPr>
                  <a:t>Why it’s unique</a:t>
                </a:r>
                <a:endParaRPr lang="en-US" sz="1100" dirty="0">
                  <a:solidFill>
                    <a:schemeClr val="bg1"/>
                  </a:solidFill>
                  <a:latin typeface="+mj-lt"/>
                </a:endParaRPr>
              </a:p>
            </p:txBody>
          </p:sp>
        </p:grpSp>
        <p:sp>
          <p:nvSpPr>
            <p:cNvPr id="23" name="Oval 22">
              <a:hlinkClick r:id="rId4" action="ppaction://hlinksldjump"/>
            </p:cNvPr>
            <p:cNvSpPr/>
            <p:nvPr/>
          </p:nvSpPr>
          <p:spPr>
            <a:xfrm>
              <a:off x="5484199" y="2617480"/>
              <a:ext cx="2624206" cy="26242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 name="Group 21"/>
          <p:cNvGrpSpPr/>
          <p:nvPr/>
        </p:nvGrpSpPr>
        <p:grpSpPr>
          <a:xfrm>
            <a:off x="6857200" y="2743683"/>
            <a:ext cx="2330813" cy="2330813"/>
            <a:chOff x="5660505" y="4529006"/>
            <a:chExt cx="1990439" cy="1990439"/>
          </a:xfrm>
        </p:grpSpPr>
        <p:sp>
          <p:nvSpPr>
            <p:cNvPr id="25" name="Oval 24">
              <a:hlinkClick r:id="rId7" action="ppaction://hlinksldjump"/>
            </p:cNvPr>
            <p:cNvSpPr/>
            <p:nvPr/>
          </p:nvSpPr>
          <p:spPr>
            <a:xfrm>
              <a:off x="5660505" y="4529006"/>
              <a:ext cx="1990439" cy="1990439"/>
            </a:xfrm>
            <a:prstGeom prst="ellipse">
              <a:avLst/>
            </a:prstGeom>
            <a:solidFill>
              <a:srgbClr val="1B366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TextBox 25"/>
            <p:cNvSpPr txBox="1"/>
            <p:nvPr/>
          </p:nvSpPr>
          <p:spPr>
            <a:xfrm>
              <a:off x="5824322" y="5159294"/>
              <a:ext cx="1662806" cy="709645"/>
            </a:xfrm>
            <a:prstGeom prst="rect">
              <a:avLst/>
            </a:prstGeom>
            <a:noFill/>
          </p:spPr>
          <p:txBody>
            <a:bodyPr wrap="square" rtlCol="0" anchor="ctr">
              <a:spAutoFit/>
            </a:bodyPr>
            <a:lstStyle/>
            <a:p>
              <a:pPr algn="ctr"/>
              <a:r>
                <a:rPr lang="en-US" sz="2400" b="1" dirty="0">
                  <a:solidFill>
                    <a:schemeClr val="bg1"/>
                  </a:solidFill>
                  <a:latin typeface="+mj-lt"/>
                </a:rPr>
                <a:t>Sales concepts</a:t>
              </a:r>
              <a:endParaRPr lang="en-US" sz="1100" dirty="0">
                <a:solidFill>
                  <a:schemeClr val="bg1"/>
                </a:solidFill>
                <a:latin typeface="+mj-lt"/>
              </a:endParaRPr>
            </a:p>
          </p:txBody>
        </p:sp>
      </p:grpSp>
      <p:grpSp>
        <p:nvGrpSpPr>
          <p:cNvPr id="21" name="Group 20"/>
          <p:cNvGrpSpPr/>
          <p:nvPr/>
        </p:nvGrpSpPr>
        <p:grpSpPr>
          <a:xfrm>
            <a:off x="8929626" y="2743683"/>
            <a:ext cx="2330813" cy="2330813"/>
            <a:chOff x="5660505" y="4529006"/>
            <a:chExt cx="1990439" cy="1990439"/>
          </a:xfrm>
        </p:grpSpPr>
        <p:sp>
          <p:nvSpPr>
            <p:cNvPr id="8" name="Oval 7">
              <a:hlinkClick r:id="rId7" action="ppaction://hlinksldjump"/>
            </p:cNvPr>
            <p:cNvSpPr/>
            <p:nvPr/>
          </p:nvSpPr>
          <p:spPr>
            <a:xfrm>
              <a:off x="5660505" y="4529006"/>
              <a:ext cx="1990439" cy="1990439"/>
            </a:xfrm>
            <a:prstGeom prst="ellipse">
              <a:avLst/>
            </a:prstGeom>
            <a:solidFill>
              <a:srgbClr val="0C7B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5660506" y="5159293"/>
              <a:ext cx="1990438" cy="709645"/>
            </a:xfrm>
            <a:prstGeom prst="rect">
              <a:avLst/>
            </a:prstGeom>
            <a:noFill/>
          </p:spPr>
          <p:txBody>
            <a:bodyPr wrap="square" rtlCol="0" anchor="ctr">
              <a:spAutoFit/>
            </a:bodyPr>
            <a:lstStyle/>
            <a:p>
              <a:pPr algn="ctr"/>
              <a:r>
                <a:rPr lang="en-US" sz="2400" b="1" dirty="0">
                  <a:solidFill>
                    <a:schemeClr val="bg1"/>
                  </a:solidFill>
                  <a:latin typeface="+mj-lt"/>
                </a:rPr>
                <a:t>Service excellence</a:t>
              </a:r>
              <a:endParaRPr lang="en-US" sz="1100" dirty="0">
                <a:solidFill>
                  <a:schemeClr val="bg1"/>
                </a:solidFill>
                <a:latin typeface="+mj-lt"/>
              </a:endParaRPr>
            </a:p>
          </p:txBody>
        </p:sp>
      </p:grpSp>
      <p:sp>
        <p:nvSpPr>
          <p:cNvPr id="17" name="Rectangle 16">
            <a:hlinkClick r:id="rId6" action="ppaction://hlinksldjump"/>
          </p:cNvPr>
          <p:cNvSpPr/>
          <p:nvPr/>
        </p:nvSpPr>
        <p:spPr>
          <a:xfrm>
            <a:off x="7108602" y="2761643"/>
            <a:ext cx="1887581" cy="2310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7" action="ppaction://hlinksldjump"/>
          </p:cNvPr>
          <p:cNvSpPr/>
          <p:nvPr/>
        </p:nvSpPr>
        <p:spPr>
          <a:xfrm>
            <a:off x="9164082" y="2741057"/>
            <a:ext cx="2096357" cy="2310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56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15" y="2243797"/>
            <a:ext cx="3871546" cy="1717431"/>
          </a:xfrm>
        </p:spPr>
        <p:txBody>
          <a:bodyPr/>
          <a:lstStyle/>
          <a:p>
            <a:r>
              <a:rPr lang="en-US" dirty="0"/>
              <a:t>Inflation protection:</a:t>
            </a:r>
            <a:endParaRPr lang="en-US" sz="2800" b="0" dirty="0"/>
          </a:p>
        </p:txBody>
      </p:sp>
      <p:graphicFrame>
        <p:nvGraphicFramePr>
          <p:cNvPr id="5" name="Chart 4"/>
          <p:cNvGraphicFramePr>
            <a:graphicFrameLocks/>
          </p:cNvGraphicFramePr>
          <p:nvPr>
            <p:extLst>
              <p:ext uri="{D42A27DB-BD31-4B8C-83A1-F6EECF244321}">
                <p14:modId xmlns:p14="http://schemas.microsoft.com/office/powerpoint/2010/main" val="3103980735"/>
              </p:ext>
            </p:extLst>
          </p:nvPr>
        </p:nvGraphicFramePr>
        <p:xfrm>
          <a:off x="4044461" y="1559169"/>
          <a:ext cx="7784124" cy="50409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157653" y="2704513"/>
            <a:ext cx="2781300" cy="1717431"/>
          </a:xfrm>
          <a:prstGeom prst="rect">
            <a:avLst/>
          </a:prstGeom>
        </p:spPr>
        <p:txBody>
          <a:bodyPr vert="horz" lIns="0" tIns="0" rIns="0" bIns="0" rtlCol="0" anchor="t" anchorCtr="0">
            <a:noAutofit/>
          </a:bodyPr>
          <a:lstStyle>
            <a:lvl1pPr algn="l" defTabSz="914400" rtl="0" eaLnBrk="1" latinLnBrk="0" hangingPunct="1">
              <a:lnSpc>
                <a:spcPts val="3100"/>
              </a:lnSpc>
              <a:spcBef>
                <a:spcPct val="0"/>
              </a:spcBef>
              <a:buNone/>
              <a:defRPr lang="en-US" sz="3000" b="1" kern="1200" baseline="0">
                <a:solidFill>
                  <a:schemeClr val="accent1"/>
                </a:solidFill>
                <a:latin typeface="+mj-lt"/>
                <a:ea typeface="+mj-ea"/>
                <a:cs typeface="+mj-cs"/>
              </a:defRPr>
            </a:lvl1pPr>
          </a:lstStyle>
          <a:p>
            <a:r>
              <a:rPr lang="en-US" sz="2800" b="0" dirty="0"/>
              <a:t>opportunity to keep up with cost of care</a:t>
            </a:r>
          </a:p>
        </p:txBody>
      </p:sp>
      <p:sp>
        <p:nvSpPr>
          <p:cNvPr id="4" name="TextBox 3"/>
          <p:cNvSpPr txBox="1"/>
          <p:nvPr/>
        </p:nvSpPr>
        <p:spPr>
          <a:xfrm>
            <a:off x="172915" y="6553450"/>
            <a:ext cx="6322742"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221039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protections do clients have in place?</a:t>
            </a:r>
          </a:p>
        </p:txBody>
      </p:sp>
    </p:spTree>
    <p:extLst>
      <p:ext uri="{BB962C8B-B14F-4D97-AF65-F5344CB8AC3E}">
        <p14:creationId xmlns:p14="http://schemas.microsoft.com/office/powerpoint/2010/main" val="317155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98878" y="1447800"/>
            <a:ext cx="10363200" cy="960120"/>
          </a:xfrm>
        </p:spPr>
        <p:txBody>
          <a:bodyPr/>
          <a:lstStyle/>
          <a:p>
            <a:r>
              <a:rPr lang="en-US" b="1" dirty="0">
                <a:latin typeface="Arial" panose="020B0604020202020204" pitchFamily="34" charset="0"/>
                <a:cs typeface="Arial" panose="020B0604020202020204" pitchFamily="34" charset="0"/>
              </a:rPr>
              <a:t>Four guarantees</a:t>
            </a:r>
          </a:p>
        </p:txBody>
      </p:sp>
      <p:sp>
        <p:nvSpPr>
          <p:cNvPr id="34" name="Block Arc 33"/>
          <p:cNvSpPr/>
          <p:nvPr/>
        </p:nvSpPr>
        <p:spPr>
          <a:xfrm flipH="1" flipV="1">
            <a:off x="3714294" y="1835439"/>
            <a:ext cx="4233730" cy="4156058"/>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3605992" y="1804358"/>
            <a:ext cx="4233730" cy="4233730"/>
            <a:chOff x="7943665" y="1634769"/>
            <a:chExt cx="4233730" cy="4233730"/>
          </a:xfrm>
        </p:grpSpPr>
        <p:sp>
          <p:nvSpPr>
            <p:cNvPr id="28" name="Block Arc 27"/>
            <p:cNvSpPr/>
            <p:nvPr/>
          </p:nvSpPr>
          <p:spPr>
            <a:xfrm flipV="1">
              <a:off x="7943665" y="1634769"/>
              <a:ext cx="4233730" cy="4233730"/>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20"/>
            <p:cNvSpPr/>
            <p:nvPr/>
          </p:nvSpPr>
          <p:spPr>
            <a:xfrm>
              <a:off x="7943665" y="1634769"/>
              <a:ext cx="4233730" cy="4233730"/>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p:cNvSpPr/>
            <p:nvPr/>
          </p:nvSpPr>
          <p:spPr>
            <a:xfrm flipH="1" flipV="1">
              <a:off x="7943665" y="1634769"/>
              <a:ext cx="4233730" cy="4233730"/>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p:cNvSpPr/>
            <p:nvPr/>
          </p:nvSpPr>
          <p:spPr>
            <a:xfrm flipH="1">
              <a:off x="7943665" y="1634769"/>
              <a:ext cx="4233730" cy="4233730"/>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Block Arc 32"/>
          <p:cNvSpPr/>
          <p:nvPr/>
        </p:nvSpPr>
        <p:spPr>
          <a:xfrm flipH="1">
            <a:off x="3605992" y="1729659"/>
            <a:ext cx="4233730" cy="4156058"/>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lock Arc 31"/>
          <p:cNvSpPr/>
          <p:nvPr/>
        </p:nvSpPr>
        <p:spPr>
          <a:xfrm>
            <a:off x="3408383" y="1840428"/>
            <a:ext cx="4233730" cy="4156058"/>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lock Arc 34"/>
          <p:cNvSpPr/>
          <p:nvPr/>
        </p:nvSpPr>
        <p:spPr>
          <a:xfrm rot="190797" flipV="1">
            <a:off x="3600946" y="2002197"/>
            <a:ext cx="4233730" cy="4156058"/>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p:cNvSpPr/>
          <p:nvPr/>
        </p:nvSpPr>
        <p:spPr>
          <a:xfrm>
            <a:off x="4600055" y="2865809"/>
            <a:ext cx="2156297" cy="215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700602" y="2596893"/>
            <a:ext cx="1536700" cy="584775"/>
          </a:xfrm>
          <a:prstGeom prst="rect">
            <a:avLst/>
          </a:prstGeom>
          <a:noFill/>
        </p:spPr>
        <p:txBody>
          <a:bodyPr wrap="square" rtlCol="0">
            <a:spAutoFit/>
          </a:bodyPr>
          <a:lstStyle/>
          <a:p>
            <a:pPr algn="ctr"/>
            <a:r>
              <a:rPr lang="en-US" sz="1600" b="1" dirty="0">
                <a:solidFill>
                  <a:schemeClr val="bg1"/>
                </a:solidFill>
              </a:rPr>
              <a:t>Long-term care</a:t>
            </a:r>
          </a:p>
        </p:txBody>
      </p:sp>
      <p:sp>
        <p:nvSpPr>
          <p:cNvPr id="50" name="TextBox 49"/>
          <p:cNvSpPr txBox="1"/>
          <p:nvPr/>
        </p:nvSpPr>
        <p:spPr>
          <a:xfrm>
            <a:off x="6293488" y="2622293"/>
            <a:ext cx="1320945" cy="584775"/>
          </a:xfrm>
          <a:prstGeom prst="rect">
            <a:avLst/>
          </a:prstGeom>
          <a:noFill/>
        </p:spPr>
        <p:txBody>
          <a:bodyPr wrap="square" rtlCol="0">
            <a:spAutoFit/>
          </a:bodyPr>
          <a:lstStyle/>
          <a:p>
            <a:pPr algn="ctr"/>
            <a:r>
              <a:rPr lang="en-US" sz="1600" b="1" dirty="0">
                <a:solidFill>
                  <a:schemeClr val="tx2"/>
                </a:solidFill>
              </a:rPr>
              <a:t>Death benefit</a:t>
            </a:r>
          </a:p>
        </p:txBody>
      </p:sp>
      <p:sp>
        <p:nvSpPr>
          <p:cNvPr id="62" name="TextBox 61"/>
          <p:cNvSpPr txBox="1"/>
          <p:nvPr/>
        </p:nvSpPr>
        <p:spPr>
          <a:xfrm>
            <a:off x="6076447" y="4775313"/>
            <a:ext cx="1536700" cy="584775"/>
          </a:xfrm>
          <a:prstGeom prst="rect">
            <a:avLst/>
          </a:prstGeom>
          <a:noFill/>
        </p:spPr>
        <p:txBody>
          <a:bodyPr wrap="square" rtlCol="0">
            <a:spAutoFit/>
          </a:bodyPr>
          <a:lstStyle/>
          <a:p>
            <a:pPr algn="ctr"/>
            <a:r>
              <a:rPr lang="en-US" sz="1600" b="1" dirty="0">
                <a:solidFill>
                  <a:schemeClr val="bg1"/>
                </a:solidFill>
              </a:rPr>
              <a:t>Return of premium</a:t>
            </a:r>
            <a:endParaRPr lang="en-US" sz="1600" b="1" baseline="30000" dirty="0">
              <a:solidFill>
                <a:schemeClr val="bg1"/>
              </a:solidFill>
            </a:endParaRPr>
          </a:p>
        </p:txBody>
      </p:sp>
      <p:sp>
        <p:nvSpPr>
          <p:cNvPr id="63" name="TextBox 62"/>
          <p:cNvSpPr txBox="1"/>
          <p:nvPr/>
        </p:nvSpPr>
        <p:spPr>
          <a:xfrm>
            <a:off x="3786856" y="4606607"/>
            <a:ext cx="1278028" cy="830997"/>
          </a:xfrm>
          <a:prstGeom prst="rect">
            <a:avLst/>
          </a:prstGeom>
          <a:noFill/>
        </p:spPr>
        <p:txBody>
          <a:bodyPr wrap="square" rtlCol="0">
            <a:spAutoFit/>
          </a:bodyPr>
          <a:lstStyle/>
          <a:p>
            <a:pPr algn="ctr"/>
            <a:r>
              <a:rPr lang="en-US" sz="1600" b="1" spc="-20" dirty="0">
                <a:solidFill>
                  <a:schemeClr val="tx2"/>
                </a:solidFill>
              </a:rPr>
              <a:t>Reduced paid-up benefit</a:t>
            </a:r>
            <a:endParaRPr lang="en-US" sz="1600" b="1" spc="-20" baseline="30000" dirty="0">
              <a:solidFill>
                <a:schemeClr val="tx2"/>
              </a:solidFill>
            </a:endParaRPr>
          </a:p>
        </p:txBody>
      </p:sp>
      <p:sp>
        <p:nvSpPr>
          <p:cNvPr id="65" name="TextBox 64"/>
          <p:cNvSpPr txBox="1"/>
          <p:nvPr/>
        </p:nvSpPr>
        <p:spPr>
          <a:xfrm>
            <a:off x="4600055" y="3489394"/>
            <a:ext cx="2215725" cy="707886"/>
          </a:xfrm>
          <a:prstGeom prst="rect">
            <a:avLst/>
          </a:prstGeom>
          <a:noFill/>
        </p:spPr>
        <p:txBody>
          <a:bodyPr wrap="square" rtlCol="0">
            <a:spAutoFit/>
          </a:bodyPr>
          <a:lstStyle/>
          <a:p>
            <a:pPr algn="ctr"/>
            <a:r>
              <a:rPr lang="en-US" sz="2000" b="1" dirty="0"/>
              <a:t>FOUR GUARANTEES</a:t>
            </a:r>
          </a:p>
        </p:txBody>
      </p:sp>
      <p:sp>
        <p:nvSpPr>
          <p:cNvPr id="39" name="Block Arc 38">
            <a:hlinkClick r:id="" action="ppaction://customshow?id=2&amp;return=true"/>
          </p:cNvPr>
          <p:cNvSpPr/>
          <p:nvPr/>
        </p:nvSpPr>
        <p:spPr>
          <a:xfrm flipH="1">
            <a:off x="3619684" y="1686002"/>
            <a:ext cx="4233730" cy="4512989"/>
          </a:xfrm>
          <a:prstGeom prst="blockArc">
            <a:avLst>
              <a:gd name="adj1" fmla="val 10870228"/>
              <a:gd name="adj2" fmla="val 16291631"/>
              <a:gd name="adj3" fmla="val 323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lock Arc 39">
            <a:hlinkClick r:id="" action="ppaction://customshow?id=3&amp;return=true"/>
          </p:cNvPr>
          <p:cNvSpPr/>
          <p:nvPr/>
        </p:nvSpPr>
        <p:spPr>
          <a:xfrm flipH="1" flipV="1">
            <a:off x="3643696" y="1849775"/>
            <a:ext cx="4530320" cy="4486012"/>
          </a:xfrm>
          <a:prstGeom prst="blockArc">
            <a:avLst>
              <a:gd name="adj1" fmla="val 10800000"/>
              <a:gd name="adj2" fmla="val 16291631"/>
              <a:gd name="adj3" fmla="val 323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ock Arc 43">
            <a:hlinkClick r:id="" action="ppaction://customshow?id=1&amp;return=true"/>
          </p:cNvPr>
          <p:cNvSpPr/>
          <p:nvPr/>
        </p:nvSpPr>
        <p:spPr>
          <a:xfrm rot="190797" flipV="1">
            <a:off x="3448045" y="1643053"/>
            <a:ext cx="4539532" cy="4598887"/>
          </a:xfrm>
          <a:prstGeom prst="blockArc">
            <a:avLst>
              <a:gd name="adj1" fmla="val 11026084"/>
              <a:gd name="adj2" fmla="val 16291631"/>
              <a:gd name="adj3" fmla="val 323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Block Arc 44">
            <a:hlinkClick r:id="" action="ppaction://customshow?id=0&amp;return=true"/>
          </p:cNvPr>
          <p:cNvSpPr/>
          <p:nvPr/>
        </p:nvSpPr>
        <p:spPr>
          <a:xfrm>
            <a:off x="3334168" y="1729659"/>
            <a:ext cx="4685084" cy="4318652"/>
          </a:xfrm>
          <a:prstGeom prst="blockArc">
            <a:avLst>
              <a:gd name="adj1" fmla="val 10800000"/>
              <a:gd name="adj2" fmla="val 16147184"/>
              <a:gd name="adj3" fmla="val 3190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4576007" y="4183637"/>
            <a:ext cx="2215725" cy="523220"/>
          </a:xfrm>
          <a:prstGeom prst="rect">
            <a:avLst/>
          </a:prstGeom>
          <a:noFill/>
        </p:spPr>
        <p:txBody>
          <a:bodyPr wrap="square" rtlCol="0">
            <a:spAutoFit/>
          </a:bodyPr>
          <a:lstStyle/>
          <a:p>
            <a:pPr algn="ctr"/>
            <a:r>
              <a:rPr lang="en-US" sz="1400" i="1" dirty="0"/>
              <a:t>Female, age 62</a:t>
            </a:r>
          </a:p>
          <a:p>
            <a:pPr algn="ctr"/>
            <a:r>
              <a:rPr lang="en-US" sz="1400" i="1" dirty="0"/>
              <a:t>$100K 5-pay policy</a:t>
            </a:r>
          </a:p>
        </p:txBody>
      </p:sp>
    </p:spTree>
    <p:extLst>
      <p:ext uri="{BB962C8B-B14F-4D97-AF65-F5344CB8AC3E}">
        <p14:creationId xmlns:p14="http://schemas.microsoft.com/office/powerpoint/2010/main" val="4160484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4512561" cy="4757563"/>
          </a:xfrm>
        </p:spPr>
        <p:txBody>
          <a:bodyPr/>
          <a:lstStyle/>
          <a:p>
            <a:r>
              <a:rPr lang="en-US" dirty="0"/>
              <a:t>What are the tax benefits?</a:t>
            </a:r>
          </a:p>
        </p:txBody>
      </p:sp>
    </p:spTree>
    <p:extLst>
      <p:ext uri="{BB962C8B-B14F-4D97-AF65-F5344CB8AC3E}">
        <p14:creationId xmlns:p14="http://schemas.microsoft.com/office/powerpoint/2010/main" val="500161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045071-4490-491D-8A6F-455434338635}"/>
              </a:ext>
            </a:extLst>
          </p:cNvPr>
          <p:cNvSpPr>
            <a:spLocks noGrp="1"/>
          </p:cNvSpPr>
          <p:nvPr>
            <p:ph type="title"/>
          </p:nvPr>
        </p:nvSpPr>
        <p:spPr>
          <a:xfrm>
            <a:off x="876300" y="1447800"/>
            <a:ext cx="10858500" cy="960120"/>
          </a:xfrm>
        </p:spPr>
        <p:txBody>
          <a:bodyPr/>
          <a:lstStyle/>
          <a:p>
            <a:r>
              <a:rPr lang="en-US" dirty="0" err="1"/>
              <a:t>SecureCare’s</a:t>
            </a:r>
            <a:r>
              <a:rPr lang="en-US" dirty="0"/>
              <a:t> tax implications</a:t>
            </a:r>
          </a:p>
        </p:txBody>
      </p:sp>
      <p:sp>
        <p:nvSpPr>
          <p:cNvPr id="10" name="Content Placeholder 2">
            <a:extLst>
              <a:ext uri="{FF2B5EF4-FFF2-40B4-BE49-F238E27FC236}">
                <a16:creationId xmlns:a16="http://schemas.microsoft.com/office/drawing/2014/main" id="{15A68093-E4A9-4E47-B8FE-F72C4B9F5A9C}"/>
              </a:ext>
            </a:extLst>
          </p:cNvPr>
          <p:cNvSpPr>
            <a:spLocks noGrp="1"/>
          </p:cNvSpPr>
          <p:nvPr>
            <p:ph idx="1"/>
          </p:nvPr>
        </p:nvSpPr>
        <p:spPr>
          <a:xfrm>
            <a:off x="876300" y="2311401"/>
            <a:ext cx="10858500" cy="2319824"/>
          </a:xfrm>
        </p:spPr>
        <p:txBody>
          <a:bodyPr/>
          <a:lstStyle/>
          <a:p>
            <a:r>
              <a:rPr lang="en-US" sz="2400" b="1" dirty="0"/>
              <a:t>Benefits</a:t>
            </a:r>
          </a:p>
          <a:p>
            <a:pPr marL="0" indent="0">
              <a:buNone/>
            </a:pPr>
            <a:r>
              <a:rPr lang="en-US" sz="1800" dirty="0"/>
              <a:t>Cash indemnity benefit not taxed as income – unless above IRS per diem ($400 in 2021)</a:t>
            </a:r>
          </a:p>
          <a:p>
            <a:endParaRPr lang="en-US" sz="1800" dirty="0"/>
          </a:p>
          <a:p>
            <a:r>
              <a:rPr lang="en-US" sz="2400" b="1" dirty="0"/>
              <a:t>Policy structure</a:t>
            </a:r>
          </a:p>
        </p:txBody>
      </p:sp>
      <p:sp>
        <p:nvSpPr>
          <p:cNvPr id="11" name="TextBox 10">
            <a:extLst>
              <a:ext uri="{FF2B5EF4-FFF2-40B4-BE49-F238E27FC236}">
                <a16:creationId xmlns:a16="http://schemas.microsoft.com/office/drawing/2014/main" id="{8E67451E-E6A0-4B21-9950-E0AA94AFD3D7}"/>
              </a:ext>
            </a:extLst>
          </p:cNvPr>
          <p:cNvSpPr txBox="1"/>
          <p:nvPr/>
        </p:nvSpPr>
        <p:spPr>
          <a:xfrm>
            <a:off x="800100" y="4023137"/>
            <a:ext cx="3771522" cy="369332"/>
          </a:xfrm>
          <a:prstGeom prst="rect">
            <a:avLst/>
          </a:prstGeom>
          <a:noFill/>
        </p:spPr>
        <p:txBody>
          <a:bodyPr wrap="square" rtlCol="0">
            <a:spAutoFit/>
          </a:bodyPr>
          <a:lstStyle/>
          <a:p>
            <a:r>
              <a:rPr lang="en-US" dirty="0"/>
              <a:t>Face amount (base life insurance)</a:t>
            </a:r>
          </a:p>
        </p:txBody>
      </p:sp>
      <p:sp>
        <p:nvSpPr>
          <p:cNvPr id="12" name="TextBox 11">
            <a:extLst>
              <a:ext uri="{FF2B5EF4-FFF2-40B4-BE49-F238E27FC236}">
                <a16:creationId xmlns:a16="http://schemas.microsoft.com/office/drawing/2014/main" id="{4806B007-25C2-4C60-B890-126581384A22}"/>
              </a:ext>
            </a:extLst>
          </p:cNvPr>
          <p:cNvSpPr txBox="1"/>
          <p:nvPr/>
        </p:nvSpPr>
        <p:spPr>
          <a:xfrm>
            <a:off x="800100" y="5142037"/>
            <a:ext cx="4108941" cy="1000274"/>
          </a:xfrm>
          <a:prstGeom prst="rect">
            <a:avLst/>
          </a:prstGeom>
          <a:noFill/>
        </p:spPr>
        <p:txBody>
          <a:bodyPr wrap="square" rtlCol="0">
            <a:spAutoFit/>
          </a:bodyPr>
          <a:lstStyle/>
          <a:p>
            <a:pPr>
              <a:spcAft>
                <a:spcPts val="300"/>
              </a:spcAft>
            </a:pPr>
            <a:r>
              <a:rPr lang="en-US" dirty="0"/>
              <a:t>Acceleration for LTC Agreement</a:t>
            </a:r>
          </a:p>
          <a:p>
            <a:pPr>
              <a:spcAft>
                <a:spcPts val="300"/>
              </a:spcAft>
            </a:pPr>
            <a:r>
              <a:rPr lang="en-US" dirty="0"/>
              <a:t>Extension of LTC Benefits Agreement</a:t>
            </a:r>
          </a:p>
          <a:p>
            <a:pPr>
              <a:spcAft>
                <a:spcPts val="300"/>
              </a:spcAft>
            </a:pPr>
            <a:r>
              <a:rPr lang="en-US" dirty="0"/>
              <a:t>LTC Inflation Protection Agreement</a:t>
            </a:r>
          </a:p>
        </p:txBody>
      </p:sp>
      <p:cxnSp>
        <p:nvCxnSpPr>
          <p:cNvPr id="13" name="Straight Arrow Connector 12">
            <a:extLst>
              <a:ext uri="{FF2B5EF4-FFF2-40B4-BE49-F238E27FC236}">
                <a16:creationId xmlns:a16="http://schemas.microsoft.com/office/drawing/2014/main" id="{2E4FBB2A-3EEF-446E-83D6-9501E6C9A711}"/>
              </a:ext>
            </a:extLst>
          </p:cNvPr>
          <p:cNvCxnSpPr/>
          <p:nvPr/>
        </p:nvCxnSpPr>
        <p:spPr>
          <a:xfrm>
            <a:off x="4787257" y="4259402"/>
            <a:ext cx="691766" cy="0"/>
          </a:xfrm>
          <a:prstGeom prst="straightConnector1">
            <a:avLst/>
          </a:prstGeom>
          <a:ln w="38100">
            <a:solidFill>
              <a:srgbClr val="94C83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690602-C7A0-408F-9BF0-758B632F77DE}"/>
              </a:ext>
            </a:extLst>
          </p:cNvPr>
          <p:cNvCxnSpPr/>
          <p:nvPr/>
        </p:nvCxnSpPr>
        <p:spPr>
          <a:xfrm>
            <a:off x="4787257" y="5455243"/>
            <a:ext cx="691766" cy="0"/>
          </a:xfrm>
          <a:prstGeom prst="straightConnector1">
            <a:avLst/>
          </a:prstGeom>
          <a:ln w="38100">
            <a:solidFill>
              <a:srgbClr val="94C83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23AE830-46AD-45E8-975B-DE78C319420F}"/>
              </a:ext>
            </a:extLst>
          </p:cNvPr>
          <p:cNvCxnSpPr/>
          <p:nvPr/>
        </p:nvCxnSpPr>
        <p:spPr>
          <a:xfrm>
            <a:off x="4787257" y="5642174"/>
            <a:ext cx="691766" cy="0"/>
          </a:xfrm>
          <a:prstGeom prst="straightConnector1">
            <a:avLst/>
          </a:prstGeom>
          <a:ln w="38100">
            <a:solidFill>
              <a:srgbClr val="94C83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1FC962-9324-4996-880F-8D2577F55A91}"/>
              </a:ext>
            </a:extLst>
          </p:cNvPr>
          <p:cNvCxnSpPr/>
          <p:nvPr/>
        </p:nvCxnSpPr>
        <p:spPr>
          <a:xfrm>
            <a:off x="4787257" y="5829106"/>
            <a:ext cx="691766" cy="0"/>
          </a:xfrm>
          <a:prstGeom prst="straightConnector1">
            <a:avLst/>
          </a:prstGeom>
          <a:ln w="38100">
            <a:solidFill>
              <a:srgbClr val="94C83D"/>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A69BB64-F874-4CD7-8E7D-2E041234D4CE}"/>
              </a:ext>
            </a:extLst>
          </p:cNvPr>
          <p:cNvGrpSpPr/>
          <p:nvPr/>
        </p:nvGrpSpPr>
        <p:grpSpPr>
          <a:xfrm>
            <a:off x="5330200" y="3858646"/>
            <a:ext cx="2071133" cy="801511"/>
            <a:chOff x="4557132" y="3639333"/>
            <a:chExt cx="1957968" cy="801511"/>
          </a:xfrm>
        </p:grpSpPr>
        <p:cxnSp>
          <p:nvCxnSpPr>
            <p:cNvPr id="18" name="Straight Connector 17">
              <a:extLst>
                <a:ext uri="{FF2B5EF4-FFF2-40B4-BE49-F238E27FC236}">
                  <a16:creationId xmlns:a16="http://schemas.microsoft.com/office/drawing/2014/main" id="{52791BBE-3632-4B19-9827-C6D47C4CE117}"/>
                </a:ext>
              </a:extLst>
            </p:cNvPr>
            <p:cNvCxnSpPr/>
            <p:nvPr/>
          </p:nvCxnSpPr>
          <p:spPr>
            <a:xfrm flipV="1">
              <a:off x="4557132" y="3639333"/>
              <a:ext cx="0" cy="153319"/>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7C672-878B-4537-B30F-5E9FF65B3929}"/>
                </a:ext>
              </a:extLst>
            </p:cNvPr>
            <p:cNvCxnSpPr/>
            <p:nvPr/>
          </p:nvCxnSpPr>
          <p:spPr>
            <a:xfrm>
              <a:off x="4557132" y="3639333"/>
              <a:ext cx="1957968" cy="0"/>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BB6864-0AF4-48F3-AEEB-1D6B1281F5D2}"/>
                </a:ext>
              </a:extLst>
            </p:cNvPr>
            <p:cNvCxnSpPr/>
            <p:nvPr/>
          </p:nvCxnSpPr>
          <p:spPr>
            <a:xfrm>
              <a:off x="6515100" y="3639333"/>
              <a:ext cx="0" cy="801511"/>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5D99F8-651C-4741-A1F2-2EB66D9D9E82}"/>
                </a:ext>
              </a:extLst>
            </p:cNvPr>
            <p:cNvCxnSpPr/>
            <p:nvPr/>
          </p:nvCxnSpPr>
          <p:spPr>
            <a:xfrm>
              <a:off x="4557132" y="4440844"/>
              <a:ext cx="1957968" cy="0"/>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29FEB2-3B2F-4E94-B1E3-FBC0D9073C98}"/>
                </a:ext>
              </a:extLst>
            </p:cNvPr>
            <p:cNvCxnSpPr/>
            <p:nvPr/>
          </p:nvCxnSpPr>
          <p:spPr>
            <a:xfrm flipV="1">
              <a:off x="4557132" y="4260850"/>
              <a:ext cx="0" cy="179994"/>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F2BC28A-CE68-4837-8659-66A7A10ABD50}"/>
              </a:ext>
            </a:extLst>
          </p:cNvPr>
          <p:cNvGrpSpPr/>
          <p:nvPr/>
        </p:nvGrpSpPr>
        <p:grpSpPr>
          <a:xfrm>
            <a:off x="5330200" y="5265455"/>
            <a:ext cx="2071133" cy="801511"/>
            <a:chOff x="4557132" y="3639333"/>
            <a:chExt cx="1957968" cy="801511"/>
          </a:xfrm>
        </p:grpSpPr>
        <p:cxnSp>
          <p:nvCxnSpPr>
            <p:cNvPr id="24" name="Straight Connector 23">
              <a:extLst>
                <a:ext uri="{FF2B5EF4-FFF2-40B4-BE49-F238E27FC236}">
                  <a16:creationId xmlns:a16="http://schemas.microsoft.com/office/drawing/2014/main" id="{484F6CCA-4782-4792-AAB9-961DC7910E9F}"/>
                </a:ext>
              </a:extLst>
            </p:cNvPr>
            <p:cNvCxnSpPr/>
            <p:nvPr/>
          </p:nvCxnSpPr>
          <p:spPr>
            <a:xfrm flipV="1">
              <a:off x="4557132" y="3639333"/>
              <a:ext cx="0" cy="153319"/>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E72E8E-E68E-4FCD-B061-EEEBAF768D84}"/>
                </a:ext>
              </a:extLst>
            </p:cNvPr>
            <p:cNvCxnSpPr/>
            <p:nvPr/>
          </p:nvCxnSpPr>
          <p:spPr>
            <a:xfrm>
              <a:off x="4557132" y="3639333"/>
              <a:ext cx="1957968" cy="0"/>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EC8F2B-A93F-46EE-B514-8245B30BB510}"/>
                </a:ext>
              </a:extLst>
            </p:cNvPr>
            <p:cNvCxnSpPr/>
            <p:nvPr/>
          </p:nvCxnSpPr>
          <p:spPr>
            <a:xfrm>
              <a:off x="6515100" y="3639333"/>
              <a:ext cx="0" cy="801511"/>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655831-D06E-4229-9C90-D8667831288C}"/>
                </a:ext>
              </a:extLst>
            </p:cNvPr>
            <p:cNvCxnSpPr/>
            <p:nvPr/>
          </p:nvCxnSpPr>
          <p:spPr>
            <a:xfrm>
              <a:off x="4557132" y="4440844"/>
              <a:ext cx="1957968" cy="0"/>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DC1DE6-A61C-4F29-BE94-FCFAF8C9165F}"/>
                </a:ext>
              </a:extLst>
            </p:cNvPr>
            <p:cNvCxnSpPr/>
            <p:nvPr/>
          </p:nvCxnSpPr>
          <p:spPr>
            <a:xfrm flipV="1">
              <a:off x="4557132" y="4260850"/>
              <a:ext cx="0" cy="179994"/>
            </a:xfrm>
            <a:prstGeom prst="line">
              <a:avLst/>
            </a:prstGeom>
            <a:ln w="22225" cap="rnd">
              <a:solidFill>
                <a:srgbClr val="929497"/>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28D46D4-D746-4ADE-AF67-C7AFC7B53D7B}"/>
              </a:ext>
            </a:extLst>
          </p:cNvPr>
          <p:cNvSpPr txBox="1"/>
          <p:nvPr/>
        </p:nvSpPr>
        <p:spPr>
          <a:xfrm>
            <a:off x="5217121" y="3916512"/>
            <a:ext cx="2297287" cy="646331"/>
          </a:xfrm>
          <a:prstGeom prst="rect">
            <a:avLst/>
          </a:prstGeom>
          <a:noFill/>
        </p:spPr>
        <p:txBody>
          <a:bodyPr wrap="square" rtlCol="0">
            <a:spAutoFit/>
          </a:bodyPr>
          <a:lstStyle/>
          <a:p>
            <a:pPr algn="ctr"/>
            <a:r>
              <a:rPr lang="en-US" b="1" dirty="0"/>
              <a:t>Not deductible (life)</a:t>
            </a:r>
          </a:p>
        </p:txBody>
      </p:sp>
      <p:sp>
        <p:nvSpPr>
          <p:cNvPr id="30" name="TextBox 29">
            <a:extLst>
              <a:ext uri="{FF2B5EF4-FFF2-40B4-BE49-F238E27FC236}">
                <a16:creationId xmlns:a16="http://schemas.microsoft.com/office/drawing/2014/main" id="{9868D4F4-3787-46DA-8A26-FBDA2452D50E}"/>
              </a:ext>
            </a:extLst>
          </p:cNvPr>
          <p:cNvSpPr txBox="1"/>
          <p:nvPr/>
        </p:nvSpPr>
        <p:spPr>
          <a:xfrm>
            <a:off x="5209549" y="5323321"/>
            <a:ext cx="2312433" cy="646331"/>
          </a:xfrm>
          <a:prstGeom prst="rect">
            <a:avLst/>
          </a:prstGeom>
          <a:noFill/>
        </p:spPr>
        <p:txBody>
          <a:bodyPr wrap="square" rtlCol="0">
            <a:spAutoFit/>
          </a:bodyPr>
          <a:lstStyle/>
          <a:p>
            <a:pPr algn="ctr"/>
            <a:r>
              <a:rPr lang="en-US" b="1" dirty="0"/>
              <a:t>Deductible</a:t>
            </a:r>
          </a:p>
          <a:p>
            <a:pPr algn="ctr"/>
            <a:r>
              <a:rPr lang="en-US" b="1" dirty="0"/>
              <a:t>(LTC)</a:t>
            </a:r>
          </a:p>
        </p:txBody>
      </p:sp>
    </p:spTree>
    <p:extLst>
      <p:ext uri="{BB962C8B-B14F-4D97-AF65-F5344CB8AC3E}">
        <p14:creationId xmlns:p14="http://schemas.microsoft.com/office/powerpoint/2010/main" val="274557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SecureCare’s</a:t>
            </a:r>
            <a:r>
              <a:rPr lang="en-US" dirty="0"/>
              <a:t> potential tax deductibility</a:t>
            </a:r>
          </a:p>
        </p:txBody>
      </p:sp>
      <p:sp>
        <p:nvSpPr>
          <p:cNvPr id="3" name="Content Placeholder 2"/>
          <p:cNvSpPr>
            <a:spLocks noGrp="1"/>
          </p:cNvSpPr>
          <p:nvPr>
            <p:ph idx="1"/>
          </p:nvPr>
        </p:nvSpPr>
        <p:spPr>
          <a:xfrm>
            <a:off x="876299" y="2526792"/>
            <a:ext cx="6286501" cy="2724912"/>
          </a:xfrm>
        </p:spPr>
        <p:txBody>
          <a:bodyPr/>
          <a:lstStyle/>
          <a:p>
            <a:pPr marL="342900" indent="-342900"/>
            <a:r>
              <a:rPr lang="en-US" b="1" dirty="0">
                <a:solidFill>
                  <a:schemeClr val="tx1"/>
                </a:solidFill>
              </a:rPr>
              <a:t>Individual</a:t>
            </a:r>
            <a:endParaRPr lang="en-US" dirty="0">
              <a:solidFill>
                <a:schemeClr val="tx1"/>
              </a:solidFill>
            </a:endParaRPr>
          </a:p>
          <a:p>
            <a:pPr marL="569913" lvl="1" indent="-342900"/>
            <a:r>
              <a:rPr lang="en-US" sz="1800" dirty="0">
                <a:solidFill>
                  <a:schemeClr val="tx1"/>
                </a:solidFill>
              </a:rPr>
              <a:t>Deduct whichever is less: the age-based limit or the LTC portion of their premium; must itemize taxes</a:t>
            </a:r>
          </a:p>
          <a:p>
            <a:pPr marL="342900" indent="-342900"/>
            <a:r>
              <a:rPr lang="en-US" b="1" dirty="0">
                <a:solidFill>
                  <a:schemeClr val="tx1"/>
                </a:solidFill>
              </a:rPr>
              <a:t>Owner/employee of pass-through entity</a:t>
            </a:r>
            <a:endParaRPr lang="en-US" dirty="0">
              <a:solidFill>
                <a:schemeClr val="tx1"/>
              </a:solidFill>
            </a:endParaRPr>
          </a:p>
          <a:p>
            <a:pPr marL="569913" lvl="1" indent="-342900"/>
            <a:r>
              <a:rPr lang="en-US" sz="1800" dirty="0">
                <a:solidFill>
                  <a:schemeClr val="tx1"/>
                </a:solidFill>
              </a:rPr>
              <a:t>Deduct whichever is less: the age-based limit or the LTC portion of their premium; don’t need to itemize</a:t>
            </a:r>
          </a:p>
          <a:p>
            <a:pPr marL="342900" indent="-342900"/>
            <a:r>
              <a:rPr lang="en-US" b="1" dirty="0">
                <a:solidFill>
                  <a:schemeClr val="tx1"/>
                </a:solidFill>
              </a:rPr>
              <a:t>Employee and owner/employee of C corporation</a:t>
            </a:r>
          </a:p>
          <a:p>
            <a:pPr marL="569913" lvl="1" indent="-342900"/>
            <a:r>
              <a:rPr lang="en-US" sz="1800" dirty="0">
                <a:solidFill>
                  <a:schemeClr val="tx1"/>
                </a:solidFill>
              </a:rPr>
              <a:t>Exclude full LTC portion of their premium from income; no age-based limitation</a:t>
            </a:r>
          </a:p>
          <a:p>
            <a:pPr marL="342900" indent="-342900"/>
            <a:endParaRPr lang="en-US" dirty="0"/>
          </a:p>
          <a:p>
            <a:endParaRPr lang="en-US" dirty="0"/>
          </a:p>
        </p:txBody>
      </p:sp>
      <p:graphicFrame>
        <p:nvGraphicFramePr>
          <p:cNvPr id="4" name="Content Placeholder 14"/>
          <p:cNvGraphicFramePr>
            <a:graphicFrameLocks/>
          </p:cNvGraphicFramePr>
          <p:nvPr/>
        </p:nvGraphicFramePr>
        <p:xfrm>
          <a:off x="8394700" y="2654808"/>
          <a:ext cx="2844800" cy="246888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1397221296"/>
                    </a:ext>
                  </a:extLst>
                </a:gridCol>
                <a:gridCol w="1422400">
                  <a:extLst>
                    <a:ext uri="{9D8B030D-6E8A-4147-A177-3AD203B41FA5}">
                      <a16:colId xmlns:a16="http://schemas.microsoft.com/office/drawing/2014/main" val="1123941189"/>
                    </a:ext>
                  </a:extLst>
                </a:gridCol>
              </a:tblGrid>
              <a:tr h="364679">
                <a:tc>
                  <a:txBody>
                    <a:bodyPr/>
                    <a:lstStyle/>
                    <a:p>
                      <a:pPr algn="ctr"/>
                      <a:r>
                        <a:rPr lang="en-US" sz="1800" dirty="0"/>
                        <a:t>Attained age</a:t>
                      </a:r>
                    </a:p>
                  </a:txBody>
                  <a:tcPr anchor="b"/>
                </a:tc>
                <a:tc>
                  <a:txBody>
                    <a:bodyPr/>
                    <a:lstStyle/>
                    <a:p>
                      <a:pPr algn="ctr"/>
                      <a:r>
                        <a:rPr lang="en-US" sz="1800" dirty="0"/>
                        <a:t>2021 limit</a:t>
                      </a:r>
                    </a:p>
                  </a:txBody>
                  <a:tcPr anchor="b"/>
                </a:tc>
                <a:extLst>
                  <a:ext uri="{0D108BD9-81ED-4DB2-BD59-A6C34878D82A}">
                    <a16:rowId xmlns:a16="http://schemas.microsoft.com/office/drawing/2014/main" val="239577632"/>
                  </a:ext>
                </a:extLst>
              </a:tr>
              <a:tr h="364679">
                <a:tc>
                  <a:txBody>
                    <a:bodyPr/>
                    <a:lstStyle/>
                    <a:p>
                      <a:pPr algn="r"/>
                      <a:r>
                        <a:rPr lang="en-US" sz="1800" dirty="0"/>
                        <a:t>40 or less</a:t>
                      </a:r>
                    </a:p>
                  </a:txBody>
                  <a:tcPr>
                    <a:lnB w="12700" cap="flat" cmpd="sng" algn="ctr">
                      <a:solidFill>
                        <a:schemeClr val="tx1"/>
                      </a:solidFill>
                      <a:prstDash val="solid"/>
                      <a:round/>
                      <a:headEnd type="none" w="med" len="med"/>
                      <a:tailEnd type="none" w="med" len="med"/>
                    </a:lnB>
                    <a:noFill/>
                  </a:tcPr>
                </a:tc>
                <a:tc>
                  <a:txBody>
                    <a:bodyPr/>
                    <a:lstStyle/>
                    <a:p>
                      <a:pPr algn="r"/>
                      <a:r>
                        <a:rPr lang="en-US" sz="1800" dirty="0"/>
                        <a:t>$450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967480"/>
                  </a:ext>
                </a:extLst>
              </a:tr>
              <a:tr h="364679">
                <a:tc>
                  <a:txBody>
                    <a:bodyPr/>
                    <a:lstStyle/>
                    <a:p>
                      <a:pPr algn="r"/>
                      <a:r>
                        <a:rPr lang="en-US" sz="1800" dirty="0"/>
                        <a:t>41-50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800" dirty="0"/>
                        <a:t>$850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1915452"/>
                  </a:ext>
                </a:extLst>
              </a:tr>
              <a:tr h="364679">
                <a:tc>
                  <a:txBody>
                    <a:bodyPr/>
                    <a:lstStyle/>
                    <a:p>
                      <a:pPr algn="r"/>
                      <a:r>
                        <a:rPr lang="en-US" sz="1800" dirty="0"/>
                        <a:t>51-60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800" dirty="0"/>
                        <a:t>$1,690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133146"/>
                  </a:ext>
                </a:extLst>
              </a:tr>
              <a:tr h="364679">
                <a:tc>
                  <a:txBody>
                    <a:bodyPr/>
                    <a:lstStyle/>
                    <a:p>
                      <a:pPr algn="r"/>
                      <a:r>
                        <a:rPr lang="en-US" sz="1800" dirty="0"/>
                        <a:t>61-70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800" dirty="0"/>
                        <a:t>$4,520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858532"/>
                  </a:ext>
                </a:extLst>
              </a:tr>
              <a:tr h="364679">
                <a:tc>
                  <a:txBody>
                    <a:bodyPr/>
                    <a:lstStyle/>
                    <a:p>
                      <a:pPr algn="r"/>
                      <a:r>
                        <a:rPr lang="en-US" sz="1800" dirty="0"/>
                        <a:t>71+</a:t>
                      </a:r>
                    </a:p>
                  </a:txBody>
                  <a:tcPr>
                    <a:lnT w="12700" cap="flat" cmpd="sng" algn="ctr">
                      <a:solidFill>
                        <a:schemeClr val="tx1"/>
                      </a:solidFill>
                      <a:prstDash val="solid"/>
                      <a:round/>
                      <a:headEnd type="none" w="med" len="med"/>
                      <a:tailEnd type="none" w="med" len="med"/>
                    </a:lnT>
                    <a:noFill/>
                  </a:tcPr>
                </a:tc>
                <a:tc>
                  <a:txBody>
                    <a:bodyPr/>
                    <a:lstStyle/>
                    <a:p>
                      <a:pPr algn="r"/>
                      <a:r>
                        <a:rPr lang="en-US" sz="1800" dirty="0"/>
                        <a:t>$5,640</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52596404"/>
                  </a:ext>
                </a:extLst>
              </a:tr>
            </a:tbl>
          </a:graphicData>
        </a:graphic>
      </p:graphicFrame>
    </p:spTree>
    <p:extLst>
      <p:ext uri="{BB962C8B-B14F-4D97-AF65-F5344CB8AC3E}">
        <p14:creationId xmlns:p14="http://schemas.microsoft.com/office/powerpoint/2010/main" val="3703352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4232518" cy="4757563"/>
          </a:xfrm>
        </p:spPr>
        <p:txBody>
          <a:bodyPr/>
          <a:lstStyle/>
          <a:p>
            <a:r>
              <a:rPr lang="en-US" dirty="0"/>
              <a:t>What happens if clients travel abroad?</a:t>
            </a:r>
          </a:p>
        </p:txBody>
      </p:sp>
    </p:spTree>
    <p:extLst>
      <p:ext uri="{BB962C8B-B14F-4D97-AF65-F5344CB8AC3E}">
        <p14:creationId xmlns:p14="http://schemas.microsoft.com/office/powerpoint/2010/main" val="408838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3C280D-4B3A-4DAF-9C3F-10B9976192AC}"/>
              </a:ext>
            </a:extLst>
          </p:cNvPr>
          <p:cNvSpPr>
            <a:spLocks noGrp="1"/>
          </p:cNvSpPr>
          <p:nvPr>
            <p:ph type="title"/>
          </p:nvPr>
        </p:nvSpPr>
        <p:spPr>
          <a:xfrm>
            <a:off x="6908800" y="1447800"/>
            <a:ext cx="4673600" cy="914400"/>
          </a:xfrm>
        </p:spPr>
        <p:txBody>
          <a:bodyPr/>
          <a:lstStyle/>
          <a:p>
            <a:r>
              <a:rPr lang="en-US" dirty="0"/>
              <a:t>International benefits</a:t>
            </a:r>
            <a:r>
              <a:rPr lang="en-US" baseline="30000" dirty="0"/>
              <a:t>1</a:t>
            </a:r>
          </a:p>
        </p:txBody>
      </p:sp>
      <p:sp>
        <p:nvSpPr>
          <p:cNvPr id="10" name="Content Placeholder 2">
            <a:extLst>
              <a:ext uri="{FF2B5EF4-FFF2-40B4-BE49-F238E27FC236}">
                <a16:creationId xmlns:a16="http://schemas.microsoft.com/office/drawing/2014/main" id="{C11CB2B5-EE7B-4F10-88D0-76D41FA6A74A}"/>
              </a:ext>
            </a:extLst>
          </p:cNvPr>
          <p:cNvSpPr>
            <a:spLocks noGrp="1"/>
          </p:cNvSpPr>
          <p:nvPr>
            <p:ph idx="1"/>
          </p:nvPr>
        </p:nvSpPr>
        <p:spPr>
          <a:xfrm>
            <a:off x="6908800" y="2526792"/>
            <a:ext cx="4673600" cy="3443901"/>
          </a:xfrm>
        </p:spPr>
        <p:txBody>
          <a:bodyPr/>
          <a:lstStyle/>
          <a:p>
            <a:pPr marL="342900" indent="-342900">
              <a:lnSpc>
                <a:spcPts val="2600"/>
              </a:lnSpc>
              <a:buFont typeface="Arial" panose="020B0604020202020204" pitchFamily="34" charset="0"/>
              <a:buChar char="•"/>
            </a:pPr>
            <a:r>
              <a:rPr lang="en-US" sz="2400" dirty="0"/>
              <a:t>SecureCare has most robust international benefits in the industry</a:t>
            </a:r>
            <a:r>
              <a:rPr lang="en-US" sz="2400" baseline="30000" dirty="0"/>
              <a:t>2</a:t>
            </a:r>
          </a:p>
          <a:p>
            <a:pPr marL="808038" lvl="1" indent="-342900">
              <a:lnSpc>
                <a:spcPts val="2600"/>
              </a:lnSpc>
              <a:buFont typeface="Arial" panose="020B0604020202020204" pitchFamily="34" charset="0"/>
              <a:buChar char="•"/>
            </a:pPr>
            <a:r>
              <a:rPr lang="en-US" sz="2400" dirty="0"/>
              <a:t>Benefit pool stays the same</a:t>
            </a:r>
          </a:p>
          <a:p>
            <a:pPr marL="808038" lvl="1" indent="-342900">
              <a:lnSpc>
                <a:spcPts val="2600"/>
              </a:lnSpc>
              <a:buFont typeface="Arial" panose="020B0604020202020204" pitchFamily="34" charset="0"/>
              <a:buChar char="•"/>
            </a:pPr>
            <a:r>
              <a:rPr lang="en-US" sz="2400" dirty="0"/>
              <a:t>50% of monthly maximum benefit – no limitations</a:t>
            </a:r>
          </a:p>
          <a:p>
            <a:pPr marL="342900" indent="-342900">
              <a:lnSpc>
                <a:spcPts val="2600"/>
              </a:lnSpc>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DD44967F-76C9-4638-B8D8-34C6A7EC4821}"/>
              </a:ext>
            </a:extLst>
          </p:cNvPr>
          <p:cNvSpPr txBox="1"/>
          <p:nvPr/>
        </p:nvSpPr>
        <p:spPr>
          <a:xfrm>
            <a:off x="6908800" y="5765953"/>
            <a:ext cx="5072063" cy="1015663"/>
          </a:xfrm>
          <a:prstGeom prst="rect">
            <a:avLst/>
          </a:prstGeom>
          <a:noFill/>
        </p:spPr>
        <p:txBody>
          <a:bodyPr wrap="square" rtlCol="0">
            <a:spAutoFit/>
          </a:bodyPr>
          <a:lstStyle/>
          <a:p>
            <a:pPr marL="228600" indent="-228600">
              <a:buAutoNum type="arabicPeriod"/>
            </a:pPr>
            <a:r>
              <a:rPr lang="en-US" sz="1200" dirty="0"/>
              <a:t>Qualified long-term care services received outside the United States, its territories or possessions are limited to the non-United States monthly benefit limit. If the insured returns to the United States, the non-United States monthly benefit limit will no longer apply. </a:t>
            </a:r>
          </a:p>
          <a:p>
            <a:pPr marL="228600" indent="-228600">
              <a:buFontTx/>
              <a:buAutoNum type="arabicPeriod"/>
            </a:pPr>
            <a:r>
              <a:rPr lang="en-US" sz="1200" dirty="0"/>
              <a:t>Based on competitive research as of 06/2020</a:t>
            </a:r>
          </a:p>
        </p:txBody>
      </p:sp>
      <p:pic>
        <p:nvPicPr>
          <p:cNvPr id="12" name="Picture Placeholder 10">
            <a:extLst>
              <a:ext uri="{FF2B5EF4-FFF2-40B4-BE49-F238E27FC236}">
                <a16:creationId xmlns:a16="http://schemas.microsoft.com/office/drawing/2014/main" id="{84287E2A-4A5E-4FEC-99DF-7C7FFE3A5F9B}"/>
              </a:ext>
            </a:extLst>
          </p:cNvPr>
          <p:cNvPicPr>
            <a:picLocks noChangeAspect="1"/>
          </p:cNvPicPr>
          <p:nvPr/>
        </p:nvPicPr>
        <p:blipFill rotWithShape="1">
          <a:blip r:embed="rId3">
            <a:extLst>
              <a:ext uri="{28A0092B-C50C-407E-A947-70E740481C1C}">
                <a14:useLocalDpi xmlns:a14="http://schemas.microsoft.com/office/drawing/2010/main" val="0"/>
              </a:ext>
            </a:extLst>
          </a:blip>
          <a:srcRect t="6789" b="6789"/>
          <a:stretch/>
        </p:blipFill>
        <p:spPr>
          <a:xfrm>
            <a:off x="457200" y="1447800"/>
            <a:ext cx="5562600" cy="3203575"/>
          </a:xfrm>
          <a:prstGeom prst="rect">
            <a:avLst/>
          </a:prstGeom>
        </p:spPr>
      </p:pic>
      <p:pic>
        <p:nvPicPr>
          <p:cNvPr id="13" name="Picture Placeholder 19">
            <a:extLst>
              <a:ext uri="{FF2B5EF4-FFF2-40B4-BE49-F238E27FC236}">
                <a16:creationId xmlns:a16="http://schemas.microsoft.com/office/drawing/2014/main" id="{1A6A8C23-515B-4279-B049-AA48EC5F1663}"/>
              </a:ext>
            </a:extLst>
          </p:cNvPr>
          <p:cNvPicPr>
            <a:picLocks noChangeAspect="1"/>
          </p:cNvPicPr>
          <p:nvPr/>
        </p:nvPicPr>
        <p:blipFill>
          <a:blip r:embed="rId4" cstate="print">
            <a:extLst>
              <a:ext uri="{28A0092B-C50C-407E-A947-70E740481C1C}">
                <a14:useLocalDpi xmlns:a14="http://schemas.microsoft.com/office/drawing/2010/main" val="0"/>
              </a:ext>
            </a:extLst>
          </a:blip>
          <a:srcRect l="4321" r="4321"/>
          <a:stretch>
            <a:fillRect/>
          </a:stretch>
        </p:blipFill>
        <p:spPr>
          <a:xfrm>
            <a:off x="3549650" y="4751388"/>
            <a:ext cx="2470150" cy="1801812"/>
          </a:xfrm>
          <a:prstGeom prst="rect">
            <a:avLst/>
          </a:prstGeom>
        </p:spPr>
      </p:pic>
      <p:pic>
        <p:nvPicPr>
          <p:cNvPr id="14" name="Picture 13">
            <a:extLst>
              <a:ext uri="{FF2B5EF4-FFF2-40B4-BE49-F238E27FC236}">
                <a16:creationId xmlns:a16="http://schemas.microsoft.com/office/drawing/2014/main" id="{6A626091-6001-48DE-9A63-1CF3DAE762B9}"/>
              </a:ext>
            </a:extLst>
          </p:cNvPr>
          <p:cNvPicPr>
            <a:picLocks noChangeAspect="1"/>
          </p:cNvPicPr>
          <p:nvPr/>
        </p:nvPicPr>
        <p:blipFill>
          <a:blip r:embed="rId5"/>
          <a:stretch>
            <a:fillRect/>
          </a:stretch>
        </p:blipFill>
        <p:spPr>
          <a:xfrm>
            <a:off x="457200" y="4754724"/>
            <a:ext cx="2932430" cy="1798476"/>
          </a:xfrm>
          <a:prstGeom prst="rect">
            <a:avLst/>
          </a:prstGeom>
        </p:spPr>
      </p:pic>
    </p:spTree>
    <p:extLst>
      <p:ext uri="{BB962C8B-B14F-4D97-AF65-F5344CB8AC3E}">
        <p14:creationId xmlns:p14="http://schemas.microsoft.com/office/powerpoint/2010/main" val="157346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326521" y="1673101"/>
            <a:ext cx="4855080" cy="4917809"/>
          </a:xfrm>
        </p:spPr>
        <p:txBody>
          <a:bodyPr/>
          <a:lstStyle/>
          <a:p>
            <a:pPr>
              <a:lnSpc>
                <a:spcPts val="8000"/>
              </a:lnSpc>
            </a:pPr>
            <a:r>
              <a:rPr lang="en-US" sz="8000" dirty="0"/>
              <a:t>Concepts that </a:t>
            </a:r>
            <a:br>
              <a:rPr lang="en-US" sz="8000" dirty="0"/>
            </a:br>
            <a:r>
              <a:rPr lang="en-US" sz="8000" dirty="0">
                <a:solidFill>
                  <a:srgbClr val="94C83C"/>
                </a:solidFill>
              </a:rPr>
              <a:t>help close cases</a:t>
            </a:r>
          </a:p>
        </p:txBody>
      </p:sp>
      <p:sp>
        <p:nvSpPr>
          <p:cNvPr id="3" name="Oval 2">
            <a:hlinkClick r:id="rId3" action="ppaction://hlinksldjump"/>
          </p:cNvPr>
          <p:cNvSpPr/>
          <p:nvPr/>
        </p:nvSpPr>
        <p:spPr>
          <a:xfrm>
            <a:off x="8786554" y="4971010"/>
            <a:ext cx="1521229" cy="15212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80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err="1"/>
              <a:t>SecureCare</a:t>
            </a:r>
            <a:r>
              <a:rPr lang="en-US" dirty="0"/>
              <a:t> sales concepts</a:t>
            </a:r>
          </a:p>
        </p:txBody>
      </p:sp>
      <p:sp>
        <p:nvSpPr>
          <p:cNvPr id="14" name="Rectangle 13">
            <a:hlinkClick r:id="rId3" action="ppaction://hlinksldjump"/>
          </p:cNvPr>
          <p:cNvSpPr/>
          <p:nvPr/>
        </p:nvSpPr>
        <p:spPr>
          <a:xfrm>
            <a:off x="876300" y="2303445"/>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Tax strategies</a:t>
            </a:r>
          </a:p>
        </p:txBody>
      </p:sp>
      <p:sp>
        <p:nvSpPr>
          <p:cNvPr id="16" name="Rectangle 15">
            <a:hlinkClick r:id="rId4" action="ppaction://hlinksldjump"/>
          </p:cNvPr>
          <p:cNvSpPr/>
          <p:nvPr/>
        </p:nvSpPr>
        <p:spPr>
          <a:xfrm>
            <a:off x="876300" y="3668169"/>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HSA funding strategy</a:t>
            </a:r>
          </a:p>
        </p:txBody>
      </p:sp>
      <p:pic>
        <p:nvPicPr>
          <p:cNvPr id="9" name="Picture 8">
            <a:hlinkClick r:id="rId5"/>
          </p:cNvPr>
          <p:cNvPicPr>
            <a:picLocks noChangeAspect="1"/>
          </p:cNvPicPr>
          <p:nvPr/>
        </p:nvPicPr>
        <p:blipFill>
          <a:blip r:embed="rId6"/>
          <a:stretch>
            <a:fillRect/>
          </a:stretch>
        </p:blipFill>
        <p:spPr>
          <a:xfrm>
            <a:off x="8400519" y="3481186"/>
            <a:ext cx="3680786" cy="3800070"/>
          </a:xfrm>
          <a:prstGeom prst="rect">
            <a:avLst/>
          </a:prstGeom>
          <a:ln>
            <a:noFill/>
          </a:ln>
          <a:effectLst>
            <a:outerShdw blurRad="292100" dist="139700" dir="2700000" algn="tl" rotWithShape="0">
              <a:srgbClr val="333333">
                <a:alpha val="65000"/>
              </a:srgbClr>
            </a:outerShdw>
          </a:effectLst>
        </p:spPr>
      </p:pic>
      <p:sp>
        <p:nvSpPr>
          <p:cNvPr id="10" name="Rectangle 9">
            <a:hlinkClick r:id="rId7" action="ppaction://hlinksldjump"/>
          </p:cNvPr>
          <p:cNvSpPr/>
          <p:nvPr/>
        </p:nvSpPr>
        <p:spPr>
          <a:xfrm>
            <a:off x="8397588" y="2191326"/>
            <a:ext cx="3546302" cy="128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Access product information and sales tools at:</a:t>
            </a:r>
          </a:p>
          <a:p>
            <a:pPr algn="ctr"/>
            <a:r>
              <a:rPr lang="en-US" b="1" dirty="0">
                <a:solidFill>
                  <a:srgbClr val="1B3668"/>
                </a:solidFill>
                <a:latin typeface="+mj-lt"/>
                <a:hlinkClick r:id="rId5"/>
              </a:rPr>
              <a:t>Securian.com/</a:t>
            </a:r>
            <a:r>
              <a:rPr lang="en-US" b="1" dirty="0" err="1">
                <a:solidFill>
                  <a:srgbClr val="1B3668"/>
                </a:solidFill>
                <a:latin typeface="+mj-lt"/>
                <a:hlinkClick r:id="rId5"/>
              </a:rPr>
              <a:t>securecare</a:t>
            </a:r>
            <a:endParaRPr lang="en-US" b="1" dirty="0">
              <a:solidFill>
                <a:srgbClr val="1B3668"/>
              </a:solidFill>
              <a:latin typeface="+mj-lt"/>
            </a:endParaRPr>
          </a:p>
        </p:txBody>
      </p:sp>
      <p:sp>
        <p:nvSpPr>
          <p:cNvPr id="8" name="Rectangle 7">
            <a:hlinkClick r:id="rId8" action="ppaction://hlinksldjump"/>
            <a:extLst>
              <a:ext uri="{FF2B5EF4-FFF2-40B4-BE49-F238E27FC236}">
                <a16:creationId xmlns:a16="http://schemas.microsoft.com/office/drawing/2014/main" id="{531F415A-E21D-41C6-B29B-3AAF901F9B63}"/>
              </a:ext>
            </a:extLst>
          </p:cNvPr>
          <p:cNvSpPr/>
          <p:nvPr/>
        </p:nvSpPr>
        <p:spPr>
          <a:xfrm>
            <a:off x="3584343" y="2303445"/>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Advantages of multi-pay</a:t>
            </a:r>
          </a:p>
        </p:txBody>
      </p:sp>
      <p:sp>
        <p:nvSpPr>
          <p:cNvPr id="11" name="Rectangle 10">
            <a:hlinkClick r:id="rId9" action="ppaction://hlinksldjump"/>
            <a:extLst>
              <a:ext uri="{FF2B5EF4-FFF2-40B4-BE49-F238E27FC236}">
                <a16:creationId xmlns:a16="http://schemas.microsoft.com/office/drawing/2014/main" id="{44202C16-7B66-4B1C-8DBE-18EA1CB24444}"/>
              </a:ext>
            </a:extLst>
          </p:cNvPr>
          <p:cNvSpPr/>
          <p:nvPr/>
        </p:nvSpPr>
        <p:spPr>
          <a:xfrm>
            <a:off x="3584343" y="3668169"/>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RMD funding strategy</a:t>
            </a:r>
          </a:p>
        </p:txBody>
      </p:sp>
      <p:sp>
        <p:nvSpPr>
          <p:cNvPr id="13" name="Rectangle 12">
            <a:hlinkClick r:id="rId10" action="ppaction://hlinksldjump"/>
            <a:extLst>
              <a:ext uri="{FF2B5EF4-FFF2-40B4-BE49-F238E27FC236}">
                <a16:creationId xmlns:a16="http://schemas.microsoft.com/office/drawing/2014/main" id="{4811A67A-B815-496D-929A-C90F28AC4892}"/>
              </a:ext>
            </a:extLst>
          </p:cNvPr>
          <p:cNvSpPr/>
          <p:nvPr/>
        </p:nvSpPr>
        <p:spPr>
          <a:xfrm>
            <a:off x="876300" y="5032893"/>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Value of ROP</a:t>
            </a:r>
          </a:p>
        </p:txBody>
      </p:sp>
      <p:sp>
        <p:nvSpPr>
          <p:cNvPr id="15" name="Rectangle 14">
            <a:hlinkClick r:id="rId10" action="ppaction://hlinksldjump"/>
            <a:extLst>
              <a:ext uri="{FF2B5EF4-FFF2-40B4-BE49-F238E27FC236}">
                <a16:creationId xmlns:a16="http://schemas.microsoft.com/office/drawing/2014/main" id="{E42C2BED-D81E-47B8-BA78-A21E38A719B4}"/>
              </a:ext>
            </a:extLst>
          </p:cNvPr>
          <p:cNvSpPr/>
          <p:nvPr/>
        </p:nvSpPr>
        <p:spPr>
          <a:xfrm>
            <a:off x="3584343" y="5042014"/>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Marketing plan</a:t>
            </a:r>
          </a:p>
        </p:txBody>
      </p:sp>
    </p:spTree>
    <p:extLst>
      <p:ext uri="{BB962C8B-B14F-4D97-AF65-F5344CB8AC3E}">
        <p14:creationId xmlns:p14="http://schemas.microsoft.com/office/powerpoint/2010/main" val="50811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343558" y="1514075"/>
            <a:ext cx="7036802" cy="4917809"/>
          </a:xfrm>
        </p:spPr>
        <p:txBody>
          <a:bodyPr/>
          <a:lstStyle/>
          <a:p>
            <a:pPr>
              <a:lnSpc>
                <a:spcPts val="8000"/>
              </a:lnSpc>
            </a:pPr>
            <a:r>
              <a:rPr lang="en-US" sz="8000" dirty="0"/>
              <a:t>Shared</a:t>
            </a:r>
            <a:br>
              <a:rPr lang="en-US" sz="8000" dirty="0"/>
            </a:br>
            <a:r>
              <a:rPr lang="en-US" sz="8000" dirty="0"/>
              <a:t>success</a:t>
            </a:r>
            <a:br>
              <a:rPr lang="en-US" sz="8000" dirty="0"/>
            </a:br>
            <a:r>
              <a:rPr lang="en-US" sz="8000" dirty="0"/>
              <a:t>creates</a:t>
            </a:r>
            <a:br>
              <a:rPr lang="en-US" sz="8000" dirty="0"/>
            </a:br>
            <a:r>
              <a:rPr lang="en-US" sz="8000" dirty="0">
                <a:solidFill>
                  <a:srgbClr val="94C83C"/>
                </a:solidFill>
              </a:rPr>
              <a:t>enduring</a:t>
            </a:r>
            <a:r>
              <a:rPr lang="en-US" sz="8000" dirty="0"/>
              <a:t> </a:t>
            </a:r>
            <a:br>
              <a:rPr lang="en-US" sz="8000" dirty="0"/>
            </a:br>
            <a:r>
              <a:rPr lang="en-US" sz="8000" dirty="0">
                <a:solidFill>
                  <a:srgbClr val="94C83C"/>
                </a:solidFill>
              </a:rPr>
              <a:t>relationships</a:t>
            </a:r>
          </a:p>
        </p:txBody>
      </p:sp>
      <p:sp>
        <p:nvSpPr>
          <p:cNvPr id="2" name="Oval 1">
            <a:hlinkClick r:id="rId3" action="ppaction://hlinksldjump"/>
          </p:cNvPr>
          <p:cNvSpPr/>
          <p:nvPr/>
        </p:nvSpPr>
        <p:spPr>
          <a:xfrm>
            <a:off x="8786554" y="4971010"/>
            <a:ext cx="1521229" cy="15212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789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 strategies</a:t>
            </a:r>
          </a:p>
        </p:txBody>
      </p:sp>
    </p:spTree>
    <p:extLst>
      <p:ext uri="{BB962C8B-B14F-4D97-AF65-F5344CB8AC3E}">
        <p14:creationId xmlns:p14="http://schemas.microsoft.com/office/powerpoint/2010/main" val="981333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a:t>
            </a:r>
          </a:p>
        </p:txBody>
      </p:sp>
      <p:sp>
        <p:nvSpPr>
          <p:cNvPr id="3" name="Freeform 7"/>
          <p:cNvSpPr>
            <a:spLocks noEditPoints="1"/>
          </p:cNvSpPr>
          <p:nvPr/>
        </p:nvSpPr>
        <p:spPr bwMode="auto">
          <a:xfrm>
            <a:off x="10631424" y="5357900"/>
            <a:ext cx="503238" cy="781050"/>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5688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F3ECD4C1-7EEA-410E-8462-0C193B0F720C}"/>
              </a:ext>
            </a:extLst>
          </p:cNvPr>
          <p:cNvSpPr>
            <a:spLocks noGrp="1"/>
          </p:cNvSpPr>
          <p:nvPr>
            <p:ph type="title"/>
          </p:nvPr>
        </p:nvSpPr>
        <p:spPr>
          <a:xfrm>
            <a:off x="766214" y="1402549"/>
            <a:ext cx="10871200" cy="960120"/>
          </a:xfrm>
        </p:spPr>
        <p:txBody>
          <a:bodyPr/>
          <a:lstStyle/>
          <a:p>
            <a:r>
              <a:rPr lang="en-US" dirty="0"/>
              <a:t>Tax implications for individuals</a:t>
            </a:r>
          </a:p>
        </p:txBody>
      </p:sp>
      <p:sp>
        <p:nvSpPr>
          <p:cNvPr id="49" name="Content Placeholder 2">
            <a:extLst>
              <a:ext uri="{FF2B5EF4-FFF2-40B4-BE49-F238E27FC236}">
                <a16:creationId xmlns:a16="http://schemas.microsoft.com/office/drawing/2014/main" id="{73766CEB-8E0B-43AC-96DE-64761A06133E}"/>
              </a:ext>
            </a:extLst>
          </p:cNvPr>
          <p:cNvSpPr>
            <a:spLocks noGrp="1"/>
          </p:cNvSpPr>
          <p:nvPr>
            <p:ph sz="half" idx="1"/>
          </p:nvPr>
        </p:nvSpPr>
        <p:spPr>
          <a:xfrm>
            <a:off x="1509729" y="2357276"/>
            <a:ext cx="4186545" cy="1133855"/>
          </a:xfrm>
        </p:spPr>
        <p:txBody>
          <a:bodyPr>
            <a:normAutofit/>
          </a:bodyPr>
          <a:lstStyle/>
          <a:p>
            <a:pPr marL="0" indent="0">
              <a:lnSpc>
                <a:spcPts val="2600"/>
              </a:lnSpc>
              <a:buNone/>
            </a:pPr>
            <a:r>
              <a:rPr lang="en-US" sz="2400" b="1" dirty="0"/>
              <a:t>Determine amount of LTC premium paid</a:t>
            </a:r>
          </a:p>
        </p:txBody>
      </p:sp>
      <p:sp>
        <p:nvSpPr>
          <p:cNvPr id="50" name="Content Placeholder 4">
            <a:extLst>
              <a:ext uri="{FF2B5EF4-FFF2-40B4-BE49-F238E27FC236}">
                <a16:creationId xmlns:a16="http://schemas.microsoft.com/office/drawing/2014/main" id="{4B86CC6A-A7DF-4F37-9FA3-2A3DE89DF937}"/>
              </a:ext>
            </a:extLst>
          </p:cNvPr>
          <p:cNvSpPr txBox="1">
            <a:spLocks/>
          </p:cNvSpPr>
          <p:nvPr/>
        </p:nvSpPr>
        <p:spPr>
          <a:xfrm>
            <a:off x="7652830" y="2357276"/>
            <a:ext cx="4186545" cy="1133855"/>
          </a:xfrm>
          <a:prstGeom prst="rect">
            <a:avLst/>
          </a:prstGeom>
        </p:spPr>
        <p:txBody>
          <a:bodyPr>
            <a:norm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Find age-based limitation</a:t>
            </a:r>
          </a:p>
        </p:txBody>
      </p:sp>
      <p:sp>
        <p:nvSpPr>
          <p:cNvPr id="51" name="Content Placeholder 5">
            <a:extLst>
              <a:ext uri="{FF2B5EF4-FFF2-40B4-BE49-F238E27FC236}">
                <a16:creationId xmlns:a16="http://schemas.microsoft.com/office/drawing/2014/main" id="{B4898277-58A5-445F-9933-3969BB259288}"/>
              </a:ext>
            </a:extLst>
          </p:cNvPr>
          <p:cNvSpPr txBox="1">
            <a:spLocks/>
          </p:cNvSpPr>
          <p:nvPr/>
        </p:nvSpPr>
        <p:spPr>
          <a:xfrm>
            <a:off x="1448869" y="5485786"/>
            <a:ext cx="3987702" cy="603575"/>
          </a:xfrm>
          <a:prstGeom prst="rect">
            <a:avLst/>
          </a:prstGeom>
        </p:spPr>
        <p:txBody>
          <a:bodyPr>
            <a:no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Include the lesser amount as an itemized deduction</a:t>
            </a:r>
          </a:p>
        </p:txBody>
      </p:sp>
      <p:graphicFrame>
        <p:nvGraphicFramePr>
          <p:cNvPr id="52" name="Content Placeholder 14">
            <a:extLst>
              <a:ext uri="{FF2B5EF4-FFF2-40B4-BE49-F238E27FC236}">
                <a16:creationId xmlns:a16="http://schemas.microsoft.com/office/drawing/2014/main" id="{D2EB5DA3-E98F-44B1-9291-7B0D094956BF}"/>
              </a:ext>
            </a:extLst>
          </p:cNvPr>
          <p:cNvGraphicFramePr>
            <a:graphicFrameLocks/>
          </p:cNvGraphicFramePr>
          <p:nvPr>
            <p:extLst>
              <p:ext uri="{D42A27DB-BD31-4B8C-83A1-F6EECF244321}">
                <p14:modId xmlns:p14="http://schemas.microsoft.com/office/powerpoint/2010/main" val="1600356415"/>
              </p:ext>
            </p:extLst>
          </p:nvPr>
        </p:nvGraphicFramePr>
        <p:xfrm>
          <a:off x="7737082" y="3144602"/>
          <a:ext cx="4102293" cy="2255520"/>
        </p:xfrm>
        <a:graphic>
          <a:graphicData uri="http://schemas.openxmlformats.org/drawingml/2006/table">
            <a:tbl>
              <a:tblPr firstRow="1" bandRow="1">
                <a:tableStyleId>{5C22544A-7EE6-4342-B048-85BDC9FD1C3A}</a:tableStyleId>
              </a:tblPr>
              <a:tblGrid>
                <a:gridCol w="1367431">
                  <a:extLst>
                    <a:ext uri="{9D8B030D-6E8A-4147-A177-3AD203B41FA5}">
                      <a16:colId xmlns:a16="http://schemas.microsoft.com/office/drawing/2014/main" val="1397221296"/>
                    </a:ext>
                  </a:extLst>
                </a:gridCol>
                <a:gridCol w="1367431">
                  <a:extLst>
                    <a:ext uri="{9D8B030D-6E8A-4147-A177-3AD203B41FA5}">
                      <a16:colId xmlns:a16="http://schemas.microsoft.com/office/drawing/2014/main" val="1113738971"/>
                    </a:ext>
                  </a:extLst>
                </a:gridCol>
                <a:gridCol w="1367431">
                  <a:extLst>
                    <a:ext uri="{9D8B030D-6E8A-4147-A177-3AD203B41FA5}">
                      <a16:colId xmlns:a16="http://schemas.microsoft.com/office/drawing/2014/main" val="1123941189"/>
                    </a:ext>
                  </a:extLst>
                </a:gridCol>
              </a:tblGrid>
              <a:tr h="313854">
                <a:tc>
                  <a:txBody>
                    <a:bodyPr/>
                    <a:lstStyle/>
                    <a:p>
                      <a:pPr algn="ctr"/>
                      <a:r>
                        <a:rPr lang="en-US" sz="1600" dirty="0"/>
                        <a:t>Attained age</a:t>
                      </a:r>
                    </a:p>
                  </a:txBody>
                  <a:tcPr anchor="b"/>
                </a:tc>
                <a:tc>
                  <a:txBody>
                    <a:bodyPr/>
                    <a:lstStyle/>
                    <a:p>
                      <a:pPr algn="ctr"/>
                      <a:r>
                        <a:rPr lang="en-US" sz="1600" dirty="0"/>
                        <a:t>2020 limit</a:t>
                      </a:r>
                    </a:p>
                  </a:txBody>
                  <a:tcPr anchor="b"/>
                </a:tc>
                <a:tc>
                  <a:txBody>
                    <a:bodyPr/>
                    <a:lstStyle/>
                    <a:p>
                      <a:pPr algn="ctr"/>
                      <a:r>
                        <a:rPr lang="en-US" sz="1600" dirty="0"/>
                        <a:t>2021 limit</a:t>
                      </a:r>
                    </a:p>
                  </a:txBody>
                  <a:tcPr anchor="b"/>
                </a:tc>
                <a:extLst>
                  <a:ext uri="{0D108BD9-81ED-4DB2-BD59-A6C34878D82A}">
                    <a16:rowId xmlns:a16="http://schemas.microsoft.com/office/drawing/2014/main" val="239577632"/>
                  </a:ext>
                </a:extLst>
              </a:tr>
              <a:tr h="313854">
                <a:tc>
                  <a:txBody>
                    <a:bodyPr/>
                    <a:lstStyle/>
                    <a:p>
                      <a:pPr algn="r"/>
                      <a:r>
                        <a:rPr lang="en-US" sz="1600" dirty="0"/>
                        <a:t>40 or less</a:t>
                      </a:r>
                    </a:p>
                  </a:txBody>
                  <a:tcPr>
                    <a:lnB w="12700" cap="flat" cmpd="sng" algn="ctr">
                      <a:solidFill>
                        <a:schemeClr val="tx1"/>
                      </a:solidFill>
                      <a:prstDash val="solid"/>
                      <a:round/>
                      <a:headEnd type="none" w="med" len="med"/>
                      <a:tailEnd type="none" w="med" len="med"/>
                    </a:lnB>
                    <a:noFill/>
                  </a:tcPr>
                </a:tc>
                <a:tc>
                  <a:txBody>
                    <a:bodyPr/>
                    <a:lstStyle/>
                    <a:p>
                      <a:pPr algn="r"/>
                      <a:r>
                        <a:rPr lang="en-US" sz="1600" dirty="0"/>
                        <a:t>$430</a:t>
                      </a:r>
                    </a:p>
                  </a:txBody>
                  <a:tcPr>
                    <a:lnB w="12700" cap="flat" cmpd="sng" algn="ctr">
                      <a:solidFill>
                        <a:schemeClr val="tx1"/>
                      </a:solidFill>
                      <a:prstDash val="solid"/>
                      <a:round/>
                      <a:headEnd type="none" w="med" len="med"/>
                      <a:tailEnd type="none" w="med" len="med"/>
                    </a:lnB>
                    <a:noFill/>
                  </a:tcPr>
                </a:tc>
                <a:tc>
                  <a:txBody>
                    <a:bodyPr/>
                    <a:lstStyle/>
                    <a:p>
                      <a:pPr algn="r"/>
                      <a:r>
                        <a:rPr lang="en-US" sz="1600" dirty="0"/>
                        <a:t>$450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967480"/>
                  </a:ext>
                </a:extLst>
              </a:tr>
              <a:tr h="313854">
                <a:tc>
                  <a:txBody>
                    <a:bodyPr/>
                    <a:lstStyle/>
                    <a:p>
                      <a:pPr algn="r"/>
                      <a:r>
                        <a:rPr lang="en-US" sz="1600" dirty="0"/>
                        <a:t>41-50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dirty="0"/>
                        <a:t>$810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dirty="0"/>
                        <a:t>$850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1915452"/>
                  </a:ext>
                </a:extLst>
              </a:tr>
              <a:tr h="313854">
                <a:tc>
                  <a:txBody>
                    <a:bodyPr/>
                    <a:lstStyle/>
                    <a:p>
                      <a:pPr algn="r"/>
                      <a:r>
                        <a:rPr lang="en-US" sz="1600" dirty="0"/>
                        <a:t>51-60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dirty="0"/>
                        <a:t>$1,630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dirty="0"/>
                        <a:t>$1,690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133146"/>
                  </a:ext>
                </a:extLst>
              </a:tr>
              <a:tr h="313854">
                <a:tc>
                  <a:txBody>
                    <a:bodyPr/>
                    <a:lstStyle/>
                    <a:p>
                      <a:pPr algn="r"/>
                      <a:r>
                        <a:rPr lang="en-US" sz="1600" dirty="0"/>
                        <a:t>61-70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dirty="0"/>
                        <a:t>$4,350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dirty="0"/>
                        <a:t>$4,520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858532"/>
                  </a:ext>
                </a:extLst>
              </a:tr>
              <a:tr h="313854">
                <a:tc>
                  <a:txBody>
                    <a:bodyPr/>
                    <a:lstStyle/>
                    <a:p>
                      <a:pPr algn="r"/>
                      <a:r>
                        <a:rPr lang="en-US" sz="1600" dirty="0"/>
                        <a:t>71+</a:t>
                      </a:r>
                    </a:p>
                  </a:txBody>
                  <a:tcPr>
                    <a:lnT w="12700" cap="flat" cmpd="sng" algn="ctr">
                      <a:solidFill>
                        <a:schemeClr val="tx1"/>
                      </a:solidFill>
                      <a:prstDash val="solid"/>
                      <a:round/>
                      <a:headEnd type="none" w="med" len="med"/>
                      <a:tailEnd type="none" w="med" len="med"/>
                    </a:lnT>
                    <a:noFill/>
                  </a:tcPr>
                </a:tc>
                <a:tc>
                  <a:txBody>
                    <a:bodyPr/>
                    <a:lstStyle/>
                    <a:p>
                      <a:pPr algn="r"/>
                      <a:r>
                        <a:rPr lang="en-US" sz="1600" dirty="0"/>
                        <a:t>$5,430</a:t>
                      </a:r>
                    </a:p>
                  </a:txBody>
                  <a:tcPr>
                    <a:lnT w="12700" cap="flat" cmpd="sng" algn="ctr">
                      <a:solidFill>
                        <a:schemeClr val="tx1"/>
                      </a:solidFill>
                      <a:prstDash val="solid"/>
                      <a:round/>
                      <a:headEnd type="none" w="med" len="med"/>
                      <a:tailEnd type="none" w="med" len="med"/>
                    </a:lnT>
                    <a:noFill/>
                  </a:tcPr>
                </a:tc>
                <a:tc>
                  <a:txBody>
                    <a:bodyPr/>
                    <a:lstStyle/>
                    <a:p>
                      <a:pPr algn="r"/>
                      <a:r>
                        <a:rPr lang="en-US" sz="1600" dirty="0"/>
                        <a:t>$5,640</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52596404"/>
                  </a:ext>
                </a:extLst>
              </a:tr>
            </a:tbl>
          </a:graphicData>
        </a:graphic>
      </p:graphicFrame>
      <p:pic>
        <p:nvPicPr>
          <p:cNvPr id="53" name="Picture 52">
            <a:extLst>
              <a:ext uri="{FF2B5EF4-FFF2-40B4-BE49-F238E27FC236}">
                <a16:creationId xmlns:a16="http://schemas.microsoft.com/office/drawing/2014/main" id="{32229299-0F01-4F64-A78B-09619D6F0522}"/>
              </a:ext>
            </a:extLst>
          </p:cNvPr>
          <p:cNvPicPr>
            <a:picLocks noChangeAspect="1"/>
          </p:cNvPicPr>
          <p:nvPr/>
        </p:nvPicPr>
        <p:blipFill rotWithShape="1">
          <a:blip r:embed="rId3"/>
          <a:srcRect l="3291" r="3259"/>
          <a:stretch/>
        </p:blipFill>
        <p:spPr>
          <a:xfrm>
            <a:off x="767873" y="3144602"/>
            <a:ext cx="5685692" cy="1861039"/>
          </a:xfrm>
          <a:prstGeom prst="rect">
            <a:avLst/>
          </a:prstGeom>
        </p:spPr>
      </p:pic>
      <p:sp>
        <p:nvSpPr>
          <p:cNvPr id="54" name="Content Placeholder 2">
            <a:extLst>
              <a:ext uri="{FF2B5EF4-FFF2-40B4-BE49-F238E27FC236}">
                <a16:creationId xmlns:a16="http://schemas.microsoft.com/office/drawing/2014/main" id="{F2A2124A-F7B4-4BE6-850F-B2514725992E}"/>
              </a:ext>
            </a:extLst>
          </p:cNvPr>
          <p:cNvSpPr txBox="1">
            <a:spLocks/>
          </p:cNvSpPr>
          <p:nvPr/>
        </p:nvSpPr>
        <p:spPr>
          <a:xfrm>
            <a:off x="703166" y="2357276"/>
            <a:ext cx="978701" cy="1133855"/>
          </a:xfrm>
          <a:prstGeom prst="rect">
            <a:avLst/>
          </a:prstGeom>
        </p:spPr>
        <p:txBody>
          <a:bodyPr vert="horz" lIns="0" tIns="0" rIns="0" bIns="0" rtlCol="0" anchor="ctr"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dirty="0"/>
              <a:t>1. </a:t>
            </a:r>
          </a:p>
        </p:txBody>
      </p:sp>
      <p:sp>
        <p:nvSpPr>
          <p:cNvPr id="55" name="Content Placeholder 2">
            <a:extLst>
              <a:ext uri="{FF2B5EF4-FFF2-40B4-BE49-F238E27FC236}">
                <a16:creationId xmlns:a16="http://schemas.microsoft.com/office/drawing/2014/main" id="{E9699AD0-F1CF-4B13-AA00-5D142195D762}"/>
              </a:ext>
            </a:extLst>
          </p:cNvPr>
          <p:cNvSpPr txBox="1">
            <a:spLocks/>
          </p:cNvSpPr>
          <p:nvPr/>
        </p:nvSpPr>
        <p:spPr>
          <a:xfrm>
            <a:off x="7021673" y="2357276"/>
            <a:ext cx="978701" cy="1133855"/>
          </a:xfrm>
          <a:prstGeom prst="rect">
            <a:avLst/>
          </a:prstGeom>
        </p:spPr>
        <p:txBody>
          <a:bodyPr vert="horz" lIns="0" tIns="0" rIns="0" bIns="0" rtlCol="0" anchor="ctr"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dirty="0"/>
              <a:t>2. </a:t>
            </a:r>
          </a:p>
        </p:txBody>
      </p:sp>
      <p:sp>
        <p:nvSpPr>
          <p:cNvPr id="56" name="Content Placeholder 2">
            <a:extLst>
              <a:ext uri="{FF2B5EF4-FFF2-40B4-BE49-F238E27FC236}">
                <a16:creationId xmlns:a16="http://schemas.microsoft.com/office/drawing/2014/main" id="{05AF0C87-258B-4A19-92B8-820743930293}"/>
              </a:ext>
            </a:extLst>
          </p:cNvPr>
          <p:cNvSpPr txBox="1">
            <a:spLocks/>
          </p:cNvSpPr>
          <p:nvPr/>
        </p:nvSpPr>
        <p:spPr>
          <a:xfrm>
            <a:off x="703166" y="5485786"/>
            <a:ext cx="978701" cy="1133855"/>
          </a:xfrm>
          <a:prstGeom prst="rect">
            <a:avLst/>
          </a:prstGeom>
        </p:spPr>
        <p:txBody>
          <a:bodyPr vert="horz" lIns="0" tIns="0" rIns="0" bIns="0" rtlCol="0" anchor="ctr"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dirty="0"/>
              <a:t>3. </a:t>
            </a:r>
          </a:p>
        </p:txBody>
      </p:sp>
    </p:spTree>
    <p:extLst>
      <p:ext uri="{BB962C8B-B14F-4D97-AF65-F5344CB8AC3E}">
        <p14:creationId xmlns:p14="http://schemas.microsoft.com/office/powerpoint/2010/main" val="1365302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7D64EFA-B8C5-4A74-894E-157663DCA237}"/>
              </a:ext>
            </a:extLst>
          </p:cNvPr>
          <p:cNvSpPr>
            <a:spLocks noGrp="1"/>
          </p:cNvSpPr>
          <p:nvPr>
            <p:ph type="title"/>
          </p:nvPr>
        </p:nvSpPr>
        <p:spPr>
          <a:xfrm>
            <a:off x="876299" y="1447800"/>
            <a:ext cx="10717823" cy="960120"/>
          </a:xfrm>
        </p:spPr>
        <p:txBody>
          <a:bodyPr/>
          <a:lstStyle/>
          <a:p>
            <a:r>
              <a:rPr lang="en-US" dirty="0"/>
              <a:t>Individual examples</a:t>
            </a:r>
          </a:p>
        </p:txBody>
      </p:sp>
      <p:sp>
        <p:nvSpPr>
          <p:cNvPr id="16" name="Content Placeholder 2">
            <a:extLst>
              <a:ext uri="{FF2B5EF4-FFF2-40B4-BE49-F238E27FC236}">
                <a16:creationId xmlns:a16="http://schemas.microsoft.com/office/drawing/2014/main" id="{DD495678-720F-4751-90B7-93CF06749058}"/>
              </a:ext>
            </a:extLst>
          </p:cNvPr>
          <p:cNvSpPr>
            <a:spLocks noGrp="1"/>
          </p:cNvSpPr>
          <p:nvPr>
            <p:ph idx="1"/>
          </p:nvPr>
        </p:nvSpPr>
        <p:spPr>
          <a:xfrm>
            <a:off x="876299" y="3904738"/>
            <a:ext cx="5105400" cy="2724912"/>
          </a:xfrm>
        </p:spPr>
        <p:txBody>
          <a:bodyPr/>
          <a:lstStyle/>
          <a:p>
            <a:r>
              <a:rPr lang="en-US" dirty="0"/>
              <a:t>Mike, age 55</a:t>
            </a:r>
          </a:p>
          <a:p>
            <a:pPr marL="569913" lvl="1" indent="-342900"/>
            <a:r>
              <a:rPr lang="en-US" dirty="0"/>
              <a:t>Annual LTC premium: $5,000</a:t>
            </a:r>
          </a:p>
          <a:p>
            <a:pPr marL="569913" lvl="1" indent="-342900"/>
            <a:r>
              <a:rPr lang="en-US" dirty="0"/>
              <a:t>Age-based limit: $1,690</a:t>
            </a:r>
          </a:p>
          <a:p>
            <a:pPr marL="569913" lvl="1" indent="-342900"/>
            <a:r>
              <a:rPr lang="en-US" b="1" dirty="0"/>
              <a:t>Deduction = $1,690</a:t>
            </a:r>
          </a:p>
          <a:p>
            <a:endParaRPr lang="en-US" dirty="0"/>
          </a:p>
        </p:txBody>
      </p:sp>
      <p:sp>
        <p:nvSpPr>
          <p:cNvPr id="17" name="Content Placeholder 2">
            <a:extLst>
              <a:ext uri="{FF2B5EF4-FFF2-40B4-BE49-F238E27FC236}">
                <a16:creationId xmlns:a16="http://schemas.microsoft.com/office/drawing/2014/main" id="{AF1EEB5A-5654-4107-A8AA-65D5FA62307D}"/>
              </a:ext>
            </a:extLst>
          </p:cNvPr>
          <p:cNvSpPr txBox="1">
            <a:spLocks/>
          </p:cNvSpPr>
          <p:nvPr/>
        </p:nvSpPr>
        <p:spPr>
          <a:xfrm>
            <a:off x="6834902" y="3904738"/>
            <a:ext cx="5105400" cy="2724912"/>
          </a:xfrm>
          <a:prstGeom prst="rect">
            <a:avLst/>
          </a:prstGeom>
        </p:spPr>
        <p:txBody>
          <a:bodyPr vert="horz" lIns="0" tIns="0" rIns="0" bIns="0" rtlCol="0" anchor="t" anchorCtr="0">
            <a:noAutofit/>
          </a:bodyPr>
          <a:lstStyle>
            <a:lvl1pPr marL="0" indent="0" algn="l" defTabSz="914400" rtl="0" eaLnBrk="1" latinLnBrk="0" hangingPunct="1">
              <a:lnSpc>
                <a:spcPts val="2600"/>
              </a:lnSpc>
              <a:spcBef>
                <a:spcPts val="1000"/>
              </a:spcBef>
              <a:buFontTx/>
              <a:buNone/>
              <a:defRPr sz="2400" kern="1200" baseline="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Mariana, age 72</a:t>
            </a:r>
          </a:p>
          <a:p>
            <a:pPr marL="569913" lvl="1" indent="-342900"/>
            <a:r>
              <a:rPr lang="en-US" dirty="0"/>
              <a:t>Annual LTC premium: $5,000</a:t>
            </a:r>
          </a:p>
          <a:p>
            <a:pPr marL="569913" lvl="1" indent="-342900"/>
            <a:r>
              <a:rPr lang="en-US" dirty="0"/>
              <a:t>Age-based limit: $5,640</a:t>
            </a:r>
          </a:p>
          <a:p>
            <a:pPr marL="569913" lvl="1" indent="-342900"/>
            <a:r>
              <a:rPr lang="en-US" b="1" dirty="0"/>
              <a:t>Deduction = $5,000 </a:t>
            </a:r>
          </a:p>
        </p:txBody>
      </p:sp>
      <p:sp>
        <p:nvSpPr>
          <p:cNvPr id="18" name="TextBox 17">
            <a:extLst>
              <a:ext uri="{FF2B5EF4-FFF2-40B4-BE49-F238E27FC236}">
                <a16:creationId xmlns:a16="http://schemas.microsoft.com/office/drawing/2014/main" id="{5CFAAF19-A356-49E6-A26F-11BE2D7DC7F3}"/>
              </a:ext>
            </a:extLst>
          </p:cNvPr>
          <p:cNvSpPr txBox="1"/>
          <p:nvPr/>
        </p:nvSpPr>
        <p:spPr>
          <a:xfrm>
            <a:off x="6362700" y="6319645"/>
            <a:ext cx="6551525" cy="276999"/>
          </a:xfrm>
          <a:prstGeom prst="rect">
            <a:avLst/>
          </a:prstGeom>
          <a:noFill/>
        </p:spPr>
        <p:txBody>
          <a:bodyPr wrap="square" rtlCol="0">
            <a:spAutoFit/>
          </a:bodyPr>
          <a:lstStyle/>
          <a:p>
            <a:r>
              <a:rPr lang="en-US" sz="1200" dirty="0"/>
              <a:t>These are hypothetical examples for illustrative purposes only.</a:t>
            </a:r>
          </a:p>
        </p:txBody>
      </p:sp>
      <p:grpSp>
        <p:nvGrpSpPr>
          <p:cNvPr id="19" name="Group 18">
            <a:extLst>
              <a:ext uri="{FF2B5EF4-FFF2-40B4-BE49-F238E27FC236}">
                <a16:creationId xmlns:a16="http://schemas.microsoft.com/office/drawing/2014/main" id="{1BB95D46-45A0-445B-B0F3-9E7C6A97FE29}"/>
              </a:ext>
            </a:extLst>
          </p:cNvPr>
          <p:cNvGrpSpPr/>
          <p:nvPr/>
        </p:nvGrpSpPr>
        <p:grpSpPr>
          <a:xfrm>
            <a:off x="6744591" y="2420456"/>
            <a:ext cx="1056986" cy="1337072"/>
            <a:chOff x="8008154" y="1919745"/>
            <a:chExt cx="1451935" cy="1836677"/>
          </a:xfrm>
        </p:grpSpPr>
        <p:pic>
          <p:nvPicPr>
            <p:cNvPr id="20" name="Picture 19">
              <a:extLst>
                <a:ext uri="{FF2B5EF4-FFF2-40B4-BE49-F238E27FC236}">
                  <a16:creationId xmlns:a16="http://schemas.microsoft.com/office/drawing/2014/main" id="{C8BBE998-417E-4DAC-B97A-D43A432419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53" b="97297" l="4124" r="91753">
                          <a14:foregroundMark x1="64948" y1="66795" x2="64948" y2="66795"/>
                          <a14:foregroundMark x1="44330" y1="62548" x2="44330" y2="62548"/>
                          <a14:foregroundMark x1="45361" y1="44788" x2="45361" y2="44788"/>
                          <a14:foregroundMark x1="50515" y1="60232" x2="50515" y2="60232"/>
                          <a14:foregroundMark x1="57216" y1="57529" x2="57216" y2="57529"/>
                          <a14:foregroundMark x1="39691" y1="61004" x2="39691" y2="61004"/>
                          <a14:foregroundMark x1="35567" y1="57915" x2="35567" y2="57915"/>
                        </a14:backgroundRemoval>
                      </a14:imgEffect>
                    </a14:imgLayer>
                  </a14:imgProps>
                </a:ext>
              </a:extLst>
            </a:blip>
            <a:stretch>
              <a:fillRect/>
            </a:stretch>
          </p:blipFill>
          <p:spPr>
            <a:xfrm>
              <a:off x="8084354" y="1919745"/>
              <a:ext cx="1375735" cy="1836677"/>
            </a:xfrm>
            <a:prstGeom prst="rect">
              <a:avLst/>
            </a:prstGeom>
          </p:spPr>
        </p:pic>
        <p:pic>
          <p:nvPicPr>
            <p:cNvPr id="21" name="Picture 20">
              <a:extLst>
                <a:ext uri="{FF2B5EF4-FFF2-40B4-BE49-F238E27FC236}">
                  <a16:creationId xmlns:a16="http://schemas.microsoft.com/office/drawing/2014/main" id="{24490158-545A-42AB-8032-708EC35E52C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4710" b="99614" l="36598" r="91753">
                          <a14:foregroundMark x1="63402" y1="72587" x2="63402" y2="72587"/>
                          <a14:backgroundMark x1="37113" y1="21622" x2="37113" y2="21622"/>
                        </a14:backgroundRemoval>
                      </a14:imgEffect>
                    </a14:imgLayer>
                  </a14:imgProps>
                </a:ext>
              </a:extLst>
            </a:blip>
            <a:srcRect l="50576" t="46908" r="1"/>
            <a:stretch/>
          </p:blipFill>
          <p:spPr>
            <a:xfrm flipH="1">
              <a:off x="8008154" y="2781300"/>
              <a:ext cx="679940" cy="975122"/>
            </a:xfrm>
            <a:prstGeom prst="rect">
              <a:avLst/>
            </a:prstGeom>
          </p:spPr>
        </p:pic>
      </p:grpSp>
      <p:grpSp>
        <p:nvGrpSpPr>
          <p:cNvPr id="22" name="Group 21">
            <a:extLst>
              <a:ext uri="{FF2B5EF4-FFF2-40B4-BE49-F238E27FC236}">
                <a16:creationId xmlns:a16="http://schemas.microsoft.com/office/drawing/2014/main" id="{59AF5302-AB51-4392-A977-53A9069D8D04}"/>
              </a:ext>
            </a:extLst>
          </p:cNvPr>
          <p:cNvGrpSpPr/>
          <p:nvPr/>
        </p:nvGrpSpPr>
        <p:grpSpPr>
          <a:xfrm>
            <a:off x="831143" y="2407920"/>
            <a:ext cx="925166" cy="1358458"/>
            <a:chOff x="876299" y="2460168"/>
            <a:chExt cx="925166" cy="1358458"/>
          </a:xfrm>
        </p:grpSpPr>
        <p:pic>
          <p:nvPicPr>
            <p:cNvPr id="23" name="Picture 22">
              <a:extLst>
                <a:ext uri="{FF2B5EF4-FFF2-40B4-BE49-F238E27FC236}">
                  <a16:creationId xmlns:a16="http://schemas.microsoft.com/office/drawing/2014/main" id="{87CE1A4D-4E53-4831-AB30-E5167D2318D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33" b="100000" l="2235" r="88827">
                          <a14:foregroundMark x1="25698" y1="52788" x2="25698" y2="52788"/>
                          <a14:foregroundMark x1="54190" y1="60967" x2="54190" y2="60967"/>
                          <a14:foregroundMark x1="29609" y1="73978" x2="29609" y2="73978"/>
                          <a14:foregroundMark x1="44693" y1="30855" x2="44693" y2="30855"/>
                          <a14:foregroundMark x1="62570" y1="30483" x2="62570" y2="30483"/>
                          <a14:foregroundMark x1="52514" y1="39033" x2="52514" y2="39033"/>
                          <a14:foregroundMark x1="54749" y1="84387" x2="54749" y2="84387"/>
                        </a14:backgroundRemoval>
                      </a14:imgEffect>
                    </a14:imgLayer>
                  </a14:imgProps>
                </a:ext>
              </a:extLst>
            </a:blip>
            <a:stretch>
              <a:fillRect/>
            </a:stretch>
          </p:blipFill>
          <p:spPr>
            <a:xfrm>
              <a:off x="876299" y="2460168"/>
              <a:ext cx="883042" cy="1327030"/>
            </a:xfrm>
            <a:prstGeom prst="rect">
              <a:avLst/>
            </a:prstGeom>
          </p:spPr>
        </p:pic>
        <p:pic>
          <p:nvPicPr>
            <p:cNvPr id="24" name="Picture 23">
              <a:extLst>
                <a:ext uri="{FF2B5EF4-FFF2-40B4-BE49-F238E27FC236}">
                  <a16:creationId xmlns:a16="http://schemas.microsoft.com/office/drawing/2014/main" id="{16F29A5C-26CC-43D9-A19A-1C974E7EC8E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833" b="100000" l="2235" r="88827">
                          <a14:foregroundMark x1="25698" y1="52788" x2="25698" y2="52788"/>
                          <a14:foregroundMark x1="54190" y1="60967" x2="54190" y2="60967"/>
                          <a14:foregroundMark x1="29609" y1="73978" x2="29609" y2="73978"/>
                          <a14:foregroundMark x1="44693" y1="30855" x2="44693" y2="30855"/>
                          <a14:foregroundMark x1="62570" y1="30483" x2="62570" y2="30483"/>
                          <a14:foregroundMark x1="52514" y1="39033" x2="52514" y2="39033"/>
                          <a14:foregroundMark x1="54749" y1="84387" x2="54749" y2="84387"/>
                        </a14:backgroundRemoval>
                      </a14:imgEffect>
                    </a14:imgLayer>
                  </a14:imgProps>
                </a:ext>
              </a:extLst>
            </a:blip>
            <a:srcRect l="2" t="51270" r="70110" b="-2405"/>
            <a:stretch/>
          </p:blipFill>
          <p:spPr>
            <a:xfrm flipH="1">
              <a:off x="1534810" y="3123682"/>
              <a:ext cx="266655" cy="694944"/>
            </a:xfrm>
            <a:prstGeom prst="rect">
              <a:avLst/>
            </a:prstGeom>
          </p:spPr>
        </p:pic>
        <p:sp>
          <p:nvSpPr>
            <p:cNvPr id="25" name="Rectangle 24">
              <a:extLst>
                <a:ext uri="{FF2B5EF4-FFF2-40B4-BE49-F238E27FC236}">
                  <a16:creationId xmlns:a16="http://schemas.microsoft.com/office/drawing/2014/main" id="{B4C838B7-FF89-49AD-A9E9-9BDBA6D35FC1}"/>
                </a:ext>
              </a:extLst>
            </p:cNvPr>
            <p:cNvSpPr/>
            <p:nvPr/>
          </p:nvSpPr>
          <p:spPr>
            <a:xfrm>
              <a:off x="1094088" y="3513044"/>
              <a:ext cx="574692" cy="14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8CF75E-E510-4B5A-88D3-B1BDE11B4EB9}"/>
                </a:ext>
              </a:extLst>
            </p:cNvPr>
            <p:cNvSpPr/>
            <p:nvPr/>
          </p:nvSpPr>
          <p:spPr>
            <a:xfrm>
              <a:off x="1457021" y="3353223"/>
              <a:ext cx="211759" cy="175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9986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itemized deductions?</a:t>
            </a:r>
          </a:p>
        </p:txBody>
      </p:sp>
      <p:sp>
        <p:nvSpPr>
          <p:cNvPr id="3" name="Content Placeholder 2"/>
          <p:cNvSpPr>
            <a:spLocks noGrp="1"/>
          </p:cNvSpPr>
          <p:nvPr>
            <p:ph idx="1"/>
          </p:nvPr>
        </p:nvSpPr>
        <p:spPr/>
        <p:txBody>
          <a:bodyPr/>
          <a:lstStyle/>
          <a:p>
            <a:pPr marL="0" indent="0">
              <a:buNone/>
            </a:pPr>
            <a:r>
              <a:rPr lang="en-US" dirty="0"/>
              <a:t>	Current income</a:t>
            </a:r>
          </a:p>
          <a:p>
            <a:pPr marL="0" indent="0">
              <a:buNone/>
            </a:pPr>
            <a:r>
              <a:rPr lang="en-US" u="sng" dirty="0"/>
              <a:t>−	Above-the-line deductions</a:t>
            </a:r>
          </a:p>
          <a:p>
            <a:pPr marL="0" indent="0">
              <a:buNone/>
            </a:pPr>
            <a:r>
              <a:rPr lang="en-US" dirty="0"/>
              <a:t>	Adjusted gross income (AGI)</a:t>
            </a:r>
          </a:p>
          <a:p>
            <a:pPr marL="0" indent="0">
              <a:buNone/>
            </a:pPr>
            <a:r>
              <a:rPr lang="en-US" u="sng" dirty="0"/>
              <a:t>−</a:t>
            </a:r>
            <a:r>
              <a:rPr lang="en-US" b="1" u="sng" dirty="0"/>
              <a:t>         Standard deduction OR itemized deduction</a:t>
            </a:r>
          </a:p>
          <a:p>
            <a:pPr marL="0" indent="0">
              <a:buNone/>
            </a:pPr>
            <a:r>
              <a:rPr lang="en-US" dirty="0"/>
              <a:t>	Taxable income</a:t>
            </a:r>
          </a:p>
        </p:txBody>
      </p:sp>
    </p:spTree>
    <p:extLst>
      <p:ext uri="{BB962C8B-B14F-4D97-AF65-F5344CB8AC3E}">
        <p14:creationId xmlns:p14="http://schemas.microsoft.com/office/powerpoint/2010/main" val="1729798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get the itemized deductions?</a:t>
            </a:r>
          </a:p>
        </p:txBody>
      </p:sp>
      <p:sp>
        <p:nvSpPr>
          <p:cNvPr id="3" name="Content Placeholder 2"/>
          <p:cNvSpPr>
            <a:spLocks noGrp="1"/>
          </p:cNvSpPr>
          <p:nvPr>
            <p:ph idx="1"/>
          </p:nvPr>
        </p:nvSpPr>
        <p:spPr>
          <a:xfrm>
            <a:off x="1055078" y="2526792"/>
            <a:ext cx="10184422" cy="2724912"/>
          </a:xfrm>
        </p:spPr>
        <p:txBody>
          <a:bodyPr/>
          <a:lstStyle/>
          <a:p>
            <a:r>
              <a:rPr lang="en-US" dirty="0"/>
              <a:t>Clients who:</a:t>
            </a:r>
          </a:p>
          <a:p>
            <a:pPr lvl="1"/>
            <a:r>
              <a:rPr lang="en-US" dirty="0"/>
              <a:t>are older (higher age-based limitation)</a:t>
            </a:r>
          </a:p>
          <a:p>
            <a:pPr lvl="1"/>
            <a:r>
              <a:rPr lang="en-US" dirty="0"/>
              <a:t>have large amounts of out-of-pocket medical expenses</a:t>
            </a:r>
          </a:p>
          <a:p>
            <a:pPr lvl="1"/>
            <a:r>
              <a:rPr lang="en-US" dirty="0"/>
              <a:t>live in states with high state taxes</a:t>
            </a:r>
          </a:p>
          <a:p>
            <a:pPr lvl="1"/>
            <a:r>
              <a:rPr lang="en-US" dirty="0"/>
              <a:t>make large charitable gifts</a:t>
            </a:r>
          </a:p>
          <a:p>
            <a:pPr lvl="1"/>
            <a:r>
              <a:rPr lang="en-US" dirty="0"/>
              <a:t>pay large amounts of mortgage interest</a:t>
            </a:r>
          </a:p>
          <a:p>
            <a:endParaRPr lang="en-US" dirty="0"/>
          </a:p>
        </p:txBody>
      </p:sp>
    </p:spTree>
    <p:extLst>
      <p:ext uri="{BB962C8B-B14F-4D97-AF65-F5344CB8AC3E}">
        <p14:creationId xmlns:p14="http://schemas.microsoft.com/office/powerpoint/2010/main" val="2168125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Business-sponsored arrangements</a:t>
            </a:r>
            <a:br>
              <a:rPr lang="en-US" dirty="0"/>
            </a:br>
            <a:endParaRPr lang="en-US" sz="3600" dirty="0"/>
          </a:p>
        </p:txBody>
      </p:sp>
      <p:grpSp>
        <p:nvGrpSpPr>
          <p:cNvPr id="2" name="Group 1"/>
          <p:cNvGrpSpPr/>
          <p:nvPr/>
        </p:nvGrpSpPr>
        <p:grpSpPr>
          <a:xfrm>
            <a:off x="877824" y="5333320"/>
            <a:ext cx="1255712" cy="922337"/>
            <a:chOff x="877824" y="5333320"/>
            <a:chExt cx="1255712" cy="922337"/>
          </a:xfrm>
        </p:grpSpPr>
        <p:sp>
          <p:nvSpPr>
            <p:cNvPr id="3" name="Freeform 25"/>
            <p:cNvSpPr>
              <a:spLocks/>
            </p:cNvSpPr>
            <p:nvPr/>
          </p:nvSpPr>
          <p:spPr bwMode="auto">
            <a:xfrm>
              <a:off x="877824" y="5333320"/>
              <a:ext cx="590550" cy="569912"/>
            </a:xfrm>
            <a:custGeom>
              <a:avLst/>
              <a:gdLst>
                <a:gd name="T0" fmla="*/ 531 w 828"/>
                <a:gd name="T1" fmla="*/ 270 h 800"/>
                <a:gd name="T2" fmla="*/ 735 w 828"/>
                <a:gd name="T3" fmla="*/ 270 h 800"/>
                <a:gd name="T4" fmla="*/ 828 w 828"/>
                <a:gd name="T5" fmla="*/ 176 h 800"/>
                <a:gd name="T6" fmla="*/ 570 w 828"/>
                <a:gd name="T7" fmla="*/ 176 h 800"/>
                <a:gd name="T8" fmla="*/ 393 w 828"/>
                <a:gd name="T9" fmla="*/ 0 h 800"/>
                <a:gd name="T10" fmla="*/ 0 w 828"/>
                <a:gd name="T11" fmla="*/ 393 h 800"/>
                <a:gd name="T12" fmla="*/ 66 w 828"/>
                <a:gd name="T13" fmla="*/ 459 h 800"/>
                <a:gd name="T14" fmla="*/ 125 w 828"/>
                <a:gd name="T15" fmla="*/ 400 h 800"/>
                <a:gd name="T16" fmla="*/ 199 w 828"/>
                <a:gd name="T17" fmla="*/ 474 h 800"/>
                <a:gd name="T18" fmla="*/ 194 w 828"/>
                <a:gd name="T19" fmla="*/ 515 h 800"/>
                <a:gd name="T20" fmla="*/ 245 w 828"/>
                <a:gd name="T21" fmla="*/ 638 h 800"/>
                <a:gd name="T22" fmla="*/ 406 w 828"/>
                <a:gd name="T23" fmla="*/ 800 h 800"/>
                <a:gd name="T24" fmla="*/ 472 w 828"/>
                <a:gd name="T25" fmla="*/ 734 h 800"/>
                <a:gd name="T26" fmla="*/ 312 w 828"/>
                <a:gd name="T27" fmla="*/ 574 h 800"/>
                <a:gd name="T28" fmla="*/ 288 w 828"/>
                <a:gd name="T29" fmla="*/ 515 h 800"/>
                <a:gd name="T30" fmla="*/ 313 w 828"/>
                <a:gd name="T31" fmla="*/ 455 h 800"/>
                <a:gd name="T32" fmla="*/ 191 w 828"/>
                <a:gd name="T33" fmla="*/ 334 h 800"/>
                <a:gd name="T34" fmla="*/ 393 w 828"/>
                <a:gd name="T35" fmla="*/ 132 h 800"/>
                <a:gd name="T36" fmla="*/ 531 w 828"/>
                <a:gd name="T37" fmla="*/ 27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8" h="800">
                  <a:moveTo>
                    <a:pt x="531" y="270"/>
                  </a:moveTo>
                  <a:cubicBezTo>
                    <a:pt x="735" y="270"/>
                    <a:pt x="735" y="270"/>
                    <a:pt x="735" y="270"/>
                  </a:cubicBezTo>
                  <a:cubicBezTo>
                    <a:pt x="828" y="176"/>
                    <a:pt x="828" y="176"/>
                    <a:pt x="828" y="176"/>
                  </a:cubicBezTo>
                  <a:cubicBezTo>
                    <a:pt x="570" y="176"/>
                    <a:pt x="570" y="176"/>
                    <a:pt x="570" y="176"/>
                  </a:cubicBezTo>
                  <a:cubicBezTo>
                    <a:pt x="393" y="0"/>
                    <a:pt x="393" y="0"/>
                    <a:pt x="393" y="0"/>
                  </a:cubicBezTo>
                  <a:cubicBezTo>
                    <a:pt x="0" y="393"/>
                    <a:pt x="0" y="393"/>
                    <a:pt x="0" y="393"/>
                  </a:cubicBezTo>
                  <a:cubicBezTo>
                    <a:pt x="66" y="459"/>
                    <a:pt x="66" y="459"/>
                    <a:pt x="66" y="459"/>
                  </a:cubicBezTo>
                  <a:cubicBezTo>
                    <a:pt x="125" y="400"/>
                    <a:pt x="125" y="400"/>
                    <a:pt x="125" y="400"/>
                  </a:cubicBezTo>
                  <a:cubicBezTo>
                    <a:pt x="199" y="474"/>
                    <a:pt x="199" y="474"/>
                    <a:pt x="199" y="474"/>
                  </a:cubicBezTo>
                  <a:cubicBezTo>
                    <a:pt x="196" y="487"/>
                    <a:pt x="194" y="501"/>
                    <a:pt x="194" y="515"/>
                  </a:cubicBezTo>
                  <a:cubicBezTo>
                    <a:pt x="194" y="561"/>
                    <a:pt x="212" y="605"/>
                    <a:pt x="245" y="638"/>
                  </a:cubicBezTo>
                  <a:cubicBezTo>
                    <a:pt x="406" y="800"/>
                    <a:pt x="406" y="800"/>
                    <a:pt x="406" y="800"/>
                  </a:cubicBezTo>
                  <a:cubicBezTo>
                    <a:pt x="472" y="734"/>
                    <a:pt x="472" y="734"/>
                    <a:pt x="472" y="734"/>
                  </a:cubicBezTo>
                  <a:cubicBezTo>
                    <a:pt x="312" y="574"/>
                    <a:pt x="312" y="574"/>
                    <a:pt x="312" y="574"/>
                  </a:cubicBezTo>
                  <a:cubicBezTo>
                    <a:pt x="297" y="558"/>
                    <a:pt x="288" y="537"/>
                    <a:pt x="288" y="515"/>
                  </a:cubicBezTo>
                  <a:cubicBezTo>
                    <a:pt x="288" y="492"/>
                    <a:pt x="297" y="471"/>
                    <a:pt x="313" y="455"/>
                  </a:cubicBezTo>
                  <a:cubicBezTo>
                    <a:pt x="191" y="334"/>
                    <a:pt x="191" y="334"/>
                    <a:pt x="191" y="334"/>
                  </a:cubicBezTo>
                  <a:cubicBezTo>
                    <a:pt x="393" y="132"/>
                    <a:pt x="393" y="132"/>
                    <a:pt x="393" y="132"/>
                  </a:cubicBezTo>
                  <a:lnTo>
                    <a:pt x="531"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26"/>
            <p:cNvSpPr>
              <a:spLocks/>
            </p:cNvSpPr>
            <p:nvPr/>
          </p:nvSpPr>
          <p:spPr bwMode="auto">
            <a:xfrm>
              <a:off x="1450911" y="5657170"/>
              <a:ext cx="454025" cy="595312"/>
            </a:xfrm>
            <a:custGeom>
              <a:avLst/>
              <a:gdLst>
                <a:gd name="T0" fmla="*/ 600 w 638"/>
                <a:gd name="T1" fmla="*/ 323 h 836"/>
                <a:gd name="T2" fmla="*/ 277 w 638"/>
                <a:gd name="T3" fmla="*/ 0 h 836"/>
                <a:gd name="T4" fmla="*/ 212 w 638"/>
                <a:gd name="T5" fmla="*/ 66 h 836"/>
                <a:gd name="T6" fmla="*/ 535 w 638"/>
                <a:gd name="T7" fmla="*/ 390 h 836"/>
                <a:gd name="T8" fmla="*/ 545 w 638"/>
                <a:gd name="T9" fmla="*/ 413 h 836"/>
                <a:gd name="T10" fmla="*/ 535 w 638"/>
                <a:gd name="T11" fmla="*/ 437 h 836"/>
                <a:gd name="T12" fmla="*/ 524 w 638"/>
                <a:gd name="T13" fmla="*/ 444 h 836"/>
                <a:gd name="T14" fmla="*/ 522 w 638"/>
                <a:gd name="T15" fmla="*/ 445 h 836"/>
                <a:gd name="T16" fmla="*/ 522 w 638"/>
                <a:gd name="T17" fmla="*/ 445 h 836"/>
                <a:gd name="T18" fmla="*/ 488 w 638"/>
                <a:gd name="T19" fmla="*/ 437 h 836"/>
                <a:gd name="T20" fmla="*/ 264 w 638"/>
                <a:gd name="T21" fmla="*/ 212 h 836"/>
                <a:gd name="T22" fmla="*/ 212 w 638"/>
                <a:gd name="T23" fmla="*/ 212 h 836"/>
                <a:gd name="T24" fmla="*/ 212 w 638"/>
                <a:gd name="T25" fmla="*/ 264 h 836"/>
                <a:gd name="T26" fmla="*/ 436 w 638"/>
                <a:gd name="T27" fmla="*/ 488 h 836"/>
                <a:gd name="T28" fmla="*/ 436 w 638"/>
                <a:gd name="T29" fmla="*/ 488 h 836"/>
                <a:gd name="T30" fmla="*/ 436 w 638"/>
                <a:gd name="T31" fmla="*/ 489 h 836"/>
                <a:gd name="T32" fmla="*/ 446 w 638"/>
                <a:gd name="T33" fmla="*/ 512 h 836"/>
                <a:gd name="T34" fmla="*/ 445 w 638"/>
                <a:gd name="T35" fmla="*/ 522 h 836"/>
                <a:gd name="T36" fmla="*/ 445 w 638"/>
                <a:gd name="T37" fmla="*/ 522 h 836"/>
                <a:gd name="T38" fmla="*/ 444 w 638"/>
                <a:gd name="T39" fmla="*/ 525 h 836"/>
                <a:gd name="T40" fmla="*/ 443 w 638"/>
                <a:gd name="T41" fmla="*/ 526 h 836"/>
                <a:gd name="T42" fmla="*/ 441 w 638"/>
                <a:gd name="T43" fmla="*/ 529 h 836"/>
                <a:gd name="T44" fmla="*/ 436 w 638"/>
                <a:gd name="T45" fmla="*/ 536 h 836"/>
                <a:gd name="T46" fmla="*/ 389 w 638"/>
                <a:gd name="T47" fmla="*/ 536 h 836"/>
                <a:gd name="T48" fmla="*/ 389 w 638"/>
                <a:gd name="T49" fmla="*/ 535 h 836"/>
                <a:gd name="T50" fmla="*/ 389 w 638"/>
                <a:gd name="T51" fmla="*/ 535 h 836"/>
                <a:gd name="T52" fmla="*/ 165 w 638"/>
                <a:gd name="T53" fmla="*/ 311 h 836"/>
                <a:gd name="T54" fmla="*/ 113 w 638"/>
                <a:gd name="T55" fmla="*/ 311 h 836"/>
                <a:gd name="T56" fmla="*/ 113 w 638"/>
                <a:gd name="T57" fmla="*/ 363 h 836"/>
                <a:gd name="T58" fmla="*/ 337 w 638"/>
                <a:gd name="T59" fmla="*/ 586 h 836"/>
                <a:gd name="T60" fmla="*/ 337 w 638"/>
                <a:gd name="T61" fmla="*/ 587 h 836"/>
                <a:gd name="T62" fmla="*/ 338 w 638"/>
                <a:gd name="T63" fmla="*/ 587 h 836"/>
                <a:gd name="T64" fmla="*/ 347 w 638"/>
                <a:gd name="T65" fmla="*/ 611 h 836"/>
                <a:gd name="T66" fmla="*/ 338 w 638"/>
                <a:gd name="T67" fmla="*/ 634 h 836"/>
                <a:gd name="T68" fmla="*/ 324 w 638"/>
                <a:gd name="T69" fmla="*/ 642 h 836"/>
                <a:gd name="T70" fmla="*/ 324 w 638"/>
                <a:gd name="T71" fmla="*/ 642 h 836"/>
                <a:gd name="T72" fmla="*/ 324 w 638"/>
                <a:gd name="T73" fmla="*/ 642 h 836"/>
                <a:gd name="T74" fmla="*/ 291 w 638"/>
                <a:gd name="T75" fmla="*/ 634 h 836"/>
                <a:gd name="T76" fmla="*/ 290 w 638"/>
                <a:gd name="T77" fmla="*/ 634 h 836"/>
                <a:gd name="T78" fmla="*/ 290 w 638"/>
                <a:gd name="T79" fmla="*/ 634 h 836"/>
                <a:gd name="T80" fmla="*/ 66 w 638"/>
                <a:gd name="T81" fmla="*/ 410 h 836"/>
                <a:gd name="T82" fmla="*/ 15 w 638"/>
                <a:gd name="T83" fmla="*/ 410 h 836"/>
                <a:gd name="T84" fmla="*/ 14 w 638"/>
                <a:gd name="T85" fmla="*/ 462 h 836"/>
                <a:gd name="T86" fmla="*/ 239 w 638"/>
                <a:gd name="T87" fmla="*/ 686 h 836"/>
                <a:gd name="T88" fmla="*/ 249 w 638"/>
                <a:gd name="T89" fmla="*/ 710 h 836"/>
                <a:gd name="T90" fmla="*/ 247 w 638"/>
                <a:gd name="T91" fmla="*/ 719 h 836"/>
                <a:gd name="T92" fmla="*/ 247 w 638"/>
                <a:gd name="T93" fmla="*/ 720 h 836"/>
                <a:gd name="T94" fmla="*/ 247 w 638"/>
                <a:gd name="T95" fmla="*/ 720 h 836"/>
                <a:gd name="T96" fmla="*/ 239 w 638"/>
                <a:gd name="T97" fmla="*/ 733 h 836"/>
                <a:gd name="T98" fmla="*/ 192 w 638"/>
                <a:gd name="T99" fmla="*/ 733 h 836"/>
                <a:gd name="T100" fmla="*/ 65 w 638"/>
                <a:gd name="T101" fmla="*/ 607 h 836"/>
                <a:gd name="T102" fmla="*/ 54 w 638"/>
                <a:gd name="T103" fmla="*/ 727 h 836"/>
                <a:gd name="T104" fmla="*/ 125 w 638"/>
                <a:gd name="T105" fmla="*/ 798 h 836"/>
                <a:gd name="T106" fmla="*/ 215 w 638"/>
                <a:gd name="T107" fmla="*/ 836 h 836"/>
                <a:gd name="T108" fmla="*/ 305 w 638"/>
                <a:gd name="T109" fmla="*/ 798 h 836"/>
                <a:gd name="T110" fmla="*/ 340 w 638"/>
                <a:gd name="T111" fmla="*/ 735 h 836"/>
                <a:gd name="T112" fmla="*/ 403 w 638"/>
                <a:gd name="T113" fmla="*/ 701 h 836"/>
                <a:gd name="T114" fmla="*/ 438 w 638"/>
                <a:gd name="T115" fmla="*/ 635 h 836"/>
                <a:gd name="T116" fmla="*/ 503 w 638"/>
                <a:gd name="T117" fmla="*/ 600 h 836"/>
                <a:gd name="T118" fmla="*/ 538 w 638"/>
                <a:gd name="T119" fmla="*/ 538 h 836"/>
                <a:gd name="T120" fmla="*/ 600 w 638"/>
                <a:gd name="T121" fmla="*/ 503 h 836"/>
                <a:gd name="T122" fmla="*/ 638 w 638"/>
                <a:gd name="T123" fmla="*/ 413 h 836"/>
                <a:gd name="T124" fmla="*/ 600 w 638"/>
                <a:gd name="T125" fmla="*/ 32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8" h="836">
                  <a:moveTo>
                    <a:pt x="600" y="323"/>
                  </a:moveTo>
                  <a:cubicBezTo>
                    <a:pt x="277" y="0"/>
                    <a:pt x="277" y="0"/>
                    <a:pt x="277" y="0"/>
                  </a:cubicBezTo>
                  <a:cubicBezTo>
                    <a:pt x="212" y="66"/>
                    <a:pt x="212" y="66"/>
                    <a:pt x="212" y="66"/>
                  </a:cubicBezTo>
                  <a:cubicBezTo>
                    <a:pt x="535" y="390"/>
                    <a:pt x="535" y="390"/>
                    <a:pt x="535" y="390"/>
                  </a:cubicBezTo>
                  <a:cubicBezTo>
                    <a:pt x="542" y="396"/>
                    <a:pt x="545" y="404"/>
                    <a:pt x="545" y="413"/>
                  </a:cubicBezTo>
                  <a:cubicBezTo>
                    <a:pt x="545" y="422"/>
                    <a:pt x="542" y="430"/>
                    <a:pt x="535" y="437"/>
                  </a:cubicBezTo>
                  <a:cubicBezTo>
                    <a:pt x="532" y="440"/>
                    <a:pt x="528" y="443"/>
                    <a:pt x="524" y="444"/>
                  </a:cubicBezTo>
                  <a:cubicBezTo>
                    <a:pt x="523" y="444"/>
                    <a:pt x="523" y="445"/>
                    <a:pt x="522" y="445"/>
                  </a:cubicBezTo>
                  <a:cubicBezTo>
                    <a:pt x="522" y="445"/>
                    <a:pt x="522" y="445"/>
                    <a:pt x="522" y="445"/>
                  </a:cubicBezTo>
                  <a:cubicBezTo>
                    <a:pt x="511" y="448"/>
                    <a:pt x="497" y="446"/>
                    <a:pt x="488" y="437"/>
                  </a:cubicBezTo>
                  <a:cubicBezTo>
                    <a:pt x="264" y="212"/>
                    <a:pt x="264" y="212"/>
                    <a:pt x="264" y="212"/>
                  </a:cubicBezTo>
                  <a:cubicBezTo>
                    <a:pt x="250" y="198"/>
                    <a:pt x="227" y="198"/>
                    <a:pt x="212" y="212"/>
                  </a:cubicBezTo>
                  <a:cubicBezTo>
                    <a:pt x="198" y="227"/>
                    <a:pt x="198" y="250"/>
                    <a:pt x="212" y="264"/>
                  </a:cubicBezTo>
                  <a:cubicBezTo>
                    <a:pt x="436" y="488"/>
                    <a:pt x="436" y="488"/>
                    <a:pt x="436" y="488"/>
                  </a:cubicBezTo>
                  <a:cubicBezTo>
                    <a:pt x="436" y="488"/>
                    <a:pt x="436" y="488"/>
                    <a:pt x="436" y="488"/>
                  </a:cubicBezTo>
                  <a:cubicBezTo>
                    <a:pt x="436" y="489"/>
                    <a:pt x="436" y="489"/>
                    <a:pt x="436" y="489"/>
                  </a:cubicBezTo>
                  <a:cubicBezTo>
                    <a:pt x="443" y="495"/>
                    <a:pt x="446" y="503"/>
                    <a:pt x="446" y="512"/>
                  </a:cubicBezTo>
                  <a:cubicBezTo>
                    <a:pt x="446" y="516"/>
                    <a:pt x="446" y="519"/>
                    <a:pt x="445" y="522"/>
                  </a:cubicBezTo>
                  <a:cubicBezTo>
                    <a:pt x="445" y="522"/>
                    <a:pt x="445" y="522"/>
                    <a:pt x="445" y="522"/>
                  </a:cubicBezTo>
                  <a:cubicBezTo>
                    <a:pt x="445" y="523"/>
                    <a:pt x="444" y="524"/>
                    <a:pt x="444" y="525"/>
                  </a:cubicBezTo>
                  <a:cubicBezTo>
                    <a:pt x="444" y="525"/>
                    <a:pt x="443" y="526"/>
                    <a:pt x="443" y="526"/>
                  </a:cubicBezTo>
                  <a:cubicBezTo>
                    <a:pt x="442" y="527"/>
                    <a:pt x="442" y="528"/>
                    <a:pt x="441" y="529"/>
                  </a:cubicBezTo>
                  <a:cubicBezTo>
                    <a:pt x="440" y="531"/>
                    <a:pt x="438" y="534"/>
                    <a:pt x="436" y="536"/>
                  </a:cubicBezTo>
                  <a:cubicBezTo>
                    <a:pt x="424" y="548"/>
                    <a:pt x="402" y="548"/>
                    <a:pt x="389" y="536"/>
                  </a:cubicBezTo>
                  <a:cubicBezTo>
                    <a:pt x="389" y="535"/>
                    <a:pt x="389" y="535"/>
                    <a:pt x="389" y="535"/>
                  </a:cubicBezTo>
                  <a:cubicBezTo>
                    <a:pt x="389" y="535"/>
                    <a:pt x="389" y="535"/>
                    <a:pt x="389" y="535"/>
                  </a:cubicBezTo>
                  <a:cubicBezTo>
                    <a:pt x="165" y="311"/>
                    <a:pt x="165" y="311"/>
                    <a:pt x="165" y="311"/>
                  </a:cubicBezTo>
                  <a:cubicBezTo>
                    <a:pt x="151" y="297"/>
                    <a:pt x="128" y="297"/>
                    <a:pt x="113" y="311"/>
                  </a:cubicBezTo>
                  <a:cubicBezTo>
                    <a:pt x="99" y="326"/>
                    <a:pt x="99" y="349"/>
                    <a:pt x="113" y="363"/>
                  </a:cubicBezTo>
                  <a:cubicBezTo>
                    <a:pt x="337" y="586"/>
                    <a:pt x="337" y="586"/>
                    <a:pt x="337" y="586"/>
                  </a:cubicBezTo>
                  <a:cubicBezTo>
                    <a:pt x="337" y="587"/>
                    <a:pt x="337" y="587"/>
                    <a:pt x="337" y="587"/>
                  </a:cubicBezTo>
                  <a:cubicBezTo>
                    <a:pt x="338" y="587"/>
                    <a:pt x="338" y="587"/>
                    <a:pt x="338" y="587"/>
                  </a:cubicBezTo>
                  <a:cubicBezTo>
                    <a:pt x="344" y="594"/>
                    <a:pt x="347" y="602"/>
                    <a:pt x="347" y="611"/>
                  </a:cubicBezTo>
                  <a:cubicBezTo>
                    <a:pt x="347" y="620"/>
                    <a:pt x="344" y="628"/>
                    <a:pt x="338" y="634"/>
                  </a:cubicBezTo>
                  <a:cubicBezTo>
                    <a:pt x="334" y="638"/>
                    <a:pt x="329" y="641"/>
                    <a:pt x="324" y="642"/>
                  </a:cubicBezTo>
                  <a:cubicBezTo>
                    <a:pt x="324" y="642"/>
                    <a:pt x="324" y="642"/>
                    <a:pt x="324" y="642"/>
                  </a:cubicBezTo>
                  <a:cubicBezTo>
                    <a:pt x="324" y="642"/>
                    <a:pt x="324" y="642"/>
                    <a:pt x="324" y="642"/>
                  </a:cubicBezTo>
                  <a:cubicBezTo>
                    <a:pt x="313" y="646"/>
                    <a:pt x="299" y="643"/>
                    <a:pt x="291" y="634"/>
                  </a:cubicBezTo>
                  <a:cubicBezTo>
                    <a:pt x="290" y="634"/>
                    <a:pt x="290" y="634"/>
                    <a:pt x="290" y="634"/>
                  </a:cubicBezTo>
                  <a:cubicBezTo>
                    <a:pt x="290" y="634"/>
                    <a:pt x="290" y="634"/>
                    <a:pt x="290" y="634"/>
                  </a:cubicBezTo>
                  <a:cubicBezTo>
                    <a:pt x="66" y="410"/>
                    <a:pt x="66" y="410"/>
                    <a:pt x="66" y="410"/>
                  </a:cubicBezTo>
                  <a:cubicBezTo>
                    <a:pt x="52" y="396"/>
                    <a:pt x="29" y="396"/>
                    <a:pt x="15" y="410"/>
                  </a:cubicBezTo>
                  <a:cubicBezTo>
                    <a:pt x="0" y="424"/>
                    <a:pt x="0" y="447"/>
                    <a:pt x="14" y="462"/>
                  </a:cubicBezTo>
                  <a:cubicBezTo>
                    <a:pt x="239" y="686"/>
                    <a:pt x="239" y="686"/>
                    <a:pt x="239" y="686"/>
                  </a:cubicBezTo>
                  <a:cubicBezTo>
                    <a:pt x="245" y="693"/>
                    <a:pt x="249" y="701"/>
                    <a:pt x="249" y="710"/>
                  </a:cubicBezTo>
                  <a:cubicBezTo>
                    <a:pt x="249" y="713"/>
                    <a:pt x="248" y="716"/>
                    <a:pt x="247" y="719"/>
                  </a:cubicBezTo>
                  <a:cubicBezTo>
                    <a:pt x="247" y="719"/>
                    <a:pt x="247" y="719"/>
                    <a:pt x="247" y="720"/>
                  </a:cubicBezTo>
                  <a:cubicBezTo>
                    <a:pt x="247" y="720"/>
                    <a:pt x="247" y="720"/>
                    <a:pt x="247" y="720"/>
                  </a:cubicBezTo>
                  <a:cubicBezTo>
                    <a:pt x="245" y="725"/>
                    <a:pt x="243" y="730"/>
                    <a:pt x="239" y="733"/>
                  </a:cubicBezTo>
                  <a:cubicBezTo>
                    <a:pt x="226" y="746"/>
                    <a:pt x="204" y="746"/>
                    <a:pt x="192" y="733"/>
                  </a:cubicBezTo>
                  <a:cubicBezTo>
                    <a:pt x="65" y="607"/>
                    <a:pt x="65" y="607"/>
                    <a:pt x="65" y="607"/>
                  </a:cubicBezTo>
                  <a:cubicBezTo>
                    <a:pt x="54" y="727"/>
                    <a:pt x="54" y="727"/>
                    <a:pt x="54" y="727"/>
                  </a:cubicBezTo>
                  <a:cubicBezTo>
                    <a:pt x="125" y="798"/>
                    <a:pt x="125" y="798"/>
                    <a:pt x="125" y="798"/>
                  </a:cubicBezTo>
                  <a:cubicBezTo>
                    <a:pt x="149" y="822"/>
                    <a:pt x="181" y="836"/>
                    <a:pt x="215" y="836"/>
                  </a:cubicBezTo>
                  <a:cubicBezTo>
                    <a:pt x="249" y="836"/>
                    <a:pt x="281" y="822"/>
                    <a:pt x="305" y="798"/>
                  </a:cubicBezTo>
                  <a:cubicBezTo>
                    <a:pt x="323" y="781"/>
                    <a:pt x="335" y="759"/>
                    <a:pt x="340" y="735"/>
                  </a:cubicBezTo>
                  <a:cubicBezTo>
                    <a:pt x="364" y="730"/>
                    <a:pt x="385" y="718"/>
                    <a:pt x="403" y="701"/>
                  </a:cubicBezTo>
                  <a:cubicBezTo>
                    <a:pt x="421" y="682"/>
                    <a:pt x="433" y="660"/>
                    <a:pt x="438" y="635"/>
                  </a:cubicBezTo>
                  <a:cubicBezTo>
                    <a:pt x="463" y="630"/>
                    <a:pt x="485" y="619"/>
                    <a:pt x="503" y="600"/>
                  </a:cubicBezTo>
                  <a:cubicBezTo>
                    <a:pt x="521" y="583"/>
                    <a:pt x="532" y="561"/>
                    <a:pt x="538" y="538"/>
                  </a:cubicBezTo>
                  <a:cubicBezTo>
                    <a:pt x="561" y="532"/>
                    <a:pt x="583" y="521"/>
                    <a:pt x="600" y="503"/>
                  </a:cubicBezTo>
                  <a:cubicBezTo>
                    <a:pt x="625" y="479"/>
                    <a:pt x="638" y="447"/>
                    <a:pt x="638" y="413"/>
                  </a:cubicBezTo>
                  <a:cubicBezTo>
                    <a:pt x="638" y="379"/>
                    <a:pt x="625" y="347"/>
                    <a:pt x="600" y="3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7"/>
            <p:cNvSpPr>
              <a:spLocks noEditPoints="1"/>
            </p:cNvSpPr>
            <p:nvPr/>
          </p:nvSpPr>
          <p:spPr bwMode="auto">
            <a:xfrm>
              <a:off x="1090549" y="5833382"/>
              <a:ext cx="439737" cy="422275"/>
            </a:xfrm>
            <a:custGeom>
              <a:avLst/>
              <a:gdLst>
                <a:gd name="T0" fmla="*/ 568 w 618"/>
                <a:gd name="T1" fmla="*/ 334 h 592"/>
                <a:gd name="T2" fmla="*/ 505 w 618"/>
                <a:gd name="T3" fmla="*/ 300 h 592"/>
                <a:gd name="T4" fmla="*/ 471 w 618"/>
                <a:gd name="T5" fmla="*/ 237 h 592"/>
                <a:gd name="T6" fmla="*/ 406 w 618"/>
                <a:gd name="T7" fmla="*/ 202 h 592"/>
                <a:gd name="T8" fmla="*/ 371 w 618"/>
                <a:gd name="T9" fmla="*/ 136 h 592"/>
                <a:gd name="T10" fmla="*/ 306 w 618"/>
                <a:gd name="T11" fmla="*/ 102 h 592"/>
                <a:gd name="T12" fmla="*/ 272 w 618"/>
                <a:gd name="T13" fmla="*/ 37 h 592"/>
                <a:gd name="T14" fmla="*/ 181 w 618"/>
                <a:gd name="T15" fmla="*/ 0 h 592"/>
                <a:gd name="T16" fmla="*/ 91 w 618"/>
                <a:gd name="T17" fmla="*/ 37 h 592"/>
                <a:gd name="T18" fmla="*/ 50 w 618"/>
                <a:gd name="T19" fmla="*/ 78 h 592"/>
                <a:gd name="T20" fmla="*/ 50 w 618"/>
                <a:gd name="T21" fmla="*/ 259 h 592"/>
                <a:gd name="T22" fmla="*/ 115 w 618"/>
                <a:gd name="T23" fmla="*/ 293 h 592"/>
                <a:gd name="T24" fmla="*/ 149 w 618"/>
                <a:gd name="T25" fmla="*/ 358 h 592"/>
                <a:gd name="T26" fmla="*/ 215 w 618"/>
                <a:gd name="T27" fmla="*/ 393 h 592"/>
                <a:gd name="T28" fmla="*/ 249 w 618"/>
                <a:gd name="T29" fmla="*/ 458 h 592"/>
                <a:gd name="T30" fmla="*/ 312 w 618"/>
                <a:gd name="T31" fmla="*/ 492 h 592"/>
                <a:gd name="T32" fmla="*/ 347 w 618"/>
                <a:gd name="T33" fmla="*/ 555 h 592"/>
                <a:gd name="T34" fmla="*/ 437 w 618"/>
                <a:gd name="T35" fmla="*/ 592 h 592"/>
                <a:gd name="T36" fmla="*/ 527 w 618"/>
                <a:gd name="T37" fmla="*/ 555 h 592"/>
                <a:gd name="T38" fmla="*/ 568 w 618"/>
                <a:gd name="T39" fmla="*/ 514 h 592"/>
                <a:gd name="T40" fmla="*/ 568 w 618"/>
                <a:gd name="T41" fmla="*/ 334 h 592"/>
                <a:gd name="T42" fmla="*/ 138 w 618"/>
                <a:gd name="T43" fmla="*/ 203 h 592"/>
                <a:gd name="T44" fmla="*/ 114 w 618"/>
                <a:gd name="T45" fmla="*/ 193 h 592"/>
                <a:gd name="T46" fmla="*/ 114 w 618"/>
                <a:gd name="T47" fmla="*/ 146 h 592"/>
                <a:gd name="T48" fmla="*/ 159 w 618"/>
                <a:gd name="T49" fmla="*/ 101 h 592"/>
                <a:gd name="T50" fmla="*/ 206 w 618"/>
                <a:gd name="T51" fmla="*/ 101 h 592"/>
                <a:gd name="T52" fmla="*/ 216 w 618"/>
                <a:gd name="T53" fmla="*/ 125 h 592"/>
                <a:gd name="T54" fmla="*/ 206 w 618"/>
                <a:gd name="T55" fmla="*/ 148 h 592"/>
                <a:gd name="T56" fmla="*/ 161 w 618"/>
                <a:gd name="T57" fmla="*/ 193 h 592"/>
                <a:gd name="T58" fmla="*/ 138 w 618"/>
                <a:gd name="T59" fmla="*/ 203 h 592"/>
                <a:gd name="T60" fmla="*/ 237 w 618"/>
                <a:gd name="T61" fmla="*/ 303 h 592"/>
                <a:gd name="T62" fmla="*/ 213 w 618"/>
                <a:gd name="T63" fmla="*/ 293 h 592"/>
                <a:gd name="T64" fmla="*/ 213 w 618"/>
                <a:gd name="T65" fmla="*/ 246 h 592"/>
                <a:gd name="T66" fmla="*/ 259 w 618"/>
                <a:gd name="T67" fmla="*/ 200 h 592"/>
                <a:gd name="T68" fmla="*/ 306 w 618"/>
                <a:gd name="T69" fmla="*/ 200 h 592"/>
                <a:gd name="T70" fmla="*/ 316 w 618"/>
                <a:gd name="T71" fmla="*/ 224 h 592"/>
                <a:gd name="T72" fmla="*/ 306 w 618"/>
                <a:gd name="T73" fmla="*/ 248 h 592"/>
                <a:gd name="T74" fmla="*/ 260 w 618"/>
                <a:gd name="T75" fmla="*/ 293 h 592"/>
                <a:gd name="T76" fmla="*/ 237 w 618"/>
                <a:gd name="T77" fmla="*/ 303 h 592"/>
                <a:gd name="T78" fmla="*/ 337 w 618"/>
                <a:gd name="T79" fmla="*/ 402 h 592"/>
                <a:gd name="T80" fmla="*/ 314 w 618"/>
                <a:gd name="T81" fmla="*/ 392 h 592"/>
                <a:gd name="T82" fmla="*/ 314 w 618"/>
                <a:gd name="T83" fmla="*/ 346 h 592"/>
                <a:gd name="T84" fmla="*/ 359 w 618"/>
                <a:gd name="T85" fmla="*/ 301 h 592"/>
                <a:gd name="T86" fmla="*/ 405 w 618"/>
                <a:gd name="T87" fmla="*/ 301 h 592"/>
                <a:gd name="T88" fmla="*/ 414 w 618"/>
                <a:gd name="T89" fmla="*/ 324 h 592"/>
                <a:gd name="T90" fmla="*/ 405 w 618"/>
                <a:gd name="T91" fmla="*/ 347 h 592"/>
                <a:gd name="T92" fmla="*/ 360 w 618"/>
                <a:gd name="T93" fmla="*/ 392 h 592"/>
                <a:gd name="T94" fmla="*/ 337 w 618"/>
                <a:gd name="T95" fmla="*/ 402 h 592"/>
                <a:gd name="T96" fmla="*/ 504 w 618"/>
                <a:gd name="T97" fmla="*/ 446 h 592"/>
                <a:gd name="T98" fmla="*/ 459 w 618"/>
                <a:gd name="T99" fmla="*/ 491 h 592"/>
                <a:gd name="T100" fmla="*/ 436 w 618"/>
                <a:gd name="T101" fmla="*/ 500 h 592"/>
                <a:gd name="T102" fmla="*/ 413 w 618"/>
                <a:gd name="T103" fmla="*/ 491 h 592"/>
                <a:gd name="T104" fmla="*/ 413 w 618"/>
                <a:gd name="T105" fmla="*/ 445 h 592"/>
                <a:gd name="T106" fmla="*/ 458 w 618"/>
                <a:gd name="T107" fmla="*/ 400 h 592"/>
                <a:gd name="T108" fmla="*/ 504 w 618"/>
                <a:gd name="T109" fmla="*/ 400 h 592"/>
                <a:gd name="T110" fmla="*/ 513 w 618"/>
                <a:gd name="T111" fmla="*/ 423 h 592"/>
                <a:gd name="T112" fmla="*/ 504 w 618"/>
                <a:gd name="T113" fmla="*/ 44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592">
                  <a:moveTo>
                    <a:pt x="568" y="334"/>
                  </a:moveTo>
                  <a:cubicBezTo>
                    <a:pt x="550" y="316"/>
                    <a:pt x="528" y="305"/>
                    <a:pt x="505" y="300"/>
                  </a:cubicBezTo>
                  <a:cubicBezTo>
                    <a:pt x="500" y="276"/>
                    <a:pt x="488" y="254"/>
                    <a:pt x="471" y="237"/>
                  </a:cubicBezTo>
                  <a:cubicBezTo>
                    <a:pt x="453" y="218"/>
                    <a:pt x="430" y="206"/>
                    <a:pt x="406" y="202"/>
                  </a:cubicBezTo>
                  <a:cubicBezTo>
                    <a:pt x="401" y="177"/>
                    <a:pt x="389" y="155"/>
                    <a:pt x="371" y="136"/>
                  </a:cubicBezTo>
                  <a:cubicBezTo>
                    <a:pt x="353" y="119"/>
                    <a:pt x="330" y="107"/>
                    <a:pt x="306" y="102"/>
                  </a:cubicBezTo>
                  <a:cubicBezTo>
                    <a:pt x="301" y="77"/>
                    <a:pt x="289" y="55"/>
                    <a:pt x="272" y="37"/>
                  </a:cubicBezTo>
                  <a:cubicBezTo>
                    <a:pt x="247" y="13"/>
                    <a:pt x="215" y="0"/>
                    <a:pt x="181" y="0"/>
                  </a:cubicBezTo>
                  <a:cubicBezTo>
                    <a:pt x="147" y="0"/>
                    <a:pt x="115" y="13"/>
                    <a:pt x="91" y="37"/>
                  </a:cubicBezTo>
                  <a:cubicBezTo>
                    <a:pt x="50" y="78"/>
                    <a:pt x="50" y="78"/>
                    <a:pt x="50" y="78"/>
                  </a:cubicBezTo>
                  <a:cubicBezTo>
                    <a:pt x="0" y="128"/>
                    <a:pt x="0" y="209"/>
                    <a:pt x="50" y="259"/>
                  </a:cubicBezTo>
                  <a:cubicBezTo>
                    <a:pt x="68" y="276"/>
                    <a:pt x="90" y="288"/>
                    <a:pt x="115" y="293"/>
                  </a:cubicBezTo>
                  <a:cubicBezTo>
                    <a:pt x="120" y="318"/>
                    <a:pt x="131" y="340"/>
                    <a:pt x="149" y="358"/>
                  </a:cubicBezTo>
                  <a:cubicBezTo>
                    <a:pt x="167" y="376"/>
                    <a:pt x="190" y="388"/>
                    <a:pt x="215" y="393"/>
                  </a:cubicBezTo>
                  <a:cubicBezTo>
                    <a:pt x="219" y="417"/>
                    <a:pt x="231" y="439"/>
                    <a:pt x="249" y="458"/>
                  </a:cubicBezTo>
                  <a:cubicBezTo>
                    <a:pt x="267" y="475"/>
                    <a:pt x="289" y="487"/>
                    <a:pt x="312" y="492"/>
                  </a:cubicBezTo>
                  <a:cubicBezTo>
                    <a:pt x="318" y="515"/>
                    <a:pt x="329" y="537"/>
                    <a:pt x="347" y="555"/>
                  </a:cubicBezTo>
                  <a:cubicBezTo>
                    <a:pt x="372" y="580"/>
                    <a:pt x="404" y="592"/>
                    <a:pt x="437" y="592"/>
                  </a:cubicBezTo>
                  <a:cubicBezTo>
                    <a:pt x="470" y="592"/>
                    <a:pt x="502" y="580"/>
                    <a:pt x="527" y="555"/>
                  </a:cubicBezTo>
                  <a:cubicBezTo>
                    <a:pt x="568" y="514"/>
                    <a:pt x="568" y="514"/>
                    <a:pt x="568" y="514"/>
                  </a:cubicBezTo>
                  <a:cubicBezTo>
                    <a:pt x="618" y="464"/>
                    <a:pt x="618" y="383"/>
                    <a:pt x="568" y="334"/>
                  </a:cubicBezTo>
                  <a:close/>
                  <a:moveTo>
                    <a:pt x="138" y="203"/>
                  </a:moveTo>
                  <a:cubicBezTo>
                    <a:pt x="129" y="203"/>
                    <a:pt x="121" y="199"/>
                    <a:pt x="114" y="193"/>
                  </a:cubicBezTo>
                  <a:cubicBezTo>
                    <a:pt x="102" y="181"/>
                    <a:pt x="102" y="159"/>
                    <a:pt x="114" y="146"/>
                  </a:cubicBezTo>
                  <a:cubicBezTo>
                    <a:pt x="159" y="101"/>
                    <a:pt x="159" y="101"/>
                    <a:pt x="159" y="101"/>
                  </a:cubicBezTo>
                  <a:cubicBezTo>
                    <a:pt x="172" y="89"/>
                    <a:pt x="194" y="89"/>
                    <a:pt x="206" y="101"/>
                  </a:cubicBezTo>
                  <a:cubicBezTo>
                    <a:pt x="212" y="108"/>
                    <a:pt x="216" y="116"/>
                    <a:pt x="216" y="125"/>
                  </a:cubicBezTo>
                  <a:cubicBezTo>
                    <a:pt x="216" y="134"/>
                    <a:pt x="212" y="142"/>
                    <a:pt x="206" y="148"/>
                  </a:cubicBezTo>
                  <a:cubicBezTo>
                    <a:pt x="161" y="193"/>
                    <a:pt x="161" y="193"/>
                    <a:pt x="161" y="193"/>
                  </a:cubicBezTo>
                  <a:cubicBezTo>
                    <a:pt x="155" y="199"/>
                    <a:pt x="146" y="203"/>
                    <a:pt x="138" y="203"/>
                  </a:cubicBezTo>
                  <a:close/>
                  <a:moveTo>
                    <a:pt x="237" y="303"/>
                  </a:moveTo>
                  <a:cubicBezTo>
                    <a:pt x="228" y="303"/>
                    <a:pt x="219" y="300"/>
                    <a:pt x="213" y="293"/>
                  </a:cubicBezTo>
                  <a:cubicBezTo>
                    <a:pt x="200" y="281"/>
                    <a:pt x="200" y="259"/>
                    <a:pt x="213" y="246"/>
                  </a:cubicBezTo>
                  <a:cubicBezTo>
                    <a:pt x="259" y="200"/>
                    <a:pt x="259" y="200"/>
                    <a:pt x="259" y="200"/>
                  </a:cubicBezTo>
                  <a:cubicBezTo>
                    <a:pt x="272" y="187"/>
                    <a:pt x="294" y="187"/>
                    <a:pt x="306" y="200"/>
                  </a:cubicBezTo>
                  <a:cubicBezTo>
                    <a:pt x="313" y="206"/>
                    <a:pt x="316" y="215"/>
                    <a:pt x="316" y="224"/>
                  </a:cubicBezTo>
                  <a:cubicBezTo>
                    <a:pt x="316" y="233"/>
                    <a:pt x="313" y="241"/>
                    <a:pt x="306" y="248"/>
                  </a:cubicBezTo>
                  <a:cubicBezTo>
                    <a:pt x="260" y="293"/>
                    <a:pt x="260" y="293"/>
                    <a:pt x="260" y="293"/>
                  </a:cubicBezTo>
                  <a:cubicBezTo>
                    <a:pt x="254" y="300"/>
                    <a:pt x="246" y="303"/>
                    <a:pt x="237" y="303"/>
                  </a:cubicBezTo>
                  <a:close/>
                  <a:moveTo>
                    <a:pt x="337" y="402"/>
                  </a:moveTo>
                  <a:cubicBezTo>
                    <a:pt x="329" y="402"/>
                    <a:pt x="320" y="398"/>
                    <a:pt x="314" y="392"/>
                  </a:cubicBezTo>
                  <a:cubicBezTo>
                    <a:pt x="302" y="380"/>
                    <a:pt x="302" y="358"/>
                    <a:pt x="314" y="346"/>
                  </a:cubicBezTo>
                  <a:cubicBezTo>
                    <a:pt x="359" y="301"/>
                    <a:pt x="359" y="301"/>
                    <a:pt x="359" y="301"/>
                  </a:cubicBezTo>
                  <a:cubicBezTo>
                    <a:pt x="371" y="289"/>
                    <a:pt x="393" y="289"/>
                    <a:pt x="405" y="301"/>
                  </a:cubicBezTo>
                  <a:cubicBezTo>
                    <a:pt x="411" y="307"/>
                    <a:pt x="414" y="316"/>
                    <a:pt x="414" y="324"/>
                  </a:cubicBezTo>
                  <a:cubicBezTo>
                    <a:pt x="414" y="333"/>
                    <a:pt x="411" y="341"/>
                    <a:pt x="405" y="347"/>
                  </a:cubicBezTo>
                  <a:cubicBezTo>
                    <a:pt x="360" y="392"/>
                    <a:pt x="360" y="392"/>
                    <a:pt x="360" y="392"/>
                  </a:cubicBezTo>
                  <a:cubicBezTo>
                    <a:pt x="354" y="398"/>
                    <a:pt x="346" y="402"/>
                    <a:pt x="337" y="402"/>
                  </a:cubicBezTo>
                  <a:close/>
                  <a:moveTo>
                    <a:pt x="504" y="446"/>
                  </a:moveTo>
                  <a:cubicBezTo>
                    <a:pt x="459" y="491"/>
                    <a:pt x="459" y="491"/>
                    <a:pt x="459" y="491"/>
                  </a:cubicBezTo>
                  <a:cubicBezTo>
                    <a:pt x="453" y="497"/>
                    <a:pt x="445" y="500"/>
                    <a:pt x="436" y="500"/>
                  </a:cubicBezTo>
                  <a:cubicBezTo>
                    <a:pt x="427" y="500"/>
                    <a:pt x="419" y="497"/>
                    <a:pt x="413" y="491"/>
                  </a:cubicBezTo>
                  <a:cubicBezTo>
                    <a:pt x="401" y="478"/>
                    <a:pt x="401" y="457"/>
                    <a:pt x="413" y="445"/>
                  </a:cubicBezTo>
                  <a:cubicBezTo>
                    <a:pt x="458" y="400"/>
                    <a:pt x="458" y="400"/>
                    <a:pt x="458" y="400"/>
                  </a:cubicBezTo>
                  <a:cubicBezTo>
                    <a:pt x="470" y="388"/>
                    <a:pt x="491" y="388"/>
                    <a:pt x="504" y="400"/>
                  </a:cubicBezTo>
                  <a:cubicBezTo>
                    <a:pt x="510" y="406"/>
                    <a:pt x="513" y="414"/>
                    <a:pt x="513" y="423"/>
                  </a:cubicBezTo>
                  <a:cubicBezTo>
                    <a:pt x="513" y="432"/>
                    <a:pt x="510" y="440"/>
                    <a:pt x="504"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28"/>
            <p:cNvSpPr>
              <a:spLocks/>
            </p:cNvSpPr>
            <p:nvPr/>
          </p:nvSpPr>
          <p:spPr bwMode="auto">
            <a:xfrm>
              <a:off x="1269936" y="5333320"/>
              <a:ext cx="863600" cy="517525"/>
            </a:xfrm>
            <a:custGeom>
              <a:avLst/>
              <a:gdLst>
                <a:gd name="T0" fmla="*/ 820 w 1213"/>
                <a:gd name="T1" fmla="*/ 0 h 725"/>
                <a:gd name="T2" fmla="*/ 643 w 1213"/>
                <a:gd name="T3" fmla="*/ 176 h 725"/>
                <a:gd name="T4" fmla="*/ 360 w 1213"/>
                <a:gd name="T5" fmla="*/ 176 h 725"/>
                <a:gd name="T6" fmla="*/ 0 w 1213"/>
                <a:gd name="T7" fmla="*/ 535 h 725"/>
                <a:gd name="T8" fmla="*/ 113 w 1213"/>
                <a:gd name="T9" fmla="*/ 648 h 725"/>
                <a:gd name="T10" fmla="*/ 236 w 1213"/>
                <a:gd name="T11" fmla="*/ 685 h 725"/>
                <a:gd name="T12" fmla="*/ 363 w 1213"/>
                <a:gd name="T13" fmla="*/ 622 h 725"/>
                <a:gd name="T14" fmla="*/ 531 w 1213"/>
                <a:gd name="T15" fmla="*/ 454 h 725"/>
                <a:gd name="T16" fmla="*/ 465 w 1213"/>
                <a:gd name="T17" fmla="*/ 388 h 725"/>
                <a:gd name="T18" fmla="*/ 297 w 1213"/>
                <a:gd name="T19" fmla="*/ 556 h 725"/>
                <a:gd name="T20" fmla="*/ 225 w 1213"/>
                <a:gd name="T21" fmla="*/ 592 h 725"/>
                <a:gd name="T22" fmla="*/ 179 w 1213"/>
                <a:gd name="T23" fmla="*/ 582 h 725"/>
                <a:gd name="T24" fmla="*/ 132 w 1213"/>
                <a:gd name="T25" fmla="*/ 535 h 725"/>
                <a:gd name="T26" fmla="*/ 398 w 1213"/>
                <a:gd name="T27" fmla="*/ 270 h 725"/>
                <a:gd name="T28" fmla="*/ 682 w 1213"/>
                <a:gd name="T29" fmla="*/ 270 h 725"/>
                <a:gd name="T30" fmla="*/ 820 w 1213"/>
                <a:gd name="T31" fmla="*/ 132 h 725"/>
                <a:gd name="T32" fmla="*/ 1022 w 1213"/>
                <a:gd name="T33" fmla="*/ 334 h 725"/>
                <a:gd name="T34" fmla="*/ 900 w 1213"/>
                <a:gd name="T35" fmla="*/ 455 h 725"/>
                <a:gd name="T36" fmla="*/ 925 w 1213"/>
                <a:gd name="T37" fmla="*/ 515 h 725"/>
                <a:gd name="T38" fmla="*/ 901 w 1213"/>
                <a:gd name="T39" fmla="*/ 574 h 725"/>
                <a:gd name="T40" fmla="*/ 816 w 1213"/>
                <a:gd name="T41" fmla="*/ 659 h 725"/>
                <a:gd name="T42" fmla="*/ 882 w 1213"/>
                <a:gd name="T43" fmla="*/ 725 h 725"/>
                <a:gd name="T44" fmla="*/ 968 w 1213"/>
                <a:gd name="T45" fmla="*/ 638 h 725"/>
                <a:gd name="T46" fmla="*/ 1019 w 1213"/>
                <a:gd name="T47" fmla="*/ 515 h 725"/>
                <a:gd name="T48" fmla="*/ 1014 w 1213"/>
                <a:gd name="T49" fmla="*/ 474 h 725"/>
                <a:gd name="T50" fmla="*/ 1088 w 1213"/>
                <a:gd name="T51" fmla="*/ 400 h 725"/>
                <a:gd name="T52" fmla="*/ 1147 w 1213"/>
                <a:gd name="T53" fmla="*/ 459 h 725"/>
                <a:gd name="T54" fmla="*/ 1213 w 1213"/>
                <a:gd name="T55" fmla="*/ 393 h 725"/>
                <a:gd name="T56" fmla="*/ 820 w 1213"/>
                <a:gd name="T5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3" h="725">
                  <a:moveTo>
                    <a:pt x="820" y="0"/>
                  </a:moveTo>
                  <a:cubicBezTo>
                    <a:pt x="643" y="176"/>
                    <a:pt x="643" y="176"/>
                    <a:pt x="643" y="176"/>
                  </a:cubicBezTo>
                  <a:cubicBezTo>
                    <a:pt x="360" y="176"/>
                    <a:pt x="360" y="176"/>
                    <a:pt x="360" y="176"/>
                  </a:cubicBezTo>
                  <a:cubicBezTo>
                    <a:pt x="0" y="535"/>
                    <a:pt x="0" y="535"/>
                    <a:pt x="0" y="535"/>
                  </a:cubicBezTo>
                  <a:cubicBezTo>
                    <a:pt x="113" y="648"/>
                    <a:pt x="113" y="648"/>
                    <a:pt x="113" y="648"/>
                  </a:cubicBezTo>
                  <a:cubicBezTo>
                    <a:pt x="142" y="677"/>
                    <a:pt x="187" y="691"/>
                    <a:pt x="236" y="685"/>
                  </a:cubicBezTo>
                  <a:cubicBezTo>
                    <a:pt x="283" y="679"/>
                    <a:pt x="328" y="657"/>
                    <a:pt x="363" y="622"/>
                  </a:cubicBezTo>
                  <a:cubicBezTo>
                    <a:pt x="531" y="454"/>
                    <a:pt x="531" y="454"/>
                    <a:pt x="531" y="454"/>
                  </a:cubicBezTo>
                  <a:cubicBezTo>
                    <a:pt x="465" y="388"/>
                    <a:pt x="465" y="388"/>
                    <a:pt x="465" y="388"/>
                  </a:cubicBezTo>
                  <a:cubicBezTo>
                    <a:pt x="297" y="556"/>
                    <a:pt x="297" y="556"/>
                    <a:pt x="297" y="556"/>
                  </a:cubicBezTo>
                  <a:cubicBezTo>
                    <a:pt x="277" y="576"/>
                    <a:pt x="251" y="589"/>
                    <a:pt x="225" y="592"/>
                  </a:cubicBezTo>
                  <a:cubicBezTo>
                    <a:pt x="205" y="595"/>
                    <a:pt x="188" y="591"/>
                    <a:pt x="179" y="582"/>
                  </a:cubicBezTo>
                  <a:cubicBezTo>
                    <a:pt x="132" y="535"/>
                    <a:pt x="132" y="535"/>
                    <a:pt x="132" y="535"/>
                  </a:cubicBezTo>
                  <a:cubicBezTo>
                    <a:pt x="398" y="270"/>
                    <a:pt x="398" y="270"/>
                    <a:pt x="398" y="270"/>
                  </a:cubicBezTo>
                  <a:cubicBezTo>
                    <a:pt x="682" y="270"/>
                    <a:pt x="682" y="270"/>
                    <a:pt x="682" y="270"/>
                  </a:cubicBezTo>
                  <a:cubicBezTo>
                    <a:pt x="820" y="132"/>
                    <a:pt x="820" y="132"/>
                    <a:pt x="820" y="132"/>
                  </a:cubicBezTo>
                  <a:cubicBezTo>
                    <a:pt x="1022" y="334"/>
                    <a:pt x="1022" y="334"/>
                    <a:pt x="1022" y="334"/>
                  </a:cubicBezTo>
                  <a:cubicBezTo>
                    <a:pt x="900" y="455"/>
                    <a:pt x="900" y="455"/>
                    <a:pt x="900" y="455"/>
                  </a:cubicBezTo>
                  <a:cubicBezTo>
                    <a:pt x="916" y="471"/>
                    <a:pt x="925" y="492"/>
                    <a:pt x="925" y="515"/>
                  </a:cubicBezTo>
                  <a:cubicBezTo>
                    <a:pt x="925" y="537"/>
                    <a:pt x="916" y="558"/>
                    <a:pt x="901" y="574"/>
                  </a:cubicBezTo>
                  <a:cubicBezTo>
                    <a:pt x="816" y="659"/>
                    <a:pt x="816" y="659"/>
                    <a:pt x="816" y="659"/>
                  </a:cubicBezTo>
                  <a:cubicBezTo>
                    <a:pt x="882" y="725"/>
                    <a:pt x="882" y="725"/>
                    <a:pt x="882" y="725"/>
                  </a:cubicBezTo>
                  <a:cubicBezTo>
                    <a:pt x="968" y="638"/>
                    <a:pt x="968" y="638"/>
                    <a:pt x="968" y="638"/>
                  </a:cubicBezTo>
                  <a:cubicBezTo>
                    <a:pt x="1001" y="605"/>
                    <a:pt x="1019" y="561"/>
                    <a:pt x="1019" y="515"/>
                  </a:cubicBezTo>
                  <a:cubicBezTo>
                    <a:pt x="1019" y="501"/>
                    <a:pt x="1017" y="487"/>
                    <a:pt x="1014" y="474"/>
                  </a:cubicBezTo>
                  <a:cubicBezTo>
                    <a:pt x="1088" y="400"/>
                    <a:pt x="1088" y="400"/>
                    <a:pt x="1088" y="400"/>
                  </a:cubicBezTo>
                  <a:cubicBezTo>
                    <a:pt x="1147" y="459"/>
                    <a:pt x="1147" y="459"/>
                    <a:pt x="1147" y="459"/>
                  </a:cubicBezTo>
                  <a:cubicBezTo>
                    <a:pt x="1213" y="393"/>
                    <a:pt x="1213" y="393"/>
                    <a:pt x="1213" y="393"/>
                  </a:cubicBezTo>
                  <a:lnTo>
                    <a:pt x="8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4242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A95BC54-BE81-47A3-A1B0-3E72BED3B866}"/>
              </a:ext>
            </a:extLst>
          </p:cNvPr>
          <p:cNvSpPr>
            <a:spLocks noGrp="1"/>
          </p:cNvSpPr>
          <p:nvPr>
            <p:ph type="title"/>
          </p:nvPr>
        </p:nvSpPr>
        <p:spPr>
          <a:xfrm>
            <a:off x="877824" y="1447800"/>
            <a:ext cx="10871200" cy="960120"/>
          </a:xfrm>
        </p:spPr>
        <p:txBody>
          <a:bodyPr/>
          <a:lstStyle/>
          <a:p>
            <a:r>
              <a:rPr lang="en-US" dirty="0"/>
              <a:t>Owner/employee of pass-through entity</a:t>
            </a:r>
          </a:p>
        </p:txBody>
      </p:sp>
      <p:sp>
        <p:nvSpPr>
          <p:cNvPr id="9" name="Content Placeholder 2">
            <a:extLst>
              <a:ext uri="{FF2B5EF4-FFF2-40B4-BE49-F238E27FC236}">
                <a16:creationId xmlns:a16="http://schemas.microsoft.com/office/drawing/2014/main" id="{86BBF98C-3613-4EE3-BB65-BD34519B50C6}"/>
              </a:ext>
            </a:extLst>
          </p:cNvPr>
          <p:cNvSpPr>
            <a:spLocks noGrp="1"/>
          </p:cNvSpPr>
          <p:nvPr>
            <p:ph sz="half" idx="1"/>
          </p:nvPr>
        </p:nvSpPr>
        <p:spPr>
          <a:xfrm>
            <a:off x="65955" y="4988288"/>
            <a:ext cx="3352800" cy="1133855"/>
          </a:xfrm>
        </p:spPr>
        <p:txBody>
          <a:bodyPr>
            <a:normAutofit/>
          </a:bodyPr>
          <a:lstStyle/>
          <a:p>
            <a:pPr marL="0" indent="0" algn="ctr">
              <a:lnSpc>
                <a:spcPts val="3200"/>
              </a:lnSpc>
              <a:buNone/>
            </a:pPr>
            <a:r>
              <a:rPr lang="en-US" sz="2400" dirty="0"/>
              <a:t>Pass-through entity</a:t>
            </a:r>
          </a:p>
        </p:txBody>
      </p:sp>
      <p:sp>
        <p:nvSpPr>
          <p:cNvPr id="10" name="Content Placeholder 4">
            <a:extLst>
              <a:ext uri="{FF2B5EF4-FFF2-40B4-BE49-F238E27FC236}">
                <a16:creationId xmlns:a16="http://schemas.microsoft.com/office/drawing/2014/main" id="{5CA3DF4B-4D36-4649-A6B2-2FE6EEEDA623}"/>
              </a:ext>
            </a:extLst>
          </p:cNvPr>
          <p:cNvSpPr txBox="1">
            <a:spLocks/>
          </p:cNvSpPr>
          <p:nvPr/>
        </p:nvSpPr>
        <p:spPr>
          <a:xfrm>
            <a:off x="4382497" y="4988288"/>
            <a:ext cx="3352800" cy="1133855"/>
          </a:xfrm>
          <a:prstGeom prst="rect">
            <a:avLst/>
          </a:prstGeom>
        </p:spPr>
        <p:txBody>
          <a:bodyPr>
            <a:no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buNone/>
            </a:pPr>
            <a:r>
              <a:rPr lang="en-US"/>
              <a:t>SecureCare</a:t>
            </a:r>
            <a:endParaRPr lang="en-US" dirty="0"/>
          </a:p>
        </p:txBody>
      </p:sp>
      <p:sp>
        <p:nvSpPr>
          <p:cNvPr id="11" name="Content Placeholder 5">
            <a:extLst>
              <a:ext uri="{FF2B5EF4-FFF2-40B4-BE49-F238E27FC236}">
                <a16:creationId xmlns:a16="http://schemas.microsoft.com/office/drawing/2014/main" id="{A40FDD20-55A2-48A7-B988-9BA045AFEE1D}"/>
              </a:ext>
            </a:extLst>
          </p:cNvPr>
          <p:cNvSpPr txBox="1">
            <a:spLocks/>
          </p:cNvSpPr>
          <p:nvPr/>
        </p:nvSpPr>
        <p:spPr>
          <a:xfrm>
            <a:off x="8371662" y="4988288"/>
            <a:ext cx="3352800" cy="1133855"/>
          </a:xfrm>
          <a:prstGeom prst="rect">
            <a:avLst/>
          </a:prstGeom>
        </p:spPr>
        <p:txBody>
          <a:bodyPr>
            <a:norm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buNone/>
            </a:pPr>
            <a:r>
              <a:rPr lang="en-US"/>
              <a:t>Owner/employee</a:t>
            </a:r>
            <a:endParaRPr lang="en-US" dirty="0"/>
          </a:p>
        </p:txBody>
      </p:sp>
      <p:pic>
        <p:nvPicPr>
          <p:cNvPr id="12" name="Content Placeholder 8">
            <a:extLst>
              <a:ext uri="{FF2B5EF4-FFF2-40B4-BE49-F238E27FC236}">
                <a16:creationId xmlns:a16="http://schemas.microsoft.com/office/drawing/2014/main" id="{6AE03B59-A488-451D-A6BF-137D8ECA7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56" y="2891081"/>
            <a:ext cx="1882198" cy="1882775"/>
          </a:xfrm>
          <a:prstGeom prst="rect">
            <a:avLst/>
          </a:prstGeom>
        </p:spPr>
      </p:pic>
      <p:pic>
        <p:nvPicPr>
          <p:cNvPr id="13" name="Content Placeholder 10">
            <a:extLst>
              <a:ext uri="{FF2B5EF4-FFF2-40B4-BE49-F238E27FC236}">
                <a16:creationId xmlns:a16="http://schemas.microsoft.com/office/drawing/2014/main" id="{A0F1CF1F-7332-4465-B73F-B3DBFDB140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7197" y="2891081"/>
            <a:ext cx="2094925" cy="1882775"/>
          </a:xfrm>
          <a:prstGeom prst="rect">
            <a:avLst/>
          </a:prstGeom>
        </p:spPr>
      </p:pic>
      <p:sp>
        <p:nvSpPr>
          <p:cNvPr id="14" name="AutoShape 3">
            <a:extLst>
              <a:ext uri="{FF2B5EF4-FFF2-40B4-BE49-F238E27FC236}">
                <a16:creationId xmlns:a16="http://schemas.microsoft.com/office/drawing/2014/main" id="{403706A9-CDB3-4FC1-847D-DF3AE6A783F6}"/>
              </a:ext>
            </a:extLst>
          </p:cNvPr>
          <p:cNvSpPr>
            <a:spLocks noChangeAspect="1" noChangeArrowheads="1" noTextEdit="1"/>
          </p:cNvSpPr>
          <p:nvPr/>
        </p:nvSpPr>
        <p:spPr bwMode="auto">
          <a:xfrm>
            <a:off x="8817219" y="2891082"/>
            <a:ext cx="18891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40B912BE-D609-419A-BE60-A7C7B3B85DBB}"/>
              </a:ext>
            </a:extLst>
          </p:cNvPr>
          <p:cNvSpPr>
            <a:spLocks noEditPoints="1"/>
          </p:cNvSpPr>
          <p:nvPr/>
        </p:nvSpPr>
        <p:spPr bwMode="auto">
          <a:xfrm>
            <a:off x="9559112" y="2891081"/>
            <a:ext cx="977900" cy="1614488"/>
          </a:xfrm>
          <a:custGeom>
            <a:avLst/>
            <a:gdLst>
              <a:gd name="T0" fmla="*/ 855 w 872"/>
              <a:gd name="T1" fmla="*/ 576 h 1440"/>
              <a:gd name="T2" fmla="*/ 617 w 872"/>
              <a:gd name="T3" fmla="*/ 442 h 1440"/>
              <a:gd name="T4" fmla="*/ 693 w 872"/>
              <a:gd name="T5" fmla="*/ 259 h 1440"/>
              <a:gd name="T6" fmla="*/ 434 w 872"/>
              <a:gd name="T7" fmla="*/ 0 h 1440"/>
              <a:gd name="T8" fmla="*/ 175 w 872"/>
              <a:gd name="T9" fmla="*/ 259 h 1440"/>
              <a:gd name="T10" fmla="*/ 250 w 872"/>
              <a:gd name="T11" fmla="*/ 441 h 1440"/>
              <a:gd name="T12" fmla="*/ 17 w 872"/>
              <a:gd name="T13" fmla="*/ 572 h 1440"/>
              <a:gd name="T14" fmla="*/ 0 w 872"/>
              <a:gd name="T15" fmla="*/ 587 h 1440"/>
              <a:gd name="T16" fmla="*/ 0 w 872"/>
              <a:gd name="T17" fmla="*/ 1439 h 1440"/>
              <a:gd name="T18" fmla="*/ 708 w 872"/>
              <a:gd name="T19" fmla="*/ 1439 h 1440"/>
              <a:gd name="T20" fmla="*/ 708 w 872"/>
              <a:gd name="T21" fmla="*/ 1338 h 1440"/>
              <a:gd name="T22" fmla="*/ 105 w 872"/>
              <a:gd name="T23" fmla="*/ 1338 h 1440"/>
              <a:gd name="T24" fmla="*/ 105 w 872"/>
              <a:gd name="T25" fmla="*/ 634 h 1440"/>
              <a:gd name="T26" fmla="*/ 768 w 872"/>
              <a:gd name="T27" fmla="*/ 638 h 1440"/>
              <a:gd name="T28" fmla="*/ 768 w 872"/>
              <a:gd name="T29" fmla="*/ 1440 h 1440"/>
              <a:gd name="T30" fmla="*/ 872 w 872"/>
              <a:gd name="T31" fmla="*/ 1336 h 1440"/>
              <a:gd name="T32" fmla="*/ 872 w 872"/>
              <a:gd name="T33" fmla="*/ 591 h 1440"/>
              <a:gd name="T34" fmla="*/ 855 w 872"/>
              <a:gd name="T35" fmla="*/ 576 h 1440"/>
              <a:gd name="T36" fmla="*/ 434 w 872"/>
              <a:gd name="T37" fmla="*/ 414 h 1440"/>
              <a:gd name="T38" fmla="*/ 280 w 872"/>
              <a:gd name="T39" fmla="*/ 259 h 1440"/>
              <a:gd name="T40" fmla="*/ 434 w 872"/>
              <a:gd name="T41" fmla="*/ 104 h 1440"/>
              <a:gd name="T42" fmla="*/ 589 w 872"/>
              <a:gd name="T43" fmla="*/ 259 h 1440"/>
              <a:gd name="T44" fmla="*/ 434 w 872"/>
              <a:gd name="T45" fmla="*/ 414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2" h="1440">
                <a:moveTo>
                  <a:pt x="855" y="576"/>
                </a:moveTo>
                <a:cubicBezTo>
                  <a:pt x="787" y="514"/>
                  <a:pt x="706" y="469"/>
                  <a:pt x="617" y="442"/>
                </a:cubicBezTo>
                <a:cubicBezTo>
                  <a:pt x="664" y="395"/>
                  <a:pt x="693" y="330"/>
                  <a:pt x="693" y="259"/>
                </a:cubicBezTo>
                <a:cubicBezTo>
                  <a:pt x="693" y="116"/>
                  <a:pt x="577" y="0"/>
                  <a:pt x="434" y="0"/>
                </a:cubicBezTo>
                <a:cubicBezTo>
                  <a:pt x="292" y="0"/>
                  <a:pt x="175" y="116"/>
                  <a:pt x="175" y="259"/>
                </a:cubicBezTo>
                <a:cubicBezTo>
                  <a:pt x="175" y="330"/>
                  <a:pt x="204" y="394"/>
                  <a:pt x="250" y="441"/>
                </a:cubicBezTo>
                <a:cubicBezTo>
                  <a:pt x="164" y="467"/>
                  <a:pt x="84" y="511"/>
                  <a:pt x="17" y="572"/>
                </a:cubicBezTo>
                <a:cubicBezTo>
                  <a:pt x="0" y="587"/>
                  <a:pt x="0" y="587"/>
                  <a:pt x="0" y="587"/>
                </a:cubicBezTo>
                <a:cubicBezTo>
                  <a:pt x="0" y="1439"/>
                  <a:pt x="0" y="1439"/>
                  <a:pt x="0" y="1439"/>
                </a:cubicBezTo>
                <a:cubicBezTo>
                  <a:pt x="708" y="1439"/>
                  <a:pt x="708" y="1439"/>
                  <a:pt x="708" y="1439"/>
                </a:cubicBezTo>
                <a:cubicBezTo>
                  <a:pt x="708" y="1338"/>
                  <a:pt x="708" y="1338"/>
                  <a:pt x="708" y="1338"/>
                </a:cubicBezTo>
                <a:cubicBezTo>
                  <a:pt x="105" y="1338"/>
                  <a:pt x="105" y="1338"/>
                  <a:pt x="105" y="1338"/>
                </a:cubicBezTo>
                <a:cubicBezTo>
                  <a:pt x="105" y="634"/>
                  <a:pt x="105" y="634"/>
                  <a:pt x="105" y="634"/>
                </a:cubicBezTo>
                <a:cubicBezTo>
                  <a:pt x="291" y="479"/>
                  <a:pt x="579" y="481"/>
                  <a:pt x="768" y="638"/>
                </a:cubicBezTo>
                <a:cubicBezTo>
                  <a:pt x="768" y="1440"/>
                  <a:pt x="768" y="1440"/>
                  <a:pt x="768" y="1440"/>
                </a:cubicBezTo>
                <a:cubicBezTo>
                  <a:pt x="825" y="1440"/>
                  <a:pt x="872" y="1394"/>
                  <a:pt x="872" y="1336"/>
                </a:cubicBezTo>
                <a:cubicBezTo>
                  <a:pt x="872" y="591"/>
                  <a:pt x="872" y="591"/>
                  <a:pt x="872" y="591"/>
                </a:cubicBezTo>
                <a:lnTo>
                  <a:pt x="855" y="576"/>
                </a:lnTo>
                <a:close/>
                <a:moveTo>
                  <a:pt x="434" y="414"/>
                </a:moveTo>
                <a:cubicBezTo>
                  <a:pt x="349" y="414"/>
                  <a:pt x="280" y="344"/>
                  <a:pt x="280" y="259"/>
                </a:cubicBezTo>
                <a:cubicBezTo>
                  <a:pt x="280" y="173"/>
                  <a:pt x="349" y="104"/>
                  <a:pt x="434" y="104"/>
                </a:cubicBezTo>
                <a:cubicBezTo>
                  <a:pt x="520" y="104"/>
                  <a:pt x="589" y="173"/>
                  <a:pt x="589" y="259"/>
                </a:cubicBezTo>
                <a:cubicBezTo>
                  <a:pt x="589" y="344"/>
                  <a:pt x="520" y="414"/>
                  <a:pt x="434" y="414"/>
                </a:cubicBezTo>
                <a:close/>
              </a:path>
            </a:pathLst>
          </a:custGeom>
          <a:solidFill>
            <a:srgbClr val="1AA248"/>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30C7E659-70BE-4EE2-934E-03C20E5D2085}"/>
              </a:ext>
            </a:extLst>
          </p:cNvPr>
          <p:cNvGrpSpPr/>
          <p:nvPr/>
        </p:nvGrpSpPr>
        <p:grpSpPr>
          <a:xfrm>
            <a:off x="2851062" y="3486492"/>
            <a:ext cx="2053777" cy="523220"/>
            <a:chOff x="2963952" y="3486492"/>
            <a:chExt cx="2053777" cy="523220"/>
          </a:xfrm>
        </p:grpSpPr>
        <p:cxnSp>
          <p:nvCxnSpPr>
            <p:cNvPr id="17" name="Straight Arrow Connector 16">
              <a:extLst>
                <a:ext uri="{FF2B5EF4-FFF2-40B4-BE49-F238E27FC236}">
                  <a16:creationId xmlns:a16="http://schemas.microsoft.com/office/drawing/2014/main" id="{1AAE9810-1B52-417C-9F7A-DB6762819D1E}"/>
                </a:ext>
              </a:extLst>
            </p:cNvPr>
            <p:cNvCxnSpPr/>
            <p:nvPr/>
          </p:nvCxnSpPr>
          <p:spPr>
            <a:xfrm>
              <a:off x="2963952"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34909CC-2C6D-4EE9-823F-AA7641316CEF}"/>
                </a:ext>
              </a:extLst>
            </p:cNvPr>
            <p:cNvGrpSpPr/>
            <p:nvPr/>
          </p:nvGrpSpPr>
          <p:grpSpPr>
            <a:xfrm>
              <a:off x="3459286" y="3486492"/>
              <a:ext cx="891717" cy="523220"/>
              <a:chOff x="3398965" y="3486492"/>
              <a:chExt cx="891717" cy="523220"/>
            </a:xfrm>
          </p:grpSpPr>
          <p:sp>
            <p:nvSpPr>
              <p:cNvPr id="19" name="Oval 18">
                <a:extLst>
                  <a:ext uri="{FF2B5EF4-FFF2-40B4-BE49-F238E27FC236}">
                    <a16:creationId xmlns:a16="http://schemas.microsoft.com/office/drawing/2014/main" id="{949924F8-53C6-4E5B-97D3-160F459D4D76}"/>
                  </a:ext>
                </a:extLst>
              </p:cNvPr>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C903F0-A572-4E9C-BAB7-E4E7DEDD171D}"/>
                  </a:ext>
                </a:extLst>
              </p:cNvPr>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grpSp>
      <p:cxnSp>
        <p:nvCxnSpPr>
          <p:cNvPr id="21" name="Straight Arrow Connector 20">
            <a:extLst>
              <a:ext uri="{FF2B5EF4-FFF2-40B4-BE49-F238E27FC236}">
                <a16:creationId xmlns:a16="http://schemas.microsoft.com/office/drawing/2014/main" id="{9B33AC3B-BB43-4630-AE7A-2934E9620523}"/>
              </a:ext>
            </a:extLst>
          </p:cNvPr>
          <p:cNvCxnSpPr/>
          <p:nvPr/>
        </p:nvCxnSpPr>
        <p:spPr>
          <a:xfrm>
            <a:off x="7328572" y="3764525"/>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220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above-the-line deductions?</a:t>
            </a:r>
          </a:p>
        </p:txBody>
      </p:sp>
      <p:sp>
        <p:nvSpPr>
          <p:cNvPr id="3" name="Content Placeholder 2"/>
          <p:cNvSpPr>
            <a:spLocks noGrp="1"/>
          </p:cNvSpPr>
          <p:nvPr>
            <p:ph idx="1"/>
          </p:nvPr>
        </p:nvSpPr>
        <p:spPr/>
        <p:txBody>
          <a:bodyPr/>
          <a:lstStyle/>
          <a:p>
            <a:pPr marL="0" indent="0">
              <a:buNone/>
            </a:pPr>
            <a:r>
              <a:rPr lang="en-US" dirty="0"/>
              <a:t>	Current income</a:t>
            </a:r>
          </a:p>
          <a:p>
            <a:pPr marL="0" indent="0">
              <a:buNone/>
            </a:pPr>
            <a:r>
              <a:rPr lang="en-US" b="1" u="sng" dirty="0"/>
              <a:t>-	Above-the-line deductions</a:t>
            </a:r>
          </a:p>
          <a:p>
            <a:pPr marL="0" indent="0">
              <a:buNone/>
            </a:pPr>
            <a:r>
              <a:rPr lang="en-US" dirty="0"/>
              <a:t>	Adjusted gross income</a:t>
            </a:r>
          </a:p>
          <a:p>
            <a:pPr marL="0" indent="0">
              <a:buNone/>
            </a:pPr>
            <a:r>
              <a:rPr lang="en-US" u="sng" dirty="0"/>
              <a:t>-	Standard deduction OR itemized deduction</a:t>
            </a:r>
          </a:p>
          <a:p>
            <a:pPr marL="0" indent="0">
              <a:buNone/>
            </a:pPr>
            <a:r>
              <a:rPr lang="en-US" dirty="0"/>
              <a:t>	Taxable income</a:t>
            </a:r>
          </a:p>
        </p:txBody>
      </p:sp>
    </p:spTree>
    <p:extLst>
      <p:ext uri="{BB962C8B-B14F-4D97-AF65-F5344CB8AC3E}">
        <p14:creationId xmlns:p14="http://schemas.microsoft.com/office/powerpoint/2010/main" val="662010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D3FD3E-6941-45CF-8E0C-FB77407F4445}"/>
              </a:ext>
            </a:extLst>
          </p:cNvPr>
          <p:cNvSpPr>
            <a:spLocks noGrp="1"/>
          </p:cNvSpPr>
          <p:nvPr>
            <p:ph type="title"/>
          </p:nvPr>
        </p:nvSpPr>
        <p:spPr>
          <a:xfrm>
            <a:off x="877824" y="1447800"/>
            <a:ext cx="10871200" cy="960120"/>
          </a:xfrm>
        </p:spPr>
        <p:txBody>
          <a:bodyPr/>
          <a:lstStyle/>
          <a:p>
            <a:r>
              <a:rPr lang="en-US" dirty="0"/>
              <a:t>Case study: Tyrone (S corporation owner/employee)</a:t>
            </a:r>
          </a:p>
        </p:txBody>
      </p:sp>
      <p:pic>
        <p:nvPicPr>
          <p:cNvPr id="9" name="Content Placeholder 8">
            <a:extLst>
              <a:ext uri="{FF2B5EF4-FFF2-40B4-BE49-F238E27FC236}">
                <a16:creationId xmlns:a16="http://schemas.microsoft.com/office/drawing/2014/main" id="{670F8B54-490C-422A-A416-725A72E7F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64" y="2809020"/>
            <a:ext cx="1882198" cy="1882775"/>
          </a:xfrm>
          <a:prstGeom prst="rect">
            <a:avLst/>
          </a:prstGeom>
        </p:spPr>
      </p:pic>
      <p:pic>
        <p:nvPicPr>
          <p:cNvPr id="10" name="Content Placeholder 10">
            <a:extLst>
              <a:ext uri="{FF2B5EF4-FFF2-40B4-BE49-F238E27FC236}">
                <a16:creationId xmlns:a16="http://schemas.microsoft.com/office/drawing/2014/main" id="{B1B588E2-3818-46BE-B72D-BC34153C0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2824" y="3035970"/>
            <a:ext cx="2094925" cy="1882775"/>
          </a:xfrm>
          <a:prstGeom prst="rect">
            <a:avLst/>
          </a:prstGeom>
        </p:spPr>
      </p:pic>
      <p:sp>
        <p:nvSpPr>
          <p:cNvPr id="11" name="Content Placeholder 2">
            <a:extLst>
              <a:ext uri="{FF2B5EF4-FFF2-40B4-BE49-F238E27FC236}">
                <a16:creationId xmlns:a16="http://schemas.microsoft.com/office/drawing/2014/main" id="{B98B9830-533B-4EA1-BD3C-DAFCAC07450E}"/>
              </a:ext>
            </a:extLst>
          </p:cNvPr>
          <p:cNvSpPr>
            <a:spLocks noGrp="1"/>
          </p:cNvSpPr>
          <p:nvPr>
            <p:ph sz="half" idx="1"/>
          </p:nvPr>
        </p:nvSpPr>
        <p:spPr>
          <a:xfrm>
            <a:off x="3083123" y="4027243"/>
            <a:ext cx="1655669" cy="532059"/>
          </a:xfrm>
        </p:spPr>
        <p:txBody>
          <a:bodyPr>
            <a:normAutofit/>
          </a:bodyPr>
          <a:lstStyle/>
          <a:p>
            <a:pPr marL="0" indent="0" algn="ctr">
              <a:lnSpc>
                <a:spcPts val="2000"/>
              </a:lnSpc>
              <a:buNone/>
            </a:pPr>
            <a:r>
              <a:rPr lang="en-US" sz="1800" b="0" dirty="0"/>
              <a:t>$10,000/</a:t>
            </a:r>
            <a:r>
              <a:rPr lang="en-US" sz="1800" b="0" dirty="0" err="1"/>
              <a:t>yr</a:t>
            </a:r>
            <a:r>
              <a:rPr lang="en-US" sz="1800" b="0" dirty="0"/>
              <a:t> for 10 years</a:t>
            </a:r>
          </a:p>
        </p:txBody>
      </p:sp>
      <p:sp>
        <p:nvSpPr>
          <p:cNvPr id="12" name="Content Placeholder 2">
            <a:extLst>
              <a:ext uri="{FF2B5EF4-FFF2-40B4-BE49-F238E27FC236}">
                <a16:creationId xmlns:a16="http://schemas.microsoft.com/office/drawing/2014/main" id="{919CC510-94E4-4EBD-824D-B6FD169E625B}"/>
              </a:ext>
            </a:extLst>
          </p:cNvPr>
          <p:cNvSpPr txBox="1">
            <a:spLocks/>
          </p:cNvSpPr>
          <p:nvPr/>
        </p:nvSpPr>
        <p:spPr>
          <a:xfrm>
            <a:off x="450253" y="5009057"/>
            <a:ext cx="2447028"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dirty="0"/>
              <a:t>XYZ Corporation</a:t>
            </a:r>
          </a:p>
        </p:txBody>
      </p:sp>
      <p:sp>
        <p:nvSpPr>
          <p:cNvPr id="13" name="Content Placeholder 2">
            <a:extLst>
              <a:ext uri="{FF2B5EF4-FFF2-40B4-BE49-F238E27FC236}">
                <a16:creationId xmlns:a16="http://schemas.microsoft.com/office/drawing/2014/main" id="{3E8FF61C-6321-40B9-87E7-A0EF0B950FCC}"/>
              </a:ext>
            </a:extLst>
          </p:cNvPr>
          <p:cNvSpPr txBox="1">
            <a:spLocks/>
          </p:cNvSpPr>
          <p:nvPr/>
        </p:nvSpPr>
        <p:spPr>
          <a:xfrm>
            <a:off x="4738792" y="5009057"/>
            <a:ext cx="2447028"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a:t>SecureCare</a:t>
            </a:r>
            <a:endParaRPr lang="en-US" dirty="0"/>
          </a:p>
        </p:txBody>
      </p:sp>
      <p:grpSp>
        <p:nvGrpSpPr>
          <p:cNvPr id="14" name="Group 13">
            <a:extLst>
              <a:ext uri="{FF2B5EF4-FFF2-40B4-BE49-F238E27FC236}">
                <a16:creationId xmlns:a16="http://schemas.microsoft.com/office/drawing/2014/main" id="{3CBDFA93-6C0B-403D-B481-38D1BF2AFC57}"/>
              </a:ext>
            </a:extLst>
          </p:cNvPr>
          <p:cNvGrpSpPr/>
          <p:nvPr/>
        </p:nvGrpSpPr>
        <p:grpSpPr>
          <a:xfrm>
            <a:off x="9238234" y="2808288"/>
            <a:ext cx="2555875" cy="1631951"/>
            <a:chOff x="9301163" y="2808288"/>
            <a:chExt cx="2555875" cy="1631951"/>
          </a:xfrm>
        </p:grpSpPr>
        <p:sp>
          <p:nvSpPr>
            <p:cNvPr id="15" name="Freeform 7">
              <a:extLst>
                <a:ext uri="{FF2B5EF4-FFF2-40B4-BE49-F238E27FC236}">
                  <a16:creationId xmlns:a16="http://schemas.microsoft.com/office/drawing/2014/main" id="{7AB1A963-9B2D-496A-ADBA-241491A5ABBB}"/>
                </a:ext>
              </a:extLst>
            </p:cNvPr>
            <p:cNvSpPr>
              <a:spLocks noEditPoints="1"/>
            </p:cNvSpPr>
            <p:nvPr/>
          </p:nvSpPr>
          <p:spPr bwMode="auto">
            <a:xfrm>
              <a:off x="10133013" y="3054351"/>
              <a:ext cx="892175" cy="1385888"/>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solidFill>
              <a:srgbClr val="95C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9C40E65-AF7B-4599-BF52-43BCBFE9A7D8}"/>
                </a:ext>
              </a:extLst>
            </p:cNvPr>
            <p:cNvSpPr>
              <a:spLocks noEditPoints="1"/>
            </p:cNvSpPr>
            <p:nvPr/>
          </p:nvSpPr>
          <p:spPr bwMode="auto">
            <a:xfrm>
              <a:off x="9301163" y="2808288"/>
              <a:ext cx="938213" cy="1449388"/>
            </a:xfrm>
            <a:custGeom>
              <a:avLst/>
              <a:gdLst>
                <a:gd name="T0" fmla="*/ 807 w 822"/>
                <a:gd name="T1" fmla="*/ 526 h 1269"/>
                <a:gd name="T2" fmla="*/ 575 w 822"/>
                <a:gd name="T3" fmla="*/ 398 h 1269"/>
                <a:gd name="T4" fmla="*/ 643 w 822"/>
                <a:gd name="T5" fmla="*/ 234 h 1269"/>
                <a:gd name="T6" fmla="*/ 409 w 822"/>
                <a:gd name="T7" fmla="*/ 0 h 1269"/>
                <a:gd name="T8" fmla="*/ 175 w 822"/>
                <a:gd name="T9" fmla="*/ 234 h 1269"/>
                <a:gd name="T10" fmla="*/ 242 w 822"/>
                <a:gd name="T11" fmla="*/ 398 h 1269"/>
                <a:gd name="T12" fmla="*/ 15 w 822"/>
                <a:gd name="T13" fmla="*/ 522 h 1269"/>
                <a:gd name="T14" fmla="*/ 0 w 822"/>
                <a:gd name="T15" fmla="*/ 536 h 1269"/>
                <a:gd name="T16" fmla="*/ 0 w 822"/>
                <a:gd name="T17" fmla="*/ 1176 h 1269"/>
                <a:gd name="T18" fmla="*/ 93 w 822"/>
                <a:gd name="T19" fmla="*/ 1269 h 1269"/>
                <a:gd name="T20" fmla="*/ 93 w 822"/>
                <a:gd name="T21" fmla="*/ 578 h 1269"/>
                <a:gd name="T22" fmla="*/ 408 w 822"/>
                <a:gd name="T23" fmla="*/ 468 h 1269"/>
                <a:gd name="T24" fmla="*/ 409 w 822"/>
                <a:gd name="T25" fmla="*/ 468 h 1269"/>
                <a:gd name="T26" fmla="*/ 411 w 822"/>
                <a:gd name="T27" fmla="*/ 468 h 1269"/>
                <a:gd name="T28" fmla="*/ 728 w 822"/>
                <a:gd name="T29" fmla="*/ 582 h 1269"/>
                <a:gd name="T30" fmla="*/ 728 w 822"/>
                <a:gd name="T31" fmla="*/ 667 h 1269"/>
                <a:gd name="T32" fmla="*/ 822 w 822"/>
                <a:gd name="T33" fmla="*/ 604 h 1269"/>
                <a:gd name="T34" fmla="*/ 822 w 822"/>
                <a:gd name="T35" fmla="*/ 540 h 1269"/>
                <a:gd name="T36" fmla="*/ 807 w 822"/>
                <a:gd name="T37" fmla="*/ 526 h 1269"/>
                <a:gd name="T38" fmla="*/ 409 w 822"/>
                <a:gd name="T39" fmla="*/ 374 h 1269"/>
                <a:gd name="T40" fmla="*/ 268 w 822"/>
                <a:gd name="T41" fmla="*/ 234 h 1269"/>
                <a:gd name="T42" fmla="*/ 409 w 822"/>
                <a:gd name="T43" fmla="*/ 94 h 1269"/>
                <a:gd name="T44" fmla="*/ 549 w 822"/>
                <a:gd name="T45" fmla="*/ 234 h 1269"/>
                <a:gd name="T46" fmla="*/ 409 w 822"/>
                <a:gd name="T47" fmla="*/ 37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2" h="1269">
                  <a:moveTo>
                    <a:pt x="807" y="526"/>
                  </a:moveTo>
                  <a:cubicBezTo>
                    <a:pt x="739" y="465"/>
                    <a:pt x="660" y="423"/>
                    <a:pt x="575" y="398"/>
                  </a:cubicBezTo>
                  <a:cubicBezTo>
                    <a:pt x="617" y="356"/>
                    <a:pt x="643" y="298"/>
                    <a:pt x="643" y="234"/>
                  </a:cubicBezTo>
                  <a:cubicBezTo>
                    <a:pt x="643" y="105"/>
                    <a:pt x="538" y="0"/>
                    <a:pt x="409" y="0"/>
                  </a:cubicBezTo>
                  <a:cubicBezTo>
                    <a:pt x="280" y="0"/>
                    <a:pt x="175" y="105"/>
                    <a:pt x="175" y="234"/>
                  </a:cubicBezTo>
                  <a:cubicBezTo>
                    <a:pt x="175" y="298"/>
                    <a:pt x="201" y="355"/>
                    <a:pt x="242" y="398"/>
                  </a:cubicBezTo>
                  <a:cubicBezTo>
                    <a:pt x="159" y="421"/>
                    <a:pt x="81" y="462"/>
                    <a:pt x="15" y="522"/>
                  </a:cubicBezTo>
                  <a:cubicBezTo>
                    <a:pt x="0" y="536"/>
                    <a:pt x="0" y="536"/>
                    <a:pt x="0" y="536"/>
                  </a:cubicBezTo>
                  <a:cubicBezTo>
                    <a:pt x="0" y="1176"/>
                    <a:pt x="0" y="1176"/>
                    <a:pt x="0" y="1176"/>
                  </a:cubicBezTo>
                  <a:cubicBezTo>
                    <a:pt x="0" y="1228"/>
                    <a:pt x="42" y="1269"/>
                    <a:pt x="93" y="1269"/>
                  </a:cubicBezTo>
                  <a:cubicBezTo>
                    <a:pt x="93" y="578"/>
                    <a:pt x="93" y="578"/>
                    <a:pt x="93" y="578"/>
                  </a:cubicBezTo>
                  <a:cubicBezTo>
                    <a:pt x="182" y="504"/>
                    <a:pt x="295" y="468"/>
                    <a:pt x="408" y="468"/>
                  </a:cubicBezTo>
                  <a:cubicBezTo>
                    <a:pt x="408" y="468"/>
                    <a:pt x="408" y="468"/>
                    <a:pt x="409" y="468"/>
                  </a:cubicBezTo>
                  <a:cubicBezTo>
                    <a:pt x="409" y="468"/>
                    <a:pt x="410" y="468"/>
                    <a:pt x="411" y="468"/>
                  </a:cubicBezTo>
                  <a:cubicBezTo>
                    <a:pt x="524" y="469"/>
                    <a:pt x="638" y="507"/>
                    <a:pt x="728" y="582"/>
                  </a:cubicBezTo>
                  <a:cubicBezTo>
                    <a:pt x="728" y="667"/>
                    <a:pt x="728" y="667"/>
                    <a:pt x="728" y="667"/>
                  </a:cubicBezTo>
                  <a:cubicBezTo>
                    <a:pt x="758" y="643"/>
                    <a:pt x="789" y="622"/>
                    <a:pt x="822" y="604"/>
                  </a:cubicBezTo>
                  <a:cubicBezTo>
                    <a:pt x="822" y="540"/>
                    <a:pt x="822" y="540"/>
                    <a:pt x="822" y="540"/>
                  </a:cubicBezTo>
                  <a:lnTo>
                    <a:pt x="807" y="526"/>
                  </a:lnTo>
                  <a:close/>
                  <a:moveTo>
                    <a:pt x="409" y="374"/>
                  </a:moveTo>
                  <a:cubicBezTo>
                    <a:pt x="331" y="374"/>
                    <a:pt x="268" y="311"/>
                    <a:pt x="268" y="234"/>
                  </a:cubicBezTo>
                  <a:cubicBezTo>
                    <a:pt x="268" y="157"/>
                    <a:pt x="331" y="94"/>
                    <a:pt x="409" y="94"/>
                  </a:cubicBezTo>
                  <a:cubicBezTo>
                    <a:pt x="486" y="94"/>
                    <a:pt x="549" y="157"/>
                    <a:pt x="549" y="234"/>
                  </a:cubicBezTo>
                  <a:cubicBezTo>
                    <a:pt x="549" y="311"/>
                    <a:pt x="486" y="374"/>
                    <a:pt x="409" y="374"/>
                  </a:cubicBezTo>
                  <a:close/>
                </a:path>
              </a:pathLst>
            </a:custGeom>
            <a:solidFill>
              <a:srgbClr val="0BA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B1CF5487-D57C-4901-98E3-DA3556F0EA38}"/>
                </a:ext>
              </a:extLst>
            </p:cNvPr>
            <p:cNvSpPr>
              <a:spLocks noEditPoints="1"/>
            </p:cNvSpPr>
            <p:nvPr/>
          </p:nvSpPr>
          <p:spPr bwMode="auto">
            <a:xfrm flipH="1">
              <a:off x="10886270" y="2808288"/>
              <a:ext cx="970768" cy="1449388"/>
            </a:xfrm>
            <a:custGeom>
              <a:avLst/>
              <a:gdLst>
                <a:gd name="T0" fmla="*/ 807 w 822"/>
                <a:gd name="T1" fmla="*/ 526 h 1269"/>
                <a:gd name="T2" fmla="*/ 575 w 822"/>
                <a:gd name="T3" fmla="*/ 398 h 1269"/>
                <a:gd name="T4" fmla="*/ 643 w 822"/>
                <a:gd name="T5" fmla="*/ 234 h 1269"/>
                <a:gd name="T6" fmla="*/ 409 w 822"/>
                <a:gd name="T7" fmla="*/ 0 h 1269"/>
                <a:gd name="T8" fmla="*/ 175 w 822"/>
                <a:gd name="T9" fmla="*/ 234 h 1269"/>
                <a:gd name="T10" fmla="*/ 242 w 822"/>
                <a:gd name="T11" fmla="*/ 398 h 1269"/>
                <a:gd name="T12" fmla="*/ 15 w 822"/>
                <a:gd name="T13" fmla="*/ 522 h 1269"/>
                <a:gd name="T14" fmla="*/ 0 w 822"/>
                <a:gd name="T15" fmla="*/ 536 h 1269"/>
                <a:gd name="T16" fmla="*/ 0 w 822"/>
                <a:gd name="T17" fmla="*/ 1176 h 1269"/>
                <a:gd name="T18" fmla="*/ 93 w 822"/>
                <a:gd name="T19" fmla="*/ 1269 h 1269"/>
                <a:gd name="T20" fmla="*/ 93 w 822"/>
                <a:gd name="T21" fmla="*/ 578 h 1269"/>
                <a:gd name="T22" fmla="*/ 408 w 822"/>
                <a:gd name="T23" fmla="*/ 468 h 1269"/>
                <a:gd name="T24" fmla="*/ 409 w 822"/>
                <a:gd name="T25" fmla="*/ 468 h 1269"/>
                <a:gd name="T26" fmla="*/ 411 w 822"/>
                <a:gd name="T27" fmla="*/ 468 h 1269"/>
                <a:gd name="T28" fmla="*/ 728 w 822"/>
                <a:gd name="T29" fmla="*/ 582 h 1269"/>
                <a:gd name="T30" fmla="*/ 728 w 822"/>
                <a:gd name="T31" fmla="*/ 667 h 1269"/>
                <a:gd name="T32" fmla="*/ 822 w 822"/>
                <a:gd name="T33" fmla="*/ 604 h 1269"/>
                <a:gd name="T34" fmla="*/ 822 w 822"/>
                <a:gd name="T35" fmla="*/ 540 h 1269"/>
                <a:gd name="T36" fmla="*/ 807 w 822"/>
                <a:gd name="T37" fmla="*/ 526 h 1269"/>
                <a:gd name="T38" fmla="*/ 409 w 822"/>
                <a:gd name="T39" fmla="*/ 374 h 1269"/>
                <a:gd name="T40" fmla="*/ 268 w 822"/>
                <a:gd name="T41" fmla="*/ 234 h 1269"/>
                <a:gd name="T42" fmla="*/ 409 w 822"/>
                <a:gd name="T43" fmla="*/ 94 h 1269"/>
                <a:gd name="T44" fmla="*/ 549 w 822"/>
                <a:gd name="T45" fmla="*/ 234 h 1269"/>
                <a:gd name="T46" fmla="*/ 409 w 822"/>
                <a:gd name="T47" fmla="*/ 37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2" h="1269">
                  <a:moveTo>
                    <a:pt x="807" y="526"/>
                  </a:moveTo>
                  <a:cubicBezTo>
                    <a:pt x="739" y="465"/>
                    <a:pt x="660" y="423"/>
                    <a:pt x="575" y="398"/>
                  </a:cubicBezTo>
                  <a:cubicBezTo>
                    <a:pt x="617" y="356"/>
                    <a:pt x="643" y="298"/>
                    <a:pt x="643" y="234"/>
                  </a:cubicBezTo>
                  <a:cubicBezTo>
                    <a:pt x="643" y="105"/>
                    <a:pt x="538" y="0"/>
                    <a:pt x="409" y="0"/>
                  </a:cubicBezTo>
                  <a:cubicBezTo>
                    <a:pt x="280" y="0"/>
                    <a:pt x="175" y="105"/>
                    <a:pt x="175" y="234"/>
                  </a:cubicBezTo>
                  <a:cubicBezTo>
                    <a:pt x="175" y="298"/>
                    <a:pt x="201" y="355"/>
                    <a:pt x="242" y="398"/>
                  </a:cubicBezTo>
                  <a:cubicBezTo>
                    <a:pt x="159" y="421"/>
                    <a:pt x="81" y="462"/>
                    <a:pt x="15" y="522"/>
                  </a:cubicBezTo>
                  <a:cubicBezTo>
                    <a:pt x="0" y="536"/>
                    <a:pt x="0" y="536"/>
                    <a:pt x="0" y="536"/>
                  </a:cubicBezTo>
                  <a:cubicBezTo>
                    <a:pt x="0" y="1176"/>
                    <a:pt x="0" y="1176"/>
                    <a:pt x="0" y="1176"/>
                  </a:cubicBezTo>
                  <a:cubicBezTo>
                    <a:pt x="0" y="1228"/>
                    <a:pt x="42" y="1269"/>
                    <a:pt x="93" y="1269"/>
                  </a:cubicBezTo>
                  <a:cubicBezTo>
                    <a:pt x="93" y="578"/>
                    <a:pt x="93" y="578"/>
                    <a:pt x="93" y="578"/>
                  </a:cubicBezTo>
                  <a:cubicBezTo>
                    <a:pt x="182" y="504"/>
                    <a:pt x="295" y="468"/>
                    <a:pt x="408" y="468"/>
                  </a:cubicBezTo>
                  <a:cubicBezTo>
                    <a:pt x="408" y="468"/>
                    <a:pt x="408" y="468"/>
                    <a:pt x="409" y="468"/>
                  </a:cubicBezTo>
                  <a:cubicBezTo>
                    <a:pt x="409" y="468"/>
                    <a:pt x="410" y="468"/>
                    <a:pt x="411" y="468"/>
                  </a:cubicBezTo>
                  <a:cubicBezTo>
                    <a:pt x="524" y="469"/>
                    <a:pt x="638" y="507"/>
                    <a:pt x="728" y="582"/>
                  </a:cubicBezTo>
                  <a:cubicBezTo>
                    <a:pt x="728" y="667"/>
                    <a:pt x="728" y="667"/>
                    <a:pt x="728" y="667"/>
                  </a:cubicBezTo>
                  <a:cubicBezTo>
                    <a:pt x="758" y="643"/>
                    <a:pt x="789" y="622"/>
                    <a:pt x="822" y="604"/>
                  </a:cubicBezTo>
                  <a:cubicBezTo>
                    <a:pt x="822" y="540"/>
                    <a:pt x="822" y="540"/>
                    <a:pt x="822" y="540"/>
                  </a:cubicBezTo>
                  <a:lnTo>
                    <a:pt x="807" y="526"/>
                  </a:lnTo>
                  <a:close/>
                  <a:moveTo>
                    <a:pt x="409" y="374"/>
                  </a:moveTo>
                  <a:cubicBezTo>
                    <a:pt x="331" y="374"/>
                    <a:pt x="268" y="311"/>
                    <a:pt x="268" y="234"/>
                  </a:cubicBezTo>
                  <a:cubicBezTo>
                    <a:pt x="268" y="157"/>
                    <a:pt x="331" y="94"/>
                    <a:pt x="409" y="94"/>
                  </a:cubicBezTo>
                  <a:cubicBezTo>
                    <a:pt x="486" y="94"/>
                    <a:pt x="549" y="157"/>
                    <a:pt x="549" y="234"/>
                  </a:cubicBezTo>
                  <a:cubicBezTo>
                    <a:pt x="549" y="311"/>
                    <a:pt x="486" y="374"/>
                    <a:pt x="409" y="374"/>
                  </a:cubicBezTo>
                  <a:close/>
                </a:path>
              </a:pathLst>
            </a:custGeom>
            <a:solidFill>
              <a:srgbClr val="0BA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Content Placeholder 2">
            <a:extLst>
              <a:ext uri="{FF2B5EF4-FFF2-40B4-BE49-F238E27FC236}">
                <a16:creationId xmlns:a16="http://schemas.microsoft.com/office/drawing/2014/main" id="{74F5E77B-4B9C-4604-940A-F23B285C6C2E}"/>
              </a:ext>
            </a:extLst>
          </p:cNvPr>
          <p:cNvSpPr txBox="1">
            <a:spLocks/>
          </p:cNvSpPr>
          <p:nvPr/>
        </p:nvSpPr>
        <p:spPr>
          <a:xfrm>
            <a:off x="9238232" y="5009057"/>
            <a:ext cx="2447028"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a:t>Employees</a:t>
            </a:r>
            <a:endParaRPr lang="en-US" dirty="0"/>
          </a:p>
        </p:txBody>
      </p:sp>
      <p:sp>
        <p:nvSpPr>
          <p:cNvPr id="19" name="Content Placeholder 2">
            <a:extLst>
              <a:ext uri="{FF2B5EF4-FFF2-40B4-BE49-F238E27FC236}">
                <a16:creationId xmlns:a16="http://schemas.microsoft.com/office/drawing/2014/main" id="{DA1B9442-8BD8-4DC3-A101-FD6495E026BC}"/>
              </a:ext>
            </a:extLst>
          </p:cNvPr>
          <p:cNvSpPr txBox="1">
            <a:spLocks/>
          </p:cNvSpPr>
          <p:nvPr/>
        </p:nvSpPr>
        <p:spPr>
          <a:xfrm>
            <a:off x="5003443" y="5386170"/>
            <a:ext cx="1940171"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sz="1800"/>
              <a:t>$100,000 policy</a:t>
            </a:r>
            <a:endParaRPr lang="en-US" sz="1800" dirty="0"/>
          </a:p>
        </p:txBody>
      </p:sp>
      <p:grpSp>
        <p:nvGrpSpPr>
          <p:cNvPr id="20" name="Group 19">
            <a:extLst>
              <a:ext uri="{FF2B5EF4-FFF2-40B4-BE49-F238E27FC236}">
                <a16:creationId xmlns:a16="http://schemas.microsoft.com/office/drawing/2014/main" id="{7001636D-0915-48EF-B901-CD149E108E04}"/>
              </a:ext>
            </a:extLst>
          </p:cNvPr>
          <p:cNvGrpSpPr/>
          <p:nvPr/>
        </p:nvGrpSpPr>
        <p:grpSpPr>
          <a:xfrm>
            <a:off x="2884929" y="3486492"/>
            <a:ext cx="2053777" cy="523220"/>
            <a:chOff x="2963952" y="3486492"/>
            <a:chExt cx="2053777" cy="523220"/>
          </a:xfrm>
        </p:grpSpPr>
        <p:cxnSp>
          <p:nvCxnSpPr>
            <p:cNvPr id="21" name="Straight Arrow Connector 20">
              <a:extLst>
                <a:ext uri="{FF2B5EF4-FFF2-40B4-BE49-F238E27FC236}">
                  <a16:creationId xmlns:a16="http://schemas.microsoft.com/office/drawing/2014/main" id="{4DA56944-4F4B-4CEC-8077-CF6B78D47484}"/>
                </a:ext>
              </a:extLst>
            </p:cNvPr>
            <p:cNvCxnSpPr/>
            <p:nvPr/>
          </p:nvCxnSpPr>
          <p:spPr>
            <a:xfrm>
              <a:off x="2963952"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CF8832B-B756-4A4A-AC0B-7A0970D3DC9C}"/>
                </a:ext>
              </a:extLst>
            </p:cNvPr>
            <p:cNvGrpSpPr/>
            <p:nvPr/>
          </p:nvGrpSpPr>
          <p:grpSpPr>
            <a:xfrm>
              <a:off x="3459286" y="3486492"/>
              <a:ext cx="891717" cy="523220"/>
              <a:chOff x="3398965" y="3486492"/>
              <a:chExt cx="891717" cy="523220"/>
            </a:xfrm>
          </p:grpSpPr>
          <p:sp>
            <p:nvSpPr>
              <p:cNvPr id="23" name="Oval 22">
                <a:extLst>
                  <a:ext uri="{FF2B5EF4-FFF2-40B4-BE49-F238E27FC236}">
                    <a16:creationId xmlns:a16="http://schemas.microsoft.com/office/drawing/2014/main" id="{4A318A1F-5EE8-4477-BB3A-CE68B7E03363}"/>
                  </a:ext>
                </a:extLst>
              </p:cNvPr>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3F7F174-78D8-49D3-B763-C647F94B9C76}"/>
                  </a:ext>
                </a:extLst>
              </p:cNvPr>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grpSp>
      <p:cxnSp>
        <p:nvCxnSpPr>
          <p:cNvPr id="25" name="Straight Arrow Connector 24">
            <a:extLst>
              <a:ext uri="{FF2B5EF4-FFF2-40B4-BE49-F238E27FC236}">
                <a16:creationId xmlns:a16="http://schemas.microsoft.com/office/drawing/2014/main" id="{A634F61E-372D-4A58-A4E5-25B242E2911B}"/>
              </a:ext>
            </a:extLst>
          </p:cNvPr>
          <p:cNvCxnSpPr/>
          <p:nvPr/>
        </p:nvCxnSpPr>
        <p:spPr>
          <a:xfrm>
            <a:off x="7095947"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ED55A9E-50BE-434D-8080-33C3D8B87F52}"/>
              </a:ext>
            </a:extLst>
          </p:cNvPr>
          <p:cNvSpPr txBox="1"/>
          <p:nvPr/>
        </p:nvSpPr>
        <p:spPr>
          <a:xfrm>
            <a:off x="172915" y="6553450"/>
            <a:ext cx="6322742"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3688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About Securian Financial</a:t>
            </a:r>
          </a:p>
        </p:txBody>
      </p:sp>
      <p:sp>
        <p:nvSpPr>
          <p:cNvPr id="35" name="TextBox 34"/>
          <p:cNvSpPr txBox="1"/>
          <p:nvPr/>
        </p:nvSpPr>
        <p:spPr>
          <a:xfrm>
            <a:off x="798020" y="1961907"/>
            <a:ext cx="2443941" cy="369332"/>
          </a:xfrm>
          <a:prstGeom prst="rect">
            <a:avLst/>
          </a:prstGeom>
          <a:noFill/>
        </p:spPr>
        <p:txBody>
          <a:bodyPr wrap="square" rtlCol="0">
            <a:spAutoFit/>
          </a:bodyPr>
          <a:lstStyle/>
          <a:p>
            <a:r>
              <a:rPr lang="en-US" b="1" dirty="0">
                <a:solidFill>
                  <a:srgbClr val="1B3668"/>
                </a:solidFill>
                <a:latin typeface="+mj-lt"/>
              </a:rPr>
              <a:t>By the numbers</a:t>
            </a:r>
          </a:p>
        </p:txBody>
      </p:sp>
      <p:grpSp>
        <p:nvGrpSpPr>
          <p:cNvPr id="57" name="Group 56"/>
          <p:cNvGrpSpPr/>
          <p:nvPr/>
        </p:nvGrpSpPr>
        <p:grpSpPr>
          <a:xfrm>
            <a:off x="751454" y="2703044"/>
            <a:ext cx="2743200" cy="1214057"/>
            <a:chOff x="2072254" y="2537944"/>
            <a:chExt cx="2743200" cy="1214057"/>
          </a:xfrm>
        </p:grpSpPr>
        <p:sp>
          <p:nvSpPr>
            <p:cNvPr id="37" name="Rectangle 36"/>
            <p:cNvSpPr/>
            <p:nvPr/>
          </p:nvSpPr>
          <p:spPr>
            <a:xfrm>
              <a:off x="2072254" y="2551672"/>
              <a:ext cx="2743200" cy="1200329"/>
            </a:xfrm>
            <a:prstGeom prst="rect">
              <a:avLst/>
            </a:prstGeom>
          </p:spPr>
          <p:txBody>
            <a:bodyPr wrap="square">
              <a:spAutoFit/>
            </a:bodyPr>
            <a:lstStyle/>
            <a:p>
              <a:r>
                <a:rPr lang="en-US" sz="3200" b="1" dirty="0">
                  <a:solidFill>
                    <a:srgbClr val="0AA147"/>
                  </a:solidFill>
                  <a:latin typeface="+mj-lt"/>
                </a:rPr>
                <a:t>8th largest </a:t>
              </a:r>
            </a:p>
            <a:p>
              <a:r>
                <a:rPr lang="en-US" sz="2000" dirty="0"/>
                <a:t>insurance company in the nation</a:t>
              </a:r>
              <a:r>
                <a:rPr lang="en-US" sz="2000" baseline="30000" dirty="0"/>
                <a:t>1 </a:t>
              </a:r>
            </a:p>
          </p:txBody>
        </p:sp>
        <p:cxnSp>
          <p:nvCxnSpPr>
            <p:cNvPr id="46" name="Straight Connector 45"/>
            <p:cNvCxnSpPr/>
            <p:nvPr/>
          </p:nvCxnSpPr>
          <p:spPr>
            <a:xfrm>
              <a:off x="2156074" y="2537944"/>
              <a:ext cx="2551393" cy="0"/>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629273" y="2703044"/>
            <a:ext cx="2747434" cy="1521833"/>
            <a:chOff x="4950073" y="2537944"/>
            <a:chExt cx="2747434" cy="1521833"/>
          </a:xfrm>
        </p:grpSpPr>
        <p:sp>
          <p:nvSpPr>
            <p:cNvPr id="41" name="Rectangle 40"/>
            <p:cNvSpPr/>
            <p:nvPr/>
          </p:nvSpPr>
          <p:spPr>
            <a:xfrm>
              <a:off x="4954307" y="2551672"/>
              <a:ext cx="2743200" cy="1508105"/>
            </a:xfrm>
            <a:prstGeom prst="rect">
              <a:avLst/>
            </a:prstGeom>
          </p:spPr>
          <p:txBody>
            <a:bodyPr wrap="square">
              <a:spAutoFit/>
            </a:bodyPr>
            <a:lstStyle/>
            <a:p>
              <a:r>
                <a:rPr lang="en-US" sz="3200" b="1" dirty="0">
                  <a:solidFill>
                    <a:srgbClr val="0AA147"/>
                  </a:solidFill>
                  <a:latin typeface="+mj-lt"/>
                </a:rPr>
                <a:t>$5.6 billion </a:t>
              </a:r>
            </a:p>
            <a:p>
              <a:r>
                <a:rPr lang="en-US" sz="2000" dirty="0"/>
                <a:t>in statutory benefits paid to customers in 2019</a:t>
              </a:r>
            </a:p>
          </p:txBody>
        </p:sp>
        <p:cxnSp>
          <p:nvCxnSpPr>
            <p:cNvPr id="49" name="Straight Connector 48"/>
            <p:cNvCxnSpPr/>
            <p:nvPr/>
          </p:nvCxnSpPr>
          <p:spPr>
            <a:xfrm>
              <a:off x="4950073" y="2537944"/>
              <a:ext cx="2551393" cy="0"/>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515560" y="2682723"/>
            <a:ext cx="2743200" cy="1200329"/>
            <a:chOff x="7836360" y="2517623"/>
            <a:chExt cx="2743200" cy="1200329"/>
          </a:xfrm>
        </p:grpSpPr>
        <p:sp>
          <p:nvSpPr>
            <p:cNvPr id="43" name="Rectangle 42"/>
            <p:cNvSpPr/>
            <p:nvPr/>
          </p:nvSpPr>
          <p:spPr>
            <a:xfrm>
              <a:off x="7836360" y="2517623"/>
              <a:ext cx="2743200" cy="1200329"/>
            </a:xfrm>
            <a:prstGeom prst="rect">
              <a:avLst/>
            </a:prstGeom>
          </p:spPr>
          <p:txBody>
            <a:bodyPr wrap="square">
              <a:spAutoFit/>
            </a:bodyPr>
            <a:lstStyle/>
            <a:p>
              <a:r>
                <a:rPr lang="en-US" sz="3200" b="1" dirty="0">
                  <a:solidFill>
                    <a:srgbClr val="0AA147"/>
                  </a:solidFill>
                  <a:latin typeface="+mj-lt"/>
                </a:rPr>
                <a:t>$93.4 billion </a:t>
              </a:r>
            </a:p>
            <a:p>
              <a:r>
                <a:rPr lang="en-US" sz="2000" dirty="0"/>
                <a:t>in assets under management </a:t>
              </a:r>
            </a:p>
          </p:txBody>
        </p:sp>
        <p:cxnSp>
          <p:nvCxnSpPr>
            <p:cNvPr id="50" name="Straight Connector 49"/>
            <p:cNvCxnSpPr/>
            <p:nvPr/>
          </p:nvCxnSpPr>
          <p:spPr>
            <a:xfrm>
              <a:off x="7836360" y="2537944"/>
              <a:ext cx="2551393" cy="0"/>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47220" y="4562141"/>
            <a:ext cx="2743200" cy="1219318"/>
            <a:chOff x="2068020" y="4397041"/>
            <a:chExt cx="2743200" cy="1219318"/>
          </a:xfrm>
        </p:grpSpPr>
        <p:sp>
          <p:nvSpPr>
            <p:cNvPr id="42" name="Rectangle 41"/>
            <p:cNvSpPr/>
            <p:nvPr/>
          </p:nvSpPr>
          <p:spPr>
            <a:xfrm>
              <a:off x="2068020" y="4416030"/>
              <a:ext cx="2743200" cy="1200329"/>
            </a:xfrm>
            <a:prstGeom prst="rect">
              <a:avLst/>
            </a:prstGeom>
          </p:spPr>
          <p:txBody>
            <a:bodyPr wrap="square">
              <a:spAutoFit/>
            </a:bodyPr>
            <a:lstStyle/>
            <a:p>
              <a:r>
                <a:rPr lang="en-US" sz="3200" b="1" dirty="0">
                  <a:solidFill>
                    <a:srgbClr val="0AA147"/>
                  </a:solidFill>
                  <a:latin typeface="+mj-lt"/>
                </a:rPr>
                <a:t>$1.3 trillion </a:t>
              </a:r>
            </a:p>
            <a:p>
              <a:r>
                <a:rPr lang="en-US" sz="2000" dirty="0"/>
                <a:t>of life insurance in force </a:t>
              </a:r>
            </a:p>
          </p:txBody>
        </p:sp>
        <p:cxnSp>
          <p:nvCxnSpPr>
            <p:cNvPr id="51" name="Straight Connector 50"/>
            <p:cNvCxnSpPr/>
            <p:nvPr/>
          </p:nvCxnSpPr>
          <p:spPr>
            <a:xfrm>
              <a:off x="2156074" y="4397041"/>
              <a:ext cx="2551393" cy="0"/>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629273" y="4562141"/>
            <a:ext cx="2743200" cy="1527094"/>
            <a:chOff x="4950073" y="4397041"/>
            <a:chExt cx="2743200" cy="1527094"/>
          </a:xfrm>
        </p:grpSpPr>
        <p:sp>
          <p:nvSpPr>
            <p:cNvPr id="40" name="Rectangle 39"/>
            <p:cNvSpPr/>
            <p:nvPr/>
          </p:nvSpPr>
          <p:spPr>
            <a:xfrm>
              <a:off x="4950073" y="4416030"/>
              <a:ext cx="2743200" cy="1508105"/>
            </a:xfrm>
            <a:prstGeom prst="rect">
              <a:avLst/>
            </a:prstGeom>
          </p:spPr>
          <p:txBody>
            <a:bodyPr wrap="square">
              <a:spAutoFit/>
            </a:bodyPr>
            <a:lstStyle/>
            <a:p>
              <a:r>
                <a:rPr lang="en-US" sz="2000" dirty="0"/>
                <a:t>More than </a:t>
              </a:r>
            </a:p>
            <a:p>
              <a:r>
                <a:rPr lang="en-US" sz="3200" b="1" dirty="0">
                  <a:solidFill>
                    <a:srgbClr val="0AA147"/>
                  </a:solidFill>
                  <a:latin typeface="+mj-lt"/>
                </a:rPr>
                <a:t>21 million </a:t>
              </a:r>
              <a:r>
                <a:rPr lang="en-US" sz="2000" dirty="0"/>
                <a:t>customers across North America</a:t>
              </a:r>
            </a:p>
          </p:txBody>
        </p:sp>
        <p:cxnSp>
          <p:nvCxnSpPr>
            <p:cNvPr id="52" name="Straight Connector 51"/>
            <p:cNvCxnSpPr/>
            <p:nvPr/>
          </p:nvCxnSpPr>
          <p:spPr>
            <a:xfrm>
              <a:off x="4950073" y="4397041"/>
              <a:ext cx="2551393" cy="0"/>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747220" y="6392405"/>
            <a:ext cx="6952320" cy="553998"/>
          </a:xfrm>
          <a:prstGeom prst="rect">
            <a:avLst/>
          </a:prstGeom>
        </p:spPr>
        <p:txBody>
          <a:bodyPr wrap="square">
            <a:spAutoFit/>
          </a:bodyPr>
          <a:lstStyle/>
          <a:p>
            <a:r>
              <a:rPr lang="en-US" sz="1000" dirty="0"/>
              <a:t>1. A.M. Best’s Statistical Study, U.S. Total Life, July 20, 2020. Based on 2019 total life insurance in force for Minnesota Life Insurance Group </a:t>
            </a:r>
          </a:p>
          <a:p>
            <a:endParaRPr lang="en-US" sz="1000" dirty="0"/>
          </a:p>
        </p:txBody>
      </p:sp>
      <p:sp>
        <p:nvSpPr>
          <p:cNvPr id="2" name="Rectangle 1"/>
          <p:cNvSpPr/>
          <p:nvPr/>
        </p:nvSpPr>
        <p:spPr>
          <a:xfrm>
            <a:off x="8440054" y="6611779"/>
            <a:ext cx="4467873" cy="246221"/>
          </a:xfrm>
          <a:prstGeom prst="rect">
            <a:avLst/>
          </a:prstGeom>
        </p:spPr>
        <p:txBody>
          <a:bodyPr wrap="square">
            <a:spAutoFit/>
          </a:bodyPr>
          <a:lstStyle/>
          <a:p>
            <a:r>
              <a:rPr lang="en-US" sz="1000" dirty="0"/>
              <a:t>All statistics as of December 31, 2019, unless otherwise noted.</a:t>
            </a:r>
          </a:p>
        </p:txBody>
      </p:sp>
    </p:spTree>
    <p:extLst>
      <p:ext uri="{BB962C8B-B14F-4D97-AF65-F5344CB8AC3E}">
        <p14:creationId xmlns:p14="http://schemas.microsoft.com/office/powerpoint/2010/main" val="2628505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implications for Tyrone (S </a:t>
            </a:r>
            <a:r>
              <a:rPr lang="en-US" dirty="0" err="1"/>
              <a:t>corp</a:t>
            </a:r>
            <a:r>
              <a:rPr lang="en-US" dirty="0"/>
              <a:t> owner/employee)</a:t>
            </a:r>
          </a:p>
        </p:txBody>
      </p:sp>
      <p:sp>
        <p:nvSpPr>
          <p:cNvPr id="4" name="TextBox 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graphicFrame>
        <p:nvGraphicFramePr>
          <p:cNvPr id="6" name="Table 5"/>
          <p:cNvGraphicFramePr>
            <a:graphicFrameLocks noGrp="1"/>
          </p:cNvGraphicFramePr>
          <p:nvPr>
            <p:extLst>
              <p:ext uri="{D42A27DB-BD31-4B8C-83A1-F6EECF244321}">
                <p14:modId xmlns:p14="http://schemas.microsoft.com/office/powerpoint/2010/main" val="3756860217"/>
              </p:ext>
            </p:extLst>
          </p:nvPr>
        </p:nvGraphicFramePr>
        <p:xfrm>
          <a:off x="1107440" y="4337145"/>
          <a:ext cx="8128000" cy="165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48842801"/>
                    </a:ext>
                  </a:extLst>
                </a:gridCol>
                <a:gridCol w="2032000">
                  <a:extLst>
                    <a:ext uri="{9D8B030D-6E8A-4147-A177-3AD203B41FA5}">
                      <a16:colId xmlns:a16="http://schemas.microsoft.com/office/drawing/2014/main" val="2810874004"/>
                    </a:ext>
                  </a:extLst>
                </a:gridCol>
                <a:gridCol w="2032000">
                  <a:extLst>
                    <a:ext uri="{9D8B030D-6E8A-4147-A177-3AD203B41FA5}">
                      <a16:colId xmlns:a16="http://schemas.microsoft.com/office/drawing/2014/main" val="3553966794"/>
                    </a:ext>
                  </a:extLst>
                </a:gridCol>
                <a:gridCol w="2032000">
                  <a:extLst>
                    <a:ext uri="{9D8B030D-6E8A-4147-A177-3AD203B41FA5}">
                      <a16:colId xmlns:a16="http://schemas.microsoft.com/office/drawing/2014/main" val="605235852"/>
                    </a:ext>
                  </a:extLst>
                </a:gridCol>
              </a:tblGrid>
              <a:tr h="370840">
                <a:tc>
                  <a:txBody>
                    <a:bodyPr/>
                    <a:lstStyle/>
                    <a:p>
                      <a:r>
                        <a:rPr lang="en-US" dirty="0"/>
                        <a:t>Tyrone’s age</a:t>
                      </a:r>
                    </a:p>
                  </a:txBody>
                  <a:tcPr/>
                </a:tc>
                <a:tc>
                  <a:txBody>
                    <a:bodyPr/>
                    <a:lstStyle/>
                    <a:p>
                      <a:pPr algn="ctr"/>
                      <a:r>
                        <a:rPr lang="en-US" dirty="0"/>
                        <a:t>Age-based</a:t>
                      </a:r>
                    </a:p>
                    <a:p>
                      <a:pPr algn="ctr"/>
                      <a:r>
                        <a:rPr lang="en-US" dirty="0"/>
                        <a:t>(assuming no inflation)</a:t>
                      </a:r>
                    </a:p>
                  </a:txBody>
                  <a:tcPr/>
                </a:tc>
                <a:tc>
                  <a:txBody>
                    <a:bodyPr/>
                    <a:lstStyle/>
                    <a:p>
                      <a:pPr algn="ctr"/>
                      <a:r>
                        <a:rPr lang="en-US" dirty="0"/>
                        <a:t>Number of years</a:t>
                      </a:r>
                    </a:p>
                  </a:txBody>
                  <a:tcPr/>
                </a:tc>
                <a:tc>
                  <a:txBody>
                    <a:bodyPr/>
                    <a:lstStyle/>
                    <a:p>
                      <a:r>
                        <a:rPr lang="en-US" dirty="0"/>
                        <a:t>Total deductible amount</a:t>
                      </a:r>
                    </a:p>
                  </a:txBody>
                  <a:tcPr/>
                </a:tc>
                <a:extLst>
                  <a:ext uri="{0D108BD9-81ED-4DB2-BD59-A6C34878D82A}">
                    <a16:rowId xmlns:a16="http://schemas.microsoft.com/office/drawing/2014/main" val="3204334195"/>
                  </a:ext>
                </a:extLst>
              </a:tr>
              <a:tr h="370840">
                <a:tc>
                  <a:txBody>
                    <a:bodyPr/>
                    <a:lstStyle/>
                    <a:p>
                      <a:r>
                        <a:rPr lang="en-US" dirty="0"/>
                        <a:t>55-60 years old</a:t>
                      </a:r>
                    </a:p>
                  </a:txBody>
                  <a:tcPr/>
                </a:tc>
                <a:tc>
                  <a:txBody>
                    <a:bodyPr/>
                    <a:lstStyle/>
                    <a:p>
                      <a:pPr algn="ctr"/>
                      <a:r>
                        <a:rPr lang="en-US" dirty="0"/>
                        <a:t>$1,690</a:t>
                      </a:r>
                    </a:p>
                  </a:txBody>
                  <a:tcPr/>
                </a:tc>
                <a:tc>
                  <a:txBody>
                    <a:bodyPr/>
                    <a:lstStyle/>
                    <a:p>
                      <a:pPr algn="ctr"/>
                      <a:r>
                        <a:rPr lang="en-US" dirty="0"/>
                        <a:t>6</a:t>
                      </a:r>
                    </a:p>
                  </a:txBody>
                  <a:tcPr/>
                </a:tc>
                <a:tc>
                  <a:txBody>
                    <a:bodyPr/>
                    <a:lstStyle/>
                    <a:p>
                      <a:pPr algn="ctr"/>
                      <a:r>
                        <a:rPr lang="en-US" sz="1800" kern="1200" dirty="0">
                          <a:solidFill>
                            <a:schemeClr val="dk1"/>
                          </a:solidFill>
                          <a:effectLst/>
                          <a:latin typeface="+mn-lt"/>
                          <a:ea typeface="+mn-ea"/>
                          <a:cs typeface="+mn-cs"/>
                        </a:rPr>
                        <a:t>$10,140</a:t>
                      </a:r>
                      <a:endParaRPr lang="en-US" dirty="0"/>
                    </a:p>
                  </a:txBody>
                  <a:tcPr/>
                </a:tc>
                <a:extLst>
                  <a:ext uri="{0D108BD9-81ED-4DB2-BD59-A6C34878D82A}">
                    <a16:rowId xmlns:a16="http://schemas.microsoft.com/office/drawing/2014/main" val="3545198047"/>
                  </a:ext>
                </a:extLst>
              </a:tr>
              <a:tr h="370840">
                <a:tc>
                  <a:txBody>
                    <a:bodyPr/>
                    <a:lstStyle/>
                    <a:p>
                      <a:r>
                        <a:rPr lang="en-US" dirty="0"/>
                        <a:t>61-64 years old</a:t>
                      </a:r>
                    </a:p>
                  </a:txBody>
                  <a:tcPr/>
                </a:tc>
                <a:tc>
                  <a:txBody>
                    <a:bodyPr/>
                    <a:lstStyle/>
                    <a:p>
                      <a:pPr algn="ctr"/>
                      <a:r>
                        <a:rPr lang="en-US" baseline="0" dirty="0"/>
                        <a:t>$4,062</a:t>
                      </a:r>
                      <a:endParaRPr lang="en-US" dirty="0"/>
                    </a:p>
                  </a:txBody>
                  <a:tcPr/>
                </a:tc>
                <a:tc>
                  <a:txBody>
                    <a:bodyPr/>
                    <a:lstStyle/>
                    <a:p>
                      <a:pPr algn="ctr"/>
                      <a:r>
                        <a:rPr lang="en-US" baseline="0" dirty="0"/>
                        <a:t>4</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$16,248</a:t>
                      </a:r>
                    </a:p>
                  </a:txBody>
                  <a:tcPr/>
                </a:tc>
                <a:extLst>
                  <a:ext uri="{0D108BD9-81ED-4DB2-BD59-A6C34878D82A}">
                    <a16:rowId xmlns:a16="http://schemas.microsoft.com/office/drawing/2014/main" val="1936283992"/>
                  </a:ext>
                </a:extLst>
              </a:tr>
            </a:tbl>
          </a:graphicData>
        </a:graphic>
      </p:graphicFrame>
      <p:sp>
        <p:nvSpPr>
          <p:cNvPr id="8" name="Content Placeholder 2"/>
          <p:cNvSpPr>
            <a:spLocks noGrp="1"/>
          </p:cNvSpPr>
          <p:nvPr>
            <p:ph idx="1"/>
          </p:nvPr>
        </p:nvSpPr>
        <p:spPr>
          <a:xfrm>
            <a:off x="876300" y="1927860"/>
            <a:ext cx="10363200" cy="2724912"/>
          </a:xfrm>
        </p:spPr>
        <p:txBody>
          <a:bodyPr/>
          <a:lstStyle/>
          <a:p>
            <a:r>
              <a:rPr lang="en-US" sz="2000" kern="1100" dirty="0"/>
              <a:t>$100,000 premium paid over 10 years</a:t>
            </a:r>
          </a:p>
          <a:p>
            <a:pPr lvl="1"/>
            <a:r>
              <a:rPr lang="en-US" sz="2000" kern="1100" dirty="0"/>
              <a:t>Annual premium: $10,000</a:t>
            </a:r>
          </a:p>
          <a:p>
            <a:pPr lvl="2"/>
            <a:r>
              <a:rPr lang="en-US" sz="2000" kern="1100" dirty="0"/>
              <a:t>Face amount: $5,938</a:t>
            </a:r>
          </a:p>
          <a:p>
            <a:pPr lvl="2"/>
            <a:r>
              <a:rPr lang="en-US" sz="2000" kern="1100" dirty="0"/>
              <a:t>Acceleration for Long-Term Care Agreement: $981</a:t>
            </a:r>
          </a:p>
          <a:p>
            <a:pPr lvl="2"/>
            <a:r>
              <a:rPr lang="en-US" sz="2000" kern="1100" dirty="0"/>
              <a:t>Extension of Long-Term Care Agreement: $714</a:t>
            </a:r>
          </a:p>
          <a:p>
            <a:pPr lvl="2"/>
            <a:r>
              <a:rPr lang="en-US" sz="2000" kern="1100" dirty="0"/>
              <a:t>Long-Term Care Inflation Protection Agreement: $2,367</a:t>
            </a:r>
          </a:p>
        </p:txBody>
      </p:sp>
    </p:spTree>
    <p:extLst>
      <p:ext uri="{BB962C8B-B14F-4D97-AF65-F5344CB8AC3E}">
        <p14:creationId xmlns:p14="http://schemas.microsoft.com/office/powerpoint/2010/main" val="322895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85DD5E-29AB-4521-A62F-A7D053068343}"/>
              </a:ext>
            </a:extLst>
          </p:cNvPr>
          <p:cNvSpPr>
            <a:spLocks noGrp="1"/>
          </p:cNvSpPr>
          <p:nvPr>
            <p:ph type="title"/>
          </p:nvPr>
        </p:nvSpPr>
        <p:spPr>
          <a:xfrm>
            <a:off x="877824" y="1447800"/>
            <a:ext cx="10871200" cy="960120"/>
          </a:xfrm>
        </p:spPr>
        <p:txBody>
          <a:bodyPr/>
          <a:lstStyle/>
          <a:p>
            <a:r>
              <a:rPr lang="en-US" dirty="0"/>
              <a:t>Owner/employee of C corporation</a:t>
            </a:r>
          </a:p>
        </p:txBody>
      </p:sp>
      <p:sp>
        <p:nvSpPr>
          <p:cNvPr id="11" name="Content Placeholder 2">
            <a:extLst>
              <a:ext uri="{FF2B5EF4-FFF2-40B4-BE49-F238E27FC236}">
                <a16:creationId xmlns:a16="http://schemas.microsoft.com/office/drawing/2014/main" id="{CD4FAD71-6FDE-4131-B12A-89F79343CF06}"/>
              </a:ext>
            </a:extLst>
          </p:cNvPr>
          <p:cNvSpPr>
            <a:spLocks noGrp="1"/>
          </p:cNvSpPr>
          <p:nvPr>
            <p:ph sz="half" idx="1"/>
          </p:nvPr>
        </p:nvSpPr>
        <p:spPr>
          <a:xfrm>
            <a:off x="244842" y="5014266"/>
            <a:ext cx="3352800" cy="1133855"/>
          </a:xfrm>
        </p:spPr>
        <p:txBody>
          <a:bodyPr vert="horz" lIns="0" tIns="0" rIns="0" bIns="0" rtlCol="0" anchor="t" anchorCtr="0">
            <a:normAutofit/>
          </a:bodyPr>
          <a:lstStyle/>
          <a:p>
            <a:pPr marL="0" indent="0" algn="ctr">
              <a:lnSpc>
                <a:spcPts val="3200"/>
              </a:lnSpc>
              <a:buNone/>
            </a:pPr>
            <a:r>
              <a:rPr lang="en-US" sz="2400" dirty="0"/>
              <a:t>C corporation</a:t>
            </a:r>
          </a:p>
        </p:txBody>
      </p:sp>
      <p:sp>
        <p:nvSpPr>
          <p:cNvPr id="12" name="Content Placeholder 4">
            <a:extLst>
              <a:ext uri="{FF2B5EF4-FFF2-40B4-BE49-F238E27FC236}">
                <a16:creationId xmlns:a16="http://schemas.microsoft.com/office/drawing/2014/main" id="{96DE77D1-4DAB-4ED5-A4C1-8AC19D7AC3DD}"/>
              </a:ext>
            </a:extLst>
          </p:cNvPr>
          <p:cNvSpPr txBox="1">
            <a:spLocks/>
          </p:cNvSpPr>
          <p:nvPr/>
        </p:nvSpPr>
        <p:spPr>
          <a:xfrm>
            <a:off x="4501354" y="5014266"/>
            <a:ext cx="3352800" cy="1133855"/>
          </a:xfrm>
          <a:prstGeom prst="rect">
            <a:avLst/>
          </a:prstGeom>
        </p:spPr>
        <p:txBody>
          <a:bodyPr vert="horz" lIns="0" tIns="0" rIns="0" bIns="0" rtlCol="0" anchor="t" anchorCtr="0">
            <a:norm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buNone/>
            </a:pPr>
            <a:r>
              <a:rPr lang="en-US"/>
              <a:t>SecureCare</a:t>
            </a:r>
            <a:endParaRPr lang="en-US" dirty="0"/>
          </a:p>
        </p:txBody>
      </p:sp>
      <p:sp>
        <p:nvSpPr>
          <p:cNvPr id="13" name="Content Placeholder 5">
            <a:extLst>
              <a:ext uri="{FF2B5EF4-FFF2-40B4-BE49-F238E27FC236}">
                <a16:creationId xmlns:a16="http://schemas.microsoft.com/office/drawing/2014/main" id="{E603E19E-30A0-4D84-8E65-D0C202BF5F99}"/>
              </a:ext>
            </a:extLst>
          </p:cNvPr>
          <p:cNvSpPr txBox="1">
            <a:spLocks/>
          </p:cNvSpPr>
          <p:nvPr/>
        </p:nvSpPr>
        <p:spPr>
          <a:xfrm>
            <a:off x="8373452" y="5014266"/>
            <a:ext cx="3352800" cy="1133855"/>
          </a:xfrm>
          <a:prstGeom prst="rect">
            <a:avLst/>
          </a:prstGeom>
        </p:spPr>
        <p:txBody>
          <a:bodyPr vert="horz" lIns="0" tIns="0" rIns="0" bIns="0" rtlCol="0" anchor="t" anchorCtr="0">
            <a:norm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buNone/>
            </a:pPr>
            <a:r>
              <a:rPr lang="en-US"/>
              <a:t>Owner/employee</a:t>
            </a:r>
            <a:endParaRPr lang="en-US" dirty="0"/>
          </a:p>
        </p:txBody>
      </p:sp>
      <p:pic>
        <p:nvPicPr>
          <p:cNvPr id="14" name="Content Placeholder 8">
            <a:extLst>
              <a:ext uri="{FF2B5EF4-FFF2-40B4-BE49-F238E27FC236}">
                <a16:creationId xmlns:a16="http://schemas.microsoft.com/office/drawing/2014/main" id="{7BC8A699-AA36-4AB5-9B60-7380A34CC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43" y="2809020"/>
            <a:ext cx="1882198" cy="1882775"/>
          </a:xfrm>
          <a:prstGeom prst="rect">
            <a:avLst/>
          </a:prstGeom>
        </p:spPr>
      </p:pic>
      <p:pic>
        <p:nvPicPr>
          <p:cNvPr id="15" name="Content Placeholder 10">
            <a:extLst>
              <a:ext uri="{FF2B5EF4-FFF2-40B4-BE49-F238E27FC236}">
                <a16:creationId xmlns:a16="http://schemas.microsoft.com/office/drawing/2014/main" id="{AF6993E5-2BCC-45CC-BD42-8D6B53F78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160" y="2937974"/>
            <a:ext cx="2094925" cy="1882775"/>
          </a:xfrm>
          <a:prstGeom prst="rect">
            <a:avLst/>
          </a:prstGeom>
        </p:spPr>
      </p:pic>
      <p:sp>
        <p:nvSpPr>
          <p:cNvPr id="16" name="Freeform 5">
            <a:extLst>
              <a:ext uri="{FF2B5EF4-FFF2-40B4-BE49-F238E27FC236}">
                <a16:creationId xmlns:a16="http://schemas.microsoft.com/office/drawing/2014/main" id="{4A87E2D6-E0B9-4D71-A3D6-F98259EBC997}"/>
              </a:ext>
            </a:extLst>
          </p:cNvPr>
          <p:cNvSpPr>
            <a:spLocks noEditPoints="1"/>
          </p:cNvSpPr>
          <p:nvPr/>
        </p:nvSpPr>
        <p:spPr bwMode="auto">
          <a:xfrm>
            <a:off x="9560902" y="2850358"/>
            <a:ext cx="977900" cy="1614488"/>
          </a:xfrm>
          <a:custGeom>
            <a:avLst/>
            <a:gdLst>
              <a:gd name="T0" fmla="*/ 855 w 872"/>
              <a:gd name="T1" fmla="*/ 576 h 1440"/>
              <a:gd name="T2" fmla="*/ 617 w 872"/>
              <a:gd name="T3" fmla="*/ 442 h 1440"/>
              <a:gd name="T4" fmla="*/ 693 w 872"/>
              <a:gd name="T5" fmla="*/ 259 h 1440"/>
              <a:gd name="T6" fmla="*/ 434 w 872"/>
              <a:gd name="T7" fmla="*/ 0 h 1440"/>
              <a:gd name="T8" fmla="*/ 175 w 872"/>
              <a:gd name="T9" fmla="*/ 259 h 1440"/>
              <a:gd name="T10" fmla="*/ 250 w 872"/>
              <a:gd name="T11" fmla="*/ 441 h 1440"/>
              <a:gd name="T12" fmla="*/ 17 w 872"/>
              <a:gd name="T13" fmla="*/ 572 h 1440"/>
              <a:gd name="T14" fmla="*/ 0 w 872"/>
              <a:gd name="T15" fmla="*/ 587 h 1440"/>
              <a:gd name="T16" fmla="*/ 0 w 872"/>
              <a:gd name="T17" fmla="*/ 1439 h 1440"/>
              <a:gd name="T18" fmla="*/ 708 w 872"/>
              <a:gd name="T19" fmla="*/ 1439 h 1440"/>
              <a:gd name="T20" fmla="*/ 708 w 872"/>
              <a:gd name="T21" fmla="*/ 1338 h 1440"/>
              <a:gd name="T22" fmla="*/ 105 w 872"/>
              <a:gd name="T23" fmla="*/ 1338 h 1440"/>
              <a:gd name="T24" fmla="*/ 105 w 872"/>
              <a:gd name="T25" fmla="*/ 634 h 1440"/>
              <a:gd name="T26" fmla="*/ 768 w 872"/>
              <a:gd name="T27" fmla="*/ 638 h 1440"/>
              <a:gd name="T28" fmla="*/ 768 w 872"/>
              <a:gd name="T29" fmla="*/ 1440 h 1440"/>
              <a:gd name="T30" fmla="*/ 872 w 872"/>
              <a:gd name="T31" fmla="*/ 1336 h 1440"/>
              <a:gd name="T32" fmla="*/ 872 w 872"/>
              <a:gd name="T33" fmla="*/ 591 h 1440"/>
              <a:gd name="T34" fmla="*/ 855 w 872"/>
              <a:gd name="T35" fmla="*/ 576 h 1440"/>
              <a:gd name="T36" fmla="*/ 434 w 872"/>
              <a:gd name="T37" fmla="*/ 414 h 1440"/>
              <a:gd name="T38" fmla="*/ 280 w 872"/>
              <a:gd name="T39" fmla="*/ 259 h 1440"/>
              <a:gd name="T40" fmla="*/ 434 w 872"/>
              <a:gd name="T41" fmla="*/ 104 h 1440"/>
              <a:gd name="T42" fmla="*/ 589 w 872"/>
              <a:gd name="T43" fmla="*/ 259 h 1440"/>
              <a:gd name="T44" fmla="*/ 434 w 872"/>
              <a:gd name="T45" fmla="*/ 414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2" h="1440">
                <a:moveTo>
                  <a:pt x="855" y="576"/>
                </a:moveTo>
                <a:cubicBezTo>
                  <a:pt x="787" y="514"/>
                  <a:pt x="706" y="469"/>
                  <a:pt x="617" y="442"/>
                </a:cubicBezTo>
                <a:cubicBezTo>
                  <a:pt x="664" y="395"/>
                  <a:pt x="693" y="330"/>
                  <a:pt x="693" y="259"/>
                </a:cubicBezTo>
                <a:cubicBezTo>
                  <a:pt x="693" y="116"/>
                  <a:pt x="577" y="0"/>
                  <a:pt x="434" y="0"/>
                </a:cubicBezTo>
                <a:cubicBezTo>
                  <a:pt x="292" y="0"/>
                  <a:pt x="175" y="116"/>
                  <a:pt x="175" y="259"/>
                </a:cubicBezTo>
                <a:cubicBezTo>
                  <a:pt x="175" y="330"/>
                  <a:pt x="204" y="394"/>
                  <a:pt x="250" y="441"/>
                </a:cubicBezTo>
                <a:cubicBezTo>
                  <a:pt x="164" y="467"/>
                  <a:pt x="84" y="511"/>
                  <a:pt x="17" y="572"/>
                </a:cubicBezTo>
                <a:cubicBezTo>
                  <a:pt x="0" y="587"/>
                  <a:pt x="0" y="587"/>
                  <a:pt x="0" y="587"/>
                </a:cubicBezTo>
                <a:cubicBezTo>
                  <a:pt x="0" y="1439"/>
                  <a:pt x="0" y="1439"/>
                  <a:pt x="0" y="1439"/>
                </a:cubicBezTo>
                <a:cubicBezTo>
                  <a:pt x="708" y="1439"/>
                  <a:pt x="708" y="1439"/>
                  <a:pt x="708" y="1439"/>
                </a:cubicBezTo>
                <a:cubicBezTo>
                  <a:pt x="708" y="1338"/>
                  <a:pt x="708" y="1338"/>
                  <a:pt x="708" y="1338"/>
                </a:cubicBezTo>
                <a:cubicBezTo>
                  <a:pt x="105" y="1338"/>
                  <a:pt x="105" y="1338"/>
                  <a:pt x="105" y="1338"/>
                </a:cubicBezTo>
                <a:cubicBezTo>
                  <a:pt x="105" y="634"/>
                  <a:pt x="105" y="634"/>
                  <a:pt x="105" y="634"/>
                </a:cubicBezTo>
                <a:cubicBezTo>
                  <a:pt x="291" y="479"/>
                  <a:pt x="579" y="481"/>
                  <a:pt x="768" y="638"/>
                </a:cubicBezTo>
                <a:cubicBezTo>
                  <a:pt x="768" y="1440"/>
                  <a:pt x="768" y="1440"/>
                  <a:pt x="768" y="1440"/>
                </a:cubicBezTo>
                <a:cubicBezTo>
                  <a:pt x="825" y="1440"/>
                  <a:pt x="872" y="1394"/>
                  <a:pt x="872" y="1336"/>
                </a:cubicBezTo>
                <a:cubicBezTo>
                  <a:pt x="872" y="591"/>
                  <a:pt x="872" y="591"/>
                  <a:pt x="872" y="591"/>
                </a:cubicBezTo>
                <a:lnTo>
                  <a:pt x="855" y="576"/>
                </a:lnTo>
                <a:close/>
                <a:moveTo>
                  <a:pt x="434" y="414"/>
                </a:moveTo>
                <a:cubicBezTo>
                  <a:pt x="349" y="414"/>
                  <a:pt x="280" y="344"/>
                  <a:pt x="280" y="259"/>
                </a:cubicBezTo>
                <a:cubicBezTo>
                  <a:pt x="280" y="173"/>
                  <a:pt x="349" y="104"/>
                  <a:pt x="434" y="104"/>
                </a:cubicBezTo>
                <a:cubicBezTo>
                  <a:pt x="520" y="104"/>
                  <a:pt x="589" y="173"/>
                  <a:pt x="589" y="259"/>
                </a:cubicBezTo>
                <a:cubicBezTo>
                  <a:pt x="589" y="344"/>
                  <a:pt x="520" y="414"/>
                  <a:pt x="434" y="414"/>
                </a:cubicBezTo>
                <a:close/>
              </a:path>
            </a:pathLst>
          </a:custGeom>
          <a:solidFill>
            <a:srgbClr val="1AA248"/>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699FBFBF-AC53-4686-A799-FC7D788B991F}"/>
              </a:ext>
            </a:extLst>
          </p:cNvPr>
          <p:cNvGrpSpPr/>
          <p:nvPr/>
        </p:nvGrpSpPr>
        <p:grpSpPr>
          <a:xfrm>
            <a:off x="2963952" y="3486492"/>
            <a:ext cx="2053777" cy="523220"/>
            <a:chOff x="2963952" y="3486492"/>
            <a:chExt cx="2053777" cy="523220"/>
          </a:xfrm>
        </p:grpSpPr>
        <p:cxnSp>
          <p:nvCxnSpPr>
            <p:cNvPr id="18" name="Straight Arrow Connector 17">
              <a:extLst>
                <a:ext uri="{FF2B5EF4-FFF2-40B4-BE49-F238E27FC236}">
                  <a16:creationId xmlns:a16="http://schemas.microsoft.com/office/drawing/2014/main" id="{AA71C587-095A-4085-BED4-95497A7532FF}"/>
                </a:ext>
              </a:extLst>
            </p:cNvPr>
            <p:cNvCxnSpPr/>
            <p:nvPr/>
          </p:nvCxnSpPr>
          <p:spPr>
            <a:xfrm>
              <a:off x="2963952"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BE62715-0577-41E2-97E4-FA7D6456B901}"/>
                </a:ext>
              </a:extLst>
            </p:cNvPr>
            <p:cNvGrpSpPr/>
            <p:nvPr/>
          </p:nvGrpSpPr>
          <p:grpSpPr>
            <a:xfrm>
              <a:off x="3459286" y="3486492"/>
              <a:ext cx="891717" cy="523220"/>
              <a:chOff x="3398965" y="3486492"/>
              <a:chExt cx="891717" cy="523220"/>
            </a:xfrm>
          </p:grpSpPr>
          <p:sp>
            <p:nvSpPr>
              <p:cNvPr id="20" name="Oval 19">
                <a:extLst>
                  <a:ext uri="{FF2B5EF4-FFF2-40B4-BE49-F238E27FC236}">
                    <a16:creationId xmlns:a16="http://schemas.microsoft.com/office/drawing/2014/main" id="{D2DE56DD-63AD-4DB3-84C5-F06CA15B5446}"/>
                  </a:ext>
                </a:extLst>
              </p:cNvPr>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70D9B1D-E284-4A24-8AEC-A971CC59A929}"/>
                  </a:ext>
                </a:extLst>
              </p:cNvPr>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grpSp>
      <p:cxnSp>
        <p:nvCxnSpPr>
          <p:cNvPr id="22" name="Straight Arrow Connector 21">
            <a:extLst>
              <a:ext uri="{FF2B5EF4-FFF2-40B4-BE49-F238E27FC236}">
                <a16:creationId xmlns:a16="http://schemas.microsoft.com/office/drawing/2014/main" id="{30443CC1-F4FF-4AE5-94C5-488C6668F2DB}"/>
              </a:ext>
            </a:extLst>
          </p:cNvPr>
          <p:cNvCxnSpPr/>
          <p:nvPr/>
        </p:nvCxnSpPr>
        <p:spPr>
          <a:xfrm>
            <a:off x="7326655"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184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4BB50AF-9A22-46C5-BAA6-BAAE9E6B312E}"/>
              </a:ext>
            </a:extLst>
          </p:cNvPr>
          <p:cNvSpPr>
            <a:spLocks noGrp="1"/>
          </p:cNvSpPr>
          <p:nvPr>
            <p:ph type="title"/>
          </p:nvPr>
        </p:nvSpPr>
        <p:spPr>
          <a:xfrm>
            <a:off x="877824" y="1447800"/>
            <a:ext cx="10871200" cy="960120"/>
          </a:xfrm>
        </p:spPr>
        <p:txBody>
          <a:bodyPr/>
          <a:lstStyle/>
          <a:p>
            <a:r>
              <a:rPr lang="en-US" dirty="0"/>
              <a:t>Case study: Nancy (C corporation owner/employee)</a:t>
            </a:r>
          </a:p>
        </p:txBody>
      </p:sp>
      <p:pic>
        <p:nvPicPr>
          <p:cNvPr id="24" name="Content Placeholder 8">
            <a:extLst>
              <a:ext uri="{FF2B5EF4-FFF2-40B4-BE49-F238E27FC236}">
                <a16:creationId xmlns:a16="http://schemas.microsoft.com/office/drawing/2014/main" id="{A0E01968-86ED-4446-8C1C-CC63631A3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71" y="2710217"/>
            <a:ext cx="1882198" cy="1882775"/>
          </a:xfrm>
          <a:prstGeom prst="rect">
            <a:avLst/>
          </a:prstGeom>
        </p:spPr>
      </p:pic>
      <p:pic>
        <p:nvPicPr>
          <p:cNvPr id="25" name="Content Placeholder 10">
            <a:extLst>
              <a:ext uri="{FF2B5EF4-FFF2-40B4-BE49-F238E27FC236}">
                <a16:creationId xmlns:a16="http://schemas.microsoft.com/office/drawing/2014/main" id="{8176DDA3-032D-482B-AA19-4F06ECE1A8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369" y="2808288"/>
            <a:ext cx="2094925" cy="1882775"/>
          </a:xfrm>
          <a:prstGeom prst="rect">
            <a:avLst/>
          </a:prstGeom>
        </p:spPr>
      </p:pic>
      <p:sp>
        <p:nvSpPr>
          <p:cNvPr id="26" name="Content Placeholder 2">
            <a:extLst>
              <a:ext uri="{FF2B5EF4-FFF2-40B4-BE49-F238E27FC236}">
                <a16:creationId xmlns:a16="http://schemas.microsoft.com/office/drawing/2014/main" id="{14F1084D-4B56-40D1-808A-090047FD4B4A}"/>
              </a:ext>
            </a:extLst>
          </p:cNvPr>
          <p:cNvSpPr>
            <a:spLocks noGrp="1"/>
          </p:cNvSpPr>
          <p:nvPr>
            <p:ph sz="half" idx="1"/>
          </p:nvPr>
        </p:nvSpPr>
        <p:spPr>
          <a:xfrm>
            <a:off x="2468194" y="4056322"/>
            <a:ext cx="1940171" cy="1133855"/>
          </a:xfrm>
        </p:spPr>
        <p:txBody>
          <a:bodyPr>
            <a:normAutofit/>
          </a:bodyPr>
          <a:lstStyle/>
          <a:p>
            <a:pPr marL="0" indent="0" algn="ctr">
              <a:lnSpc>
                <a:spcPts val="2000"/>
              </a:lnSpc>
              <a:buNone/>
            </a:pPr>
            <a:r>
              <a:rPr lang="en-US" sz="1800" b="0" dirty="0"/>
              <a:t>$20,000/</a:t>
            </a:r>
            <a:r>
              <a:rPr lang="en-US" sz="1800" b="0" dirty="0" err="1"/>
              <a:t>yr</a:t>
            </a:r>
            <a:endParaRPr lang="en-US" sz="1800" b="0" dirty="0"/>
          </a:p>
          <a:p>
            <a:pPr marL="0" indent="0" algn="ctr">
              <a:lnSpc>
                <a:spcPts val="2000"/>
              </a:lnSpc>
              <a:buNone/>
            </a:pPr>
            <a:r>
              <a:rPr lang="en-US" sz="1800" b="0" dirty="0"/>
              <a:t>For 5 years</a:t>
            </a:r>
          </a:p>
        </p:txBody>
      </p:sp>
      <p:sp>
        <p:nvSpPr>
          <p:cNvPr id="27" name="Content Placeholder 2">
            <a:extLst>
              <a:ext uri="{FF2B5EF4-FFF2-40B4-BE49-F238E27FC236}">
                <a16:creationId xmlns:a16="http://schemas.microsoft.com/office/drawing/2014/main" id="{2F5A5539-D2C1-4124-8845-DA71A0982200}"/>
              </a:ext>
            </a:extLst>
          </p:cNvPr>
          <p:cNvSpPr txBox="1">
            <a:spLocks/>
          </p:cNvSpPr>
          <p:nvPr/>
        </p:nvSpPr>
        <p:spPr>
          <a:xfrm>
            <a:off x="165182" y="5020345"/>
            <a:ext cx="2541775"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b="1" dirty="0"/>
              <a:t>XYZ Corporation</a:t>
            </a:r>
          </a:p>
        </p:txBody>
      </p:sp>
      <p:sp>
        <p:nvSpPr>
          <p:cNvPr id="28" name="Content Placeholder 2">
            <a:extLst>
              <a:ext uri="{FF2B5EF4-FFF2-40B4-BE49-F238E27FC236}">
                <a16:creationId xmlns:a16="http://schemas.microsoft.com/office/drawing/2014/main" id="{435E347F-03E2-46ED-B8EE-402073A0435D}"/>
              </a:ext>
            </a:extLst>
          </p:cNvPr>
          <p:cNvSpPr txBox="1">
            <a:spLocks/>
          </p:cNvSpPr>
          <p:nvPr/>
        </p:nvSpPr>
        <p:spPr>
          <a:xfrm>
            <a:off x="4450645" y="5020344"/>
            <a:ext cx="2447028"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b="1" dirty="0" err="1"/>
              <a:t>SecureCare</a:t>
            </a:r>
            <a:endParaRPr lang="en-US" b="1" dirty="0"/>
          </a:p>
        </p:txBody>
      </p:sp>
      <p:grpSp>
        <p:nvGrpSpPr>
          <p:cNvPr id="29" name="Group 28">
            <a:extLst>
              <a:ext uri="{FF2B5EF4-FFF2-40B4-BE49-F238E27FC236}">
                <a16:creationId xmlns:a16="http://schemas.microsoft.com/office/drawing/2014/main" id="{07D29693-3E03-4B0D-B123-DEE7C0AC1801}"/>
              </a:ext>
            </a:extLst>
          </p:cNvPr>
          <p:cNvGrpSpPr/>
          <p:nvPr/>
        </p:nvGrpSpPr>
        <p:grpSpPr>
          <a:xfrm>
            <a:off x="8985071" y="2808288"/>
            <a:ext cx="2555875" cy="1631951"/>
            <a:chOff x="9301163" y="2808288"/>
            <a:chExt cx="2555875" cy="1631951"/>
          </a:xfrm>
        </p:grpSpPr>
        <p:sp>
          <p:nvSpPr>
            <p:cNvPr id="30" name="Freeform 7">
              <a:extLst>
                <a:ext uri="{FF2B5EF4-FFF2-40B4-BE49-F238E27FC236}">
                  <a16:creationId xmlns:a16="http://schemas.microsoft.com/office/drawing/2014/main" id="{F9806D8F-E91C-45E4-A980-B8C6D2FC9D84}"/>
                </a:ext>
              </a:extLst>
            </p:cNvPr>
            <p:cNvSpPr>
              <a:spLocks noEditPoints="1"/>
            </p:cNvSpPr>
            <p:nvPr/>
          </p:nvSpPr>
          <p:spPr bwMode="auto">
            <a:xfrm>
              <a:off x="10133013" y="3054351"/>
              <a:ext cx="892175" cy="1385888"/>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solidFill>
              <a:srgbClr val="95C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267A9A05-4159-4682-BD0B-274C713EAD4F}"/>
                </a:ext>
              </a:extLst>
            </p:cNvPr>
            <p:cNvSpPr>
              <a:spLocks noEditPoints="1"/>
            </p:cNvSpPr>
            <p:nvPr/>
          </p:nvSpPr>
          <p:spPr bwMode="auto">
            <a:xfrm>
              <a:off x="9301163" y="2808288"/>
              <a:ext cx="938213" cy="1449388"/>
            </a:xfrm>
            <a:custGeom>
              <a:avLst/>
              <a:gdLst>
                <a:gd name="T0" fmla="*/ 807 w 822"/>
                <a:gd name="T1" fmla="*/ 526 h 1269"/>
                <a:gd name="T2" fmla="*/ 575 w 822"/>
                <a:gd name="T3" fmla="*/ 398 h 1269"/>
                <a:gd name="T4" fmla="*/ 643 w 822"/>
                <a:gd name="T5" fmla="*/ 234 h 1269"/>
                <a:gd name="T6" fmla="*/ 409 w 822"/>
                <a:gd name="T7" fmla="*/ 0 h 1269"/>
                <a:gd name="T8" fmla="*/ 175 w 822"/>
                <a:gd name="T9" fmla="*/ 234 h 1269"/>
                <a:gd name="T10" fmla="*/ 242 w 822"/>
                <a:gd name="T11" fmla="*/ 398 h 1269"/>
                <a:gd name="T12" fmla="*/ 15 w 822"/>
                <a:gd name="T13" fmla="*/ 522 h 1269"/>
                <a:gd name="T14" fmla="*/ 0 w 822"/>
                <a:gd name="T15" fmla="*/ 536 h 1269"/>
                <a:gd name="T16" fmla="*/ 0 w 822"/>
                <a:gd name="T17" fmla="*/ 1176 h 1269"/>
                <a:gd name="T18" fmla="*/ 93 w 822"/>
                <a:gd name="T19" fmla="*/ 1269 h 1269"/>
                <a:gd name="T20" fmla="*/ 93 w 822"/>
                <a:gd name="T21" fmla="*/ 578 h 1269"/>
                <a:gd name="T22" fmla="*/ 408 w 822"/>
                <a:gd name="T23" fmla="*/ 468 h 1269"/>
                <a:gd name="T24" fmla="*/ 409 w 822"/>
                <a:gd name="T25" fmla="*/ 468 h 1269"/>
                <a:gd name="T26" fmla="*/ 411 w 822"/>
                <a:gd name="T27" fmla="*/ 468 h 1269"/>
                <a:gd name="T28" fmla="*/ 728 w 822"/>
                <a:gd name="T29" fmla="*/ 582 h 1269"/>
                <a:gd name="T30" fmla="*/ 728 w 822"/>
                <a:gd name="T31" fmla="*/ 667 h 1269"/>
                <a:gd name="T32" fmla="*/ 822 w 822"/>
                <a:gd name="T33" fmla="*/ 604 h 1269"/>
                <a:gd name="T34" fmla="*/ 822 w 822"/>
                <a:gd name="T35" fmla="*/ 540 h 1269"/>
                <a:gd name="T36" fmla="*/ 807 w 822"/>
                <a:gd name="T37" fmla="*/ 526 h 1269"/>
                <a:gd name="T38" fmla="*/ 409 w 822"/>
                <a:gd name="T39" fmla="*/ 374 h 1269"/>
                <a:gd name="T40" fmla="*/ 268 w 822"/>
                <a:gd name="T41" fmla="*/ 234 h 1269"/>
                <a:gd name="T42" fmla="*/ 409 w 822"/>
                <a:gd name="T43" fmla="*/ 94 h 1269"/>
                <a:gd name="T44" fmla="*/ 549 w 822"/>
                <a:gd name="T45" fmla="*/ 234 h 1269"/>
                <a:gd name="T46" fmla="*/ 409 w 822"/>
                <a:gd name="T47" fmla="*/ 37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2" h="1269">
                  <a:moveTo>
                    <a:pt x="807" y="526"/>
                  </a:moveTo>
                  <a:cubicBezTo>
                    <a:pt x="739" y="465"/>
                    <a:pt x="660" y="423"/>
                    <a:pt x="575" y="398"/>
                  </a:cubicBezTo>
                  <a:cubicBezTo>
                    <a:pt x="617" y="356"/>
                    <a:pt x="643" y="298"/>
                    <a:pt x="643" y="234"/>
                  </a:cubicBezTo>
                  <a:cubicBezTo>
                    <a:pt x="643" y="105"/>
                    <a:pt x="538" y="0"/>
                    <a:pt x="409" y="0"/>
                  </a:cubicBezTo>
                  <a:cubicBezTo>
                    <a:pt x="280" y="0"/>
                    <a:pt x="175" y="105"/>
                    <a:pt x="175" y="234"/>
                  </a:cubicBezTo>
                  <a:cubicBezTo>
                    <a:pt x="175" y="298"/>
                    <a:pt x="201" y="355"/>
                    <a:pt x="242" y="398"/>
                  </a:cubicBezTo>
                  <a:cubicBezTo>
                    <a:pt x="159" y="421"/>
                    <a:pt x="81" y="462"/>
                    <a:pt x="15" y="522"/>
                  </a:cubicBezTo>
                  <a:cubicBezTo>
                    <a:pt x="0" y="536"/>
                    <a:pt x="0" y="536"/>
                    <a:pt x="0" y="536"/>
                  </a:cubicBezTo>
                  <a:cubicBezTo>
                    <a:pt x="0" y="1176"/>
                    <a:pt x="0" y="1176"/>
                    <a:pt x="0" y="1176"/>
                  </a:cubicBezTo>
                  <a:cubicBezTo>
                    <a:pt x="0" y="1228"/>
                    <a:pt x="42" y="1269"/>
                    <a:pt x="93" y="1269"/>
                  </a:cubicBezTo>
                  <a:cubicBezTo>
                    <a:pt x="93" y="578"/>
                    <a:pt x="93" y="578"/>
                    <a:pt x="93" y="578"/>
                  </a:cubicBezTo>
                  <a:cubicBezTo>
                    <a:pt x="182" y="504"/>
                    <a:pt x="295" y="468"/>
                    <a:pt x="408" y="468"/>
                  </a:cubicBezTo>
                  <a:cubicBezTo>
                    <a:pt x="408" y="468"/>
                    <a:pt x="408" y="468"/>
                    <a:pt x="409" y="468"/>
                  </a:cubicBezTo>
                  <a:cubicBezTo>
                    <a:pt x="409" y="468"/>
                    <a:pt x="410" y="468"/>
                    <a:pt x="411" y="468"/>
                  </a:cubicBezTo>
                  <a:cubicBezTo>
                    <a:pt x="524" y="469"/>
                    <a:pt x="638" y="507"/>
                    <a:pt x="728" y="582"/>
                  </a:cubicBezTo>
                  <a:cubicBezTo>
                    <a:pt x="728" y="667"/>
                    <a:pt x="728" y="667"/>
                    <a:pt x="728" y="667"/>
                  </a:cubicBezTo>
                  <a:cubicBezTo>
                    <a:pt x="758" y="643"/>
                    <a:pt x="789" y="622"/>
                    <a:pt x="822" y="604"/>
                  </a:cubicBezTo>
                  <a:cubicBezTo>
                    <a:pt x="822" y="540"/>
                    <a:pt x="822" y="540"/>
                    <a:pt x="822" y="540"/>
                  </a:cubicBezTo>
                  <a:lnTo>
                    <a:pt x="807" y="526"/>
                  </a:lnTo>
                  <a:close/>
                  <a:moveTo>
                    <a:pt x="409" y="374"/>
                  </a:moveTo>
                  <a:cubicBezTo>
                    <a:pt x="331" y="374"/>
                    <a:pt x="268" y="311"/>
                    <a:pt x="268" y="234"/>
                  </a:cubicBezTo>
                  <a:cubicBezTo>
                    <a:pt x="268" y="157"/>
                    <a:pt x="331" y="94"/>
                    <a:pt x="409" y="94"/>
                  </a:cubicBezTo>
                  <a:cubicBezTo>
                    <a:pt x="486" y="94"/>
                    <a:pt x="549" y="157"/>
                    <a:pt x="549" y="234"/>
                  </a:cubicBezTo>
                  <a:cubicBezTo>
                    <a:pt x="549" y="311"/>
                    <a:pt x="486" y="374"/>
                    <a:pt x="409" y="374"/>
                  </a:cubicBezTo>
                  <a:close/>
                </a:path>
              </a:pathLst>
            </a:custGeom>
            <a:solidFill>
              <a:srgbClr val="0BA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DE8BD9AC-2054-49BE-BBD0-1B53333CF0B4}"/>
                </a:ext>
              </a:extLst>
            </p:cNvPr>
            <p:cNvSpPr>
              <a:spLocks noEditPoints="1"/>
            </p:cNvSpPr>
            <p:nvPr/>
          </p:nvSpPr>
          <p:spPr bwMode="auto">
            <a:xfrm flipH="1">
              <a:off x="10886270" y="2808288"/>
              <a:ext cx="970768" cy="1449388"/>
            </a:xfrm>
            <a:custGeom>
              <a:avLst/>
              <a:gdLst>
                <a:gd name="T0" fmla="*/ 807 w 822"/>
                <a:gd name="T1" fmla="*/ 526 h 1269"/>
                <a:gd name="T2" fmla="*/ 575 w 822"/>
                <a:gd name="T3" fmla="*/ 398 h 1269"/>
                <a:gd name="T4" fmla="*/ 643 w 822"/>
                <a:gd name="T5" fmla="*/ 234 h 1269"/>
                <a:gd name="T6" fmla="*/ 409 w 822"/>
                <a:gd name="T7" fmla="*/ 0 h 1269"/>
                <a:gd name="T8" fmla="*/ 175 w 822"/>
                <a:gd name="T9" fmla="*/ 234 h 1269"/>
                <a:gd name="T10" fmla="*/ 242 w 822"/>
                <a:gd name="T11" fmla="*/ 398 h 1269"/>
                <a:gd name="T12" fmla="*/ 15 w 822"/>
                <a:gd name="T13" fmla="*/ 522 h 1269"/>
                <a:gd name="T14" fmla="*/ 0 w 822"/>
                <a:gd name="T15" fmla="*/ 536 h 1269"/>
                <a:gd name="T16" fmla="*/ 0 w 822"/>
                <a:gd name="T17" fmla="*/ 1176 h 1269"/>
                <a:gd name="T18" fmla="*/ 93 w 822"/>
                <a:gd name="T19" fmla="*/ 1269 h 1269"/>
                <a:gd name="T20" fmla="*/ 93 w 822"/>
                <a:gd name="T21" fmla="*/ 578 h 1269"/>
                <a:gd name="T22" fmla="*/ 408 w 822"/>
                <a:gd name="T23" fmla="*/ 468 h 1269"/>
                <a:gd name="T24" fmla="*/ 409 w 822"/>
                <a:gd name="T25" fmla="*/ 468 h 1269"/>
                <a:gd name="T26" fmla="*/ 411 w 822"/>
                <a:gd name="T27" fmla="*/ 468 h 1269"/>
                <a:gd name="T28" fmla="*/ 728 w 822"/>
                <a:gd name="T29" fmla="*/ 582 h 1269"/>
                <a:gd name="T30" fmla="*/ 728 w 822"/>
                <a:gd name="T31" fmla="*/ 667 h 1269"/>
                <a:gd name="T32" fmla="*/ 822 w 822"/>
                <a:gd name="T33" fmla="*/ 604 h 1269"/>
                <a:gd name="T34" fmla="*/ 822 w 822"/>
                <a:gd name="T35" fmla="*/ 540 h 1269"/>
                <a:gd name="T36" fmla="*/ 807 w 822"/>
                <a:gd name="T37" fmla="*/ 526 h 1269"/>
                <a:gd name="T38" fmla="*/ 409 w 822"/>
                <a:gd name="T39" fmla="*/ 374 h 1269"/>
                <a:gd name="T40" fmla="*/ 268 w 822"/>
                <a:gd name="T41" fmla="*/ 234 h 1269"/>
                <a:gd name="T42" fmla="*/ 409 w 822"/>
                <a:gd name="T43" fmla="*/ 94 h 1269"/>
                <a:gd name="T44" fmla="*/ 549 w 822"/>
                <a:gd name="T45" fmla="*/ 234 h 1269"/>
                <a:gd name="T46" fmla="*/ 409 w 822"/>
                <a:gd name="T47" fmla="*/ 37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2" h="1269">
                  <a:moveTo>
                    <a:pt x="807" y="526"/>
                  </a:moveTo>
                  <a:cubicBezTo>
                    <a:pt x="739" y="465"/>
                    <a:pt x="660" y="423"/>
                    <a:pt x="575" y="398"/>
                  </a:cubicBezTo>
                  <a:cubicBezTo>
                    <a:pt x="617" y="356"/>
                    <a:pt x="643" y="298"/>
                    <a:pt x="643" y="234"/>
                  </a:cubicBezTo>
                  <a:cubicBezTo>
                    <a:pt x="643" y="105"/>
                    <a:pt x="538" y="0"/>
                    <a:pt x="409" y="0"/>
                  </a:cubicBezTo>
                  <a:cubicBezTo>
                    <a:pt x="280" y="0"/>
                    <a:pt x="175" y="105"/>
                    <a:pt x="175" y="234"/>
                  </a:cubicBezTo>
                  <a:cubicBezTo>
                    <a:pt x="175" y="298"/>
                    <a:pt x="201" y="355"/>
                    <a:pt x="242" y="398"/>
                  </a:cubicBezTo>
                  <a:cubicBezTo>
                    <a:pt x="159" y="421"/>
                    <a:pt x="81" y="462"/>
                    <a:pt x="15" y="522"/>
                  </a:cubicBezTo>
                  <a:cubicBezTo>
                    <a:pt x="0" y="536"/>
                    <a:pt x="0" y="536"/>
                    <a:pt x="0" y="536"/>
                  </a:cubicBezTo>
                  <a:cubicBezTo>
                    <a:pt x="0" y="1176"/>
                    <a:pt x="0" y="1176"/>
                    <a:pt x="0" y="1176"/>
                  </a:cubicBezTo>
                  <a:cubicBezTo>
                    <a:pt x="0" y="1228"/>
                    <a:pt x="42" y="1269"/>
                    <a:pt x="93" y="1269"/>
                  </a:cubicBezTo>
                  <a:cubicBezTo>
                    <a:pt x="93" y="578"/>
                    <a:pt x="93" y="578"/>
                    <a:pt x="93" y="578"/>
                  </a:cubicBezTo>
                  <a:cubicBezTo>
                    <a:pt x="182" y="504"/>
                    <a:pt x="295" y="468"/>
                    <a:pt x="408" y="468"/>
                  </a:cubicBezTo>
                  <a:cubicBezTo>
                    <a:pt x="408" y="468"/>
                    <a:pt x="408" y="468"/>
                    <a:pt x="409" y="468"/>
                  </a:cubicBezTo>
                  <a:cubicBezTo>
                    <a:pt x="409" y="468"/>
                    <a:pt x="410" y="468"/>
                    <a:pt x="411" y="468"/>
                  </a:cubicBezTo>
                  <a:cubicBezTo>
                    <a:pt x="524" y="469"/>
                    <a:pt x="638" y="507"/>
                    <a:pt x="728" y="582"/>
                  </a:cubicBezTo>
                  <a:cubicBezTo>
                    <a:pt x="728" y="667"/>
                    <a:pt x="728" y="667"/>
                    <a:pt x="728" y="667"/>
                  </a:cubicBezTo>
                  <a:cubicBezTo>
                    <a:pt x="758" y="643"/>
                    <a:pt x="789" y="622"/>
                    <a:pt x="822" y="604"/>
                  </a:cubicBezTo>
                  <a:cubicBezTo>
                    <a:pt x="822" y="540"/>
                    <a:pt x="822" y="540"/>
                    <a:pt x="822" y="540"/>
                  </a:cubicBezTo>
                  <a:lnTo>
                    <a:pt x="807" y="526"/>
                  </a:lnTo>
                  <a:close/>
                  <a:moveTo>
                    <a:pt x="409" y="374"/>
                  </a:moveTo>
                  <a:cubicBezTo>
                    <a:pt x="331" y="374"/>
                    <a:pt x="268" y="311"/>
                    <a:pt x="268" y="234"/>
                  </a:cubicBezTo>
                  <a:cubicBezTo>
                    <a:pt x="268" y="157"/>
                    <a:pt x="331" y="94"/>
                    <a:pt x="409" y="94"/>
                  </a:cubicBezTo>
                  <a:cubicBezTo>
                    <a:pt x="486" y="94"/>
                    <a:pt x="549" y="157"/>
                    <a:pt x="549" y="234"/>
                  </a:cubicBezTo>
                  <a:cubicBezTo>
                    <a:pt x="549" y="311"/>
                    <a:pt x="486" y="374"/>
                    <a:pt x="409" y="374"/>
                  </a:cubicBezTo>
                  <a:close/>
                </a:path>
              </a:pathLst>
            </a:custGeom>
            <a:solidFill>
              <a:srgbClr val="0BA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Content Placeholder 2">
            <a:extLst>
              <a:ext uri="{FF2B5EF4-FFF2-40B4-BE49-F238E27FC236}">
                <a16:creationId xmlns:a16="http://schemas.microsoft.com/office/drawing/2014/main" id="{84D422B0-FB4D-4E13-AF92-5EF07E034396}"/>
              </a:ext>
            </a:extLst>
          </p:cNvPr>
          <p:cNvSpPr txBox="1">
            <a:spLocks/>
          </p:cNvSpPr>
          <p:nvPr/>
        </p:nvSpPr>
        <p:spPr>
          <a:xfrm>
            <a:off x="8783396" y="5020344"/>
            <a:ext cx="2959223"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Nancy</a:t>
            </a:r>
          </a:p>
          <a:p>
            <a:pPr marL="0" indent="0" algn="ctr">
              <a:buNone/>
            </a:pPr>
            <a:r>
              <a:rPr lang="en-US" sz="1800" dirty="0"/>
              <a:t>(C </a:t>
            </a:r>
            <a:r>
              <a:rPr lang="en-US" sz="1800" dirty="0" err="1"/>
              <a:t>corp</a:t>
            </a:r>
            <a:r>
              <a:rPr lang="en-US" sz="1800" dirty="0"/>
              <a:t> owner/employee)</a:t>
            </a:r>
          </a:p>
        </p:txBody>
      </p:sp>
      <p:sp>
        <p:nvSpPr>
          <p:cNvPr id="34" name="Content Placeholder 2">
            <a:extLst>
              <a:ext uri="{FF2B5EF4-FFF2-40B4-BE49-F238E27FC236}">
                <a16:creationId xmlns:a16="http://schemas.microsoft.com/office/drawing/2014/main" id="{E958BEAE-BF84-4969-9095-13D0C009D4E3}"/>
              </a:ext>
            </a:extLst>
          </p:cNvPr>
          <p:cNvSpPr txBox="1">
            <a:spLocks/>
          </p:cNvSpPr>
          <p:nvPr/>
        </p:nvSpPr>
        <p:spPr>
          <a:xfrm>
            <a:off x="4724404" y="5382634"/>
            <a:ext cx="1940171"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sz="1800"/>
              <a:t>$100,000 policy</a:t>
            </a:r>
            <a:endParaRPr lang="en-US" sz="1800" dirty="0"/>
          </a:p>
        </p:txBody>
      </p:sp>
      <p:cxnSp>
        <p:nvCxnSpPr>
          <p:cNvPr id="35" name="Straight Arrow Connector 34">
            <a:extLst>
              <a:ext uri="{FF2B5EF4-FFF2-40B4-BE49-F238E27FC236}">
                <a16:creationId xmlns:a16="http://schemas.microsoft.com/office/drawing/2014/main" id="{62CDB382-1412-4023-B76A-4B8C491AC07D}"/>
              </a:ext>
            </a:extLst>
          </p:cNvPr>
          <p:cNvCxnSpPr/>
          <p:nvPr/>
        </p:nvCxnSpPr>
        <p:spPr>
          <a:xfrm>
            <a:off x="2467236"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3A772A47-6549-44A9-AB47-AFA920BF3861}"/>
              </a:ext>
            </a:extLst>
          </p:cNvPr>
          <p:cNvGrpSpPr/>
          <p:nvPr/>
        </p:nvGrpSpPr>
        <p:grpSpPr>
          <a:xfrm>
            <a:off x="2962570" y="3486492"/>
            <a:ext cx="891717" cy="523220"/>
            <a:chOff x="3398965" y="3486492"/>
            <a:chExt cx="891717" cy="523220"/>
          </a:xfrm>
        </p:grpSpPr>
        <p:sp>
          <p:nvSpPr>
            <p:cNvPr id="37" name="Oval 36">
              <a:extLst>
                <a:ext uri="{FF2B5EF4-FFF2-40B4-BE49-F238E27FC236}">
                  <a16:creationId xmlns:a16="http://schemas.microsoft.com/office/drawing/2014/main" id="{63DA3E2A-6674-4328-B107-1FFA0F0B1731}"/>
                </a:ext>
              </a:extLst>
            </p:cNvPr>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221F3AF-BF11-4342-89C6-BB63535F80E0}"/>
                </a:ext>
              </a:extLst>
            </p:cNvPr>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cxnSp>
        <p:nvCxnSpPr>
          <p:cNvPr id="39" name="Straight Arrow Connector 38">
            <a:extLst>
              <a:ext uri="{FF2B5EF4-FFF2-40B4-BE49-F238E27FC236}">
                <a16:creationId xmlns:a16="http://schemas.microsoft.com/office/drawing/2014/main" id="{7D4390C5-88D7-4D85-ABF6-C75B88EAD951}"/>
              </a:ext>
            </a:extLst>
          </p:cNvPr>
          <p:cNvCxnSpPr/>
          <p:nvPr/>
        </p:nvCxnSpPr>
        <p:spPr>
          <a:xfrm>
            <a:off x="6750916"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E44D993-8DEF-48EC-9D4D-0BB908709253}"/>
              </a:ext>
            </a:extLst>
          </p:cNvPr>
          <p:cNvSpPr txBox="1"/>
          <p:nvPr/>
        </p:nvSpPr>
        <p:spPr>
          <a:xfrm>
            <a:off x="172915" y="6553450"/>
            <a:ext cx="6322742"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943916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Nancy (C </a:t>
            </a:r>
            <a:r>
              <a:rPr lang="en-US" dirty="0" err="1"/>
              <a:t>corp</a:t>
            </a:r>
            <a:r>
              <a:rPr lang="en-US" dirty="0"/>
              <a:t> owner/employee)</a:t>
            </a:r>
          </a:p>
        </p:txBody>
      </p:sp>
      <p:sp>
        <p:nvSpPr>
          <p:cNvPr id="11" name="TextBox 10"/>
          <p:cNvSpPr txBox="1"/>
          <p:nvPr/>
        </p:nvSpPr>
        <p:spPr>
          <a:xfrm>
            <a:off x="1067810" y="4198196"/>
            <a:ext cx="2868930" cy="646331"/>
          </a:xfrm>
          <a:prstGeom prst="rect">
            <a:avLst/>
          </a:prstGeom>
          <a:noFill/>
        </p:spPr>
        <p:txBody>
          <a:bodyPr wrap="square" rtlCol="0">
            <a:spAutoFit/>
          </a:bodyPr>
          <a:lstStyle/>
          <a:p>
            <a:r>
              <a:rPr lang="en-US" dirty="0"/>
              <a:t>Annual business tax deduction of $20,000</a:t>
            </a:r>
          </a:p>
        </p:txBody>
      </p:sp>
      <p:sp>
        <p:nvSpPr>
          <p:cNvPr id="14" name="TextBox 1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grpSp>
        <p:nvGrpSpPr>
          <p:cNvPr id="5" name="Group 4"/>
          <p:cNvGrpSpPr/>
          <p:nvPr/>
        </p:nvGrpSpPr>
        <p:grpSpPr>
          <a:xfrm>
            <a:off x="5508781" y="2456981"/>
            <a:ext cx="1790700" cy="1401467"/>
            <a:chOff x="6730244" y="2335338"/>
            <a:chExt cx="1790700" cy="1401467"/>
          </a:xfrm>
        </p:grpSpPr>
        <p:pic>
          <p:nvPicPr>
            <p:cNvPr id="17" name="Picture 16"/>
            <p:cNvPicPr>
              <a:picLocks noChangeAspect="1"/>
            </p:cNvPicPr>
            <p:nvPr/>
          </p:nvPicPr>
          <p:blipFill>
            <a:blip r:embed="rId3"/>
            <a:stretch>
              <a:fillRect/>
            </a:stretch>
          </p:blipFill>
          <p:spPr>
            <a:xfrm>
              <a:off x="7104130" y="2335338"/>
              <a:ext cx="1076190" cy="1342857"/>
            </a:xfrm>
            <a:prstGeom prst="rect">
              <a:avLst/>
            </a:prstGeom>
          </p:spPr>
        </p:pic>
        <p:sp>
          <p:nvSpPr>
            <p:cNvPr id="4" name="Rectangle 3"/>
            <p:cNvSpPr/>
            <p:nvPr/>
          </p:nvSpPr>
          <p:spPr>
            <a:xfrm>
              <a:off x="6997700" y="3318361"/>
              <a:ext cx="1523244" cy="359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30244" y="3259751"/>
              <a:ext cx="1790700" cy="477054"/>
            </a:xfrm>
            <a:prstGeom prst="rect">
              <a:avLst/>
            </a:prstGeom>
            <a:noFill/>
          </p:spPr>
          <p:txBody>
            <a:bodyPr wrap="square" rtlCol="0">
              <a:spAutoFit/>
            </a:bodyPr>
            <a:lstStyle/>
            <a:p>
              <a:pPr algn="ctr"/>
              <a:r>
                <a:rPr lang="en-US" sz="2400" b="1" dirty="0">
                  <a:latin typeface="+mj-lt"/>
                </a:rPr>
                <a:t>Nancy</a:t>
              </a:r>
            </a:p>
          </p:txBody>
        </p:sp>
      </p:grpSp>
      <p:pic>
        <p:nvPicPr>
          <p:cNvPr id="16" name="Content Placeholder 8"/>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1370022" y="2407920"/>
            <a:ext cx="1614649" cy="161514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61903977"/>
              </p:ext>
            </p:extLst>
          </p:nvPr>
        </p:nvGraphicFramePr>
        <p:xfrm>
          <a:off x="5525020" y="4028848"/>
          <a:ext cx="6061587" cy="2236556"/>
        </p:xfrm>
        <a:graphic>
          <a:graphicData uri="http://schemas.openxmlformats.org/drawingml/2006/table">
            <a:tbl>
              <a:tblPr firstRow="1" firstCol="1" lastRow="1" lastCol="1" bandRow="1" bandCol="1"/>
              <a:tblGrid>
                <a:gridCol w="2323608">
                  <a:extLst>
                    <a:ext uri="{9D8B030D-6E8A-4147-A177-3AD203B41FA5}">
                      <a16:colId xmlns:a16="http://schemas.microsoft.com/office/drawing/2014/main" val="4006775476"/>
                    </a:ext>
                  </a:extLst>
                </a:gridCol>
                <a:gridCol w="1111291">
                  <a:extLst>
                    <a:ext uri="{9D8B030D-6E8A-4147-A177-3AD203B41FA5}">
                      <a16:colId xmlns:a16="http://schemas.microsoft.com/office/drawing/2014/main" val="1535560773"/>
                    </a:ext>
                  </a:extLst>
                </a:gridCol>
                <a:gridCol w="2626688">
                  <a:extLst>
                    <a:ext uri="{9D8B030D-6E8A-4147-A177-3AD203B41FA5}">
                      <a16:colId xmlns:a16="http://schemas.microsoft.com/office/drawing/2014/main" val="3574968876"/>
                    </a:ext>
                  </a:extLst>
                </a:gridCol>
              </a:tblGrid>
              <a:tr h="476588">
                <a:tc>
                  <a:txBody>
                    <a:bodyPr/>
                    <a:lstStyle/>
                    <a:p>
                      <a:pPr marL="0" marR="0" algn="l">
                        <a:lnSpc>
                          <a:spcPct val="107000"/>
                        </a:lnSpc>
                        <a:spcBef>
                          <a:spcPts val="0"/>
                        </a:spcBef>
                        <a:spcAft>
                          <a:spcPts val="0"/>
                        </a:spcAft>
                      </a:pPr>
                      <a:r>
                        <a:rPr lang="en-US" sz="900" dirty="0">
                          <a:effectLst/>
                          <a:latin typeface="Times New Roman" panose="02020603050405020304" pitchFamily="18" charset="0"/>
                          <a:ea typeface="HurmeGeometricSans3 Regular" panose="020B0500020000000000" pitchFamily="34" charset="0"/>
                          <a:cs typeface="HurmeGeometricSans3 Regular" panose="020B0500020000000000" pitchFamily="34" charset="0"/>
                        </a:rPr>
                        <a:t> </a:t>
                      </a:r>
                      <a:endParaRPr lang="en-US" sz="1100" dirty="0">
                        <a:effectLst/>
                        <a:latin typeface="HurmeGeometricSans3 Regular" panose="020B0500020000000000" pitchFamily="34" charset="0"/>
                        <a:ea typeface="HurmeGeometricSans3 Regular" panose="020B0500020000000000" pitchFamily="34" charset="0"/>
                        <a:cs typeface="HurmeGeometricSans3 Regular" panose="020B0500020000000000" pitchFamily="34" charset="0"/>
                      </a:endParaRPr>
                    </a:p>
                  </a:txBody>
                  <a:tcPr marL="0" marR="0" marT="0" marB="0">
                    <a:lnL>
                      <a:noFill/>
                    </a:lnL>
                    <a:lnR w="12700" cap="flat" cmpd="sng" algn="ctr">
                      <a:solidFill>
                        <a:srgbClr val="231F20"/>
                      </a:solidFill>
                      <a:prstDash val="solid"/>
                      <a:round/>
                      <a:headEnd type="none" w="med" len="med"/>
                      <a:tailEnd type="none" w="med" len="med"/>
                    </a:lnR>
                    <a:lnT>
                      <a:noFill/>
                    </a:lnT>
                    <a:lnB>
                      <a:noFill/>
                    </a:lnB>
                    <a:solidFill>
                      <a:srgbClr val="94C93D"/>
                    </a:solidFill>
                  </a:tcPr>
                </a:tc>
                <a:tc>
                  <a:txBody>
                    <a:bodyPr/>
                    <a:lstStyle/>
                    <a:p>
                      <a:pPr marL="46990" marR="0" algn="l">
                        <a:lnSpc>
                          <a:spcPct val="107000"/>
                        </a:lnSpc>
                        <a:spcBef>
                          <a:spcPts val="27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Premium amount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94C93D"/>
                    </a:solidFill>
                  </a:tcPr>
                </a:tc>
                <a:tc>
                  <a:txBody>
                    <a:bodyPr/>
                    <a:lstStyle/>
                    <a:p>
                      <a:pPr marL="46990" marR="0" algn="l">
                        <a:lnSpc>
                          <a:spcPct val="107000"/>
                        </a:lnSpc>
                        <a:spcBef>
                          <a:spcPts val="27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Tax implication</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a:noFill/>
                    </a:lnR>
                    <a:lnT>
                      <a:noFill/>
                    </a:lnT>
                    <a:lnB>
                      <a:noFill/>
                    </a:lnB>
                    <a:solidFill>
                      <a:srgbClr val="94C93D"/>
                    </a:solidFill>
                  </a:tcPr>
                </a:tc>
                <a:extLst>
                  <a:ext uri="{0D108BD9-81ED-4DB2-BD59-A6C34878D82A}">
                    <a16:rowId xmlns:a16="http://schemas.microsoft.com/office/drawing/2014/main" val="585336232"/>
                  </a:ext>
                </a:extLst>
              </a:tr>
              <a:tr h="423588">
                <a:tc>
                  <a:txBody>
                    <a:bodyPr/>
                    <a:lstStyle/>
                    <a:p>
                      <a:pPr marL="47625" marR="0" algn="l">
                        <a:lnSpc>
                          <a:spcPct val="107000"/>
                        </a:lnSpc>
                        <a:spcBef>
                          <a:spcPts val="285"/>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Face amount (base life insurance)</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$5,057</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58595B"/>
                      </a:solidFill>
                      <a:prstDash val="solid"/>
                      <a:round/>
                      <a:headEnd type="none" w="med" len="med"/>
                      <a:tailEnd type="none" w="med" len="med"/>
                    </a:lnB>
                    <a:solidFill>
                      <a:srgbClr val="FFFFFF"/>
                    </a:solidFill>
                  </a:tcPr>
                </a:tc>
                <a:tc>
                  <a:txBody>
                    <a:bodyPr/>
                    <a:lstStyle/>
                    <a:p>
                      <a:pPr marL="114300" marR="0" algn="l">
                        <a:lnSpc>
                          <a:spcPct val="107000"/>
                        </a:lnSpc>
                        <a:spcBef>
                          <a:spcPts val="35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Included in income (Life)</a:t>
                      </a:r>
                    </a:p>
                  </a:txBody>
                  <a:tcPr marL="0" marR="0" marT="0" marB="0">
                    <a:lnL w="12700" cap="flat" cmpd="sng" algn="ctr">
                      <a:solidFill>
                        <a:srgbClr val="231F20"/>
                      </a:solidFill>
                      <a:prstDash val="solid"/>
                      <a:round/>
                      <a:headEnd type="none" w="med" len="med"/>
                      <a:tailEnd type="none" w="med" len="med"/>
                    </a:lnL>
                    <a:lnR>
                      <a:noFill/>
                    </a:lnR>
                    <a:lnT>
                      <a:noFill/>
                    </a:lnT>
                    <a:lnB w="12700" cap="flat" cmpd="sng" algn="ctr">
                      <a:solidFill>
                        <a:srgbClr val="58595B"/>
                      </a:solidFill>
                      <a:prstDash val="solid"/>
                      <a:round/>
                      <a:headEnd type="none" w="med" len="med"/>
                      <a:tailEnd type="none" w="med" len="med"/>
                    </a:lnB>
                    <a:solidFill>
                      <a:srgbClr val="E6E7E8"/>
                    </a:solidFill>
                  </a:tcPr>
                </a:tc>
                <a:extLst>
                  <a:ext uri="{0D108BD9-81ED-4DB2-BD59-A6C34878D82A}">
                    <a16:rowId xmlns:a16="http://schemas.microsoft.com/office/drawing/2014/main" val="4182357229"/>
                  </a:ext>
                </a:extLst>
              </a:tr>
              <a:tr h="423588">
                <a:tc>
                  <a:txBody>
                    <a:bodyPr/>
                    <a:lstStyle/>
                    <a:p>
                      <a:pPr marL="50165" marR="0" algn="l">
                        <a:lnSpc>
                          <a:spcPct val="107000"/>
                        </a:lnSpc>
                        <a:spcBef>
                          <a:spcPts val="26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Acceleration for Long-Term Care Agreement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$1,836</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FFFFFF"/>
                    </a:solidFill>
                  </a:tcPr>
                </a:tc>
                <a:tc rowSpan="3">
                  <a:txBody>
                    <a:bodyPr/>
                    <a:lstStyle/>
                    <a:p>
                      <a:pPr marL="114300" marR="0" algn="l">
                        <a:lnSpc>
                          <a:spcPct val="107000"/>
                        </a:lnSpc>
                        <a:spcBef>
                          <a:spcPts val="35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Not included in income (LTC)</a:t>
                      </a: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E7E6E6"/>
                    </a:solidFill>
                  </a:tcPr>
                </a:tc>
                <a:extLst>
                  <a:ext uri="{0D108BD9-81ED-4DB2-BD59-A6C34878D82A}">
                    <a16:rowId xmlns:a16="http://schemas.microsoft.com/office/drawing/2014/main" val="2788343066"/>
                  </a:ext>
                </a:extLst>
              </a:tr>
              <a:tr h="423588">
                <a:tc>
                  <a:txBody>
                    <a:bodyPr/>
                    <a:lstStyle/>
                    <a:p>
                      <a:pPr marL="50165" marR="0" algn="l">
                        <a:lnSpc>
                          <a:spcPct val="107000"/>
                        </a:lnSpc>
                        <a:spcBef>
                          <a:spcPts val="26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Extension of Long-Term Care Benefits Agreement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$1,353</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196951026"/>
                  </a:ext>
                </a:extLst>
              </a:tr>
              <a:tr h="423588">
                <a:tc>
                  <a:txBody>
                    <a:bodyPr/>
                    <a:lstStyle/>
                    <a:p>
                      <a:pPr marL="50165" marR="0" algn="l">
                        <a:lnSpc>
                          <a:spcPct val="107000"/>
                        </a:lnSpc>
                        <a:spcBef>
                          <a:spcPts val="26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Long-Term Care Inflation Protection Agreement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$11,754</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18130083"/>
                  </a:ext>
                </a:extLst>
              </a:tr>
            </a:tbl>
          </a:graphicData>
        </a:graphic>
      </p:graphicFrame>
      <p:cxnSp>
        <p:nvCxnSpPr>
          <p:cNvPr id="13" name="Straight Arrow Connector 12"/>
          <p:cNvCxnSpPr/>
          <p:nvPr/>
        </p:nvCxnSpPr>
        <p:spPr>
          <a:xfrm>
            <a:off x="3455004" y="3121931"/>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394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DED42F6-5274-4C67-9744-B77B631C29FB}"/>
              </a:ext>
            </a:extLst>
          </p:cNvPr>
          <p:cNvSpPr>
            <a:spLocks noGrp="1"/>
          </p:cNvSpPr>
          <p:nvPr>
            <p:ph type="title"/>
          </p:nvPr>
        </p:nvSpPr>
        <p:spPr>
          <a:xfrm>
            <a:off x="877824" y="1447800"/>
            <a:ext cx="10871200" cy="960120"/>
          </a:xfrm>
        </p:spPr>
        <p:txBody>
          <a:bodyPr/>
          <a:lstStyle/>
          <a:p>
            <a:r>
              <a:rPr lang="en-US" dirty="0"/>
              <a:t>Alternate strategy: split premium payments</a:t>
            </a:r>
          </a:p>
        </p:txBody>
      </p:sp>
      <p:sp>
        <p:nvSpPr>
          <p:cNvPr id="18" name="Content Placeholder 2">
            <a:extLst>
              <a:ext uri="{FF2B5EF4-FFF2-40B4-BE49-F238E27FC236}">
                <a16:creationId xmlns:a16="http://schemas.microsoft.com/office/drawing/2014/main" id="{4B0BD26C-A07E-4E81-A6A3-140C495A8D4C}"/>
              </a:ext>
            </a:extLst>
          </p:cNvPr>
          <p:cNvSpPr>
            <a:spLocks noGrp="1"/>
          </p:cNvSpPr>
          <p:nvPr>
            <p:ph sz="half" idx="1"/>
          </p:nvPr>
        </p:nvSpPr>
        <p:spPr>
          <a:xfrm>
            <a:off x="371174" y="5080600"/>
            <a:ext cx="3352800" cy="1133855"/>
          </a:xfrm>
        </p:spPr>
        <p:txBody>
          <a:bodyPr>
            <a:normAutofit/>
          </a:bodyPr>
          <a:lstStyle/>
          <a:p>
            <a:pPr marL="0" indent="0" algn="ctr">
              <a:lnSpc>
                <a:spcPts val="3200"/>
              </a:lnSpc>
              <a:buNone/>
            </a:pPr>
            <a:r>
              <a:rPr lang="en-US" sz="2400" b="1" dirty="0"/>
              <a:t>XYZ Company</a:t>
            </a:r>
          </a:p>
        </p:txBody>
      </p:sp>
      <p:sp>
        <p:nvSpPr>
          <p:cNvPr id="19" name="Content Placeholder 4">
            <a:extLst>
              <a:ext uri="{FF2B5EF4-FFF2-40B4-BE49-F238E27FC236}">
                <a16:creationId xmlns:a16="http://schemas.microsoft.com/office/drawing/2014/main" id="{34F2BCAA-FBB4-44A4-87CC-B5F6B8808E60}"/>
              </a:ext>
            </a:extLst>
          </p:cNvPr>
          <p:cNvSpPr txBox="1">
            <a:spLocks/>
          </p:cNvSpPr>
          <p:nvPr/>
        </p:nvSpPr>
        <p:spPr>
          <a:xfrm>
            <a:off x="4661553" y="5080600"/>
            <a:ext cx="3352800" cy="1133855"/>
          </a:xfrm>
          <a:prstGeom prst="rect">
            <a:avLst/>
          </a:prstGeom>
        </p:spPr>
        <p:txBody>
          <a:bodyPr>
            <a:no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000"/>
              </a:lnSpc>
              <a:buNone/>
            </a:pPr>
            <a:r>
              <a:rPr lang="en-US" sz="2800" b="1"/>
              <a:t>SecureCare</a:t>
            </a:r>
            <a:endParaRPr lang="en-US" sz="2800" b="1" dirty="0"/>
          </a:p>
        </p:txBody>
      </p:sp>
      <p:sp>
        <p:nvSpPr>
          <p:cNvPr id="20" name="Content Placeholder 5">
            <a:extLst>
              <a:ext uri="{FF2B5EF4-FFF2-40B4-BE49-F238E27FC236}">
                <a16:creationId xmlns:a16="http://schemas.microsoft.com/office/drawing/2014/main" id="{1D119175-E522-4506-9F02-2DC7F4A6B97E}"/>
              </a:ext>
            </a:extLst>
          </p:cNvPr>
          <p:cNvSpPr txBox="1">
            <a:spLocks/>
          </p:cNvSpPr>
          <p:nvPr/>
        </p:nvSpPr>
        <p:spPr>
          <a:xfrm>
            <a:off x="9133796" y="5080600"/>
            <a:ext cx="1516020" cy="1133855"/>
          </a:xfrm>
          <a:prstGeom prst="rect">
            <a:avLst/>
          </a:prstGeom>
        </p:spPr>
        <p:txBody>
          <a:bodyPr>
            <a:norm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buNone/>
            </a:pPr>
            <a:r>
              <a:rPr lang="en-US" sz="2800" b="1"/>
              <a:t>Nancy</a:t>
            </a:r>
            <a:endParaRPr lang="en-US" sz="2800" b="1" dirty="0"/>
          </a:p>
        </p:txBody>
      </p:sp>
      <p:pic>
        <p:nvPicPr>
          <p:cNvPr id="21" name="Content Placeholder 8">
            <a:extLst>
              <a:ext uri="{FF2B5EF4-FFF2-40B4-BE49-F238E27FC236}">
                <a16:creationId xmlns:a16="http://schemas.microsoft.com/office/drawing/2014/main" id="{433E8D25-56F0-409C-AD38-807049B83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43" y="2809020"/>
            <a:ext cx="1882198" cy="1882775"/>
          </a:xfrm>
          <a:prstGeom prst="rect">
            <a:avLst/>
          </a:prstGeom>
        </p:spPr>
      </p:pic>
      <p:pic>
        <p:nvPicPr>
          <p:cNvPr id="22" name="Content Placeholder 10">
            <a:extLst>
              <a:ext uri="{FF2B5EF4-FFF2-40B4-BE49-F238E27FC236}">
                <a16:creationId xmlns:a16="http://schemas.microsoft.com/office/drawing/2014/main" id="{4B9BFA6A-FB0F-4A23-AE05-14EAA8CA7E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159" y="2937974"/>
            <a:ext cx="2094925" cy="1882775"/>
          </a:xfrm>
          <a:prstGeom prst="rect">
            <a:avLst/>
          </a:prstGeom>
        </p:spPr>
      </p:pic>
      <p:sp>
        <p:nvSpPr>
          <p:cNvPr id="23" name="Freeform 5">
            <a:extLst>
              <a:ext uri="{FF2B5EF4-FFF2-40B4-BE49-F238E27FC236}">
                <a16:creationId xmlns:a16="http://schemas.microsoft.com/office/drawing/2014/main" id="{153FA3AE-1612-435F-9588-B2BEAAD236C3}"/>
              </a:ext>
            </a:extLst>
          </p:cNvPr>
          <p:cNvSpPr>
            <a:spLocks noEditPoints="1"/>
          </p:cNvSpPr>
          <p:nvPr/>
        </p:nvSpPr>
        <p:spPr bwMode="auto">
          <a:xfrm>
            <a:off x="9402856" y="2850358"/>
            <a:ext cx="977900" cy="1614488"/>
          </a:xfrm>
          <a:custGeom>
            <a:avLst/>
            <a:gdLst>
              <a:gd name="T0" fmla="*/ 855 w 872"/>
              <a:gd name="T1" fmla="*/ 576 h 1440"/>
              <a:gd name="T2" fmla="*/ 617 w 872"/>
              <a:gd name="T3" fmla="*/ 442 h 1440"/>
              <a:gd name="T4" fmla="*/ 693 w 872"/>
              <a:gd name="T5" fmla="*/ 259 h 1440"/>
              <a:gd name="T6" fmla="*/ 434 w 872"/>
              <a:gd name="T7" fmla="*/ 0 h 1440"/>
              <a:gd name="T8" fmla="*/ 175 w 872"/>
              <a:gd name="T9" fmla="*/ 259 h 1440"/>
              <a:gd name="T10" fmla="*/ 250 w 872"/>
              <a:gd name="T11" fmla="*/ 441 h 1440"/>
              <a:gd name="T12" fmla="*/ 17 w 872"/>
              <a:gd name="T13" fmla="*/ 572 h 1440"/>
              <a:gd name="T14" fmla="*/ 0 w 872"/>
              <a:gd name="T15" fmla="*/ 587 h 1440"/>
              <a:gd name="T16" fmla="*/ 0 w 872"/>
              <a:gd name="T17" fmla="*/ 1439 h 1440"/>
              <a:gd name="T18" fmla="*/ 708 w 872"/>
              <a:gd name="T19" fmla="*/ 1439 h 1440"/>
              <a:gd name="T20" fmla="*/ 708 w 872"/>
              <a:gd name="T21" fmla="*/ 1338 h 1440"/>
              <a:gd name="T22" fmla="*/ 105 w 872"/>
              <a:gd name="T23" fmla="*/ 1338 h 1440"/>
              <a:gd name="T24" fmla="*/ 105 w 872"/>
              <a:gd name="T25" fmla="*/ 634 h 1440"/>
              <a:gd name="T26" fmla="*/ 768 w 872"/>
              <a:gd name="T27" fmla="*/ 638 h 1440"/>
              <a:gd name="T28" fmla="*/ 768 w 872"/>
              <a:gd name="T29" fmla="*/ 1440 h 1440"/>
              <a:gd name="T30" fmla="*/ 872 w 872"/>
              <a:gd name="T31" fmla="*/ 1336 h 1440"/>
              <a:gd name="T32" fmla="*/ 872 w 872"/>
              <a:gd name="T33" fmla="*/ 591 h 1440"/>
              <a:gd name="T34" fmla="*/ 855 w 872"/>
              <a:gd name="T35" fmla="*/ 576 h 1440"/>
              <a:gd name="T36" fmla="*/ 434 w 872"/>
              <a:gd name="T37" fmla="*/ 414 h 1440"/>
              <a:gd name="T38" fmla="*/ 280 w 872"/>
              <a:gd name="T39" fmla="*/ 259 h 1440"/>
              <a:gd name="T40" fmla="*/ 434 w 872"/>
              <a:gd name="T41" fmla="*/ 104 h 1440"/>
              <a:gd name="T42" fmla="*/ 589 w 872"/>
              <a:gd name="T43" fmla="*/ 259 h 1440"/>
              <a:gd name="T44" fmla="*/ 434 w 872"/>
              <a:gd name="T45" fmla="*/ 414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2" h="1440">
                <a:moveTo>
                  <a:pt x="855" y="576"/>
                </a:moveTo>
                <a:cubicBezTo>
                  <a:pt x="787" y="514"/>
                  <a:pt x="706" y="469"/>
                  <a:pt x="617" y="442"/>
                </a:cubicBezTo>
                <a:cubicBezTo>
                  <a:pt x="664" y="395"/>
                  <a:pt x="693" y="330"/>
                  <a:pt x="693" y="259"/>
                </a:cubicBezTo>
                <a:cubicBezTo>
                  <a:pt x="693" y="116"/>
                  <a:pt x="577" y="0"/>
                  <a:pt x="434" y="0"/>
                </a:cubicBezTo>
                <a:cubicBezTo>
                  <a:pt x="292" y="0"/>
                  <a:pt x="175" y="116"/>
                  <a:pt x="175" y="259"/>
                </a:cubicBezTo>
                <a:cubicBezTo>
                  <a:pt x="175" y="330"/>
                  <a:pt x="204" y="394"/>
                  <a:pt x="250" y="441"/>
                </a:cubicBezTo>
                <a:cubicBezTo>
                  <a:pt x="164" y="467"/>
                  <a:pt x="84" y="511"/>
                  <a:pt x="17" y="572"/>
                </a:cubicBezTo>
                <a:cubicBezTo>
                  <a:pt x="0" y="587"/>
                  <a:pt x="0" y="587"/>
                  <a:pt x="0" y="587"/>
                </a:cubicBezTo>
                <a:cubicBezTo>
                  <a:pt x="0" y="1439"/>
                  <a:pt x="0" y="1439"/>
                  <a:pt x="0" y="1439"/>
                </a:cubicBezTo>
                <a:cubicBezTo>
                  <a:pt x="708" y="1439"/>
                  <a:pt x="708" y="1439"/>
                  <a:pt x="708" y="1439"/>
                </a:cubicBezTo>
                <a:cubicBezTo>
                  <a:pt x="708" y="1338"/>
                  <a:pt x="708" y="1338"/>
                  <a:pt x="708" y="1338"/>
                </a:cubicBezTo>
                <a:cubicBezTo>
                  <a:pt x="105" y="1338"/>
                  <a:pt x="105" y="1338"/>
                  <a:pt x="105" y="1338"/>
                </a:cubicBezTo>
                <a:cubicBezTo>
                  <a:pt x="105" y="634"/>
                  <a:pt x="105" y="634"/>
                  <a:pt x="105" y="634"/>
                </a:cubicBezTo>
                <a:cubicBezTo>
                  <a:pt x="291" y="479"/>
                  <a:pt x="579" y="481"/>
                  <a:pt x="768" y="638"/>
                </a:cubicBezTo>
                <a:cubicBezTo>
                  <a:pt x="768" y="1440"/>
                  <a:pt x="768" y="1440"/>
                  <a:pt x="768" y="1440"/>
                </a:cubicBezTo>
                <a:cubicBezTo>
                  <a:pt x="825" y="1440"/>
                  <a:pt x="872" y="1394"/>
                  <a:pt x="872" y="1336"/>
                </a:cubicBezTo>
                <a:cubicBezTo>
                  <a:pt x="872" y="591"/>
                  <a:pt x="872" y="591"/>
                  <a:pt x="872" y="591"/>
                </a:cubicBezTo>
                <a:lnTo>
                  <a:pt x="855" y="576"/>
                </a:lnTo>
                <a:close/>
                <a:moveTo>
                  <a:pt x="434" y="414"/>
                </a:moveTo>
                <a:cubicBezTo>
                  <a:pt x="349" y="414"/>
                  <a:pt x="280" y="344"/>
                  <a:pt x="280" y="259"/>
                </a:cubicBezTo>
                <a:cubicBezTo>
                  <a:pt x="280" y="173"/>
                  <a:pt x="349" y="104"/>
                  <a:pt x="434" y="104"/>
                </a:cubicBezTo>
                <a:cubicBezTo>
                  <a:pt x="520" y="104"/>
                  <a:pt x="589" y="173"/>
                  <a:pt x="589" y="259"/>
                </a:cubicBezTo>
                <a:cubicBezTo>
                  <a:pt x="589" y="344"/>
                  <a:pt x="520" y="414"/>
                  <a:pt x="434" y="414"/>
                </a:cubicBezTo>
                <a:close/>
              </a:path>
            </a:pathLst>
          </a:custGeom>
          <a:solidFill>
            <a:srgbClr val="1AA248"/>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4" name="Straight Arrow Connector 23">
            <a:extLst>
              <a:ext uri="{FF2B5EF4-FFF2-40B4-BE49-F238E27FC236}">
                <a16:creationId xmlns:a16="http://schemas.microsoft.com/office/drawing/2014/main" id="{CD22B341-3B4F-40DD-B5B2-A7E2B5DE5D26}"/>
              </a:ext>
            </a:extLst>
          </p:cNvPr>
          <p:cNvCxnSpPr/>
          <p:nvPr/>
        </p:nvCxnSpPr>
        <p:spPr>
          <a:xfrm>
            <a:off x="3031676"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5CC72CA8-5F37-402B-9FC4-88D53C63B54E}"/>
              </a:ext>
            </a:extLst>
          </p:cNvPr>
          <p:cNvSpPr txBox="1">
            <a:spLocks/>
          </p:cNvSpPr>
          <p:nvPr/>
        </p:nvSpPr>
        <p:spPr>
          <a:xfrm>
            <a:off x="2889694" y="3183645"/>
            <a:ext cx="2316857"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sz="1800"/>
              <a:t>(LTC premium only)</a:t>
            </a:r>
            <a:endParaRPr lang="en-US" sz="1800" dirty="0"/>
          </a:p>
        </p:txBody>
      </p:sp>
      <p:sp>
        <p:nvSpPr>
          <p:cNvPr id="26" name="Content Placeholder 2">
            <a:extLst>
              <a:ext uri="{FF2B5EF4-FFF2-40B4-BE49-F238E27FC236}">
                <a16:creationId xmlns:a16="http://schemas.microsoft.com/office/drawing/2014/main" id="{0C8EDB48-8DBF-4E36-946D-6A0904309217}"/>
              </a:ext>
            </a:extLst>
          </p:cNvPr>
          <p:cNvSpPr txBox="1">
            <a:spLocks/>
          </p:cNvSpPr>
          <p:nvPr/>
        </p:nvSpPr>
        <p:spPr>
          <a:xfrm>
            <a:off x="7322823" y="2663969"/>
            <a:ext cx="1973791"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800" dirty="0"/>
              <a:t>(Life portion only)</a:t>
            </a:r>
          </a:p>
        </p:txBody>
      </p:sp>
      <p:grpSp>
        <p:nvGrpSpPr>
          <p:cNvPr id="27" name="Group 26">
            <a:extLst>
              <a:ext uri="{FF2B5EF4-FFF2-40B4-BE49-F238E27FC236}">
                <a16:creationId xmlns:a16="http://schemas.microsoft.com/office/drawing/2014/main" id="{1F52CFAE-1B8D-4478-841C-0D716DF1652D}"/>
              </a:ext>
            </a:extLst>
          </p:cNvPr>
          <p:cNvGrpSpPr/>
          <p:nvPr/>
        </p:nvGrpSpPr>
        <p:grpSpPr>
          <a:xfrm>
            <a:off x="3527014" y="3486492"/>
            <a:ext cx="891717" cy="523220"/>
            <a:chOff x="3398965" y="3486492"/>
            <a:chExt cx="891717" cy="523220"/>
          </a:xfrm>
        </p:grpSpPr>
        <p:sp>
          <p:nvSpPr>
            <p:cNvPr id="28" name="Oval 27">
              <a:extLst>
                <a:ext uri="{FF2B5EF4-FFF2-40B4-BE49-F238E27FC236}">
                  <a16:creationId xmlns:a16="http://schemas.microsoft.com/office/drawing/2014/main" id="{B89C2BF7-8BC8-4EE8-9ABC-10FC60AD3F1F}"/>
                </a:ext>
              </a:extLst>
            </p:cNvPr>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4930B80-06D0-4FE1-841D-09473D9CFC50}"/>
                </a:ext>
              </a:extLst>
            </p:cNvPr>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cxnSp>
        <p:nvCxnSpPr>
          <p:cNvPr id="30" name="Straight Arrow Connector 29">
            <a:extLst>
              <a:ext uri="{FF2B5EF4-FFF2-40B4-BE49-F238E27FC236}">
                <a16:creationId xmlns:a16="http://schemas.microsoft.com/office/drawing/2014/main" id="{57973E31-C289-4FCA-AB86-27BE209EAB22}"/>
              </a:ext>
            </a:extLst>
          </p:cNvPr>
          <p:cNvCxnSpPr/>
          <p:nvPr/>
        </p:nvCxnSpPr>
        <p:spPr>
          <a:xfrm>
            <a:off x="7226144" y="3157742"/>
            <a:ext cx="2053777" cy="12955"/>
          </a:xfrm>
          <a:prstGeom prst="straightConnector1">
            <a:avLst/>
          </a:prstGeom>
          <a:ln w="82550">
            <a:solidFill>
              <a:schemeClr val="accent2">
                <a:lumMod val="40000"/>
                <a:lumOff val="6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8E8DB61F-89FE-435F-8E1A-B447DC9A4FCA}"/>
              </a:ext>
            </a:extLst>
          </p:cNvPr>
          <p:cNvGrpSpPr/>
          <p:nvPr/>
        </p:nvGrpSpPr>
        <p:grpSpPr>
          <a:xfrm>
            <a:off x="7807174" y="2893825"/>
            <a:ext cx="891717" cy="523220"/>
            <a:chOff x="3398965" y="3486492"/>
            <a:chExt cx="891717" cy="523220"/>
          </a:xfrm>
        </p:grpSpPr>
        <p:sp>
          <p:nvSpPr>
            <p:cNvPr id="32" name="Oval 31">
              <a:extLst>
                <a:ext uri="{FF2B5EF4-FFF2-40B4-BE49-F238E27FC236}">
                  <a16:creationId xmlns:a16="http://schemas.microsoft.com/office/drawing/2014/main" id="{0414B543-EA87-493B-88A3-527F29BB1562}"/>
                </a:ext>
              </a:extLst>
            </p:cNvPr>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53EED4B-7885-4BB7-A0A1-C9D7BA0F9ACA}"/>
                </a:ext>
              </a:extLst>
            </p:cNvPr>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cxnSp>
        <p:nvCxnSpPr>
          <p:cNvPr id="34" name="Straight Arrow Connector 33">
            <a:extLst>
              <a:ext uri="{FF2B5EF4-FFF2-40B4-BE49-F238E27FC236}">
                <a16:creationId xmlns:a16="http://schemas.microsoft.com/office/drawing/2014/main" id="{540ED599-9F41-4182-BB28-07361547C0E9}"/>
              </a:ext>
            </a:extLst>
          </p:cNvPr>
          <p:cNvCxnSpPr/>
          <p:nvPr/>
        </p:nvCxnSpPr>
        <p:spPr>
          <a:xfrm>
            <a:off x="7242837"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95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B768D468-DC0B-4CAE-866A-53FA78AB573D}"/>
              </a:ext>
            </a:extLst>
          </p:cNvPr>
          <p:cNvSpPr>
            <a:spLocks noGrp="1"/>
          </p:cNvSpPr>
          <p:nvPr>
            <p:ph type="title"/>
          </p:nvPr>
        </p:nvSpPr>
        <p:spPr>
          <a:xfrm>
            <a:off x="877824" y="1447800"/>
            <a:ext cx="10871200" cy="960120"/>
          </a:xfrm>
        </p:spPr>
        <p:txBody>
          <a:bodyPr/>
          <a:lstStyle/>
          <a:p>
            <a:r>
              <a:rPr lang="en-US" dirty="0"/>
              <a:t>Tax implications for employees</a:t>
            </a:r>
          </a:p>
        </p:txBody>
      </p:sp>
      <p:sp>
        <p:nvSpPr>
          <p:cNvPr id="36" name="Content Placeholder 2">
            <a:extLst>
              <a:ext uri="{FF2B5EF4-FFF2-40B4-BE49-F238E27FC236}">
                <a16:creationId xmlns:a16="http://schemas.microsoft.com/office/drawing/2014/main" id="{3E316ECA-1CC1-4718-A26F-B94B6E367696}"/>
              </a:ext>
            </a:extLst>
          </p:cNvPr>
          <p:cNvSpPr>
            <a:spLocks noGrp="1"/>
          </p:cNvSpPr>
          <p:nvPr>
            <p:ph sz="half" idx="1"/>
          </p:nvPr>
        </p:nvSpPr>
        <p:spPr>
          <a:xfrm>
            <a:off x="244842" y="5080600"/>
            <a:ext cx="3352800" cy="1133855"/>
          </a:xfrm>
        </p:spPr>
        <p:txBody>
          <a:bodyPr>
            <a:normAutofit/>
          </a:bodyPr>
          <a:lstStyle/>
          <a:p>
            <a:pPr marL="0" indent="0" algn="ctr">
              <a:lnSpc>
                <a:spcPts val="3200"/>
              </a:lnSpc>
              <a:buNone/>
            </a:pPr>
            <a:r>
              <a:rPr lang="en-US" sz="2800" b="1" dirty="0"/>
              <a:t>Company</a:t>
            </a:r>
          </a:p>
        </p:txBody>
      </p:sp>
      <p:sp>
        <p:nvSpPr>
          <p:cNvPr id="37" name="Content Placeholder 4">
            <a:extLst>
              <a:ext uri="{FF2B5EF4-FFF2-40B4-BE49-F238E27FC236}">
                <a16:creationId xmlns:a16="http://schemas.microsoft.com/office/drawing/2014/main" id="{E65603DB-8879-4BA1-9194-C2F90C9D0925}"/>
              </a:ext>
            </a:extLst>
          </p:cNvPr>
          <p:cNvSpPr txBox="1">
            <a:spLocks/>
          </p:cNvSpPr>
          <p:nvPr/>
        </p:nvSpPr>
        <p:spPr>
          <a:xfrm>
            <a:off x="4535221" y="5080600"/>
            <a:ext cx="3352800" cy="1133855"/>
          </a:xfrm>
          <a:prstGeom prst="rect">
            <a:avLst/>
          </a:prstGeom>
        </p:spPr>
        <p:txBody>
          <a:bodyPr>
            <a:no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000"/>
              </a:lnSpc>
              <a:buNone/>
            </a:pPr>
            <a:r>
              <a:rPr lang="en-US" sz="2800" b="1"/>
              <a:t>SecureCare</a:t>
            </a:r>
            <a:endParaRPr lang="en-US" sz="2800" b="1" dirty="0"/>
          </a:p>
        </p:txBody>
      </p:sp>
      <p:pic>
        <p:nvPicPr>
          <p:cNvPr id="38" name="Content Placeholder 8">
            <a:extLst>
              <a:ext uri="{FF2B5EF4-FFF2-40B4-BE49-F238E27FC236}">
                <a16:creationId xmlns:a16="http://schemas.microsoft.com/office/drawing/2014/main" id="{7D368746-D63F-4E02-9B59-A2FDE2A46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43" y="2809020"/>
            <a:ext cx="1882198" cy="1882775"/>
          </a:xfrm>
          <a:prstGeom prst="rect">
            <a:avLst/>
          </a:prstGeom>
        </p:spPr>
      </p:pic>
      <p:pic>
        <p:nvPicPr>
          <p:cNvPr id="39" name="Content Placeholder 10">
            <a:extLst>
              <a:ext uri="{FF2B5EF4-FFF2-40B4-BE49-F238E27FC236}">
                <a16:creationId xmlns:a16="http://schemas.microsoft.com/office/drawing/2014/main" id="{3B6132DC-E839-45F5-A685-45F7FF135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159" y="2937974"/>
            <a:ext cx="2094925" cy="1882775"/>
          </a:xfrm>
          <a:prstGeom prst="rect">
            <a:avLst/>
          </a:prstGeom>
        </p:spPr>
      </p:pic>
      <p:grpSp>
        <p:nvGrpSpPr>
          <p:cNvPr id="40" name="Group 39">
            <a:extLst>
              <a:ext uri="{FF2B5EF4-FFF2-40B4-BE49-F238E27FC236}">
                <a16:creationId xmlns:a16="http://schemas.microsoft.com/office/drawing/2014/main" id="{349B6866-5B41-4E8E-8F23-01E86B1AE6F9}"/>
              </a:ext>
            </a:extLst>
          </p:cNvPr>
          <p:cNvGrpSpPr/>
          <p:nvPr/>
        </p:nvGrpSpPr>
        <p:grpSpPr>
          <a:xfrm>
            <a:off x="3031676" y="3486492"/>
            <a:ext cx="2053777" cy="523220"/>
            <a:chOff x="3031676" y="3486492"/>
            <a:chExt cx="2053777" cy="523220"/>
          </a:xfrm>
        </p:grpSpPr>
        <p:cxnSp>
          <p:nvCxnSpPr>
            <p:cNvPr id="41" name="Straight Arrow Connector 40">
              <a:extLst>
                <a:ext uri="{FF2B5EF4-FFF2-40B4-BE49-F238E27FC236}">
                  <a16:creationId xmlns:a16="http://schemas.microsoft.com/office/drawing/2014/main" id="{EE4653E7-AC4E-4EDC-AC6F-F87DCF1A97E8}"/>
                </a:ext>
              </a:extLst>
            </p:cNvPr>
            <p:cNvCxnSpPr/>
            <p:nvPr/>
          </p:nvCxnSpPr>
          <p:spPr>
            <a:xfrm>
              <a:off x="3031676"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4715145-C827-42F4-BB4F-1593314D68F4}"/>
                </a:ext>
              </a:extLst>
            </p:cNvPr>
            <p:cNvGrpSpPr/>
            <p:nvPr/>
          </p:nvGrpSpPr>
          <p:grpSpPr>
            <a:xfrm>
              <a:off x="3527014" y="3486492"/>
              <a:ext cx="891717" cy="523220"/>
              <a:chOff x="3398965" y="3486492"/>
              <a:chExt cx="891717" cy="523220"/>
            </a:xfrm>
          </p:grpSpPr>
          <p:sp>
            <p:nvSpPr>
              <p:cNvPr id="43" name="Oval 42">
                <a:extLst>
                  <a:ext uri="{FF2B5EF4-FFF2-40B4-BE49-F238E27FC236}">
                    <a16:creationId xmlns:a16="http://schemas.microsoft.com/office/drawing/2014/main" id="{A48355E3-550F-4882-9DDE-F89AD035F526}"/>
                  </a:ext>
                </a:extLst>
              </p:cNvPr>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2D64F75-5312-432B-92F2-2A4AACA1ADE0}"/>
                  </a:ext>
                </a:extLst>
              </p:cNvPr>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grpSp>
      <p:cxnSp>
        <p:nvCxnSpPr>
          <p:cNvPr id="45" name="Straight Arrow Connector 44">
            <a:extLst>
              <a:ext uri="{FF2B5EF4-FFF2-40B4-BE49-F238E27FC236}">
                <a16:creationId xmlns:a16="http://schemas.microsoft.com/office/drawing/2014/main" id="{D820C242-5ED8-4283-9A2F-74B122071215}"/>
              </a:ext>
            </a:extLst>
          </p:cNvPr>
          <p:cNvCxnSpPr/>
          <p:nvPr/>
        </p:nvCxnSpPr>
        <p:spPr>
          <a:xfrm>
            <a:off x="7400883"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Content Placeholder 5">
            <a:extLst>
              <a:ext uri="{FF2B5EF4-FFF2-40B4-BE49-F238E27FC236}">
                <a16:creationId xmlns:a16="http://schemas.microsoft.com/office/drawing/2014/main" id="{B57A29A9-4B74-4411-B81B-EE539E636EDB}"/>
              </a:ext>
            </a:extLst>
          </p:cNvPr>
          <p:cNvSpPr txBox="1">
            <a:spLocks/>
          </p:cNvSpPr>
          <p:nvPr/>
        </p:nvSpPr>
        <p:spPr>
          <a:xfrm>
            <a:off x="8617496" y="4993235"/>
            <a:ext cx="3352800" cy="1133855"/>
          </a:xfrm>
          <a:prstGeom prst="rect">
            <a:avLst/>
          </a:prstGeom>
        </p:spPr>
        <p:txBody>
          <a:bodyPr>
            <a:norm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buNone/>
            </a:pPr>
            <a:r>
              <a:rPr lang="en-US" sz="2800" b="1" dirty="0"/>
              <a:t>Employees</a:t>
            </a:r>
          </a:p>
        </p:txBody>
      </p:sp>
      <p:pic>
        <p:nvPicPr>
          <p:cNvPr id="47" name="Picture 46">
            <a:extLst>
              <a:ext uri="{FF2B5EF4-FFF2-40B4-BE49-F238E27FC236}">
                <a16:creationId xmlns:a16="http://schemas.microsoft.com/office/drawing/2014/main" id="{91354C6F-0BDC-4AAB-B5EC-EE340C5A70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7319" y="2866658"/>
            <a:ext cx="1533154" cy="1637290"/>
          </a:xfrm>
          <a:prstGeom prst="rect">
            <a:avLst/>
          </a:prstGeom>
        </p:spPr>
      </p:pic>
    </p:spTree>
    <p:extLst>
      <p:ext uri="{BB962C8B-B14F-4D97-AF65-F5344CB8AC3E}">
        <p14:creationId xmlns:p14="http://schemas.microsoft.com/office/powerpoint/2010/main" val="3841085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Employee tax implication</a:t>
            </a:r>
          </a:p>
        </p:txBody>
      </p:sp>
      <p:sp>
        <p:nvSpPr>
          <p:cNvPr id="11" name="TextBox 10"/>
          <p:cNvSpPr txBox="1"/>
          <p:nvPr/>
        </p:nvSpPr>
        <p:spPr>
          <a:xfrm>
            <a:off x="1067810" y="4198196"/>
            <a:ext cx="2868930" cy="646331"/>
          </a:xfrm>
          <a:prstGeom prst="rect">
            <a:avLst/>
          </a:prstGeom>
          <a:noFill/>
        </p:spPr>
        <p:txBody>
          <a:bodyPr wrap="square" rtlCol="0">
            <a:spAutoFit/>
          </a:bodyPr>
          <a:lstStyle/>
          <a:p>
            <a:r>
              <a:rPr lang="en-US" dirty="0"/>
              <a:t>Annual business tax deduction of $20,000</a:t>
            </a:r>
          </a:p>
        </p:txBody>
      </p:sp>
      <p:sp>
        <p:nvSpPr>
          <p:cNvPr id="14" name="TextBox 1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grpSp>
        <p:nvGrpSpPr>
          <p:cNvPr id="5" name="Group 4"/>
          <p:cNvGrpSpPr/>
          <p:nvPr/>
        </p:nvGrpSpPr>
        <p:grpSpPr>
          <a:xfrm>
            <a:off x="5085557" y="2467381"/>
            <a:ext cx="1790700" cy="1460077"/>
            <a:chOff x="6781158" y="2345738"/>
            <a:chExt cx="1790700" cy="1460077"/>
          </a:xfrm>
        </p:grpSpPr>
        <p:pic>
          <p:nvPicPr>
            <p:cNvPr id="17" name="Picture 16"/>
            <p:cNvPicPr>
              <a:picLocks noChangeAspect="1"/>
            </p:cNvPicPr>
            <p:nvPr/>
          </p:nvPicPr>
          <p:blipFill>
            <a:blip r:embed="rId3"/>
            <a:stretch>
              <a:fillRect/>
            </a:stretch>
          </p:blipFill>
          <p:spPr>
            <a:xfrm>
              <a:off x="7155044" y="2345738"/>
              <a:ext cx="1076190" cy="1342857"/>
            </a:xfrm>
            <a:prstGeom prst="rect">
              <a:avLst/>
            </a:prstGeom>
          </p:spPr>
        </p:pic>
        <p:sp>
          <p:nvSpPr>
            <p:cNvPr id="4" name="Rectangle 3"/>
            <p:cNvSpPr/>
            <p:nvPr/>
          </p:nvSpPr>
          <p:spPr>
            <a:xfrm>
              <a:off x="6997700" y="3318361"/>
              <a:ext cx="1523244" cy="359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81158" y="3328761"/>
              <a:ext cx="1790700" cy="477054"/>
            </a:xfrm>
            <a:prstGeom prst="rect">
              <a:avLst/>
            </a:prstGeom>
            <a:noFill/>
          </p:spPr>
          <p:txBody>
            <a:bodyPr wrap="square" rtlCol="0">
              <a:spAutoFit/>
            </a:bodyPr>
            <a:lstStyle/>
            <a:p>
              <a:pPr algn="ctr"/>
              <a:r>
                <a:rPr lang="en-US" sz="2500" b="1" dirty="0">
                  <a:latin typeface="+mj-lt"/>
                </a:rPr>
                <a:t>Nancy</a:t>
              </a:r>
            </a:p>
          </p:txBody>
        </p:sp>
      </p:grpSp>
      <p:pic>
        <p:nvPicPr>
          <p:cNvPr id="16" name="Content Placeholder 8"/>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1370022" y="2407920"/>
            <a:ext cx="1614649" cy="161514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742106564"/>
              </p:ext>
            </p:extLst>
          </p:nvPr>
        </p:nvGraphicFramePr>
        <p:xfrm>
          <a:off x="5525020" y="4028848"/>
          <a:ext cx="6061587" cy="2236556"/>
        </p:xfrm>
        <a:graphic>
          <a:graphicData uri="http://schemas.openxmlformats.org/drawingml/2006/table">
            <a:tbl>
              <a:tblPr firstRow="1" firstCol="1" lastRow="1" lastCol="1" bandRow="1" bandCol="1"/>
              <a:tblGrid>
                <a:gridCol w="2323608">
                  <a:extLst>
                    <a:ext uri="{9D8B030D-6E8A-4147-A177-3AD203B41FA5}">
                      <a16:colId xmlns:a16="http://schemas.microsoft.com/office/drawing/2014/main" val="4006775476"/>
                    </a:ext>
                  </a:extLst>
                </a:gridCol>
                <a:gridCol w="1111291">
                  <a:extLst>
                    <a:ext uri="{9D8B030D-6E8A-4147-A177-3AD203B41FA5}">
                      <a16:colId xmlns:a16="http://schemas.microsoft.com/office/drawing/2014/main" val="1535560773"/>
                    </a:ext>
                  </a:extLst>
                </a:gridCol>
                <a:gridCol w="2626688">
                  <a:extLst>
                    <a:ext uri="{9D8B030D-6E8A-4147-A177-3AD203B41FA5}">
                      <a16:colId xmlns:a16="http://schemas.microsoft.com/office/drawing/2014/main" val="3574968876"/>
                    </a:ext>
                  </a:extLst>
                </a:gridCol>
              </a:tblGrid>
              <a:tr h="476588">
                <a:tc>
                  <a:txBody>
                    <a:bodyPr/>
                    <a:lstStyle/>
                    <a:p>
                      <a:pPr marL="0" marR="0" algn="l">
                        <a:lnSpc>
                          <a:spcPct val="107000"/>
                        </a:lnSpc>
                        <a:spcBef>
                          <a:spcPts val="0"/>
                        </a:spcBef>
                        <a:spcAft>
                          <a:spcPts val="0"/>
                        </a:spcAft>
                      </a:pPr>
                      <a:r>
                        <a:rPr lang="en-US" sz="900" dirty="0">
                          <a:effectLst/>
                          <a:latin typeface="Times New Roman" panose="02020603050405020304" pitchFamily="18" charset="0"/>
                          <a:ea typeface="HurmeGeometricSans3 Regular" panose="020B0500020000000000" pitchFamily="34" charset="0"/>
                          <a:cs typeface="HurmeGeometricSans3 Regular" panose="020B0500020000000000" pitchFamily="34" charset="0"/>
                        </a:rPr>
                        <a:t> </a:t>
                      </a:r>
                      <a:endParaRPr lang="en-US" sz="1100" dirty="0">
                        <a:effectLst/>
                        <a:latin typeface="HurmeGeometricSans3 Regular" panose="020B0500020000000000" pitchFamily="34" charset="0"/>
                        <a:ea typeface="HurmeGeometricSans3 Regular" panose="020B0500020000000000" pitchFamily="34" charset="0"/>
                        <a:cs typeface="HurmeGeometricSans3 Regular" panose="020B0500020000000000" pitchFamily="34" charset="0"/>
                      </a:endParaRPr>
                    </a:p>
                  </a:txBody>
                  <a:tcPr marL="0" marR="0" marT="0" marB="0">
                    <a:lnL>
                      <a:noFill/>
                    </a:lnL>
                    <a:lnR w="12700" cap="flat" cmpd="sng" algn="ctr">
                      <a:solidFill>
                        <a:srgbClr val="231F20"/>
                      </a:solidFill>
                      <a:prstDash val="solid"/>
                      <a:round/>
                      <a:headEnd type="none" w="med" len="med"/>
                      <a:tailEnd type="none" w="med" len="med"/>
                    </a:lnR>
                    <a:lnT>
                      <a:noFill/>
                    </a:lnT>
                    <a:lnB>
                      <a:noFill/>
                    </a:lnB>
                    <a:solidFill>
                      <a:srgbClr val="94C93D"/>
                    </a:solidFill>
                  </a:tcPr>
                </a:tc>
                <a:tc>
                  <a:txBody>
                    <a:bodyPr/>
                    <a:lstStyle/>
                    <a:p>
                      <a:pPr marL="46990" marR="0" algn="l">
                        <a:lnSpc>
                          <a:spcPct val="107000"/>
                        </a:lnSpc>
                        <a:spcBef>
                          <a:spcPts val="27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Premium amount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94C93D"/>
                    </a:solidFill>
                  </a:tcPr>
                </a:tc>
                <a:tc>
                  <a:txBody>
                    <a:bodyPr/>
                    <a:lstStyle/>
                    <a:p>
                      <a:pPr marL="46990" marR="0" algn="l">
                        <a:lnSpc>
                          <a:spcPct val="107000"/>
                        </a:lnSpc>
                        <a:spcBef>
                          <a:spcPts val="27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Tax implication</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a:noFill/>
                    </a:lnR>
                    <a:lnT>
                      <a:noFill/>
                    </a:lnT>
                    <a:lnB>
                      <a:noFill/>
                    </a:lnB>
                    <a:solidFill>
                      <a:srgbClr val="94C93D"/>
                    </a:solidFill>
                  </a:tcPr>
                </a:tc>
                <a:extLst>
                  <a:ext uri="{0D108BD9-81ED-4DB2-BD59-A6C34878D82A}">
                    <a16:rowId xmlns:a16="http://schemas.microsoft.com/office/drawing/2014/main" val="585336232"/>
                  </a:ext>
                </a:extLst>
              </a:tr>
              <a:tr h="423588">
                <a:tc>
                  <a:txBody>
                    <a:bodyPr/>
                    <a:lstStyle/>
                    <a:p>
                      <a:pPr marL="47625" marR="0" algn="l">
                        <a:lnSpc>
                          <a:spcPct val="107000"/>
                        </a:lnSpc>
                        <a:spcBef>
                          <a:spcPts val="285"/>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Face amount (base life insurance)</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$5,057</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58595B"/>
                      </a:solidFill>
                      <a:prstDash val="solid"/>
                      <a:round/>
                      <a:headEnd type="none" w="med" len="med"/>
                      <a:tailEnd type="none" w="med" len="med"/>
                    </a:lnB>
                    <a:solidFill>
                      <a:srgbClr val="FFFFFF"/>
                    </a:solidFill>
                  </a:tcPr>
                </a:tc>
                <a:tc>
                  <a:txBody>
                    <a:bodyPr/>
                    <a:lstStyle/>
                    <a:p>
                      <a:pPr marL="114300" marR="0" algn="l">
                        <a:lnSpc>
                          <a:spcPct val="107000"/>
                        </a:lnSpc>
                        <a:spcBef>
                          <a:spcPts val="35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Included in income (Life)</a:t>
                      </a:r>
                    </a:p>
                  </a:txBody>
                  <a:tcPr marL="0" marR="0" marT="0" marB="0">
                    <a:lnL w="12700" cap="flat" cmpd="sng" algn="ctr">
                      <a:solidFill>
                        <a:srgbClr val="231F20"/>
                      </a:solidFill>
                      <a:prstDash val="solid"/>
                      <a:round/>
                      <a:headEnd type="none" w="med" len="med"/>
                      <a:tailEnd type="none" w="med" len="med"/>
                    </a:lnL>
                    <a:lnR>
                      <a:noFill/>
                    </a:lnR>
                    <a:lnT>
                      <a:noFill/>
                    </a:lnT>
                    <a:lnB w="12700" cap="flat" cmpd="sng" algn="ctr">
                      <a:solidFill>
                        <a:srgbClr val="58595B"/>
                      </a:solidFill>
                      <a:prstDash val="solid"/>
                      <a:round/>
                      <a:headEnd type="none" w="med" len="med"/>
                      <a:tailEnd type="none" w="med" len="med"/>
                    </a:lnB>
                    <a:solidFill>
                      <a:srgbClr val="E6E7E8"/>
                    </a:solidFill>
                  </a:tcPr>
                </a:tc>
                <a:extLst>
                  <a:ext uri="{0D108BD9-81ED-4DB2-BD59-A6C34878D82A}">
                    <a16:rowId xmlns:a16="http://schemas.microsoft.com/office/drawing/2014/main" val="4182357229"/>
                  </a:ext>
                </a:extLst>
              </a:tr>
              <a:tr h="423588">
                <a:tc>
                  <a:txBody>
                    <a:bodyPr/>
                    <a:lstStyle/>
                    <a:p>
                      <a:pPr marL="50165" marR="0" algn="l">
                        <a:lnSpc>
                          <a:spcPct val="107000"/>
                        </a:lnSpc>
                        <a:spcBef>
                          <a:spcPts val="26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Acceleration for Long-Term Care Agreement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$1,836</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FFFFFF"/>
                    </a:solidFill>
                  </a:tcPr>
                </a:tc>
                <a:tc rowSpan="3">
                  <a:txBody>
                    <a:bodyPr/>
                    <a:lstStyle/>
                    <a:p>
                      <a:pPr marL="114300" marR="0" algn="l">
                        <a:lnSpc>
                          <a:spcPct val="107000"/>
                        </a:lnSpc>
                        <a:spcBef>
                          <a:spcPts val="35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Not included in income (LTC)</a:t>
                      </a: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E7E6E6"/>
                    </a:solidFill>
                  </a:tcPr>
                </a:tc>
                <a:extLst>
                  <a:ext uri="{0D108BD9-81ED-4DB2-BD59-A6C34878D82A}">
                    <a16:rowId xmlns:a16="http://schemas.microsoft.com/office/drawing/2014/main" val="2788343066"/>
                  </a:ext>
                </a:extLst>
              </a:tr>
              <a:tr h="423588">
                <a:tc>
                  <a:txBody>
                    <a:bodyPr/>
                    <a:lstStyle/>
                    <a:p>
                      <a:pPr marL="50165" marR="0" algn="l">
                        <a:lnSpc>
                          <a:spcPct val="107000"/>
                        </a:lnSpc>
                        <a:spcBef>
                          <a:spcPts val="26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Extension of Long-Term Care Benefits Agreement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$1,353</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196951026"/>
                  </a:ext>
                </a:extLst>
              </a:tr>
              <a:tr h="423588">
                <a:tc>
                  <a:txBody>
                    <a:bodyPr/>
                    <a:lstStyle/>
                    <a:p>
                      <a:pPr marL="50165" marR="0" algn="l">
                        <a:lnSpc>
                          <a:spcPct val="107000"/>
                        </a:lnSpc>
                        <a:spcBef>
                          <a:spcPts val="260"/>
                        </a:spcBef>
                        <a:spcAft>
                          <a:spcPts val="0"/>
                        </a:spcAft>
                      </a:pPr>
                      <a:r>
                        <a:rPr lang="en-US" sz="1400" dirty="0">
                          <a:solidFill>
                            <a:srgbClr val="231F20"/>
                          </a:solidFill>
                          <a:effectLst/>
                          <a:latin typeface="+mj-lt"/>
                          <a:ea typeface="HurmeGeometricSans3 Regular" panose="020B0500020000000000" pitchFamily="34" charset="0"/>
                          <a:cs typeface="HurmeGeometricSans3 Regular" panose="020B0500020000000000" pitchFamily="34" charset="0"/>
                        </a:rPr>
                        <a:t>Long-Term Care Inflation Protection Agreement</a:t>
                      </a:r>
                      <a:endParaRPr lang="en-US" sz="1400" dirty="0">
                        <a:effectLst/>
                        <a:latin typeface="+mj-lt"/>
                        <a:ea typeface="HurmeGeometricSans3 Regular" panose="020B0500020000000000" pitchFamily="34" charset="0"/>
                        <a:cs typeface="HurmeGeometricSans3 Regular" panose="020B0500020000000000"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HurmeGeometricSans3 Regular" panose="020B0500020000000000" pitchFamily="34" charset="0"/>
                          <a:cs typeface="HurmeGeometricSans3 Regular" panose="020B0500020000000000" pitchFamily="34" charset="0"/>
                        </a:rPr>
                        <a:t> $11,755</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18130083"/>
                  </a:ext>
                </a:extLst>
              </a:tr>
            </a:tbl>
          </a:graphicData>
        </a:graphic>
      </p:graphicFrame>
      <p:cxnSp>
        <p:nvCxnSpPr>
          <p:cNvPr id="12" name="Straight Arrow Connector 11"/>
          <p:cNvCxnSpPr/>
          <p:nvPr/>
        </p:nvCxnSpPr>
        <p:spPr>
          <a:xfrm>
            <a:off x="3227957" y="3115454"/>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597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Positioning</a:t>
            </a:r>
            <a:br>
              <a:rPr lang="en-US" dirty="0"/>
            </a:br>
            <a:r>
              <a:rPr lang="en-US" dirty="0"/>
              <a:t>multi-pay</a:t>
            </a:r>
          </a:p>
        </p:txBody>
      </p:sp>
      <p:sp>
        <p:nvSpPr>
          <p:cNvPr id="9" name="Oval 5">
            <a:extLst>
              <a:ext uri="{FF2B5EF4-FFF2-40B4-BE49-F238E27FC236}">
                <a16:creationId xmlns:a16="http://schemas.microsoft.com/office/drawing/2014/main" id="{1A172B0A-2B7E-4B36-97C4-184677D6611A}"/>
              </a:ext>
            </a:extLst>
          </p:cNvPr>
          <p:cNvSpPr>
            <a:spLocks noChangeArrowheads="1"/>
          </p:cNvSpPr>
          <p:nvPr/>
        </p:nvSpPr>
        <p:spPr bwMode="auto">
          <a:xfrm>
            <a:off x="1585914" y="5338761"/>
            <a:ext cx="136525" cy="1365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9EC6FB9D-975E-4FC0-B222-99CA4CD2501B}"/>
              </a:ext>
            </a:extLst>
          </p:cNvPr>
          <p:cNvSpPr>
            <a:spLocks noEditPoints="1"/>
          </p:cNvSpPr>
          <p:nvPr/>
        </p:nvSpPr>
        <p:spPr bwMode="auto">
          <a:xfrm>
            <a:off x="1009651" y="5659436"/>
            <a:ext cx="350838" cy="352425"/>
          </a:xfrm>
          <a:custGeom>
            <a:avLst/>
            <a:gdLst>
              <a:gd name="T0" fmla="*/ 276 w 551"/>
              <a:gd name="T1" fmla="*/ 552 h 552"/>
              <a:gd name="T2" fmla="*/ 0 w 551"/>
              <a:gd name="T3" fmla="*/ 276 h 552"/>
              <a:gd name="T4" fmla="*/ 276 w 551"/>
              <a:gd name="T5" fmla="*/ 0 h 552"/>
              <a:gd name="T6" fmla="*/ 551 w 551"/>
              <a:gd name="T7" fmla="*/ 276 h 552"/>
              <a:gd name="T8" fmla="*/ 276 w 551"/>
              <a:gd name="T9" fmla="*/ 552 h 552"/>
              <a:gd name="T10" fmla="*/ 276 w 551"/>
              <a:gd name="T11" fmla="*/ 94 h 552"/>
              <a:gd name="T12" fmla="*/ 94 w 551"/>
              <a:gd name="T13" fmla="*/ 276 h 552"/>
              <a:gd name="T14" fmla="*/ 276 w 551"/>
              <a:gd name="T15" fmla="*/ 458 h 552"/>
              <a:gd name="T16" fmla="*/ 458 w 551"/>
              <a:gd name="T17" fmla="*/ 276 h 552"/>
              <a:gd name="T18" fmla="*/ 276 w 551"/>
              <a:gd name="T19" fmla="*/ 9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1" h="552">
                <a:moveTo>
                  <a:pt x="276" y="552"/>
                </a:moveTo>
                <a:cubicBezTo>
                  <a:pt x="124" y="552"/>
                  <a:pt x="0" y="428"/>
                  <a:pt x="0" y="276"/>
                </a:cubicBezTo>
                <a:cubicBezTo>
                  <a:pt x="0" y="124"/>
                  <a:pt x="124" y="0"/>
                  <a:pt x="276" y="0"/>
                </a:cubicBezTo>
                <a:cubicBezTo>
                  <a:pt x="428" y="0"/>
                  <a:pt x="551" y="124"/>
                  <a:pt x="551" y="276"/>
                </a:cubicBezTo>
                <a:cubicBezTo>
                  <a:pt x="551" y="428"/>
                  <a:pt x="428" y="552"/>
                  <a:pt x="276" y="552"/>
                </a:cubicBezTo>
                <a:close/>
                <a:moveTo>
                  <a:pt x="276" y="94"/>
                </a:moveTo>
                <a:cubicBezTo>
                  <a:pt x="175" y="94"/>
                  <a:pt x="94" y="176"/>
                  <a:pt x="94" y="276"/>
                </a:cubicBezTo>
                <a:cubicBezTo>
                  <a:pt x="94" y="377"/>
                  <a:pt x="175" y="458"/>
                  <a:pt x="276" y="458"/>
                </a:cubicBezTo>
                <a:cubicBezTo>
                  <a:pt x="376" y="458"/>
                  <a:pt x="458" y="377"/>
                  <a:pt x="458" y="276"/>
                </a:cubicBezTo>
                <a:cubicBezTo>
                  <a:pt x="458" y="176"/>
                  <a:pt x="376" y="94"/>
                  <a:pt x="276"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07E69D39-F41A-4F23-A1C9-6383C54F26B8}"/>
              </a:ext>
            </a:extLst>
          </p:cNvPr>
          <p:cNvSpPr>
            <a:spLocks noEditPoints="1"/>
          </p:cNvSpPr>
          <p:nvPr/>
        </p:nvSpPr>
        <p:spPr bwMode="auto">
          <a:xfrm>
            <a:off x="1406526" y="5148261"/>
            <a:ext cx="492125" cy="515938"/>
          </a:xfrm>
          <a:custGeom>
            <a:avLst/>
            <a:gdLst>
              <a:gd name="T0" fmla="*/ 728 w 773"/>
              <a:gd name="T1" fmla="*/ 404 h 809"/>
              <a:gd name="T2" fmla="*/ 720 w 773"/>
              <a:gd name="T3" fmla="*/ 331 h 809"/>
              <a:gd name="T4" fmla="*/ 773 w 773"/>
              <a:gd name="T5" fmla="*/ 301 h 809"/>
              <a:gd name="T6" fmla="*/ 669 w 773"/>
              <a:gd name="T7" fmla="*/ 122 h 809"/>
              <a:gd name="T8" fmla="*/ 617 w 773"/>
              <a:gd name="T9" fmla="*/ 152 h 809"/>
              <a:gd name="T10" fmla="*/ 490 w 773"/>
              <a:gd name="T11" fmla="*/ 79 h 809"/>
              <a:gd name="T12" fmla="*/ 490 w 773"/>
              <a:gd name="T13" fmla="*/ 18 h 809"/>
              <a:gd name="T14" fmla="*/ 283 w 773"/>
              <a:gd name="T15" fmla="*/ 18 h 809"/>
              <a:gd name="T16" fmla="*/ 283 w 773"/>
              <a:gd name="T17" fmla="*/ 80 h 809"/>
              <a:gd name="T18" fmla="*/ 158 w 773"/>
              <a:gd name="T19" fmla="*/ 152 h 809"/>
              <a:gd name="T20" fmla="*/ 104 w 773"/>
              <a:gd name="T21" fmla="*/ 121 h 809"/>
              <a:gd name="T22" fmla="*/ 1 w 773"/>
              <a:gd name="T23" fmla="*/ 301 h 809"/>
              <a:gd name="T24" fmla="*/ 54 w 773"/>
              <a:gd name="T25" fmla="*/ 332 h 809"/>
              <a:gd name="T26" fmla="*/ 46 w 773"/>
              <a:gd name="T27" fmla="*/ 404 h 809"/>
              <a:gd name="T28" fmla="*/ 54 w 773"/>
              <a:gd name="T29" fmla="*/ 477 h 809"/>
              <a:gd name="T30" fmla="*/ 0 w 773"/>
              <a:gd name="T31" fmla="*/ 508 h 809"/>
              <a:gd name="T32" fmla="*/ 104 w 773"/>
              <a:gd name="T33" fmla="*/ 687 h 809"/>
              <a:gd name="T34" fmla="*/ 157 w 773"/>
              <a:gd name="T35" fmla="*/ 656 h 809"/>
              <a:gd name="T36" fmla="*/ 283 w 773"/>
              <a:gd name="T37" fmla="*/ 729 h 809"/>
              <a:gd name="T38" fmla="*/ 283 w 773"/>
              <a:gd name="T39" fmla="*/ 790 h 809"/>
              <a:gd name="T40" fmla="*/ 490 w 773"/>
              <a:gd name="T41" fmla="*/ 790 h 809"/>
              <a:gd name="T42" fmla="*/ 490 w 773"/>
              <a:gd name="T43" fmla="*/ 730 h 809"/>
              <a:gd name="T44" fmla="*/ 617 w 773"/>
              <a:gd name="T45" fmla="*/ 657 h 809"/>
              <a:gd name="T46" fmla="*/ 669 w 773"/>
              <a:gd name="T47" fmla="*/ 687 h 809"/>
              <a:gd name="T48" fmla="*/ 773 w 773"/>
              <a:gd name="T49" fmla="*/ 508 h 809"/>
              <a:gd name="T50" fmla="*/ 720 w 773"/>
              <a:gd name="T51" fmla="*/ 477 h 809"/>
              <a:gd name="T52" fmla="*/ 728 w 773"/>
              <a:gd name="T53" fmla="*/ 404 h 809"/>
              <a:gd name="T54" fmla="*/ 387 w 773"/>
              <a:gd name="T55" fmla="*/ 652 h 809"/>
              <a:gd name="T56" fmla="*/ 140 w 773"/>
              <a:gd name="T57" fmla="*/ 404 h 809"/>
              <a:gd name="T58" fmla="*/ 387 w 773"/>
              <a:gd name="T59" fmla="*/ 157 h 809"/>
              <a:gd name="T60" fmla="*/ 635 w 773"/>
              <a:gd name="T61" fmla="*/ 404 h 809"/>
              <a:gd name="T62" fmla="*/ 387 w 773"/>
              <a:gd name="T63" fmla="*/ 652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3" h="809">
                <a:moveTo>
                  <a:pt x="728" y="404"/>
                </a:moveTo>
                <a:cubicBezTo>
                  <a:pt x="728" y="379"/>
                  <a:pt x="726" y="355"/>
                  <a:pt x="720" y="331"/>
                </a:cubicBezTo>
                <a:cubicBezTo>
                  <a:pt x="773" y="301"/>
                  <a:pt x="773" y="301"/>
                  <a:pt x="773" y="301"/>
                </a:cubicBezTo>
                <a:cubicBezTo>
                  <a:pt x="755" y="233"/>
                  <a:pt x="719" y="171"/>
                  <a:pt x="669" y="122"/>
                </a:cubicBezTo>
                <a:cubicBezTo>
                  <a:pt x="617" y="152"/>
                  <a:pt x="617" y="152"/>
                  <a:pt x="617" y="152"/>
                </a:cubicBezTo>
                <a:cubicBezTo>
                  <a:pt x="581" y="119"/>
                  <a:pt x="538" y="94"/>
                  <a:pt x="490" y="79"/>
                </a:cubicBezTo>
                <a:cubicBezTo>
                  <a:pt x="490" y="18"/>
                  <a:pt x="490" y="18"/>
                  <a:pt x="490" y="18"/>
                </a:cubicBezTo>
                <a:cubicBezTo>
                  <a:pt x="422" y="0"/>
                  <a:pt x="351" y="0"/>
                  <a:pt x="283" y="18"/>
                </a:cubicBezTo>
                <a:cubicBezTo>
                  <a:pt x="283" y="80"/>
                  <a:pt x="283" y="80"/>
                  <a:pt x="283" y="80"/>
                </a:cubicBezTo>
                <a:cubicBezTo>
                  <a:pt x="236" y="95"/>
                  <a:pt x="193" y="120"/>
                  <a:pt x="158" y="152"/>
                </a:cubicBezTo>
                <a:cubicBezTo>
                  <a:pt x="104" y="121"/>
                  <a:pt x="104" y="121"/>
                  <a:pt x="104" y="121"/>
                </a:cubicBezTo>
                <a:cubicBezTo>
                  <a:pt x="54" y="171"/>
                  <a:pt x="18" y="233"/>
                  <a:pt x="1" y="301"/>
                </a:cubicBezTo>
                <a:cubicBezTo>
                  <a:pt x="54" y="332"/>
                  <a:pt x="54" y="332"/>
                  <a:pt x="54" y="332"/>
                </a:cubicBezTo>
                <a:cubicBezTo>
                  <a:pt x="49" y="355"/>
                  <a:pt x="46" y="379"/>
                  <a:pt x="46" y="404"/>
                </a:cubicBezTo>
                <a:cubicBezTo>
                  <a:pt x="46" y="429"/>
                  <a:pt x="49" y="453"/>
                  <a:pt x="54" y="477"/>
                </a:cubicBezTo>
                <a:cubicBezTo>
                  <a:pt x="0" y="508"/>
                  <a:pt x="0" y="508"/>
                  <a:pt x="0" y="508"/>
                </a:cubicBezTo>
                <a:cubicBezTo>
                  <a:pt x="19" y="576"/>
                  <a:pt x="55" y="638"/>
                  <a:pt x="104" y="687"/>
                </a:cubicBezTo>
                <a:cubicBezTo>
                  <a:pt x="157" y="656"/>
                  <a:pt x="157" y="656"/>
                  <a:pt x="157" y="656"/>
                </a:cubicBezTo>
                <a:cubicBezTo>
                  <a:pt x="193" y="689"/>
                  <a:pt x="236" y="714"/>
                  <a:pt x="283" y="729"/>
                </a:cubicBezTo>
                <a:cubicBezTo>
                  <a:pt x="283" y="790"/>
                  <a:pt x="283" y="790"/>
                  <a:pt x="283" y="790"/>
                </a:cubicBezTo>
                <a:cubicBezTo>
                  <a:pt x="351" y="809"/>
                  <a:pt x="423" y="808"/>
                  <a:pt x="490" y="790"/>
                </a:cubicBezTo>
                <a:cubicBezTo>
                  <a:pt x="490" y="730"/>
                  <a:pt x="490" y="730"/>
                  <a:pt x="490" y="730"/>
                </a:cubicBezTo>
                <a:cubicBezTo>
                  <a:pt x="538" y="715"/>
                  <a:pt x="581" y="689"/>
                  <a:pt x="617" y="657"/>
                </a:cubicBezTo>
                <a:cubicBezTo>
                  <a:pt x="669" y="687"/>
                  <a:pt x="669" y="687"/>
                  <a:pt x="669" y="687"/>
                </a:cubicBezTo>
                <a:cubicBezTo>
                  <a:pt x="719" y="637"/>
                  <a:pt x="755" y="575"/>
                  <a:pt x="773" y="508"/>
                </a:cubicBezTo>
                <a:cubicBezTo>
                  <a:pt x="720" y="477"/>
                  <a:pt x="720" y="477"/>
                  <a:pt x="720" y="477"/>
                </a:cubicBezTo>
                <a:cubicBezTo>
                  <a:pt x="726" y="454"/>
                  <a:pt x="728" y="429"/>
                  <a:pt x="728" y="404"/>
                </a:cubicBezTo>
                <a:close/>
                <a:moveTo>
                  <a:pt x="387" y="652"/>
                </a:moveTo>
                <a:cubicBezTo>
                  <a:pt x="251" y="652"/>
                  <a:pt x="140" y="541"/>
                  <a:pt x="140" y="404"/>
                </a:cubicBezTo>
                <a:cubicBezTo>
                  <a:pt x="140" y="268"/>
                  <a:pt x="251" y="157"/>
                  <a:pt x="387" y="157"/>
                </a:cubicBezTo>
                <a:cubicBezTo>
                  <a:pt x="524" y="157"/>
                  <a:pt x="635" y="268"/>
                  <a:pt x="635" y="404"/>
                </a:cubicBezTo>
                <a:cubicBezTo>
                  <a:pt x="635" y="541"/>
                  <a:pt x="524" y="652"/>
                  <a:pt x="387" y="6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EC685AA5-6671-4D60-9948-776A29948FF6}"/>
              </a:ext>
            </a:extLst>
          </p:cNvPr>
          <p:cNvSpPr>
            <a:spLocks noEditPoints="1"/>
          </p:cNvSpPr>
          <p:nvPr/>
        </p:nvSpPr>
        <p:spPr bwMode="auto">
          <a:xfrm>
            <a:off x="831851" y="5480049"/>
            <a:ext cx="708025" cy="709613"/>
          </a:xfrm>
          <a:custGeom>
            <a:avLst/>
            <a:gdLst>
              <a:gd name="T0" fmla="*/ 1057 w 1113"/>
              <a:gd name="T1" fmla="*/ 644 h 1113"/>
              <a:gd name="T2" fmla="*/ 1057 w 1113"/>
              <a:gd name="T3" fmla="*/ 469 h 1113"/>
              <a:gd name="T4" fmla="*/ 1112 w 1113"/>
              <a:gd name="T5" fmla="*/ 446 h 1113"/>
              <a:gd name="T6" fmla="*/ 1029 w 1113"/>
              <a:gd name="T7" fmla="*/ 242 h 1113"/>
              <a:gd name="T8" fmla="*/ 1028 w 1113"/>
              <a:gd name="T9" fmla="*/ 241 h 1113"/>
              <a:gd name="T10" fmla="*/ 972 w 1113"/>
              <a:gd name="T11" fmla="*/ 264 h 1113"/>
              <a:gd name="T12" fmla="*/ 848 w 1113"/>
              <a:gd name="T13" fmla="*/ 140 h 1113"/>
              <a:gd name="T14" fmla="*/ 871 w 1113"/>
              <a:gd name="T15" fmla="*/ 85 h 1113"/>
              <a:gd name="T16" fmla="*/ 668 w 1113"/>
              <a:gd name="T17" fmla="*/ 0 h 1113"/>
              <a:gd name="T18" fmla="*/ 667 w 1113"/>
              <a:gd name="T19" fmla="*/ 0 h 1113"/>
              <a:gd name="T20" fmla="*/ 644 w 1113"/>
              <a:gd name="T21" fmla="*/ 56 h 1113"/>
              <a:gd name="T22" fmla="*/ 469 w 1113"/>
              <a:gd name="T23" fmla="*/ 56 h 1113"/>
              <a:gd name="T24" fmla="*/ 446 w 1113"/>
              <a:gd name="T25" fmla="*/ 0 h 1113"/>
              <a:gd name="T26" fmla="*/ 242 w 1113"/>
              <a:gd name="T27" fmla="*/ 84 h 1113"/>
              <a:gd name="T28" fmla="*/ 241 w 1113"/>
              <a:gd name="T29" fmla="*/ 85 h 1113"/>
              <a:gd name="T30" fmla="*/ 264 w 1113"/>
              <a:gd name="T31" fmla="*/ 140 h 1113"/>
              <a:gd name="T32" fmla="*/ 140 w 1113"/>
              <a:gd name="T33" fmla="*/ 264 h 1113"/>
              <a:gd name="T34" fmla="*/ 85 w 1113"/>
              <a:gd name="T35" fmla="*/ 241 h 1113"/>
              <a:gd name="T36" fmla="*/ 0 w 1113"/>
              <a:gd name="T37" fmla="*/ 444 h 1113"/>
              <a:gd name="T38" fmla="*/ 0 w 1113"/>
              <a:gd name="T39" fmla="*/ 446 h 1113"/>
              <a:gd name="T40" fmla="*/ 55 w 1113"/>
              <a:gd name="T41" fmla="*/ 469 h 1113"/>
              <a:gd name="T42" fmla="*/ 56 w 1113"/>
              <a:gd name="T43" fmla="*/ 644 h 1113"/>
              <a:gd name="T44" fmla="*/ 0 w 1113"/>
              <a:gd name="T45" fmla="*/ 667 h 1113"/>
              <a:gd name="T46" fmla="*/ 84 w 1113"/>
              <a:gd name="T47" fmla="*/ 870 h 1113"/>
              <a:gd name="T48" fmla="*/ 85 w 1113"/>
              <a:gd name="T49" fmla="*/ 871 h 1113"/>
              <a:gd name="T50" fmla="*/ 140 w 1113"/>
              <a:gd name="T51" fmla="*/ 848 h 1113"/>
              <a:gd name="T52" fmla="*/ 264 w 1113"/>
              <a:gd name="T53" fmla="*/ 973 h 1113"/>
              <a:gd name="T54" fmla="*/ 241 w 1113"/>
              <a:gd name="T55" fmla="*/ 1028 h 1113"/>
              <a:gd name="T56" fmla="*/ 444 w 1113"/>
              <a:gd name="T57" fmla="*/ 1112 h 1113"/>
              <a:gd name="T58" fmla="*/ 446 w 1113"/>
              <a:gd name="T59" fmla="*/ 1113 h 1113"/>
              <a:gd name="T60" fmla="*/ 469 w 1113"/>
              <a:gd name="T61" fmla="*/ 1057 h 1113"/>
              <a:gd name="T62" fmla="*/ 556 w 1113"/>
              <a:gd name="T63" fmla="*/ 1065 h 1113"/>
              <a:gd name="T64" fmla="*/ 644 w 1113"/>
              <a:gd name="T65" fmla="*/ 1057 h 1113"/>
              <a:gd name="T66" fmla="*/ 667 w 1113"/>
              <a:gd name="T67" fmla="*/ 1112 h 1113"/>
              <a:gd name="T68" fmla="*/ 870 w 1113"/>
              <a:gd name="T69" fmla="*/ 1029 h 1113"/>
              <a:gd name="T70" fmla="*/ 871 w 1113"/>
              <a:gd name="T71" fmla="*/ 1028 h 1113"/>
              <a:gd name="T72" fmla="*/ 848 w 1113"/>
              <a:gd name="T73" fmla="*/ 973 h 1113"/>
              <a:gd name="T74" fmla="*/ 973 w 1113"/>
              <a:gd name="T75" fmla="*/ 849 h 1113"/>
              <a:gd name="T76" fmla="*/ 1028 w 1113"/>
              <a:gd name="T77" fmla="*/ 871 h 1113"/>
              <a:gd name="T78" fmla="*/ 1112 w 1113"/>
              <a:gd name="T79" fmla="*/ 668 h 1113"/>
              <a:gd name="T80" fmla="*/ 1113 w 1113"/>
              <a:gd name="T81" fmla="*/ 667 h 1113"/>
              <a:gd name="T82" fmla="*/ 1057 w 1113"/>
              <a:gd name="T83" fmla="*/ 644 h 1113"/>
              <a:gd name="T84" fmla="*/ 397 w 1113"/>
              <a:gd name="T85" fmla="*/ 940 h 1113"/>
              <a:gd name="T86" fmla="*/ 173 w 1113"/>
              <a:gd name="T87" fmla="*/ 398 h 1113"/>
              <a:gd name="T88" fmla="*/ 557 w 1113"/>
              <a:gd name="T89" fmla="*/ 141 h 1113"/>
              <a:gd name="T90" fmla="*/ 715 w 1113"/>
              <a:gd name="T91" fmla="*/ 173 h 1113"/>
              <a:gd name="T92" fmla="*/ 940 w 1113"/>
              <a:gd name="T93" fmla="*/ 715 h 1113"/>
              <a:gd name="T94" fmla="*/ 397 w 1113"/>
              <a:gd name="T95" fmla="*/ 94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3" h="1113">
                <a:moveTo>
                  <a:pt x="1057" y="644"/>
                </a:moveTo>
                <a:cubicBezTo>
                  <a:pt x="1067" y="585"/>
                  <a:pt x="1067" y="526"/>
                  <a:pt x="1057" y="469"/>
                </a:cubicBezTo>
                <a:cubicBezTo>
                  <a:pt x="1112" y="446"/>
                  <a:pt x="1112" y="446"/>
                  <a:pt x="1112" y="446"/>
                </a:cubicBezTo>
                <a:cubicBezTo>
                  <a:pt x="1098" y="373"/>
                  <a:pt x="1070" y="305"/>
                  <a:pt x="1029" y="242"/>
                </a:cubicBezTo>
                <a:cubicBezTo>
                  <a:pt x="1028" y="241"/>
                  <a:pt x="1028" y="241"/>
                  <a:pt x="1028" y="241"/>
                </a:cubicBezTo>
                <a:cubicBezTo>
                  <a:pt x="972" y="264"/>
                  <a:pt x="972" y="264"/>
                  <a:pt x="972" y="264"/>
                </a:cubicBezTo>
                <a:cubicBezTo>
                  <a:pt x="939" y="217"/>
                  <a:pt x="897" y="175"/>
                  <a:pt x="848" y="140"/>
                </a:cubicBezTo>
                <a:cubicBezTo>
                  <a:pt x="871" y="85"/>
                  <a:pt x="871" y="85"/>
                  <a:pt x="871" y="85"/>
                </a:cubicBezTo>
                <a:cubicBezTo>
                  <a:pt x="810" y="44"/>
                  <a:pt x="741" y="15"/>
                  <a:pt x="668" y="0"/>
                </a:cubicBezTo>
                <a:cubicBezTo>
                  <a:pt x="667" y="0"/>
                  <a:pt x="667" y="0"/>
                  <a:pt x="667" y="0"/>
                </a:cubicBezTo>
                <a:cubicBezTo>
                  <a:pt x="644" y="56"/>
                  <a:pt x="644" y="56"/>
                  <a:pt x="644" y="56"/>
                </a:cubicBezTo>
                <a:cubicBezTo>
                  <a:pt x="585" y="45"/>
                  <a:pt x="526" y="46"/>
                  <a:pt x="469" y="56"/>
                </a:cubicBezTo>
                <a:cubicBezTo>
                  <a:pt x="446" y="0"/>
                  <a:pt x="446" y="0"/>
                  <a:pt x="446" y="0"/>
                </a:cubicBezTo>
                <a:cubicBezTo>
                  <a:pt x="373" y="15"/>
                  <a:pt x="305" y="43"/>
                  <a:pt x="242" y="84"/>
                </a:cubicBezTo>
                <a:cubicBezTo>
                  <a:pt x="241" y="85"/>
                  <a:pt x="241" y="85"/>
                  <a:pt x="241" y="85"/>
                </a:cubicBezTo>
                <a:cubicBezTo>
                  <a:pt x="264" y="140"/>
                  <a:pt x="264" y="140"/>
                  <a:pt x="264" y="140"/>
                </a:cubicBezTo>
                <a:cubicBezTo>
                  <a:pt x="217" y="174"/>
                  <a:pt x="175" y="215"/>
                  <a:pt x="140" y="264"/>
                </a:cubicBezTo>
                <a:cubicBezTo>
                  <a:pt x="85" y="241"/>
                  <a:pt x="85" y="241"/>
                  <a:pt x="85" y="241"/>
                </a:cubicBezTo>
                <a:cubicBezTo>
                  <a:pt x="44" y="303"/>
                  <a:pt x="15" y="371"/>
                  <a:pt x="0" y="444"/>
                </a:cubicBezTo>
                <a:cubicBezTo>
                  <a:pt x="0" y="446"/>
                  <a:pt x="0" y="446"/>
                  <a:pt x="0" y="446"/>
                </a:cubicBezTo>
                <a:cubicBezTo>
                  <a:pt x="55" y="469"/>
                  <a:pt x="55" y="469"/>
                  <a:pt x="55" y="469"/>
                </a:cubicBezTo>
                <a:cubicBezTo>
                  <a:pt x="45" y="528"/>
                  <a:pt x="46" y="587"/>
                  <a:pt x="56" y="644"/>
                </a:cubicBezTo>
                <a:cubicBezTo>
                  <a:pt x="0" y="667"/>
                  <a:pt x="0" y="667"/>
                  <a:pt x="0" y="667"/>
                </a:cubicBezTo>
                <a:cubicBezTo>
                  <a:pt x="15" y="740"/>
                  <a:pt x="43" y="808"/>
                  <a:pt x="84" y="870"/>
                </a:cubicBezTo>
                <a:cubicBezTo>
                  <a:pt x="85" y="871"/>
                  <a:pt x="85" y="871"/>
                  <a:pt x="85" y="871"/>
                </a:cubicBezTo>
                <a:cubicBezTo>
                  <a:pt x="140" y="848"/>
                  <a:pt x="140" y="848"/>
                  <a:pt x="140" y="848"/>
                </a:cubicBezTo>
                <a:cubicBezTo>
                  <a:pt x="174" y="896"/>
                  <a:pt x="215" y="938"/>
                  <a:pt x="264" y="973"/>
                </a:cubicBezTo>
                <a:cubicBezTo>
                  <a:pt x="241" y="1028"/>
                  <a:pt x="241" y="1028"/>
                  <a:pt x="241" y="1028"/>
                </a:cubicBezTo>
                <a:cubicBezTo>
                  <a:pt x="303" y="1069"/>
                  <a:pt x="371" y="1097"/>
                  <a:pt x="444" y="1112"/>
                </a:cubicBezTo>
                <a:cubicBezTo>
                  <a:pt x="446" y="1113"/>
                  <a:pt x="446" y="1113"/>
                  <a:pt x="446" y="1113"/>
                </a:cubicBezTo>
                <a:cubicBezTo>
                  <a:pt x="469" y="1057"/>
                  <a:pt x="469" y="1057"/>
                  <a:pt x="469" y="1057"/>
                </a:cubicBezTo>
                <a:cubicBezTo>
                  <a:pt x="498" y="1062"/>
                  <a:pt x="527" y="1065"/>
                  <a:pt x="556" y="1065"/>
                </a:cubicBezTo>
                <a:cubicBezTo>
                  <a:pt x="585" y="1065"/>
                  <a:pt x="615" y="1062"/>
                  <a:pt x="644" y="1057"/>
                </a:cubicBezTo>
                <a:cubicBezTo>
                  <a:pt x="667" y="1112"/>
                  <a:pt x="667" y="1112"/>
                  <a:pt x="667" y="1112"/>
                </a:cubicBezTo>
                <a:cubicBezTo>
                  <a:pt x="740" y="1098"/>
                  <a:pt x="808" y="1070"/>
                  <a:pt x="870" y="1029"/>
                </a:cubicBezTo>
                <a:cubicBezTo>
                  <a:pt x="871" y="1028"/>
                  <a:pt x="871" y="1028"/>
                  <a:pt x="871" y="1028"/>
                </a:cubicBezTo>
                <a:cubicBezTo>
                  <a:pt x="848" y="973"/>
                  <a:pt x="848" y="973"/>
                  <a:pt x="848" y="973"/>
                </a:cubicBezTo>
                <a:cubicBezTo>
                  <a:pt x="896" y="939"/>
                  <a:pt x="938" y="898"/>
                  <a:pt x="973" y="849"/>
                </a:cubicBezTo>
                <a:cubicBezTo>
                  <a:pt x="1028" y="871"/>
                  <a:pt x="1028" y="871"/>
                  <a:pt x="1028" y="871"/>
                </a:cubicBezTo>
                <a:cubicBezTo>
                  <a:pt x="1069" y="810"/>
                  <a:pt x="1097" y="742"/>
                  <a:pt x="1112" y="668"/>
                </a:cubicBezTo>
                <a:cubicBezTo>
                  <a:pt x="1113" y="667"/>
                  <a:pt x="1113" y="667"/>
                  <a:pt x="1113" y="667"/>
                </a:cubicBezTo>
                <a:lnTo>
                  <a:pt x="1057" y="644"/>
                </a:lnTo>
                <a:close/>
                <a:moveTo>
                  <a:pt x="397" y="940"/>
                </a:moveTo>
                <a:cubicBezTo>
                  <a:pt x="186" y="852"/>
                  <a:pt x="85" y="609"/>
                  <a:pt x="173" y="398"/>
                </a:cubicBezTo>
                <a:cubicBezTo>
                  <a:pt x="239" y="238"/>
                  <a:pt x="394" y="141"/>
                  <a:pt x="557" y="141"/>
                </a:cubicBezTo>
                <a:cubicBezTo>
                  <a:pt x="610" y="141"/>
                  <a:pt x="663" y="151"/>
                  <a:pt x="715" y="173"/>
                </a:cubicBezTo>
                <a:cubicBezTo>
                  <a:pt x="927" y="260"/>
                  <a:pt x="1028" y="504"/>
                  <a:pt x="940" y="715"/>
                </a:cubicBezTo>
                <a:cubicBezTo>
                  <a:pt x="852" y="927"/>
                  <a:pt x="609" y="1028"/>
                  <a:pt x="397" y="9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708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of multi-pay</a:t>
            </a:r>
          </a:p>
        </p:txBody>
      </p:sp>
      <p:sp>
        <p:nvSpPr>
          <p:cNvPr id="5" name="Rectangle 4"/>
          <p:cNvSpPr/>
          <p:nvPr/>
        </p:nvSpPr>
        <p:spPr bwMode="auto">
          <a:xfrm>
            <a:off x="7823912" y="2438355"/>
            <a:ext cx="4063287" cy="4112306"/>
          </a:xfrm>
          <a:prstGeom prst="rect">
            <a:avLst/>
          </a:prstGeom>
          <a:solidFill>
            <a:srgbClr val="0C7B4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dirty="0">
              <a:latin typeface="Times" pitchFamily="-110" charset="0"/>
            </a:endParaRPr>
          </a:p>
        </p:txBody>
      </p:sp>
      <p:sp>
        <p:nvSpPr>
          <p:cNvPr id="6" name="Rectangle 5"/>
          <p:cNvSpPr/>
          <p:nvPr/>
        </p:nvSpPr>
        <p:spPr bwMode="auto">
          <a:xfrm>
            <a:off x="4062372" y="2438399"/>
            <a:ext cx="4063287" cy="4114801"/>
          </a:xfrm>
          <a:prstGeom prst="rect">
            <a:avLst/>
          </a:prstGeom>
          <a:solidFill>
            <a:srgbClr val="95C93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8" name="Rectangle 7"/>
          <p:cNvSpPr/>
          <p:nvPr/>
        </p:nvSpPr>
        <p:spPr bwMode="auto">
          <a:xfrm>
            <a:off x="304800" y="2438355"/>
            <a:ext cx="4063288" cy="4112306"/>
          </a:xfrm>
          <a:prstGeom prst="rect">
            <a:avLst/>
          </a:prstGeom>
          <a:solidFill>
            <a:srgbClr val="CEDC2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solidFill>
                <a:srgbClr val="CEDC1E"/>
              </a:solidFill>
              <a:latin typeface="Times" pitchFamily="-110" charset="0"/>
            </a:endParaRPr>
          </a:p>
        </p:txBody>
      </p:sp>
      <p:sp>
        <p:nvSpPr>
          <p:cNvPr id="9" name="Subtitle 6"/>
          <p:cNvSpPr txBox="1">
            <a:spLocks/>
          </p:cNvSpPr>
          <p:nvPr/>
        </p:nvSpPr>
        <p:spPr>
          <a:xfrm>
            <a:off x="4537450" y="2645402"/>
            <a:ext cx="2307951" cy="3634099"/>
          </a:xfrm>
          <a:prstGeom prst="rect">
            <a:avLst/>
          </a:prstGeom>
        </p:spPr>
        <p:txBody>
          <a:bodyPr lIns="0" tIns="0" rIns="0" bIns="0"/>
          <a:lstStyle/>
          <a:p>
            <a:pPr defTabSz="1219170">
              <a:lnSpc>
                <a:spcPts val="3000"/>
              </a:lnSpc>
              <a:spcBef>
                <a:spcPct val="20000"/>
              </a:spcBef>
              <a:defRPr/>
            </a:pPr>
            <a:r>
              <a:rPr lang="en-US" sz="3000" b="1" dirty="0">
                <a:solidFill>
                  <a:schemeClr val="bg1"/>
                </a:solidFill>
                <a:cs typeface="Arial" pitchFamily="34" charset="0"/>
              </a:rPr>
              <a:t>Liquidity</a:t>
            </a:r>
          </a:p>
        </p:txBody>
      </p:sp>
      <p:sp>
        <p:nvSpPr>
          <p:cNvPr id="10" name="Subtitle 6"/>
          <p:cNvSpPr txBox="1">
            <a:spLocks/>
          </p:cNvSpPr>
          <p:nvPr/>
        </p:nvSpPr>
        <p:spPr>
          <a:xfrm>
            <a:off x="8425618" y="2646879"/>
            <a:ext cx="2407697" cy="3791244"/>
          </a:xfrm>
          <a:prstGeom prst="rect">
            <a:avLst/>
          </a:prstGeom>
        </p:spPr>
        <p:txBody>
          <a:bodyPr lIns="0" tIns="0" rIns="0" bIns="0"/>
          <a:lstStyle/>
          <a:p>
            <a:pPr defTabSz="1219170">
              <a:lnSpc>
                <a:spcPts val="3000"/>
              </a:lnSpc>
              <a:spcBef>
                <a:spcPct val="20000"/>
              </a:spcBef>
              <a:defRPr/>
            </a:pPr>
            <a:r>
              <a:rPr lang="en-US" sz="3000" b="1" dirty="0">
                <a:solidFill>
                  <a:schemeClr val="bg1"/>
                </a:solidFill>
                <a:cs typeface="Arial" pitchFamily="34" charset="0"/>
              </a:rPr>
              <a:t>Opportunity</a:t>
            </a:r>
          </a:p>
        </p:txBody>
      </p:sp>
      <p:sp>
        <p:nvSpPr>
          <p:cNvPr id="11" name="Subtitle 6"/>
          <p:cNvSpPr txBox="1">
            <a:spLocks/>
          </p:cNvSpPr>
          <p:nvPr/>
        </p:nvSpPr>
        <p:spPr>
          <a:xfrm>
            <a:off x="918023" y="2646879"/>
            <a:ext cx="2189618" cy="3791244"/>
          </a:xfrm>
          <a:prstGeom prst="rect">
            <a:avLst/>
          </a:prstGeom>
        </p:spPr>
        <p:txBody>
          <a:bodyPr lIns="0" tIns="0" rIns="0" bIns="0"/>
          <a:lstStyle/>
          <a:p>
            <a:pPr defTabSz="1219170">
              <a:lnSpc>
                <a:spcPts val="3000"/>
              </a:lnSpc>
              <a:spcBef>
                <a:spcPct val="20000"/>
              </a:spcBef>
              <a:defRPr/>
            </a:pPr>
            <a:r>
              <a:rPr lang="en-US" sz="3000" b="1" dirty="0">
                <a:solidFill>
                  <a:schemeClr val="bg1"/>
                </a:solidFill>
                <a:latin typeface="+mj-lt"/>
                <a:cs typeface="Arial" pitchFamily="34" charset="0"/>
              </a:rPr>
              <a:t>Flexibility</a:t>
            </a:r>
          </a:p>
        </p:txBody>
      </p:sp>
    </p:spTree>
    <p:extLst>
      <p:ext uri="{BB962C8B-B14F-4D97-AF65-F5344CB8AC3E}">
        <p14:creationId xmlns:p14="http://schemas.microsoft.com/office/powerpoint/2010/main" val="2134697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807440-07DA-DF40-BFBC-E2523C3BBD00}"/>
              </a:ext>
            </a:extLst>
          </p:cNvPr>
          <p:cNvSpPr/>
          <p:nvPr/>
        </p:nvSpPr>
        <p:spPr>
          <a:xfrm>
            <a:off x="6172200" y="1894066"/>
            <a:ext cx="5715000" cy="4659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p:txBody>
          <a:bodyPr/>
          <a:lstStyle/>
          <a:p>
            <a:r>
              <a:rPr lang="en-US" dirty="0"/>
              <a:t>Plan outside the box</a:t>
            </a:r>
          </a:p>
        </p:txBody>
      </p:sp>
      <p:sp>
        <p:nvSpPr>
          <p:cNvPr id="14" name="Text Placeholder 19">
            <a:extLst>
              <a:ext uri="{FF2B5EF4-FFF2-40B4-BE49-F238E27FC236}">
                <a16:creationId xmlns:a16="http://schemas.microsoft.com/office/drawing/2014/main" id="{05188A09-D804-4A4C-9A60-09D2B088FB8A}"/>
              </a:ext>
            </a:extLst>
          </p:cNvPr>
          <p:cNvSpPr txBox="1">
            <a:spLocks/>
          </p:cNvSpPr>
          <p:nvPr/>
        </p:nvSpPr>
        <p:spPr>
          <a:xfrm>
            <a:off x="6996100" y="3245155"/>
            <a:ext cx="4067200" cy="1956957"/>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None/>
            </a:pPr>
            <a:r>
              <a:rPr lang="en-US" sz="3600" dirty="0">
                <a:solidFill>
                  <a:schemeClr val="bg1"/>
                </a:solidFill>
                <a:latin typeface="+mj-lt"/>
              </a:rPr>
              <a:t>LTC protection</a:t>
            </a:r>
          </a:p>
          <a:p>
            <a:pPr marL="0" indent="0">
              <a:lnSpc>
                <a:spcPts val="3600"/>
              </a:lnSpc>
              <a:buNone/>
            </a:pPr>
            <a:r>
              <a:rPr lang="en-US" sz="3600" dirty="0">
                <a:solidFill>
                  <a:schemeClr val="bg1"/>
                </a:solidFill>
                <a:latin typeface="+mj-lt"/>
              </a:rPr>
              <a:t>Day 1: $222,995</a:t>
            </a:r>
          </a:p>
          <a:p>
            <a:pPr marL="0" indent="0">
              <a:lnSpc>
                <a:spcPts val="3600"/>
              </a:lnSpc>
              <a:buNone/>
            </a:pPr>
            <a:r>
              <a:rPr lang="en-US" sz="3600" dirty="0">
                <a:solidFill>
                  <a:schemeClr val="bg1"/>
                </a:solidFill>
                <a:latin typeface="+mj-lt"/>
              </a:rPr>
              <a:t>Age 85: </a:t>
            </a:r>
            <a:r>
              <a:rPr lang="en-US" sz="3600" dirty="0">
                <a:solidFill>
                  <a:schemeClr val="bg1"/>
                </a:solidFill>
              </a:rPr>
              <a:t>$591,672</a:t>
            </a:r>
            <a:endParaRPr lang="en-US" sz="3600" dirty="0">
              <a:solidFill>
                <a:schemeClr val="bg1"/>
              </a:solidFill>
              <a:latin typeface="+mj-lt"/>
            </a:endParaRPr>
          </a:p>
        </p:txBody>
      </p:sp>
      <p:pic>
        <p:nvPicPr>
          <p:cNvPr id="8" name="Picture 7">
            <a:extLst>
              <a:ext uri="{FF2B5EF4-FFF2-40B4-BE49-F238E27FC236}">
                <a16:creationId xmlns:a16="http://schemas.microsoft.com/office/drawing/2014/main" id="{39D6D022-4BB3-40AE-B27A-6F42672A9751}"/>
              </a:ext>
            </a:extLst>
          </p:cNvPr>
          <p:cNvPicPr>
            <a:picLocks noChangeAspect="1"/>
          </p:cNvPicPr>
          <p:nvPr/>
        </p:nvPicPr>
        <p:blipFill rotWithShape="1">
          <a:blip r:embed="rId3"/>
          <a:srcRect r="81778"/>
          <a:stretch/>
        </p:blipFill>
        <p:spPr>
          <a:xfrm>
            <a:off x="876300" y="2461981"/>
            <a:ext cx="817418" cy="1033521"/>
          </a:xfrm>
          <a:prstGeom prst="rect">
            <a:avLst/>
          </a:prstGeom>
        </p:spPr>
      </p:pic>
      <p:sp>
        <p:nvSpPr>
          <p:cNvPr id="15" name="Content Placeholder 2">
            <a:extLst>
              <a:ext uri="{FF2B5EF4-FFF2-40B4-BE49-F238E27FC236}">
                <a16:creationId xmlns:a16="http://schemas.microsoft.com/office/drawing/2014/main" id="{4515B17E-ADF7-445F-946E-B5D6564FBA23}"/>
              </a:ext>
            </a:extLst>
          </p:cNvPr>
          <p:cNvSpPr>
            <a:spLocks noGrp="1"/>
          </p:cNvSpPr>
          <p:nvPr>
            <p:ph idx="1"/>
          </p:nvPr>
        </p:nvSpPr>
        <p:spPr>
          <a:xfrm>
            <a:off x="876301" y="2493124"/>
            <a:ext cx="4648200" cy="3565070"/>
          </a:xfrm>
        </p:spPr>
        <p:txBody>
          <a:bodyPr/>
          <a:lstStyle/>
          <a:p>
            <a:pPr marL="1188720" lvl="2" indent="-182880">
              <a:spcBef>
                <a:spcPts val="0"/>
              </a:spcBef>
            </a:pPr>
            <a:r>
              <a:rPr lang="en-US" sz="2000" dirty="0"/>
              <a:t>Age: 65</a:t>
            </a:r>
          </a:p>
          <a:p>
            <a:pPr marL="1188720" lvl="2" indent="-182880">
              <a:spcBef>
                <a:spcPts val="0"/>
              </a:spcBef>
            </a:pPr>
            <a:r>
              <a:rPr lang="en-US" sz="2000" dirty="0"/>
              <a:t>$105,000 policy, 5% compound inflation</a:t>
            </a:r>
          </a:p>
          <a:p>
            <a:pPr marL="1188720" lvl="2" indent="-182880">
              <a:spcBef>
                <a:spcPts val="0"/>
              </a:spcBef>
            </a:pPr>
            <a:r>
              <a:rPr lang="en-US" sz="2000" dirty="0"/>
              <a:t>6-year benefit period</a:t>
            </a:r>
          </a:p>
          <a:p>
            <a:pPr marL="1188720" lvl="2" indent="-182880">
              <a:spcBef>
                <a:spcPts val="0"/>
              </a:spcBef>
            </a:pPr>
            <a:r>
              <a:rPr lang="en-US" sz="2000" dirty="0"/>
              <a:t>$583/month ($7,000 annually) for 15 years</a:t>
            </a:r>
          </a:p>
        </p:txBody>
      </p:sp>
      <p:sp>
        <p:nvSpPr>
          <p:cNvPr id="9" name="TextBox 8">
            <a:extLst>
              <a:ext uri="{FF2B5EF4-FFF2-40B4-BE49-F238E27FC236}">
                <a16:creationId xmlns:a16="http://schemas.microsoft.com/office/drawing/2014/main" id="{C88E825D-B264-45B3-907C-5E8E26B43EBE}"/>
              </a:ext>
            </a:extLst>
          </p:cNvPr>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33306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29" y="1473200"/>
            <a:ext cx="7979228" cy="2197100"/>
          </a:xfrm>
        </p:spPr>
        <p:txBody>
          <a:bodyPr/>
          <a:lstStyle/>
          <a:p>
            <a:pPr>
              <a:lnSpc>
                <a:spcPct val="100000"/>
              </a:lnSpc>
            </a:pPr>
            <a:r>
              <a:rPr lang="en-US" sz="4800" dirty="0"/>
              <a:t>The value of high ratings</a:t>
            </a:r>
          </a:p>
        </p:txBody>
      </p:sp>
      <p:grpSp>
        <p:nvGrpSpPr>
          <p:cNvPr id="17" name="Group 16"/>
          <p:cNvGrpSpPr/>
          <p:nvPr/>
        </p:nvGrpSpPr>
        <p:grpSpPr>
          <a:xfrm>
            <a:off x="576738" y="2571750"/>
            <a:ext cx="7344229" cy="1990439"/>
            <a:chOff x="0" y="5548122"/>
            <a:chExt cx="10309170" cy="2794000"/>
          </a:xfrm>
        </p:grpSpPr>
        <p:grpSp>
          <p:nvGrpSpPr>
            <p:cNvPr id="13" name="Group 12"/>
            <p:cNvGrpSpPr/>
            <p:nvPr/>
          </p:nvGrpSpPr>
          <p:grpSpPr>
            <a:xfrm>
              <a:off x="0" y="5548122"/>
              <a:ext cx="2794000" cy="2794000"/>
              <a:chOff x="0" y="5548122"/>
              <a:chExt cx="2794000" cy="2794000"/>
            </a:xfrm>
          </p:grpSpPr>
          <p:sp>
            <p:nvSpPr>
              <p:cNvPr id="4" name="Oval 3"/>
              <p:cNvSpPr/>
              <p:nvPr/>
            </p:nvSpPr>
            <p:spPr>
              <a:xfrm>
                <a:off x="0" y="5548122"/>
                <a:ext cx="2794000" cy="2794000"/>
              </a:xfrm>
              <a:prstGeom prst="ellipse">
                <a:avLst/>
              </a:prstGeom>
              <a:solidFill>
                <a:srgbClr val="CDDC2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514350" y="5640813"/>
                <a:ext cx="1765299" cy="1641711"/>
              </a:xfrm>
              <a:prstGeom prst="rect">
                <a:avLst/>
              </a:prstGeom>
              <a:noFill/>
            </p:spPr>
            <p:txBody>
              <a:bodyPr wrap="square" rtlCol="0">
                <a:spAutoFit/>
              </a:bodyPr>
              <a:lstStyle/>
              <a:p>
                <a:pPr algn="ctr"/>
                <a:r>
                  <a:rPr lang="en-US" sz="3600" b="1" dirty="0">
                    <a:solidFill>
                      <a:schemeClr val="accent3"/>
                    </a:solidFill>
                    <a:latin typeface="+mj-lt"/>
                  </a:rPr>
                  <a:t>A+</a:t>
                </a:r>
              </a:p>
              <a:p>
                <a:pPr algn="ctr"/>
                <a:r>
                  <a:rPr lang="en-US" dirty="0">
                    <a:solidFill>
                      <a:schemeClr val="accent3"/>
                    </a:solidFill>
                    <a:latin typeface="+mj-lt"/>
                  </a:rPr>
                  <a:t>Superior</a:t>
                </a:r>
              </a:p>
              <a:p>
                <a:pPr algn="ctr"/>
                <a:r>
                  <a:rPr lang="en-US" sz="1600" dirty="0">
                    <a:solidFill>
                      <a:schemeClr val="accent3"/>
                    </a:solidFill>
                    <a:latin typeface="+mj-lt"/>
                  </a:rPr>
                  <a:t>A.M. Best</a:t>
                </a:r>
              </a:p>
            </p:txBody>
          </p:sp>
        </p:grpSp>
        <p:grpSp>
          <p:nvGrpSpPr>
            <p:cNvPr id="14" name="Group 13"/>
            <p:cNvGrpSpPr/>
            <p:nvPr/>
          </p:nvGrpSpPr>
          <p:grpSpPr>
            <a:xfrm>
              <a:off x="2505057" y="5548122"/>
              <a:ext cx="2794000" cy="2794000"/>
              <a:chOff x="2505057" y="5548122"/>
              <a:chExt cx="2794000" cy="2794000"/>
            </a:xfrm>
          </p:grpSpPr>
          <p:sp>
            <p:nvSpPr>
              <p:cNvPr id="6" name="Oval 5"/>
              <p:cNvSpPr/>
              <p:nvPr/>
            </p:nvSpPr>
            <p:spPr>
              <a:xfrm>
                <a:off x="2505057" y="5548122"/>
                <a:ext cx="2794000" cy="2794000"/>
              </a:xfrm>
              <a:prstGeom prst="ellipse">
                <a:avLst/>
              </a:prstGeom>
              <a:solidFill>
                <a:srgbClr val="94C8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3019407" y="5640813"/>
                <a:ext cx="1765299" cy="2376160"/>
              </a:xfrm>
              <a:prstGeom prst="rect">
                <a:avLst/>
              </a:prstGeom>
              <a:noFill/>
            </p:spPr>
            <p:txBody>
              <a:bodyPr wrap="square" rtlCol="0">
                <a:spAutoFit/>
              </a:bodyPr>
              <a:lstStyle/>
              <a:p>
                <a:pPr algn="ctr"/>
                <a:r>
                  <a:rPr lang="en-US" sz="3600" b="1" dirty="0">
                    <a:solidFill>
                      <a:schemeClr val="accent3"/>
                    </a:solidFill>
                    <a:latin typeface="+mj-lt"/>
                  </a:rPr>
                  <a:t>AA</a:t>
                </a:r>
              </a:p>
              <a:p>
                <a:pPr algn="ctr"/>
                <a:r>
                  <a:rPr lang="en-US" dirty="0">
                    <a:solidFill>
                      <a:schemeClr val="accent3"/>
                    </a:solidFill>
                    <a:latin typeface="+mj-lt"/>
                  </a:rPr>
                  <a:t>Very Strong</a:t>
                </a:r>
              </a:p>
              <a:p>
                <a:pPr algn="ctr"/>
                <a:r>
                  <a:rPr lang="en-US" sz="1600" dirty="0">
                    <a:solidFill>
                      <a:schemeClr val="accent3"/>
                    </a:solidFill>
                    <a:latin typeface="+mj-lt"/>
                  </a:rPr>
                  <a:t>Fitch Ratings</a:t>
                </a:r>
              </a:p>
            </p:txBody>
          </p:sp>
        </p:grpSp>
        <p:grpSp>
          <p:nvGrpSpPr>
            <p:cNvPr id="15" name="Group 14"/>
            <p:cNvGrpSpPr/>
            <p:nvPr/>
          </p:nvGrpSpPr>
          <p:grpSpPr>
            <a:xfrm>
              <a:off x="5010114" y="5548122"/>
              <a:ext cx="2794000" cy="2794000"/>
              <a:chOff x="5010114" y="5548122"/>
              <a:chExt cx="2794000" cy="2794000"/>
            </a:xfrm>
          </p:grpSpPr>
          <p:sp>
            <p:nvSpPr>
              <p:cNvPr id="7" name="Oval 6"/>
              <p:cNvSpPr/>
              <p:nvPr/>
            </p:nvSpPr>
            <p:spPr>
              <a:xfrm>
                <a:off x="5010114" y="5548122"/>
                <a:ext cx="2794000" cy="2794000"/>
              </a:xfrm>
              <a:prstGeom prst="ellipse">
                <a:avLst/>
              </a:prstGeom>
              <a:solidFill>
                <a:srgbClr val="1AA2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5524464" y="5640813"/>
                <a:ext cx="1765299" cy="2332957"/>
              </a:xfrm>
              <a:prstGeom prst="rect">
                <a:avLst/>
              </a:prstGeom>
              <a:noFill/>
            </p:spPr>
            <p:txBody>
              <a:bodyPr wrap="square" rtlCol="0">
                <a:spAutoFit/>
              </a:bodyPr>
              <a:lstStyle/>
              <a:p>
                <a:pPr algn="ctr"/>
                <a:r>
                  <a:rPr lang="en-US" sz="3600" b="1" dirty="0">
                    <a:solidFill>
                      <a:schemeClr val="bg1"/>
                    </a:solidFill>
                    <a:latin typeface="+mj-lt"/>
                  </a:rPr>
                  <a:t>Aa3</a:t>
                </a:r>
              </a:p>
              <a:p>
                <a:pPr algn="ctr"/>
                <a:r>
                  <a:rPr lang="en-US" dirty="0">
                    <a:solidFill>
                      <a:schemeClr val="bg1"/>
                    </a:solidFill>
                    <a:latin typeface="+mj-lt"/>
                  </a:rPr>
                  <a:t>Excellent</a:t>
                </a:r>
              </a:p>
              <a:p>
                <a:pPr algn="ctr"/>
                <a:r>
                  <a:rPr lang="en-US" sz="1600" dirty="0">
                    <a:solidFill>
                      <a:schemeClr val="bg1"/>
                    </a:solidFill>
                    <a:latin typeface="+mj-lt"/>
                  </a:rPr>
                  <a:t>Moody’s Investors Service </a:t>
                </a:r>
              </a:p>
            </p:txBody>
          </p:sp>
        </p:grpSp>
        <p:grpSp>
          <p:nvGrpSpPr>
            <p:cNvPr id="16" name="Group 15"/>
            <p:cNvGrpSpPr/>
            <p:nvPr/>
          </p:nvGrpSpPr>
          <p:grpSpPr>
            <a:xfrm>
              <a:off x="7515170" y="5548122"/>
              <a:ext cx="2794000" cy="2794000"/>
              <a:chOff x="7515170" y="5548122"/>
              <a:chExt cx="2794000" cy="2794000"/>
            </a:xfrm>
          </p:grpSpPr>
          <p:sp>
            <p:nvSpPr>
              <p:cNvPr id="8" name="Oval 7"/>
              <p:cNvSpPr/>
              <p:nvPr/>
            </p:nvSpPr>
            <p:spPr>
              <a:xfrm>
                <a:off x="7515170" y="5548122"/>
                <a:ext cx="2794000" cy="2794000"/>
              </a:xfrm>
              <a:prstGeom prst="ellipse">
                <a:avLst/>
              </a:prstGeom>
              <a:solidFill>
                <a:srgbClr val="0C7B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8029520" y="5640813"/>
                <a:ext cx="1765299" cy="2376160"/>
              </a:xfrm>
              <a:prstGeom prst="rect">
                <a:avLst/>
              </a:prstGeom>
              <a:noFill/>
            </p:spPr>
            <p:txBody>
              <a:bodyPr wrap="square" rtlCol="0">
                <a:spAutoFit/>
              </a:bodyPr>
              <a:lstStyle/>
              <a:p>
                <a:pPr algn="ctr"/>
                <a:r>
                  <a:rPr lang="en-US" sz="3600" b="1" dirty="0">
                    <a:solidFill>
                      <a:schemeClr val="bg1"/>
                    </a:solidFill>
                    <a:latin typeface="+mj-lt"/>
                  </a:rPr>
                  <a:t>AA-</a:t>
                </a:r>
              </a:p>
              <a:p>
                <a:pPr algn="ctr"/>
                <a:r>
                  <a:rPr lang="en-US" dirty="0">
                    <a:solidFill>
                      <a:schemeClr val="bg1"/>
                    </a:solidFill>
                    <a:latin typeface="+mj-lt"/>
                  </a:rPr>
                  <a:t>Very Strong</a:t>
                </a:r>
              </a:p>
              <a:p>
                <a:pPr algn="ctr"/>
                <a:r>
                  <a:rPr lang="en-US" sz="1600" dirty="0">
                    <a:solidFill>
                      <a:schemeClr val="bg1"/>
                    </a:solidFill>
                    <a:latin typeface="+mj-lt"/>
                  </a:rPr>
                  <a:t>Standard and Poor’s</a:t>
                </a:r>
              </a:p>
            </p:txBody>
          </p:sp>
        </p:grpSp>
      </p:grpSp>
      <p:grpSp>
        <p:nvGrpSpPr>
          <p:cNvPr id="24" name="Group 23"/>
          <p:cNvGrpSpPr/>
          <p:nvPr/>
        </p:nvGrpSpPr>
        <p:grpSpPr>
          <a:xfrm>
            <a:off x="10535347" y="1814475"/>
            <a:ext cx="944783" cy="4603569"/>
            <a:chOff x="8709103" y="2037434"/>
            <a:chExt cx="944783" cy="4603569"/>
          </a:xfrm>
        </p:grpSpPr>
        <p:sp>
          <p:nvSpPr>
            <p:cNvPr id="19" name="Rectangle 18"/>
            <p:cNvSpPr/>
            <p:nvPr/>
          </p:nvSpPr>
          <p:spPr>
            <a:xfrm>
              <a:off x="8797545" y="2037434"/>
              <a:ext cx="798285" cy="46035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8709103" y="2324429"/>
              <a:ext cx="9447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070575" y="1600871"/>
            <a:ext cx="2607661" cy="2416046"/>
          </a:xfrm>
          <a:prstGeom prst="rect">
            <a:avLst/>
          </a:prstGeom>
          <a:noFill/>
        </p:spPr>
        <p:txBody>
          <a:bodyPr wrap="square" rtlCol="0">
            <a:spAutoFit/>
          </a:bodyPr>
          <a:lstStyle/>
          <a:p>
            <a:pPr algn="ctr"/>
            <a:r>
              <a:rPr lang="en-US" sz="2400" b="1" dirty="0">
                <a:solidFill>
                  <a:schemeClr val="tx2"/>
                </a:solidFill>
                <a:latin typeface="+mj-lt"/>
              </a:rPr>
              <a:t>Comdex ranking</a:t>
            </a:r>
          </a:p>
          <a:p>
            <a:pPr algn="ctr"/>
            <a:r>
              <a:rPr lang="en-US" sz="11500" b="1" dirty="0">
                <a:solidFill>
                  <a:srgbClr val="94C83D"/>
                </a:solidFill>
                <a:latin typeface="+mj-lt"/>
              </a:rPr>
              <a:t>96</a:t>
            </a:r>
          </a:p>
          <a:p>
            <a:pPr algn="ctr"/>
            <a:r>
              <a:rPr lang="en-US" sz="1200" b="1" dirty="0">
                <a:solidFill>
                  <a:schemeClr val="tx2"/>
                </a:solidFill>
                <a:latin typeface="+mj-lt"/>
              </a:rPr>
              <a:t>(as of December 2020)</a:t>
            </a:r>
            <a:endParaRPr lang="en-US" sz="700" dirty="0">
              <a:solidFill>
                <a:schemeClr val="tx2"/>
              </a:solidFill>
              <a:latin typeface="+mj-lt"/>
            </a:endParaRPr>
          </a:p>
        </p:txBody>
      </p:sp>
      <p:cxnSp>
        <p:nvCxnSpPr>
          <p:cNvPr id="26" name="Straight Arrow Connector 25"/>
          <p:cNvCxnSpPr/>
          <p:nvPr/>
        </p:nvCxnSpPr>
        <p:spPr>
          <a:xfrm>
            <a:off x="9679005" y="2101470"/>
            <a:ext cx="856342" cy="0"/>
          </a:xfrm>
          <a:prstGeom prst="straightConnector1">
            <a:avLst/>
          </a:prstGeom>
          <a:ln w="31750">
            <a:solidFill>
              <a:srgbClr val="94C83D"/>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892300" y="1473200"/>
            <a:ext cx="2338139" cy="307777"/>
          </a:xfrm>
          <a:prstGeom prst="rect">
            <a:avLst/>
          </a:prstGeom>
          <a:noFill/>
        </p:spPr>
        <p:txBody>
          <a:bodyPr wrap="square" rtlCol="0">
            <a:spAutoFit/>
          </a:bodyPr>
          <a:lstStyle/>
          <a:p>
            <a:pPr algn="ctr"/>
            <a:r>
              <a:rPr lang="en-US" sz="1400" dirty="0">
                <a:solidFill>
                  <a:schemeClr val="tx2"/>
                </a:solidFill>
                <a:latin typeface="+mj-lt"/>
              </a:rPr>
              <a:t>100 (highest)</a:t>
            </a:r>
            <a:endParaRPr lang="en-US" sz="300" dirty="0">
              <a:solidFill>
                <a:schemeClr val="tx2"/>
              </a:solidFill>
              <a:latin typeface="+mj-lt"/>
            </a:endParaRPr>
          </a:p>
        </p:txBody>
      </p:sp>
      <p:sp>
        <p:nvSpPr>
          <p:cNvPr id="28" name="TextBox 27"/>
          <p:cNvSpPr txBox="1"/>
          <p:nvPr/>
        </p:nvSpPr>
        <p:spPr>
          <a:xfrm>
            <a:off x="9907493" y="6418044"/>
            <a:ext cx="2338139" cy="307777"/>
          </a:xfrm>
          <a:prstGeom prst="rect">
            <a:avLst/>
          </a:prstGeom>
          <a:noFill/>
        </p:spPr>
        <p:txBody>
          <a:bodyPr wrap="square" rtlCol="0">
            <a:spAutoFit/>
          </a:bodyPr>
          <a:lstStyle/>
          <a:p>
            <a:pPr algn="ctr"/>
            <a:r>
              <a:rPr lang="en-US" sz="1400" dirty="0">
                <a:solidFill>
                  <a:schemeClr val="tx2"/>
                </a:solidFill>
                <a:latin typeface="+mj-lt"/>
              </a:rPr>
              <a:t>1 (lowest)</a:t>
            </a:r>
            <a:endParaRPr lang="en-US" sz="300" dirty="0">
              <a:solidFill>
                <a:schemeClr val="tx2"/>
              </a:solidFill>
              <a:latin typeface="+mj-lt"/>
            </a:endParaRPr>
          </a:p>
        </p:txBody>
      </p:sp>
      <p:sp>
        <p:nvSpPr>
          <p:cNvPr id="25" name="TextBox 24"/>
          <p:cNvSpPr txBox="1"/>
          <p:nvPr/>
        </p:nvSpPr>
        <p:spPr>
          <a:xfrm>
            <a:off x="378339" y="5115467"/>
            <a:ext cx="8420438" cy="1731243"/>
          </a:xfrm>
          <a:prstGeom prst="rect">
            <a:avLst/>
          </a:prstGeom>
          <a:noFill/>
        </p:spPr>
        <p:txBody>
          <a:bodyPr wrap="square" rtlCol="0">
            <a:spAutoFit/>
          </a:bodyPr>
          <a:lstStyle/>
          <a:p>
            <a:pPr>
              <a:spcAft>
                <a:spcPts val="300"/>
              </a:spcAft>
            </a:pPr>
            <a:r>
              <a:rPr lang="en-US" sz="900" dirty="0"/>
              <a:t>For more information about the rating agencies and to see where our ratings rank compared to other ratings, please view our website at securian.com/ratings.</a:t>
            </a:r>
          </a:p>
          <a:p>
            <a:pPr>
              <a:spcAft>
                <a:spcPts val="300"/>
              </a:spcAft>
            </a:pPr>
            <a:r>
              <a:rPr lang="en-US" sz="900" dirty="0"/>
              <a:t>All ratings information as of November 2020, unless otherwise noted. </a:t>
            </a:r>
          </a:p>
          <a:p>
            <a:pPr>
              <a:spcAft>
                <a:spcPts val="300"/>
              </a:spcAft>
            </a:pPr>
            <a:r>
              <a:rPr lang="en-US" sz="900" dirty="0"/>
              <a:t>Securian Financial is in the top 5 percent of companies with a Comdex ranking. The Comdex is a composite ranking of an insurer’s ratings assigned by independent rating agencies. More than 200 companies are ranked on a scale of 1 (lowest) to 100 (highest), making it easier to compare a company across all insurers rated by at least two rating agencies. The Comdex is a product of </a:t>
            </a:r>
            <a:r>
              <a:rPr lang="en-US" sz="900" dirty="0" err="1"/>
              <a:t>Ebix</a:t>
            </a:r>
            <a:r>
              <a:rPr lang="en-US" sz="900" dirty="0"/>
              <a:t> Exchange and is not a rating. For more information, visit ebix.com/</a:t>
            </a:r>
            <a:r>
              <a:rPr lang="en-US" sz="900" dirty="0" err="1"/>
              <a:t>vitalsales</a:t>
            </a:r>
            <a:r>
              <a:rPr lang="en-US" sz="900" dirty="0"/>
              <a:t>-suite.</a:t>
            </a:r>
          </a:p>
          <a:p>
            <a:pPr>
              <a:spcAft>
                <a:spcPts val="300"/>
              </a:spcAft>
            </a:pPr>
            <a:r>
              <a:rPr lang="en-US" sz="900" dirty="0"/>
              <a:t>A.M. Best Company rating (second highest of 16 ratings); Fitch rating (third highest of 19 ratings); Moody’s rating (fourth highest of 21 ratings); Standard &amp; Poor’s rating (fourth highest of 21 ratings). For more information about the rating agencies and to see where our ratings rank compared to other ratings, please see our website at securian.com/ratings. Ratings for financial strength and claims-paying ability are important; however they are not reflective of the performance of any registered securities or variable subaccounts. All ratings information as of February 2020. Securian Financial Group, Inc., is a part of an insurance company holding group. These ratings are assigned to the following Securian Financial Group member companies: Minnesota Life Insurance Company and Securian Life Insurance Company.</a:t>
            </a:r>
          </a:p>
        </p:txBody>
      </p:sp>
    </p:spTree>
    <p:extLst>
      <p:ext uri="{BB962C8B-B14F-4D97-AF65-F5344CB8AC3E}">
        <p14:creationId xmlns:p14="http://schemas.microsoft.com/office/powerpoint/2010/main" val="1529007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876300" y="1447800"/>
            <a:ext cx="10363200" cy="960120"/>
          </a:xfrm>
        </p:spPr>
        <p:txBody>
          <a:bodyPr/>
          <a:lstStyle/>
          <a:p>
            <a:r>
              <a:rPr lang="en-US" dirty="0"/>
              <a:t>Approval rates for LTC coverage decrease with age</a:t>
            </a:r>
          </a:p>
        </p:txBody>
      </p:sp>
      <p:grpSp>
        <p:nvGrpSpPr>
          <p:cNvPr id="17" name="Group 16">
            <a:extLst>
              <a:ext uri="{FF2B5EF4-FFF2-40B4-BE49-F238E27FC236}">
                <a16:creationId xmlns:a16="http://schemas.microsoft.com/office/drawing/2014/main" id="{2BD2E8C7-4205-4B94-86C3-A1AC971788AB}"/>
              </a:ext>
            </a:extLst>
          </p:cNvPr>
          <p:cNvGrpSpPr/>
          <p:nvPr/>
        </p:nvGrpSpPr>
        <p:grpSpPr>
          <a:xfrm>
            <a:off x="914400" y="2652152"/>
            <a:ext cx="1579419" cy="1239730"/>
            <a:chOff x="914400" y="2652152"/>
            <a:chExt cx="1579419" cy="1239730"/>
          </a:xfrm>
        </p:grpSpPr>
        <p:sp>
          <p:nvSpPr>
            <p:cNvPr id="34" name="TextBox 33">
              <a:extLst>
                <a:ext uri="{FF2B5EF4-FFF2-40B4-BE49-F238E27FC236}">
                  <a16:creationId xmlns:a16="http://schemas.microsoft.com/office/drawing/2014/main" id="{7D2ABDE2-DACB-7249-BA84-A737796C190E}"/>
                </a:ext>
              </a:extLst>
            </p:cNvPr>
            <p:cNvSpPr txBox="1"/>
            <p:nvPr/>
          </p:nvSpPr>
          <p:spPr>
            <a:xfrm>
              <a:off x="914400" y="2652152"/>
              <a:ext cx="1579419" cy="738664"/>
            </a:xfrm>
            <a:prstGeom prst="rect">
              <a:avLst/>
            </a:prstGeom>
            <a:noFill/>
          </p:spPr>
          <p:txBody>
            <a:bodyPr wrap="square" lIns="0" tIns="0" rIns="0" bIns="0" rtlCol="0">
              <a:spAutoFit/>
            </a:bodyPr>
            <a:lstStyle/>
            <a:p>
              <a:r>
                <a:rPr lang="en-US" sz="4800" dirty="0">
                  <a:solidFill>
                    <a:schemeClr val="tx2"/>
                  </a:solidFill>
                </a:rPr>
                <a:t>84%</a:t>
              </a:r>
            </a:p>
          </p:txBody>
        </p:sp>
        <p:cxnSp>
          <p:nvCxnSpPr>
            <p:cNvPr id="70" name="Straight Connector 69">
              <a:extLst>
                <a:ext uri="{FF2B5EF4-FFF2-40B4-BE49-F238E27FC236}">
                  <a16:creationId xmlns:a16="http://schemas.microsoft.com/office/drawing/2014/main" id="{A8943D9E-A9EC-D84F-9BFD-450E5EED707F}"/>
                </a:ext>
              </a:extLst>
            </p:cNvPr>
            <p:cNvCxnSpPr>
              <a:cxnSpLocks/>
            </p:cNvCxnSpPr>
            <p:nvPr/>
          </p:nvCxnSpPr>
          <p:spPr>
            <a:xfrm>
              <a:off x="914400" y="3429000"/>
              <a:ext cx="1579419" cy="0"/>
            </a:xfrm>
            <a:prstGeom prst="line">
              <a:avLst/>
            </a:prstGeom>
            <a:ln w="50800">
              <a:solidFill>
                <a:srgbClr val="CEDC27"/>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49E472A-8E79-CC49-85F2-E2B7E47750CE}"/>
                </a:ext>
              </a:extLst>
            </p:cNvPr>
            <p:cNvSpPr txBox="1"/>
            <p:nvPr/>
          </p:nvSpPr>
          <p:spPr>
            <a:xfrm>
              <a:off x="914400" y="3609753"/>
              <a:ext cx="1579419" cy="282129"/>
            </a:xfrm>
            <a:prstGeom prst="rect">
              <a:avLst/>
            </a:prstGeom>
            <a:noFill/>
          </p:spPr>
          <p:txBody>
            <a:bodyPr wrap="square" lIns="0" tIns="0" rIns="0" bIns="0" rtlCol="0">
              <a:spAutoFit/>
            </a:bodyPr>
            <a:lstStyle/>
            <a:p>
              <a:pPr>
                <a:lnSpc>
                  <a:spcPts val="2200"/>
                </a:lnSpc>
              </a:pPr>
              <a:r>
                <a:rPr lang="en-US" sz="2000" b="1" dirty="0">
                  <a:solidFill>
                    <a:schemeClr val="accent5"/>
                  </a:solidFill>
                </a:rPr>
                <a:t>Under 50</a:t>
              </a:r>
            </a:p>
          </p:txBody>
        </p:sp>
      </p:grpSp>
      <p:grpSp>
        <p:nvGrpSpPr>
          <p:cNvPr id="18" name="Group 17">
            <a:extLst>
              <a:ext uri="{FF2B5EF4-FFF2-40B4-BE49-F238E27FC236}">
                <a16:creationId xmlns:a16="http://schemas.microsoft.com/office/drawing/2014/main" id="{62BBEFCB-B0F3-40D6-8AA9-E4AFBA33FAE7}"/>
              </a:ext>
            </a:extLst>
          </p:cNvPr>
          <p:cNvGrpSpPr/>
          <p:nvPr/>
        </p:nvGrpSpPr>
        <p:grpSpPr>
          <a:xfrm>
            <a:off x="2707821" y="2652152"/>
            <a:ext cx="1595367" cy="1239730"/>
            <a:chOff x="2605695" y="2652152"/>
            <a:chExt cx="1595367" cy="1239730"/>
          </a:xfrm>
        </p:grpSpPr>
        <p:sp>
          <p:nvSpPr>
            <p:cNvPr id="66" name="TextBox 65">
              <a:extLst>
                <a:ext uri="{FF2B5EF4-FFF2-40B4-BE49-F238E27FC236}">
                  <a16:creationId xmlns:a16="http://schemas.microsoft.com/office/drawing/2014/main" id="{6565C8F0-931A-1148-8335-7B4E805966DE}"/>
                </a:ext>
              </a:extLst>
            </p:cNvPr>
            <p:cNvSpPr txBox="1"/>
            <p:nvPr/>
          </p:nvSpPr>
          <p:spPr>
            <a:xfrm>
              <a:off x="2616327" y="2652152"/>
              <a:ext cx="1579419" cy="738664"/>
            </a:xfrm>
            <a:prstGeom prst="rect">
              <a:avLst/>
            </a:prstGeom>
            <a:noFill/>
          </p:spPr>
          <p:txBody>
            <a:bodyPr wrap="square" lIns="0" tIns="0" rIns="0" bIns="0" rtlCol="0">
              <a:spAutoFit/>
            </a:bodyPr>
            <a:lstStyle/>
            <a:p>
              <a:r>
                <a:rPr lang="en-US" sz="4800" dirty="0">
                  <a:solidFill>
                    <a:schemeClr val="tx2"/>
                  </a:solidFill>
                </a:rPr>
                <a:t>79%</a:t>
              </a:r>
            </a:p>
          </p:txBody>
        </p:sp>
        <p:cxnSp>
          <p:nvCxnSpPr>
            <p:cNvPr id="71" name="Straight Connector 70">
              <a:extLst>
                <a:ext uri="{FF2B5EF4-FFF2-40B4-BE49-F238E27FC236}">
                  <a16:creationId xmlns:a16="http://schemas.microsoft.com/office/drawing/2014/main" id="{5949286A-1018-0D41-8B9E-895F1A9410E1}"/>
                </a:ext>
              </a:extLst>
            </p:cNvPr>
            <p:cNvCxnSpPr>
              <a:cxnSpLocks/>
            </p:cNvCxnSpPr>
            <p:nvPr/>
          </p:nvCxnSpPr>
          <p:spPr>
            <a:xfrm>
              <a:off x="2605695" y="3429000"/>
              <a:ext cx="1579419" cy="0"/>
            </a:xfrm>
            <a:prstGeom prst="line">
              <a:avLst/>
            </a:prstGeom>
            <a:ln w="50800">
              <a:solidFill>
                <a:srgbClr val="94C83D"/>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6D557E8-95A4-174A-BB74-CF22E02F4F1A}"/>
                </a:ext>
              </a:extLst>
            </p:cNvPr>
            <p:cNvSpPr txBox="1"/>
            <p:nvPr/>
          </p:nvSpPr>
          <p:spPr>
            <a:xfrm>
              <a:off x="2621643" y="3609753"/>
              <a:ext cx="1579419" cy="282129"/>
            </a:xfrm>
            <a:prstGeom prst="rect">
              <a:avLst/>
            </a:prstGeom>
            <a:noFill/>
          </p:spPr>
          <p:txBody>
            <a:bodyPr wrap="square" lIns="0" tIns="0" rIns="0" bIns="0" rtlCol="0">
              <a:spAutoFit/>
            </a:bodyPr>
            <a:lstStyle/>
            <a:p>
              <a:pPr>
                <a:lnSpc>
                  <a:spcPts val="2200"/>
                </a:lnSpc>
              </a:pPr>
              <a:r>
                <a:rPr lang="en-US" sz="2000" b="1" dirty="0">
                  <a:solidFill>
                    <a:schemeClr val="accent5"/>
                  </a:solidFill>
                </a:rPr>
                <a:t>Age 50-59</a:t>
              </a:r>
            </a:p>
          </p:txBody>
        </p:sp>
      </p:grpSp>
      <p:grpSp>
        <p:nvGrpSpPr>
          <p:cNvPr id="19" name="Group 18">
            <a:extLst>
              <a:ext uri="{FF2B5EF4-FFF2-40B4-BE49-F238E27FC236}">
                <a16:creationId xmlns:a16="http://schemas.microsoft.com/office/drawing/2014/main" id="{96E9EB66-9F00-45F6-B1B1-8333ECC1EE5B}"/>
              </a:ext>
            </a:extLst>
          </p:cNvPr>
          <p:cNvGrpSpPr/>
          <p:nvPr/>
        </p:nvGrpSpPr>
        <p:grpSpPr>
          <a:xfrm>
            <a:off x="4517190" y="2652152"/>
            <a:ext cx="1584734" cy="1239730"/>
            <a:chOff x="4312938" y="2652152"/>
            <a:chExt cx="1584734" cy="1239730"/>
          </a:xfrm>
        </p:grpSpPr>
        <p:sp>
          <p:nvSpPr>
            <p:cNvPr id="67" name="TextBox 66">
              <a:extLst>
                <a:ext uri="{FF2B5EF4-FFF2-40B4-BE49-F238E27FC236}">
                  <a16:creationId xmlns:a16="http://schemas.microsoft.com/office/drawing/2014/main" id="{E1F2FDCA-0B26-A444-9D0F-8355D497AE7A}"/>
                </a:ext>
              </a:extLst>
            </p:cNvPr>
            <p:cNvSpPr txBox="1"/>
            <p:nvPr/>
          </p:nvSpPr>
          <p:spPr>
            <a:xfrm>
              <a:off x="4318253" y="2652152"/>
              <a:ext cx="1579419" cy="738664"/>
            </a:xfrm>
            <a:prstGeom prst="rect">
              <a:avLst/>
            </a:prstGeom>
            <a:noFill/>
          </p:spPr>
          <p:txBody>
            <a:bodyPr wrap="square" lIns="0" tIns="0" rIns="0" bIns="0" rtlCol="0">
              <a:spAutoFit/>
            </a:bodyPr>
            <a:lstStyle/>
            <a:p>
              <a:r>
                <a:rPr lang="en-US" sz="4800" dirty="0">
                  <a:solidFill>
                    <a:schemeClr val="tx2"/>
                  </a:solidFill>
                </a:rPr>
                <a:t>76%</a:t>
              </a:r>
            </a:p>
          </p:txBody>
        </p:sp>
        <p:cxnSp>
          <p:nvCxnSpPr>
            <p:cNvPr id="72" name="Straight Connector 71">
              <a:extLst>
                <a:ext uri="{FF2B5EF4-FFF2-40B4-BE49-F238E27FC236}">
                  <a16:creationId xmlns:a16="http://schemas.microsoft.com/office/drawing/2014/main" id="{547DF12C-0745-E041-B17A-99B64DB74DFA}"/>
                </a:ext>
              </a:extLst>
            </p:cNvPr>
            <p:cNvCxnSpPr>
              <a:cxnSpLocks/>
            </p:cNvCxnSpPr>
            <p:nvPr/>
          </p:nvCxnSpPr>
          <p:spPr>
            <a:xfrm>
              <a:off x="4312938" y="3429000"/>
              <a:ext cx="1579419"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6A4B08D-E88A-1244-82B6-8A12E0D8B2EC}"/>
                </a:ext>
              </a:extLst>
            </p:cNvPr>
            <p:cNvSpPr txBox="1"/>
            <p:nvPr/>
          </p:nvSpPr>
          <p:spPr>
            <a:xfrm>
              <a:off x="4318253" y="3609753"/>
              <a:ext cx="1579419" cy="282129"/>
            </a:xfrm>
            <a:prstGeom prst="rect">
              <a:avLst/>
            </a:prstGeom>
            <a:noFill/>
          </p:spPr>
          <p:txBody>
            <a:bodyPr wrap="square" lIns="0" tIns="0" rIns="0" bIns="0" rtlCol="0">
              <a:spAutoFit/>
            </a:bodyPr>
            <a:lstStyle/>
            <a:p>
              <a:pPr>
                <a:lnSpc>
                  <a:spcPts val="2200"/>
                </a:lnSpc>
              </a:pPr>
              <a:r>
                <a:rPr lang="en-US" sz="2000" b="1" dirty="0">
                  <a:solidFill>
                    <a:schemeClr val="accent5"/>
                  </a:solidFill>
                </a:rPr>
                <a:t>Age 60-64</a:t>
              </a:r>
            </a:p>
          </p:txBody>
        </p:sp>
      </p:grpSp>
      <p:grpSp>
        <p:nvGrpSpPr>
          <p:cNvPr id="20" name="Group 19">
            <a:extLst>
              <a:ext uri="{FF2B5EF4-FFF2-40B4-BE49-F238E27FC236}">
                <a16:creationId xmlns:a16="http://schemas.microsoft.com/office/drawing/2014/main" id="{5BE5A2C8-C180-430A-AA57-AC5EC4ECFC73}"/>
              </a:ext>
            </a:extLst>
          </p:cNvPr>
          <p:cNvGrpSpPr/>
          <p:nvPr/>
        </p:nvGrpSpPr>
        <p:grpSpPr>
          <a:xfrm>
            <a:off x="6315926" y="2652152"/>
            <a:ext cx="1579421" cy="1239730"/>
            <a:chOff x="6009548" y="2652152"/>
            <a:chExt cx="1579421" cy="1239730"/>
          </a:xfrm>
        </p:grpSpPr>
        <p:sp>
          <p:nvSpPr>
            <p:cNvPr id="68" name="TextBox 67">
              <a:extLst>
                <a:ext uri="{FF2B5EF4-FFF2-40B4-BE49-F238E27FC236}">
                  <a16:creationId xmlns:a16="http://schemas.microsoft.com/office/drawing/2014/main" id="{4EA5FE1B-C56C-7045-807F-D8B09FAED55A}"/>
                </a:ext>
              </a:extLst>
            </p:cNvPr>
            <p:cNvSpPr txBox="1"/>
            <p:nvPr/>
          </p:nvSpPr>
          <p:spPr>
            <a:xfrm>
              <a:off x="6009548" y="2652152"/>
              <a:ext cx="1579419" cy="738664"/>
            </a:xfrm>
            <a:prstGeom prst="rect">
              <a:avLst/>
            </a:prstGeom>
            <a:noFill/>
          </p:spPr>
          <p:txBody>
            <a:bodyPr wrap="square" lIns="0" tIns="0" rIns="0" bIns="0" rtlCol="0">
              <a:spAutoFit/>
            </a:bodyPr>
            <a:lstStyle/>
            <a:p>
              <a:r>
                <a:rPr lang="en-US" sz="4800" dirty="0">
                  <a:solidFill>
                    <a:schemeClr val="tx2"/>
                  </a:solidFill>
                </a:rPr>
                <a:t>67%</a:t>
              </a:r>
            </a:p>
          </p:txBody>
        </p:sp>
        <p:cxnSp>
          <p:nvCxnSpPr>
            <p:cNvPr id="73" name="Straight Connector 72">
              <a:extLst>
                <a:ext uri="{FF2B5EF4-FFF2-40B4-BE49-F238E27FC236}">
                  <a16:creationId xmlns:a16="http://schemas.microsoft.com/office/drawing/2014/main" id="{F216AD6B-2C6E-7E44-AF30-8B9D5ACC0EAE}"/>
                </a:ext>
              </a:extLst>
            </p:cNvPr>
            <p:cNvCxnSpPr>
              <a:cxnSpLocks/>
            </p:cNvCxnSpPr>
            <p:nvPr/>
          </p:nvCxnSpPr>
          <p:spPr>
            <a:xfrm>
              <a:off x="6009550" y="3429000"/>
              <a:ext cx="1579419" cy="0"/>
            </a:xfrm>
            <a:prstGeom prst="line">
              <a:avLst/>
            </a:prstGeom>
            <a:ln w="50800">
              <a:solidFill>
                <a:srgbClr val="56C4EA"/>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6B07197-6885-4841-A35F-D0656776B2FB}"/>
                </a:ext>
              </a:extLst>
            </p:cNvPr>
            <p:cNvSpPr txBox="1"/>
            <p:nvPr/>
          </p:nvSpPr>
          <p:spPr>
            <a:xfrm>
              <a:off x="6009549" y="3609753"/>
              <a:ext cx="1579419" cy="282129"/>
            </a:xfrm>
            <a:prstGeom prst="rect">
              <a:avLst/>
            </a:prstGeom>
            <a:noFill/>
          </p:spPr>
          <p:txBody>
            <a:bodyPr wrap="square" lIns="0" tIns="0" rIns="0" bIns="0" rtlCol="0">
              <a:spAutoFit/>
            </a:bodyPr>
            <a:lstStyle/>
            <a:p>
              <a:pPr>
                <a:lnSpc>
                  <a:spcPts val="2200"/>
                </a:lnSpc>
              </a:pPr>
              <a:r>
                <a:rPr lang="en-US" sz="2000" b="1" dirty="0">
                  <a:solidFill>
                    <a:schemeClr val="accent5"/>
                  </a:solidFill>
                </a:rPr>
                <a:t>Age 65-69</a:t>
              </a:r>
            </a:p>
          </p:txBody>
        </p:sp>
      </p:grpSp>
      <p:grpSp>
        <p:nvGrpSpPr>
          <p:cNvPr id="21" name="Group 20">
            <a:extLst>
              <a:ext uri="{FF2B5EF4-FFF2-40B4-BE49-F238E27FC236}">
                <a16:creationId xmlns:a16="http://schemas.microsoft.com/office/drawing/2014/main" id="{4DC511CE-DFDC-4FF8-A1D3-BBB079C3D655}"/>
              </a:ext>
            </a:extLst>
          </p:cNvPr>
          <p:cNvGrpSpPr/>
          <p:nvPr/>
        </p:nvGrpSpPr>
        <p:grpSpPr>
          <a:xfrm>
            <a:off x="8109349" y="2652152"/>
            <a:ext cx="1579421" cy="1239730"/>
            <a:chOff x="7700845" y="2652152"/>
            <a:chExt cx="1579421" cy="1239730"/>
          </a:xfrm>
        </p:grpSpPr>
        <p:sp>
          <p:nvSpPr>
            <p:cNvPr id="33" name="TextBox 32">
              <a:extLst>
                <a:ext uri="{FF2B5EF4-FFF2-40B4-BE49-F238E27FC236}">
                  <a16:creationId xmlns:a16="http://schemas.microsoft.com/office/drawing/2014/main" id="{C535ACFB-CF75-4B2C-B4B2-61D537BA8B60}"/>
                </a:ext>
              </a:extLst>
            </p:cNvPr>
            <p:cNvSpPr txBox="1"/>
            <p:nvPr/>
          </p:nvSpPr>
          <p:spPr>
            <a:xfrm>
              <a:off x="7700845" y="2652152"/>
              <a:ext cx="1579419" cy="738664"/>
            </a:xfrm>
            <a:prstGeom prst="rect">
              <a:avLst/>
            </a:prstGeom>
            <a:noFill/>
          </p:spPr>
          <p:txBody>
            <a:bodyPr wrap="square" lIns="0" tIns="0" rIns="0" bIns="0" rtlCol="0">
              <a:spAutoFit/>
            </a:bodyPr>
            <a:lstStyle/>
            <a:p>
              <a:r>
                <a:rPr lang="en-US" sz="4800" dirty="0">
                  <a:solidFill>
                    <a:schemeClr val="tx2"/>
                  </a:solidFill>
                </a:rPr>
                <a:t>56%</a:t>
              </a:r>
            </a:p>
          </p:txBody>
        </p:sp>
        <p:cxnSp>
          <p:nvCxnSpPr>
            <p:cNvPr id="35" name="Straight Connector 34">
              <a:extLst>
                <a:ext uri="{FF2B5EF4-FFF2-40B4-BE49-F238E27FC236}">
                  <a16:creationId xmlns:a16="http://schemas.microsoft.com/office/drawing/2014/main" id="{E6CB992F-AAAA-4E82-8C2E-E3698D3B328E}"/>
                </a:ext>
              </a:extLst>
            </p:cNvPr>
            <p:cNvCxnSpPr>
              <a:cxnSpLocks/>
            </p:cNvCxnSpPr>
            <p:nvPr/>
          </p:nvCxnSpPr>
          <p:spPr>
            <a:xfrm>
              <a:off x="7700847" y="3429000"/>
              <a:ext cx="1579419" cy="0"/>
            </a:xfrm>
            <a:prstGeom prst="line">
              <a:avLst/>
            </a:prstGeom>
            <a:ln w="50800">
              <a:solidFill>
                <a:srgbClr val="006DAF"/>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2763A4A-9402-4242-AA8D-BFE673E340F1}"/>
                </a:ext>
              </a:extLst>
            </p:cNvPr>
            <p:cNvSpPr txBox="1"/>
            <p:nvPr/>
          </p:nvSpPr>
          <p:spPr>
            <a:xfrm>
              <a:off x="7700846" y="3609753"/>
              <a:ext cx="1579419" cy="282129"/>
            </a:xfrm>
            <a:prstGeom prst="rect">
              <a:avLst/>
            </a:prstGeom>
            <a:noFill/>
          </p:spPr>
          <p:txBody>
            <a:bodyPr wrap="square" lIns="0" tIns="0" rIns="0" bIns="0" rtlCol="0">
              <a:spAutoFit/>
            </a:bodyPr>
            <a:lstStyle/>
            <a:p>
              <a:pPr>
                <a:lnSpc>
                  <a:spcPts val="2200"/>
                </a:lnSpc>
              </a:pPr>
              <a:r>
                <a:rPr lang="en-US" sz="2000" b="1" dirty="0">
                  <a:solidFill>
                    <a:schemeClr val="accent5"/>
                  </a:solidFill>
                </a:rPr>
                <a:t>Age 70-74</a:t>
              </a:r>
            </a:p>
          </p:txBody>
        </p:sp>
      </p:grpSp>
      <p:grpSp>
        <p:nvGrpSpPr>
          <p:cNvPr id="22" name="Group 21">
            <a:extLst>
              <a:ext uri="{FF2B5EF4-FFF2-40B4-BE49-F238E27FC236}">
                <a16:creationId xmlns:a16="http://schemas.microsoft.com/office/drawing/2014/main" id="{668822D7-8AB5-4F73-B71C-61D5539AC215}"/>
              </a:ext>
            </a:extLst>
          </p:cNvPr>
          <p:cNvGrpSpPr/>
          <p:nvPr/>
        </p:nvGrpSpPr>
        <p:grpSpPr>
          <a:xfrm>
            <a:off x="9902774" y="2652152"/>
            <a:ext cx="1579421" cy="1239730"/>
            <a:chOff x="9392141" y="2652152"/>
            <a:chExt cx="1579421" cy="1239730"/>
          </a:xfrm>
        </p:grpSpPr>
        <p:sp>
          <p:nvSpPr>
            <p:cNvPr id="41" name="TextBox 40">
              <a:extLst>
                <a:ext uri="{FF2B5EF4-FFF2-40B4-BE49-F238E27FC236}">
                  <a16:creationId xmlns:a16="http://schemas.microsoft.com/office/drawing/2014/main" id="{8B12A640-8F85-49D0-A697-5219592FCB19}"/>
                </a:ext>
              </a:extLst>
            </p:cNvPr>
            <p:cNvSpPr txBox="1"/>
            <p:nvPr/>
          </p:nvSpPr>
          <p:spPr>
            <a:xfrm>
              <a:off x="9392141" y="2652152"/>
              <a:ext cx="1579419" cy="738664"/>
            </a:xfrm>
            <a:prstGeom prst="rect">
              <a:avLst/>
            </a:prstGeom>
            <a:noFill/>
          </p:spPr>
          <p:txBody>
            <a:bodyPr wrap="square" lIns="0" tIns="0" rIns="0" bIns="0" rtlCol="0">
              <a:spAutoFit/>
            </a:bodyPr>
            <a:lstStyle/>
            <a:p>
              <a:r>
                <a:rPr lang="en-US" sz="4800" dirty="0">
                  <a:solidFill>
                    <a:schemeClr val="tx2"/>
                  </a:solidFill>
                </a:rPr>
                <a:t>48%</a:t>
              </a:r>
            </a:p>
          </p:txBody>
        </p:sp>
        <p:cxnSp>
          <p:nvCxnSpPr>
            <p:cNvPr id="42" name="Straight Connector 41">
              <a:extLst>
                <a:ext uri="{FF2B5EF4-FFF2-40B4-BE49-F238E27FC236}">
                  <a16:creationId xmlns:a16="http://schemas.microsoft.com/office/drawing/2014/main" id="{D019BC24-13CD-4DEC-B80A-85ABC00F4B81}"/>
                </a:ext>
              </a:extLst>
            </p:cNvPr>
            <p:cNvCxnSpPr>
              <a:cxnSpLocks/>
            </p:cNvCxnSpPr>
            <p:nvPr/>
          </p:nvCxnSpPr>
          <p:spPr>
            <a:xfrm>
              <a:off x="9392143" y="3429000"/>
              <a:ext cx="1579419"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C4D2312-1092-4E87-853F-5CFEBAAE16A4}"/>
                </a:ext>
              </a:extLst>
            </p:cNvPr>
            <p:cNvSpPr txBox="1"/>
            <p:nvPr/>
          </p:nvSpPr>
          <p:spPr>
            <a:xfrm>
              <a:off x="9392142" y="3609753"/>
              <a:ext cx="1579419" cy="282129"/>
            </a:xfrm>
            <a:prstGeom prst="rect">
              <a:avLst/>
            </a:prstGeom>
            <a:noFill/>
          </p:spPr>
          <p:txBody>
            <a:bodyPr wrap="square" lIns="0" tIns="0" rIns="0" bIns="0" rtlCol="0">
              <a:spAutoFit/>
            </a:bodyPr>
            <a:lstStyle/>
            <a:p>
              <a:pPr>
                <a:lnSpc>
                  <a:spcPts val="2200"/>
                </a:lnSpc>
              </a:pPr>
              <a:r>
                <a:rPr lang="en-US" sz="2000" b="1" dirty="0">
                  <a:solidFill>
                    <a:schemeClr val="accent5"/>
                  </a:solidFill>
                </a:rPr>
                <a:t>75 or older</a:t>
              </a:r>
            </a:p>
          </p:txBody>
        </p:sp>
      </p:grpSp>
      <p:sp>
        <p:nvSpPr>
          <p:cNvPr id="57" name="Slide Number Placeholder 1">
            <a:extLst>
              <a:ext uri="{FF2B5EF4-FFF2-40B4-BE49-F238E27FC236}">
                <a16:creationId xmlns:a16="http://schemas.microsoft.com/office/drawing/2014/main" id="{9F6C222A-AEF3-4177-BCEA-3A7921293D06}"/>
              </a:ext>
            </a:extLst>
          </p:cNvPr>
          <p:cNvSpPr txBox="1">
            <a:spLocks/>
          </p:cNvSpPr>
          <p:nvPr/>
        </p:nvSpPr>
        <p:spPr>
          <a:xfrm>
            <a:off x="533400" y="6400800"/>
            <a:ext cx="8077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“Long-Term Care Insurance Facts - Data - Statistics - 2019 Report.” American Association for Long-Term Care Insurance. </a:t>
            </a:r>
            <a:r>
              <a:rPr lang="en-US" sz="900" dirty="0">
                <a:hlinkClick r:id="rId3"/>
              </a:rPr>
              <a:t>http://www.aaltci.org/long-term-care-insurance/learning-center/ltcfacts-2019.php</a:t>
            </a:r>
            <a:r>
              <a:rPr lang="en-US" sz="900" dirty="0"/>
              <a:t>. </a:t>
            </a:r>
            <a:endParaRPr lang="en-US" sz="9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696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a:xfrm>
            <a:off x="876300" y="1447800"/>
            <a:ext cx="10363200" cy="960120"/>
          </a:xfrm>
        </p:spPr>
        <p:txBody>
          <a:bodyPr/>
          <a:lstStyle/>
          <a:p>
            <a:r>
              <a:rPr lang="en-US" dirty="0"/>
              <a:t>Minimally funded, maximized protection</a:t>
            </a:r>
          </a:p>
        </p:txBody>
      </p:sp>
      <p:sp>
        <p:nvSpPr>
          <p:cNvPr id="3" name="Content Placeholder 2">
            <a:extLst>
              <a:ext uri="{FF2B5EF4-FFF2-40B4-BE49-F238E27FC236}">
                <a16:creationId xmlns:a16="http://schemas.microsoft.com/office/drawing/2014/main" id="{25ADCAA7-420C-3142-92E2-EFC526174AF8}"/>
              </a:ext>
            </a:extLst>
          </p:cNvPr>
          <p:cNvSpPr>
            <a:spLocks noGrp="1"/>
          </p:cNvSpPr>
          <p:nvPr>
            <p:ph idx="1"/>
          </p:nvPr>
        </p:nvSpPr>
        <p:spPr>
          <a:xfrm>
            <a:off x="876300" y="2576070"/>
            <a:ext cx="6068465" cy="3874008"/>
          </a:xfrm>
        </p:spPr>
        <p:txBody>
          <a:bodyPr/>
          <a:lstStyle/>
          <a:p>
            <a:pPr marL="1188720" lvl="2" indent="-182880">
              <a:spcBef>
                <a:spcPts val="0"/>
              </a:spcBef>
            </a:pPr>
            <a:r>
              <a:rPr lang="en-US" sz="2000" dirty="0"/>
              <a:t>Age: 50 </a:t>
            </a:r>
          </a:p>
          <a:p>
            <a:pPr marL="1188720" lvl="2" indent="-182880">
              <a:spcBef>
                <a:spcPts val="0"/>
              </a:spcBef>
            </a:pPr>
            <a:r>
              <a:rPr lang="en-US" sz="2000" dirty="0"/>
              <a:t>$50,000 policy, 3% compound inflation</a:t>
            </a:r>
          </a:p>
          <a:p>
            <a:pPr marL="1188720" lvl="2" indent="-182880">
              <a:spcBef>
                <a:spcPts val="0"/>
              </a:spcBef>
            </a:pPr>
            <a:r>
              <a:rPr lang="en-US" sz="2000" dirty="0"/>
              <a:t>6-year benefit period</a:t>
            </a:r>
          </a:p>
          <a:p>
            <a:pPr marL="1188720" lvl="2" indent="-182880">
              <a:spcBef>
                <a:spcPts val="0"/>
              </a:spcBef>
            </a:pPr>
            <a:r>
              <a:rPr lang="en-US" sz="2000" dirty="0"/>
              <a:t>$302/month ($3,627 annually) for 15 years</a:t>
            </a:r>
          </a:p>
        </p:txBody>
      </p:sp>
      <p:cxnSp>
        <p:nvCxnSpPr>
          <p:cNvPr id="10" name="Straight Connector 9">
            <a:extLst>
              <a:ext uri="{FF2B5EF4-FFF2-40B4-BE49-F238E27FC236}">
                <a16:creationId xmlns:a16="http://schemas.microsoft.com/office/drawing/2014/main" id="{E2D2B90F-ED78-9944-AE41-A0F62A808EBC}"/>
              </a:ext>
            </a:extLst>
          </p:cNvPr>
          <p:cNvCxnSpPr/>
          <p:nvPr/>
        </p:nvCxnSpPr>
        <p:spPr>
          <a:xfrm flipH="1">
            <a:off x="8001000" y="2712306"/>
            <a:ext cx="2044" cy="254820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988B3A53-6D95-C94A-A575-CC5F3E66B946}"/>
              </a:ext>
            </a:extLst>
          </p:cNvPr>
          <p:cNvSpPr txBox="1">
            <a:spLocks/>
          </p:cNvSpPr>
          <p:nvPr/>
        </p:nvSpPr>
        <p:spPr>
          <a:xfrm>
            <a:off x="8069451" y="3575385"/>
            <a:ext cx="3657209" cy="145603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6000" dirty="0">
                <a:solidFill>
                  <a:schemeClr val="accent1"/>
                </a:solidFill>
              </a:rPr>
              <a:t>$455,030</a:t>
            </a:r>
            <a:br>
              <a:rPr lang="en-US" sz="6000" dirty="0">
                <a:solidFill>
                  <a:schemeClr val="accent1"/>
                </a:solidFill>
              </a:rPr>
            </a:br>
            <a:r>
              <a:rPr lang="en-US" sz="1800" b="1" dirty="0"/>
              <a:t>LTC benefit by age 85 </a:t>
            </a:r>
            <a:endParaRPr lang="en-US" sz="1200" b="1" dirty="0"/>
          </a:p>
        </p:txBody>
      </p:sp>
      <p:pic>
        <p:nvPicPr>
          <p:cNvPr id="12" name="Picture 11">
            <a:extLst>
              <a:ext uri="{FF2B5EF4-FFF2-40B4-BE49-F238E27FC236}">
                <a16:creationId xmlns:a16="http://schemas.microsoft.com/office/drawing/2014/main" id="{1EB946F0-D331-4703-BDCA-AA44D599E8BB}"/>
              </a:ext>
            </a:extLst>
          </p:cNvPr>
          <p:cNvPicPr>
            <a:picLocks noChangeAspect="1"/>
          </p:cNvPicPr>
          <p:nvPr/>
        </p:nvPicPr>
        <p:blipFill rotWithShape="1">
          <a:blip r:embed="rId3"/>
          <a:srcRect b="9104"/>
          <a:stretch/>
        </p:blipFill>
        <p:spPr>
          <a:xfrm>
            <a:off x="666563" y="2315354"/>
            <a:ext cx="1190625" cy="1177471"/>
          </a:xfrm>
          <a:prstGeom prst="rect">
            <a:avLst/>
          </a:prstGeom>
        </p:spPr>
      </p:pic>
      <p:sp>
        <p:nvSpPr>
          <p:cNvPr id="13" name="TextBox 12">
            <a:extLst>
              <a:ext uri="{FF2B5EF4-FFF2-40B4-BE49-F238E27FC236}">
                <a16:creationId xmlns:a16="http://schemas.microsoft.com/office/drawing/2014/main" id="{CAF345E2-361F-4B40-B3DF-3BCFADBD7EBE}"/>
              </a:ext>
            </a:extLst>
          </p:cNvPr>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57919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a:xfrm>
            <a:off x="876300" y="1447800"/>
            <a:ext cx="10363200" cy="960120"/>
          </a:xfrm>
        </p:spPr>
        <p:txBody>
          <a:bodyPr/>
          <a:lstStyle/>
          <a:p>
            <a:r>
              <a:rPr lang="en-US" dirty="0"/>
              <a:t>Minimally funded, maximized protection</a:t>
            </a:r>
          </a:p>
        </p:txBody>
      </p:sp>
      <p:sp>
        <p:nvSpPr>
          <p:cNvPr id="3" name="Content Placeholder 2">
            <a:extLst>
              <a:ext uri="{FF2B5EF4-FFF2-40B4-BE49-F238E27FC236}">
                <a16:creationId xmlns:a16="http://schemas.microsoft.com/office/drawing/2014/main" id="{25ADCAA7-420C-3142-92E2-EFC526174AF8}"/>
              </a:ext>
            </a:extLst>
          </p:cNvPr>
          <p:cNvSpPr>
            <a:spLocks noGrp="1"/>
          </p:cNvSpPr>
          <p:nvPr>
            <p:ph idx="1"/>
          </p:nvPr>
        </p:nvSpPr>
        <p:spPr>
          <a:xfrm>
            <a:off x="876300" y="2184186"/>
            <a:ext cx="6068465" cy="3874008"/>
          </a:xfrm>
        </p:spPr>
        <p:txBody>
          <a:bodyPr/>
          <a:lstStyle/>
          <a:p>
            <a:pPr marL="1188720" lvl="2" indent="-182880">
              <a:spcBef>
                <a:spcPts val="0"/>
              </a:spcBef>
            </a:pPr>
            <a:r>
              <a:rPr lang="en-US" sz="2000" dirty="0"/>
              <a:t>Age: 50 </a:t>
            </a:r>
          </a:p>
          <a:p>
            <a:pPr marL="1188720" lvl="2" indent="-182880">
              <a:spcBef>
                <a:spcPts val="0"/>
              </a:spcBef>
            </a:pPr>
            <a:r>
              <a:rPr lang="en-US" sz="2000" dirty="0"/>
              <a:t>$50,000 policy, 3% compound inflation</a:t>
            </a:r>
          </a:p>
          <a:p>
            <a:pPr marL="1188720" lvl="2" indent="-182880">
              <a:spcBef>
                <a:spcPts val="0"/>
              </a:spcBef>
            </a:pPr>
            <a:r>
              <a:rPr lang="en-US" sz="2000" dirty="0"/>
              <a:t>6-year benefit period</a:t>
            </a:r>
          </a:p>
          <a:p>
            <a:pPr marL="1188720" lvl="2" indent="-182880">
              <a:spcBef>
                <a:spcPts val="0"/>
              </a:spcBef>
            </a:pPr>
            <a:r>
              <a:rPr lang="en-US" sz="2000" dirty="0"/>
              <a:t>$302/month ($3,627 annually) for 15 years</a:t>
            </a:r>
          </a:p>
          <a:p>
            <a:pPr marL="1188720" lvl="2" indent="-182880">
              <a:spcBef>
                <a:spcPts val="0"/>
              </a:spcBef>
            </a:pPr>
            <a:endParaRPr lang="en-US" sz="2000" dirty="0"/>
          </a:p>
          <a:p>
            <a:pPr marL="1188720" lvl="2" indent="-182880">
              <a:spcBef>
                <a:spcPts val="0"/>
              </a:spcBef>
            </a:pPr>
            <a:endParaRPr lang="en-US" sz="2000" dirty="0"/>
          </a:p>
          <a:p>
            <a:pPr marL="1188720" lvl="2" indent="-182880">
              <a:spcBef>
                <a:spcPts val="0"/>
              </a:spcBef>
            </a:pPr>
            <a:r>
              <a:rPr lang="en-US" sz="2000" dirty="0"/>
              <a:t>Age: 53 </a:t>
            </a:r>
          </a:p>
          <a:p>
            <a:pPr marL="1188720" lvl="2" indent="-182880">
              <a:spcBef>
                <a:spcPts val="0"/>
              </a:spcBef>
            </a:pPr>
            <a:r>
              <a:rPr lang="en-US" sz="2000" dirty="0"/>
              <a:t>$50,000 policy, 3% compound inflation</a:t>
            </a:r>
          </a:p>
          <a:p>
            <a:pPr marL="1188720" lvl="2" indent="-182880">
              <a:spcBef>
                <a:spcPts val="0"/>
              </a:spcBef>
            </a:pPr>
            <a:r>
              <a:rPr lang="en-US" sz="2000" dirty="0"/>
              <a:t>6-year benefit period</a:t>
            </a:r>
          </a:p>
          <a:p>
            <a:pPr marL="1188720" lvl="2" indent="-182880">
              <a:spcBef>
                <a:spcPts val="0"/>
              </a:spcBef>
            </a:pPr>
            <a:r>
              <a:rPr lang="en-US" sz="2000" dirty="0"/>
              <a:t>$280/month ($3,362 annually) for 15 years</a:t>
            </a:r>
          </a:p>
          <a:p>
            <a:pPr marL="1005840" lvl="2" indent="0">
              <a:spcBef>
                <a:spcPts val="0"/>
              </a:spcBef>
              <a:buNone/>
            </a:pPr>
            <a:endParaRPr lang="en-US" sz="2000" dirty="0"/>
          </a:p>
          <a:p>
            <a:pPr marL="1188720" lvl="2" indent="-182880">
              <a:spcBef>
                <a:spcPts val="0"/>
              </a:spcBef>
            </a:pPr>
            <a:endParaRPr lang="en-US" sz="2000" dirty="0"/>
          </a:p>
        </p:txBody>
      </p:sp>
      <p:cxnSp>
        <p:nvCxnSpPr>
          <p:cNvPr id="10" name="Straight Connector 9">
            <a:extLst>
              <a:ext uri="{FF2B5EF4-FFF2-40B4-BE49-F238E27FC236}">
                <a16:creationId xmlns:a16="http://schemas.microsoft.com/office/drawing/2014/main" id="{E2D2B90F-ED78-9944-AE41-A0F62A808EBC}"/>
              </a:ext>
            </a:extLst>
          </p:cNvPr>
          <p:cNvCxnSpPr>
            <a:cxnSpLocks/>
          </p:cNvCxnSpPr>
          <p:nvPr/>
        </p:nvCxnSpPr>
        <p:spPr>
          <a:xfrm>
            <a:off x="8003044" y="2094791"/>
            <a:ext cx="0" cy="39634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988B3A53-6D95-C94A-A575-CC5F3E66B946}"/>
              </a:ext>
            </a:extLst>
          </p:cNvPr>
          <p:cNvSpPr txBox="1">
            <a:spLocks/>
          </p:cNvSpPr>
          <p:nvPr/>
        </p:nvSpPr>
        <p:spPr>
          <a:xfrm>
            <a:off x="8111430" y="2407920"/>
            <a:ext cx="3657209" cy="145603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6000" dirty="0">
                <a:solidFill>
                  <a:schemeClr val="accent1"/>
                </a:solidFill>
              </a:rPr>
              <a:t>$455,030</a:t>
            </a:r>
            <a:br>
              <a:rPr lang="en-US" sz="6000" dirty="0">
                <a:solidFill>
                  <a:schemeClr val="accent1"/>
                </a:solidFill>
              </a:rPr>
            </a:br>
            <a:r>
              <a:rPr lang="en-US" sz="1800" b="1" dirty="0"/>
              <a:t>LTC benefit by age 85 </a:t>
            </a:r>
            <a:endParaRPr lang="en-US" sz="1200" b="1" dirty="0"/>
          </a:p>
        </p:txBody>
      </p:sp>
      <p:pic>
        <p:nvPicPr>
          <p:cNvPr id="12" name="Picture 11">
            <a:extLst>
              <a:ext uri="{FF2B5EF4-FFF2-40B4-BE49-F238E27FC236}">
                <a16:creationId xmlns:a16="http://schemas.microsoft.com/office/drawing/2014/main" id="{1EB946F0-D331-4703-BDCA-AA44D599E8BB}"/>
              </a:ext>
            </a:extLst>
          </p:cNvPr>
          <p:cNvPicPr>
            <a:picLocks noChangeAspect="1"/>
          </p:cNvPicPr>
          <p:nvPr/>
        </p:nvPicPr>
        <p:blipFill rotWithShape="1">
          <a:blip r:embed="rId3"/>
          <a:srcRect b="9104"/>
          <a:stretch/>
        </p:blipFill>
        <p:spPr>
          <a:xfrm>
            <a:off x="666563" y="2137229"/>
            <a:ext cx="1190625" cy="1177471"/>
          </a:xfrm>
          <a:prstGeom prst="rect">
            <a:avLst/>
          </a:prstGeom>
        </p:spPr>
      </p:pic>
      <p:sp>
        <p:nvSpPr>
          <p:cNvPr id="9" name="Text Placeholder 18">
            <a:extLst>
              <a:ext uri="{FF2B5EF4-FFF2-40B4-BE49-F238E27FC236}">
                <a16:creationId xmlns:a16="http://schemas.microsoft.com/office/drawing/2014/main" id="{EE7B5360-0FD6-4126-AF7A-422F591447E0}"/>
              </a:ext>
            </a:extLst>
          </p:cNvPr>
          <p:cNvSpPr txBox="1">
            <a:spLocks/>
          </p:cNvSpPr>
          <p:nvPr/>
        </p:nvSpPr>
        <p:spPr>
          <a:xfrm>
            <a:off x="8069451" y="4682183"/>
            <a:ext cx="3657209" cy="145603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6000" dirty="0">
                <a:solidFill>
                  <a:schemeClr val="accent1"/>
                </a:solidFill>
              </a:rPr>
              <a:t>$416,417</a:t>
            </a:r>
            <a:br>
              <a:rPr lang="en-US" sz="6000" dirty="0">
                <a:solidFill>
                  <a:schemeClr val="accent1"/>
                </a:solidFill>
              </a:rPr>
            </a:br>
            <a:r>
              <a:rPr lang="en-US" sz="1800" b="1" dirty="0"/>
              <a:t>LTC benefit by age 85 </a:t>
            </a:r>
            <a:endParaRPr lang="en-US" sz="1200" b="1" dirty="0"/>
          </a:p>
        </p:txBody>
      </p:sp>
      <p:pic>
        <p:nvPicPr>
          <p:cNvPr id="7" name="Picture 6">
            <a:extLst>
              <a:ext uri="{FF2B5EF4-FFF2-40B4-BE49-F238E27FC236}">
                <a16:creationId xmlns:a16="http://schemas.microsoft.com/office/drawing/2014/main" id="{CD05AE2A-41F5-483C-A980-21B3CF3BDC92}"/>
              </a:ext>
            </a:extLst>
          </p:cNvPr>
          <p:cNvPicPr>
            <a:picLocks noChangeAspect="1"/>
          </p:cNvPicPr>
          <p:nvPr/>
        </p:nvPicPr>
        <p:blipFill>
          <a:blip r:embed="rId4"/>
          <a:stretch>
            <a:fillRect/>
          </a:stretch>
        </p:blipFill>
        <p:spPr>
          <a:xfrm>
            <a:off x="762125" y="4098016"/>
            <a:ext cx="999500" cy="1168334"/>
          </a:xfrm>
          <a:prstGeom prst="rect">
            <a:avLst/>
          </a:prstGeom>
        </p:spPr>
      </p:pic>
      <p:sp>
        <p:nvSpPr>
          <p:cNvPr id="13" name="TextBox 12">
            <a:extLst>
              <a:ext uri="{FF2B5EF4-FFF2-40B4-BE49-F238E27FC236}">
                <a16:creationId xmlns:a16="http://schemas.microsoft.com/office/drawing/2014/main" id="{BFC645F2-9544-422E-B624-1F1C8CBBE24E}"/>
              </a:ext>
            </a:extLst>
          </p:cNvPr>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263366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Sandwich generation funding idea</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55" y="2876142"/>
            <a:ext cx="1451931" cy="1447990"/>
          </a:xfrm>
          <a:prstGeom prst="rect">
            <a:avLst/>
          </a:prstGeom>
        </p:spPr>
      </p:pic>
      <p:sp>
        <p:nvSpPr>
          <p:cNvPr id="17" name="Content Placeholder 4"/>
          <p:cNvSpPr>
            <a:spLocks noGrp="1"/>
          </p:cNvSpPr>
          <p:nvPr>
            <p:ph sz="half" idx="4294967295"/>
          </p:nvPr>
        </p:nvSpPr>
        <p:spPr>
          <a:xfrm>
            <a:off x="4599519" y="4833189"/>
            <a:ext cx="3352800" cy="1133855"/>
          </a:xfrm>
          <a:prstGeom prst="rect">
            <a:avLst/>
          </a:prstGeom>
        </p:spPr>
        <p:txBody>
          <a:bodyPr>
            <a:noAutofit/>
          </a:bodyPr>
          <a:lstStyle/>
          <a:p>
            <a:pPr marL="0" indent="0">
              <a:lnSpc>
                <a:spcPts val="3000"/>
              </a:lnSpc>
              <a:buNone/>
            </a:pPr>
            <a:r>
              <a:rPr lang="en-US" sz="2800" b="1" dirty="0"/>
              <a:t>SecureCare</a:t>
            </a:r>
          </a:p>
        </p:txBody>
      </p:sp>
      <p:pic>
        <p:nvPicPr>
          <p:cNvPr id="18" name="Content Placeholder 10"/>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599519" y="2876142"/>
            <a:ext cx="2094925" cy="1882775"/>
          </a:xfrm>
          <a:prstGeom prst="rect">
            <a:avLst/>
          </a:prstGeom>
        </p:spPr>
      </p:pic>
      <p:sp>
        <p:nvSpPr>
          <p:cNvPr id="23" name="Freeform 7"/>
          <p:cNvSpPr>
            <a:spLocks noEditPoints="1"/>
          </p:cNvSpPr>
          <p:nvPr/>
        </p:nvSpPr>
        <p:spPr bwMode="auto">
          <a:xfrm>
            <a:off x="8966423" y="2912448"/>
            <a:ext cx="892175" cy="1385888"/>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solidFill>
            <a:srgbClr val="95C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4"/>
          <p:cNvSpPr>
            <a:spLocks noGrp="1"/>
          </p:cNvSpPr>
          <p:nvPr>
            <p:ph sz="half" idx="4294967295"/>
          </p:nvPr>
        </p:nvSpPr>
        <p:spPr>
          <a:xfrm>
            <a:off x="836240" y="4833189"/>
            <a:ext cx="3352800" cy="1133855"/>
          </a:xfrm>
          <a:prstGeom prst="rect">
            <a:avLst/>
          </a:prstGeom>
        </p:spPr>
        <p:txBody>
          <a:bodyPr>
            <a:noAutofit/>
          </a:bodyPr>
          <a:lstStyle/>
          <a:p>
            <a:pPr marL="0" indent="0">
              <a:lnSpc>
                <a:spcPts val="3000"/>
              </a:lnSpc>
              <a:buNone/>
            </a:pPr>
            <a:r>
              <a:rPr lang="en-US" sz="2800" b="1" dirty="0"/>
              <a:t>Parents </a:t>
            </a:r>
          </a:p>
        </p:txBody>
      </p:sp>
      <p:sp>
        <p:nvSpPr>
          <p:cNvPr id="25" name="Content Placeholder 4"/>
          <p:cNvSpPr>
            <a:spLocks noGrp="1"/>
          </p:cNvSpPr>
          <p:nvPr>
            <p:ph sz="half" idx="4294967295"/>
          </p:nvPr>
        </p:nvSpPr>
        <p:spPr>
          <a:xfrm>
            <a:off x="8705868" y="4833189"/>
            <a:ext cx="1671855" cy="1133855"/>
          </a:xfrm>
          <a:prstGeom prst="rect">
            <a:avLst/>
          </a:prstGeom>
        </p:spPr>
        <p:txBody>
          <a:bodyPr>
            <a:noAutofit/>
          </a:bodyPr>
          <a:lstStyle/>
          <a:p>
            <a:pPr marL="0" indent="0">
              <a:lnSpc>
                <a:spcPts val="3000"/>
              </a:lnSpc>
              <a:buNone/>
            </a:pPr>
            <a:r>
              <a:rPr lang="en-US" sz="2800" b="1" dirty="0"/>
              <a:t>Adult son</a:t>
            </a:r>
          </a:p>
        </p:txBody>
      </p:sp>
      <p:sp>
        <p:nvSpPr>
          <p:cNvPr id="26" name="Content Placeholder 2"/>
          <p:cNvSpPr>
            <a:spLocks noGrp="1"/>
          </p:cNvSpPr>
          <p:nvPr>
            <p:ph sz="half" idx="1"/>
          </p:nvPr>
        </p:nvSpPr>
        <p:spPr>
          <a:xfrm>
            <a:off x="2359936" y="4065066"/>
            <a:ext cx="1829104" cy="1133855"/>
          </a:xfrm>
        </p:spPr>
        <p:txBody>
          <a:bodyPr>
            <a:normAutofit/>
          </a:bodyPr>
          <a:lstStyle/>
          <a:p>
            <a:pPr marL="0" indent="0" algn="ctr">
              <a:lnSpc>
                <a:spcPts val="2000"/>
              </a:lnSpc>
              <a:buNone/>
            </a:pPr>
            <a:r>
              <a:rPr lang="en-US" sz="1800" dirty="0"/>
              <a:t>$4,909/year for 15 years</a:t>
            </a:r>
          </a:p>
        </p:txBody>
      </p:sp>
      <p:sp>
        <p:nvSpPr>
          <p:cNvPr id="27" name="Content Placeholder 2"/>
          <p:cNvSpPr txBox="1">
            <a:spLocks/>
          </p:cNvSpPr>
          <p:nvPr/>
        </p:nvSpPr>
        <p:spPr>
          <a:xfrm>
            <a:off x="8465272" y="5382618"/>
            <a:ext cx="2153046" cy="1133855"/>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sz="1800" dirty="0"/>
              <a:t>Day 1: $170,048 total LTC benefits</a:t>
            </a:r>
          </a:p>
          <a:p>
            <a:pPr marL="0" indent="0" algn="ctr">
              <a:lnSpc>
                <a:spcPts val="2000"/>
              </a:lnSpc>
              <a:buNone/>
            </a:pPr>
            <a:r>
              <a:rPr lang="en-US" sz="1800" dirty="0"/>
              <a:t>Age 80: $1,197,135 total LTC benefits</a:t>
            </a:r>
          </a:p>
        </p:txBody>
      </p:sp>
      <p:sp>
        <p:nvSpPr>
          <p:cNvPr id="14" name="Content Placeholder 2"/>
          <p:cNvSpPr txBox="1">
            <a:spLocks/>
          </p:cNvSpPr>
          <p:nvPr/>
        </p:nvSpPr>
        <p:spPr>
          <a:xfrm>
            <a:off x="4694435" y="5269464"/>
            <a:ext cx="1829104"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Font typeface="Arial" panose="020B0604020202020204" pitchFamily="34" charset="0"/>
              <a:buNone/>
            </a:pPr>
            <a:r>
              <a:rPr lang="en-US" sz="1800" dirty="0"/>
              <a:t>$50,000 policy</a:t>
            </a:r>
          </a:p>
        </p:txBody>
      </p:sp>
      <p:grpSp>
        <p:nvGrpSpPr>
          <p:cNvPr id="19" name="Group 18"/>
          <p:cNvGrpSpPr/>
          <p:nvPr/>
        </p:nvGrpSpPr>
        <p:grpSpPr>
          <a:xfrm>
            <a:off x="2359936" y="3480421"/>
            <a:ext cx="2053777" cy="523220"/>
            <a:chOff x="3031676" y="3486492"/>
            <a:chExt cx="2053777" cy="523220"/>
          </a:xfrm>
        </p:grpSpPr>
        <p:cxnSp>
          <p:nvCxnSpPr>
            <p:cNvPr id="21" name="Straight Arrow Connector 20"/>
            <p:cNvCxnSpPr/>
            <p:nvPr/>
          </p:nvCxnSpPr>
          <p:spPr>
            <a:xfrm>
              <a:off x="3031676"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527014" y="3486492"/>
              <a:ext cx="891717" cy="523220"/>
              <a:chOff x="3398965" y="3486492"/>
              <a:chExt cx="891717" cy="523220"/>
            </a:xfrm>
          </p:grpSpPr>
          <p:sp>
            <p:nvSpPr>
              <p:cNvPr id="29" name="Oval 28"/>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grpSp>
      <p:cxnSp>
        <p:nvCxnSpPr>
          <p:cNvPr id="32" name="Straight Arrow Connector 31"/>
          <p:cNvCxnSpPr/>
          <p:nvPr/>
        </p:nvCxnSpPr>
        <p:spPr>
          <a:xfrm>
            <a:off x="6761746" y="3741772"/>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406259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gift of LTC protection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55" y="2876142"/>
            <a:ext cx="1451931" cy="1447990"/>
          </a:xfrm>
          <a:prstGeom prst="rect">
            <a:avLst/>
          </a:prstGeom>
        </p:spPr>
      </p:pic>
      <p:sp>
        <p:nvSpPr>
          <p:cNvPr id="17" name="Content Placeholder 4"/>
          <p:cNvSpPr>
            <a:spLocks noGrp="1"/>
          </p:cNvSpPr>
          <p:nvPr>
            <p:ph sz="half" idx="4294967295"/>
          </p:nvPr>
        </p:nvSpPr>
        <p:spPr>
          <a:xfrm>
            <a:off x="4599519" y="4833189"/>
            <a:ext cx="3352800" cy="1133855"/>
          </a:xfrm>
          <a:prstGeom prst="rect">
            <a:avLst/>
          </a:prstGeom>
        </p:spPr>
        <p:txBody>
          <a:bodyPr>
            <a:noAutofit/>
          </a:bodyPr>
          <a:lstStyle/>
          <a:p>
            <a:pPr marL="0" indent="0">
              <a:lnSpc>
                <a:spcPts val="3000"/>
              </a:lnSpc>
              <a:buNone/>
            </a:pPr>
            <a:r>
              <a:rPr lang="en-US" sz="2800" b="1" dirty="0"/>
              <a:t>SecureCare</a:t>
            </a:r>
          </a:p>
        </p:txBody>
      </p:sp>
      <p:pic>
        <p:nvPicPr>
          <p:cNvPr id="18" name="Content Placeholder 10"/>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599519" y="2876142"/>
            <a:ext cx="2094925" cy="1882775"/>
          </a:xfrm>
          <a:prstGeom prst="rect">
            <a:avLst/>
          </a:prstGeom>
        </p:spPr>
      </p:pic>
      <p:sp>
        <p:nvSpPr>
          <p:cNvPr id="23" name="Freeform 7"/>
          <p:cNvSpPr>
            <a:spLocks noEditPoints="1"/>
          </p:cNvSpPr>
          <p:nvPr/>
        </p:nvSpPr>
        <p:spPr bwMode="auto">
          <a:xfrm>
            <a:off x="8966423" y="2912448"/>
            <a:ext cx="892175" cy="1385888"/>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solidFill>
            <a:srgbClr val="95C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4"/>
          <p:cNvSpPr>
            <a:spLocks noGrp="1"/>
          </p:cNvSpPr>
          <p:nvPr>
            <p:ph sz="half" idx="4294967295"/>
          </p:nvPr>
        </p:nvSpPr>
        <p:spPr>
          <a:xfrm>
            <a:off x="836240" y="4833189"/>
            <a:ext cx="3352800" cy="1133855"/>
          </a:xfrm>
          <a:prstGeom prst="rect">
            <a:avLst/>
          </a:prstGeom>
        </p:spPr>
        <p:txBody>
          <a:bodyPr>
            <a:noAutofit/>
          </a:bodyPr>
          <a:lstStyle/>
          <a:p>
            <a:pPr marL="0" indent="0">
              <a:lnSpc>
                <a:spcPts val="3000"/>
              </a:lnSpc>
              <a:buNone/>
            </a:pPr>
            <a:r>
              <a:rPr lang="en-US" sz="2800" b="1" dirty="0"/>
              <a:t>Parents </a:t>
            </a:r>
          </a:p>
        </p:txBody>
      </p:sp>
      <p:sp>
        <p:nvSpPr>
          <p:cNvPr id="25" name="Content Placeholder 4"/>
          <p:cNvSpPr>
            <a:spLocks noGrp="1"/>
          </p:cNvSpPr>
          <p:nvPr>
            <p:ph sz="half" idx="4294967295"/>
          </p:nvPr>
        </p:nvSpPr>
        <p:spPr>
          <a:xfrm>
            <a:off x="8138125" y="4521651"/>
            <a:ext cx="2649892" cy="1133855"/>
          </a:xfrm>
          <a:prstGeom prst="rect">
            <a:avLst/>
          </a:prstGeom>
        </p:spPr>
        <p:txBody>
          <a:bodyPr>
            <a:noAutofit/>
          </a:bodyPr>
          <a:lstStyle/>
          <a:p>
            <a:pPr marL="0" indent="0">
              <a:lnSpc>
                <a:spcPts val="3000"/>
              </a:lnSpc>
              <a:buNone/>
            </a:pPr>
            <a:r>
              <a:rPr lang="en-US" sz="2800" b="1" dirty="0"/>
              <a:t>Adult daughter</a:t>
            </a:r>
          </a:p>
        </p:txBody>
      </p:sp>
      <p:sp>
        <p:nvSpPr>
          <p:cNvPr id="26" name="Content Placeholder 2"/>
          <p:cNvSpPr>
            <a:spLocks noGrp="1"/>
          </p:cNvSpPr>
          <p:nvPr>
            <p:ph sz="half" idx="1"/>
          </p:nvPr>
        </p:nvSpPr>
        <p:spPr>
          <a:xfrm>
            <a:off x="2359936" y="4065066"/>
            <a:ext cx="1829104" cy="1133855"/>
          </a:xfrm>
        </p:spPr>
        <p:txBody>
          <a:bodyPr>
            <a:normAutofit/>
          </a:bodyPr>
          <a:lstStyle/>
          <a:p>
            <a:pPr marL="0" indent="0" algn="ctr">
              <a:lnSpc>
                <a:spcPts val="2000"/>
              </a:lnSpc>
              <a:buNone/>
            </a:pPr>
            <a:r>
              <a:rPr lang="en-US" sz="1800" dirty="0"/>
              <a:t>$15,000/year for 5 years</a:t>
            </a:r>
          </a:p>
        </p:txBody>
      </p:sp>
      <p:sp>
        <p:nvSpPr>
          <p:cNvPr id="27" name="Content Placeholder 2"/>
          <p:cNvSpPr txBox="1">
            <a:spLocks/>
          </p:cNvSpPr>
          <p:nvPr/>
        </p:nvSpPr>
        <p:spPr>
          <a:xfrm>
            <a:off x="8138125" y="4918672"/>
            <a:ext cx="2649892" cy="1133855"/>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sz="1800" dirty="0"/>
              <a:t>Age 85: $921,801 total LTC benefits</a:t>
            </a:r>
          </a:p>
          <a:p>
            <a:pPr marL="0" indent="0" algn="ctr">
              <a:lnSpc>
                <a:spcPts val="2000"/>
              </a:lnSpc>
              <a:buNone/>
            </a:pPr>
            <a:r>
              <a:rPr lang="en-US" sz="1800" dirty="0"/>
              <a:t>Or</a:t>
            </a:r>
          </a:p>
          <a:p>
            <a:pPr marL="0" indent="0" algn="ctr">
              <a:lnSpc>
                <a:spcPts val="2000"/>
              </a:lnSpc>
              <a:buNone/>
            </a:pPr>
            <a:r>
              <a:rPr lang="en-US" sz="1800" dirty="0"/>
              <a:t>$87,374 death benefit to grandchildren</a:t>
            </a:r>
          </a:p>
        </p:txBody>
      </p:sp>
      <p:sp>
        <p:nvSpPr>
          <p:cNvPr id="14" name="Content Placeholder 2"/>
          <p:cNvSpPr txBox="1">
            <a:spLocks/>
          </p:cNvSpPr>
          <p:nvPr/>
        </p:nvSpPr>
        <p:spPr>
          <a:xfrm>
            <a:off x="4694435" y="5269464"/>
            <a:ext cx="1829104" cy="1133855"/>
          </a:xfrm>
          <a:prstGeom prst="rect">
            <a:avLst/>
          </a:prstGeom>
        </p:spPr>
        <p:txBody>
          <a:bodyPr vert="horz" lIns="0" tIns="0" rIns="0" bIns="0" rtlCol="0" anchor="t" anchorCtr="0">
            <a:norm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Font typeface="Arial" panose="020B0604020202020204" pitchFamily="34" charset="0"/>
              <a:buNone/>
            </a:pPr>
            <a:r>
              <a:rPr lang="en-US" sz="1800" dirty="0"/>
              <a:t>$75,000 policy</a:t>
            </a:r>
          </a:p>
        </p:txBody>
      </p:sp>
      <p:grpSp>
        <p:nvGrpSpPr>
          <p:cNvPr id="19" name="Group 18"/>
          <p:cNvGrpSpPr/>
          <p:nvPr/>
        </p:nvGrpSpPr>
        <p:grpSpPr>
          <a:xfrm>
            <a:off x="2359936" y="3480421"/>
            <a:ext cx="2053777" cy="523220"/>
            <a:chOff x="3031676" y="3486492"/>
            <a:chExt cx="2053777" cy="523220"/>
          </a:xfrm>
        </p:grpSpPr>
        <p:cxnSp>
          <p:nvCxnSpPr>
            <p:cNvPr id="21" name="Straight Arrow Connector 20"/>
            <p:cNvCxnSpPr/>
            <p:nvPr/>
          </p:nvCxnSpPr>
          <p:spPr>
            <a:xfrm>
              <a:off x="3031676" y="3744096"/>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527014" y="3486492"/>
              <a:ext cx="891717" cy="523220"/>
              <a:chOff x="3398965" y="3486492"/>
              <a:chExt cx="891717" cy="523220"/>
            </a:xfrm>
          </p:grpSpPr>
          <p:sp>
            <p:nvSpPr>
              <p:cNvPr id="29" name="Oval 28"/>
              <p:cNvSpPr/>
              <p:nvPr/>
            </p:nvSpPr>
            <p:spPr>
              <a:xfrm>
                <a:off x="3606144" y="3509423"/>
                <a:ext cx="477358" cy="47735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98965" y="3486492"/>
                <a:ext cx="891717" cy="523220"/>
              </a:xfrm>
              <a:prstGeom prst="rect">
                <a:avLst/>
              </a:prstGeom>
              <a:noFill/>
              <a:ln>
                <a:noFill/>
              </a:ln>
            </p:spPr>
            <p:txBody>
              <a:bodyPr wrap="square" rtlCol="0">
                <a:spAutoFit/>
              </a:bodyPr>
              <a:lstStyle/>
              <a:p>
                <a:pPr algn="ctr"/>
                <a:r>
                  <a:rPr lang="en-US" sz="2800" b="1" dirty="0">
                    <a:solidFill>
                      <a:schemeClr val="bg1"/>
                    </a:solidFill>
                  </a:rPr>
                  <a:t>$</a:t>
                </a:r>
                <a:endParaRPr lang="en-US" sz="3600" b="1" dirty="0">
                  <a:solidFill>
                    <a:schemeClr val="bg1"/>
                  </a:solidFill>
                </a:endParaRPr>
              </a:p>
            </p:txBody>
          </p:sp>
        </p:grpSp>
      </p:grpSp>
      <p:cxnSp>
        <p:nvCxnSpPr>
          <p:cNvPr id="32" name="Straight Arrow Connector 31"/>
          <p:cNvCxnSpPr>
            <a:cxnSpLocks/>
          </p:cNvCxnSpPr>
          <p:nvPr/>
        </p:nvCxnSpPr>
        <p:spPr>
          <a:xfrm>
            <a:off x="6761746" y="3741772"/>
            <a:ext cx="2053777" cy="12955"/>
          </a:xfrm>
          <a:prstGeom prst="straightConnector1">
            <a:avLst/>
          </a:prstGeom>
          <a:ln w="82550">
            <a:solidFill>
              <a:schemeClr val="accent2">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264613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39"/>
            <a:ext cx="3217635" cy="4757563"/>
          </a:xfrm>
        </p:spPr>
        <p:txBody>
          <a:bodyPr>
            <a:normAutofit/>
          </a:bodyPr>
          <a:lstStyle/>
          <a:p>
            <a:pPr>
              <a:lnSpc>
                <a:spcPct val="100000"/>
              </a:lnSpc>
            </a:pPr>
            <a:r>
              <a:rPr lang="en-US" dirty="0"/>
              <a:t>HSA funding</a:t>
            </a:r>
            <a:br>
              <a:rPr lang="en-US" dirty="0"/>
            </a:br>
            <a:r>
              <a:rPr lang="en-US" dirty="0"/>
              <a:t>strategy</a:t>
            </a:r>
            <a:endParaRPr lang="en-US" sz="4400" dirty="0"/>
          </a:p>
        </p:txBody>
      </p:sp>
      <p:grpSp>
        <p:nvGrpSpPr>
          <p:cNvPr id="3" name="Group 2"/>
          <p:cNvGrpSpPr/>
          <p:nvPr/>
        </p:nvGrpSpPr>
        <p:grpSpPr>
          <a:xfrm>
            <a:off x="831851" y="5523328"/>
            <a:ext cx="861482" cy="745710"/>
            <a:chOff x="1678518" y="5086350"/>
            <a:chExt cx="1204912" cy="1042988"/>
          </a:xfrm>
        </p:grpSpPr>
        <p:sp>
          <p:nvSpPr>
            <p:cNvPr id="7" name="Freeform 5"/>
            <p:cNvSpPr>
              <a:spLocks noEditPoints="1"/>
            </p:cNvSpPr>
            <p:nvPr/>
          </p:nvSpPr>
          <p:spPr bwMode="auto">
            <a:xfrm>
              <a:off x="2075393" y="5086350"/>
              <a:ext cx="322262" cy="269875"/>
            </a:xfrm>
            <a:custGeom>
              <a:avLst/>
              <a:gdLst>
                <a:gd name="T0" fmla="*/ 391 w 449"/>
                <a:gd name="T1" fmla="*/ 375 h 375"/>
                <a:gd name="T2" fmla="*/ 449 w 449"/>
                <a:gd name="T3" fmla="*/ 224 h 375"/>
                <a:gd name="T4" fmla="*/ 225 w 449"/>
                <a:gd name="T5" fmla="*/ 0 h 375"/>
                <a:gd name="T6" fmla="*/ 0 w 449"/>
                <a:gd name="T7" fmla="*/ 224 h 375"/>
                <a:gd name="T8" fmla="*/ 58 w 449"/>
                <a:gd name="T9" fmla="*/ 375 h 375"/>
                <a:gd name="T10" fmla="*/ 391 w 449"/>
                <a:gd name="T11" fmla="*/ 375 h 375"/>
                <a:gd name="T12" fmla="*/ 225 w 449"/>
                <a:gd name="T13" fmla="*/ 93 h 375"/>
                <a:gd name="T14" fmla="*/ 356 w 449"/>
                <a:gd name="T15" fmla="*/ 224 h 375"/>
                <a:gd name="T16" fmla="*/ 225 w 449"/>
                <a:gd name="T17" fmla="*/ 356 h 375"/>
                <a:gd name="T18" fmla="*/ 94 w 449"/>
                <a:gd name="T19" fmla="*/ 224 h 375"/>
                <a:gd name="T20" fmla="*/ 225 w 449"/>
                <a:gd name="T21" fmla="*/ 9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75">
                  <a:moveTo>
                    <a:pt x="391" y="375"/>
                  </a:moveTo>
                  <a:cubicBezTo>
                    <a:pt x="427" y="335"/>
                    <a:pt x="449" y="282"/>
                    <a:pt x="449" y="224"/>
                  </a:cubicBezTo>
                  <a:cubicBezTo>
                    <a:pt x="449" y="101"/>
                    <a:pt x="348" y="0"/>
                    <a:pt x="225" y="0"/>
                  </a:cubicBezTo>
                  <a:cubicBezTo>
                    <a:pt x="101" y="0"/>
                    <a:pt x="0" y="101"/>
                    <a:pt x="0" y="224"/>
                  </a:cubicBezTo>
                  <a:cubicBezTo>
                    <a:pt x="0" y="282"/>
                    <a:pt x="22" y="335"/>
                    <a:pt x="58" y="375"/>
                  </a:cubicBezTo>
                  <a:lnTo>
                    <a:pt x="391" y="375"/>
                  </a:lnTo>
                  <a:close/>
                  <a:moveTo>
                    <a:pt x="225" y="93"/>
                  </a:moveTo>
                  <a:cubicBezTo>
                    <a:pt x="297" y="93"/>
                    <a:pt x="356" y="152"/>
                    <a:pt x="356" y="224"/>
                  </a:cubicBezTo>
                  <a:cubicBezTo>
                    <a:pt x="356" y="297"/>
                    <a:pt x="297" y="356"/>
                    <a:pt x="225" y="356"/>
                  </a:cubicBezTo>
                  <a:cubicBezTo>
                    <a:pt x="152" y="356"/>
                    <a:pt x="94" y="297"/>
                    <a:pt x="94" y="224"/>
                  </a:cubicBezTo>
                  <a:cubicBezTo>
                    <a:pt x="94" y="152"/>
                    <a:pt x="152" y="93"/>
                    <a:pt x="225"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6"/>
            <p:cNvSpPr>
              <a:spLocks noChangeArrowheads="1"/>
            </p:cNvSpPr>
            <p:nvPr/>
          </p:nvSpPr>
          <p:spPr bwMode="auto">
            <a:xfrm>
              <a:off x="2500843" y="5514975"/>
              <a:ext cx="100012" cy="1000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678518" y="5222875"/>
              <a:ext cx="1204912" cy="906463"/>
            </a:xfrm>
            <a:custGeom>
              <a:avLst/>
              <a:gdLst>
                <a:gd name="T0" fmla="*/ 1575 w 1678"/>
                <a:gd name="T1" fmla="*/ 455 h 1262"/>
                <a:gd name="T2" fmla="*/ 1534 w 1678"/>
                <a:gd name="T3" fmla="*/ 455 h 1262"/>
                <a:gd name="T4" fmla="*/ 1389 w 1678"/>
                <a:gd name="T5" fmla="*/ 261 h 1262"/>
                <a:gd name="T6" fmla="*/ 1389 w 1678"/>
                <a:gd name="T7" fmla="*/ 0 h 1262"/>
                <a:gd name="T8" fmla="*/ 1342 w 1678"/>
                <a:gd name="T9" fmla="*/ 0 h 1262"/>
                <a:gd name="T10" fmla="*/ 1060 w 1678"/>
                <a:gd name="T11" fmla="*/ 165 h 1262"/>
                <a:gd name="T12" fmla="*/ 593 w 1678"/>
                <a:gd name="T13" fmla="*/ 165 h 1262"/>
                <a:gd name="T14" fmla="*/ 156 w 1678"/>
                <a:gd name="T15" fmla="*/ 489 h 1262"/>
                <a:gd name="T16" fmla="*/ 224 w 1678"/>
                <a:gd name="T17" fmla="*/ 533 h 1262"/>
                <a:gd name="T18" fmla="*/ 240 w 1678"/>
                <a:gd name="T19" fmla="*/ 533 h 1262"/>
                <a:gd name="T20" fmla="*/ 593 w 1678"/>
                <a:gd name="T21" fmla="*/ 259 h 1262"/>
                <a:gd name="T22" fmla="*/ 1125 w 1678"/>
                <a:gd name="T23" fmla="*/ 259 h 1262"/>
                <a:gd name="T24" fmla="*/ 1136 w 1678"/>
                <a:gd name="T25" fmla="*/ 227 h 1262"/>
                <a:gd name="T26" fmla="*/ 1296 w 1678"/>
                <a:gd name="T27" fmla="*/ 97 h 1262"/>
                <a:gd name="T28" fmla="*/ 1296 w 1678"/>
                <a:gd name="T29" fmla="*/ 309 h 1262"/>
                <a:gd name="T30" fmla="*/ 1316 w 1678"/>
                <a:gd name="T31" fmla="*/ 323 h 1262"/>
                <a:gd name="T32" fmla="*/ 1456 w 1678"/>
                <a:gd name="T33" fmla="*/ 516 h 1262"/>
                <a:gd name="T34" fmla="*/ 1466 w 1678"/>
                <a:gd name="T35" fmla="*/ 549 h 1262"/>
                <a:gd name="T36" fmla="*/ 1568 w 1678"/>
                <a:gd name="T37" fmla="*/ 549 h 1262"/>
                <a:gd name="T38" fmla="*/ 1585 w 1678"/>
                <a:gd name="T39" fmla="*/ 622 h 1262"/>
                <a:gd name="T40" fmla="*/ 1568 w 1678"/>
                <a:gd name="T41" fmla="*/ 695 h 1262"/>
                <a:gd name="T42" fmla="*/ 1466 w 1678"/>
                <a:gd name="T43" fmla="*/ 695 h 1262"/>
                <a:gd name="T44" fmla="*/ 1456 w 1678"/>
                <a:gd name="T45" fmla="*/ 728 h 1262"/>
                <a:gd name="T46" fmla="*/ 1196 w 1678"/>
                <a:gd name="T47" fmla="*/ 974 h 1262"/>
                <a:gd name="T48" fmla="*/ 1196 w 1678"/>
                <a:gd name="T49" fmla="*/ 1169 h 1262"/>
                <a:gd name="T50" fmla="*/ 1196 w 1678"/>
                <a:gd name="T51" fmla="*/ 1169 h 1262"/>
                <a:gd name="T52" fmla="*/ 1196 w 1678"/>
                <a:gd name="T53" fmla="*/ 1169 h 1262"/>
                <a:gd name="T54" fmla="*/ 1108 w 1678"/>
                <a:gd name="T55" fmla="*/ 1169 h 1262"/>
                <a:gd name="T56" fmla="*/ 1108 w 1678"/>
                <a:gd name="T57" fmla="*/ 1169 h 1262"/>
                <a:gd name="T58" fmla="*/ 1108 w 1678"/>
                <a:gd name="T59" fmla="*/ 1169 h 1262"/>
                <a:gd name="T60" fmla="*/ 924 w 1678"/>
                <a:gd name="T61" fmla="*/ 985 h 1262"/>
                <a:gd name="T62" fmla="*/ 716 w 1678"/>
                <a:gd name="T63" fmla="*/ 985 h 1262"/>
                <a:gd name="T64" fmla="*/ 716 w 1678"/>
                <a:gd name="T65" fmla="*/ 1169 h 1262"/>
                <a:gd name="T66" fmla="*/ 627 w 1678"/>
                <a:gd name="T67" fmla="*/ 1169 h 1262"/>
                <a:gd name="T68" fmla="*/ 336 w 1678"/>
                <a:gd name="T69" fmla="*/ 878 h 1262"/>
                <a:gd name="T70" fmla="*/ 335 w 1678"/>
                <a:gd name="T71" fmla="*/ 878 h 1262"/>
                <a:gd name="T72" fmla="*/ 230 w 1678"/>
                <a:gd name="T73" fmla="*/ 622 h 1262"/>
                <a:gd name="T74" fmla="*/ 231 w 1678"/>
                <a:gd name="T75" fmla="*/ 589 h 1262"/>
                <a:gd name="T76" fmla="*/ 224 w 1678"/>
                <a:gd name="T77" fmla="*/ 589 h 1262"/>
                <a:gd name="T78" fmla="*/ 224 w 1678"/>
                <a:gd name="T79" fmla="*/ 589 h 1262"/>
                <a:gd name="T80" fmla="*/ 93 w 1678"/>
                <a:gd name="T81" fmla="*/ 458 h 1262"/>
                <a:gd name="T82" fmla="*/ 0 w 1678"/>
                <a:gd name="T83" fmla="*/ 458 h 1262"/>
                <a:gd name="T84" fmla="*/ 138 w 1678"/>
                <a:gd name="T85" fmla="*/ 665 h 1262"/>
                <a:gd name="T86" fmla="*/ 279 w 1678"/>
                <a:gd name="T87" fmla="*/ 953 h 1262"/>
                <a:gd name="T88" fmla="*/ 279 w 1678"/>
                <a:gd name="T89" fmla="*/ 953 h 1262"/>
                <a:gd name="T90" fmla="*/ 588 w 1678"/>
                <a:gd name="T91" fmla="*/ 1262 h 1262"/>
                <a:gd name="T92" fmla="*/ 809 w 1678"/>
                <a:gd name="T93" fmla="*/ 1262 h 1262"/>
                <a:gd name="T94" fmla="*/ 809 w 1678"/>
                <a:gd name="T95" fmla="*/ 1078 h 1262"/>
                <a:gd name="T96" fmla="*/ 885 w 1678"/>
                <a:gd name="T97" fmla="*/ 1078 h 1262"/>
                <a:gd name="T98" fmla="*/ 885 w 1678"/>
                <a:gd name="T99" fmla="*/ 1078 h 1262"/>
                <a:gd name="T100" fmla="*/ 1069 w 1678"/>
                <a:gd name="T101" fmla="*/ 1262 h 1262"/>
                <a:gd name="T102" fmla="*/ 1289 w 1678"/>
                <a:gd name="T103" fmla="*/ 1262 h 1262"/>
                <a:gd name="T104" fmla="*/ 1289 w 1678"/>
                <a:gd name="T105" fmla="*/ 1041 h 1262"/>
                <a:gd name="T106" fmla="*/ 1534 w 1678"/>
                <a:gd name="T107" fmla="*/ 788 h 1262"/>
                <a:gd name="T108" fmla="*/ 1575 w 1678"/>
                <a:gd name="T109" fmla="*/ 788 h 1262"/>
                <a:gd name="T110" fmla="*/ 1678 w 1678"/>
                <a:gd name="T111" fmla="*/ 622 h 1262"/>
                <a:gd name="T112" fmla="*/ 1575 w 1678"/>
                <a:gd name="T113" fmla="*/ 455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8" h="1262">
                  <a:moveTo>
                    <a:pt x="1575" y="455"/>
                  </a:moveTo>
                  <a:cubicBezTo>
                    <a:pt x="1534" y="455"/>
                    <a:pt x="1534" y="455"/>
                    <a:pt x="1534" y="455"/>
                  </a:cubicBezTo>
                  <a:cubicBezTo>
                    <a:pt x="1504" y="379"/>
                    <a:pt x="1454" y="312"/>
                    <a:pt x="1389" y="261"/>
                  </a:cubicBezTo>
                  <a:cubicBezTo>
                    <a:pt x="1389" y="0"/>
                    <a:pt x="1389" y="0"/>
                    <a:pt x="1389" y="0"/>
                  </a:cubicBezTo>
                  <a:cubicBezTo>
                    <a:pt x="1342" y="0"/>
                    <a:pt x="1342" y="0"/>
                    <a:pt x="1342" y="0"/>
                  </a:cubicBezTo>
                  <a:cubicBezTo>
                    <a:pt x="1212" y="0"/>
                    <a:pt x="1109" y="61"/>
                    <a:pt x="1060" y="165"/>
                  </a:cubicBezTo>
                  <a:cubicBezTo>
                    <a:pt x="593" y="165"/>
                    <a:pt x="593" y="165"/>
                    <a:pt x="593" y="165"/>
                  </a:cubicBezTo>
                  <a:cubicBezTo>
                    <a:pt x="387" y="165"/>
                    <a:pt x="213" y="302"/>
                    <a:pt x="156" y="489"/>
                  </a:cubicBezTo>
                  <a:cubicBezTo>
                    <a:pt x="168" y="515"/>
                    <a:pt x="194" y="533"/>
                    <a:pt x="224" y="533"/>
                  </a:cubicBezTo>
                  <a:cubicBezTo>
                    <a:pt x="240" y="533"/>
                    <a:pt x="240" y="533"/>
                    <a:pt x="240" y="533"/>
                  </a:cubicBezTo>
                  <a:cubicBezTo>
                    <a:pt x="280" y="376"/>
                    <a:pt x="423" y="259"/>
                    <a:pt x="593" y="259"/>
                  </a:cubicBezTo>
                  <a:cubicBezTo>
                    <a:pt x="1125" y="259"/>
                    <a:pt x="1125" y="259"/>
                    <a:pt x="1125" y="259"/>
                  </a:cubicBezTo>
                  <a:cubicBezTo>
                    <a:pt x="1136" y="227"/>
                    <a:pt x="1136" y="227"/>
                    <a:pt x="1136" y="227"/>
                  </a:cubicBezTo>
                  <a:cubicBezTo>
                    <a:pt x="1160" y="155"/>
                    <a:pt x="1217" y="109"/>
                    <a:pt x="1296" y="97"/>
                  </a:cubicBezTo>
                  <a:cubicBezTo>
                    <a:pt x="1296" y="309"/>
                    <a:pt x="1296" y="309"/>
                    <a:pt x="1296" y="309"/>
                  </a:cubicBezTo>
                  <a:cubicBezTo>
                    <a:pt x="1316" y="323"/>
                    <a:pt x="1316" y="323"/>
                    <a:pt x="1316" y="323"/>
                  </a:cubicBezTo>
                  <a:cubicBezTo>
                    <a:pt x="1383" y="370"/>
                    <a:pt x="1433" y="438"/>
                    <a:pt x="1456" y="516"/>
                  </a:cubicBezTo>
                  <a:cubicBezTo>
                    <a:pt x="1466" y="549"/>
                    <a:pt x="1466" y="549"/>
                    <a:pt x="1466" y="549"/>
                  </a:cubicBezTo>
                  <a:cubicBezTo>
                    <a:pt x="1568" y="549"/>
                    <a:pt x="1568" y="549"/>
                    <a:pt x="1568" y="549"/>
                  </a:cubicBezTo>
                  <a:cubicBezTo>
                    <a:pt x="1574" y="557"/>
                    <a:pt x="1585" y="582"/>
                    <a:pt x="1585" y="622"/>
                  </a:cubicBezTo>
                  <a:cubicBezTo>
                    <a:pt x="1585" y="661"/>
                    <a:pt x="1574" y="686"/>
                    <a:pt x="1568" y="695"/>
                  </a:cubicBezTo>
                  <a:cubicBezTo>
                    <a:pt x="1466" y="695"/>
                    <a:pt x="1466" y="695"/>
                    <a:pt x="1466" y="695"/>
                  </a:cubicBezTo>
                  <a:cubicBezTo>
                    <a:pt x="1456" y="728"/>
                    <a:pt x="1456" y="728"/>
                    <a:pt x="1456" y="728"/>
                  </a:cubicBezTo>
                  <a:cubicBezTo>
                    <a:pt x="1418" y="853"/>
                    <a:pt x="1318" y="945"/>
                    <a:pt x="1196" y="974"/>
                  </a:cubicBezTo>
                  <a:cubicBezTo>
                    <a:pt x="1196" y="1169"/>
                    <a:pt x="1196" y="1169"/>
                    <a:pt x="1196" y="1169"/>
                  </a:cubicBezTo>
                  <a:cubicBezTo>
                    <a:pt x="1196" y="1169"/>
                    <a:pt x="1196" y="1169"/>
                    <a:pt x="1196" y="1169"/>
                  </a:cubicBezTo>
                  <a:cubicBezTo>
                    <a:pt x="1196" y="1169"/>
                    <a:pt x="1196" y="1169"/>
                    <a:pt x="1196" y="1169"/>
                  </a:cubicBezTo>
                  <a:cubicBezTo>
                    <a:pt x="1108" y="1169"/>
                    <a:pt x="1108" y="1169"/>
                    <a:pt x="1108" y="1169"/>
                  </a:cubicBezTo>
                  <a:cubicBezTo>
                    <a:pt x="1108" y="1169"/>
                    <a:pt x="1108" y="1169"/>
                    <a:pt x="1108" y="1169"/>
                  </a:cubicBezTo>
                  <a:cubicBezTo>
                    <a:pt x="1108" y="1169"/>
                    <a:pt x="1108" y="1169"/>
                    <a:pt x="1108" y="1169"/>
                  </a:cubicBezTo>
                  <a:cubicBezTo>
                    <a:pt x="924" y="985"/>
                    <a:pt x="924" y="985"/>
                    <a:pt x="924" y="985"/>
                  </a:cubicBezTo>
                  <a:cubicBezTo>
                    <a:pt x="716" y="985"/>
                    <a:pt x="716" y="985"/>
                    <a:pt x="716" y="985"/>
                  </a:cubicBezTo>
                  <a:cubicBezTo>
                    <a:pt x="716" y="1169"/>
                    <a:pt x="716" y="1169"/>
                    <a:pt x="716" y="1169"/>
                  </a:cubicBezTo>
                  <a:cubicBezTo>
                    <a:pt x="627" y="1169"/>
                    <a:pt x="627" y="1169"/>
                    <a:pt x="627" y="1169"/>
                  </a:cubicBezTo>
                  <a:cubicBezTo>
                    <a:pt x="336" y="878"/>
                    <a:pt x="336" y="878"/>
                    <a:pt x="336" y="878"/>
                  </a:cubicBezTo>
                  <a:cubicBezTo>
                    <a:pt x="335" y="878"/>
                    <a:pt x="335" y="878"/>
                    <a:pt x="335" y="878"/>
                  </a:cubicBezTo>
                  <a:cubicBezTo>
                    <a:pt x="267" y="809"/>
                    <a:pt x="230" y="719"/>
                    <a:pt x="230" y="622"/>
                  </a:cubicBezTo>
                  <a:cubicBezTo>
                    <a:pt x="230" y="611"/>
                    <a:pt x="230" y="600"/>
                    <a:pt x="231" y="589"/>
                  </a:cubicBezTo>
                  <a:cubicBezTo>
                    <a:pt x="224" y="589"/>
                    <a:pt x="224" y="589"/>
                    <a:pt x="224" y="589"/>
                  </a:cubicBezTo>
                  <a:cubicBezTo>
                    <a:pt x="224" y="589"/>
                    <a:pt x="224" y="589"/>
                    <a:pt x="224" y="589"/>
                  </a:cubicBezTo>
                  <a:cubicBezTo>
                    <a:pt x="152" y="589"/>
                    <a:pt x="93" y="530"/>
                    <a:pt x="93" y="458"/>
                  </a:cubicBezTo>
                  <a:cubicBezTo>
                    <a:pt x="0" y="458"/>
                    <a:pt x="0" y="458"/>
                    <a:pt x="0" y="458"/>
                  </a:cubicBezTo>
                  <a:cubicBezTo>
                    <a:pt x="0" y="551"/>
                    <a:pt x="57" y="632"/>
                    <a:pt x="138" y="665"/>
                  </a:cubicBezTo>
                  <a:cubicBezTo>
                    <a:pt x="149" y="775"/>
                    <a:pt x="198" y="876"/>
                    <a:pt x="279" y="953"/>
                  </a:cubicBezTo>
                  <a:cubicBezTo>
                    <a:pt x="279" y="953"/>
                    <a:pt x="279" y="953"/>
                    <a:pt x="279" y="953"/>
                  </a:cubicBezTo>
                  <a:cubicBezTo>
                    <a:pt x="588" y="1262"/>
                    <a:pt x="588" y="1262"/>
                    <a:pt x="588" y="1262"/>
                  </a:cubicBezTo>
                  <a:cubicBezTo>
                    <a:pt x="809" y="1262"/>
                    <a:pt x="809" y="1262"/>
                    <a:pt x="809" y="1262"/>
                  </a:cubicBezTo>
                  <a:cubicBezTo>
                    <a:pt x="809" y="1078"/>
                    <a:pt x="809" y="1078"/>
                    <a:pt x="809" y="1078"/>
                  </a:cubicBezTo>
                  <a:cubicBezTo>
                    <a:pt x="885" y="1078"/>
                    <a:pt x="885" y="1078"/>
                    <a:pt x="885" y="1078"/>
                  </a:cubicBezTo>
                  <a:cubicBezTo>
                    <a:pt x="885" y="1078"/>
                    <a:pt x="885" y="1078"/>
                    <a:pt x="885" y="1078"/>
                  </a:cubicBezTo>
                  <a:cubicBezTo>
                    <a:pt x="1069" y="1262"/>
                    <a:pt x="1069" y="1262"/>
                    <a:pt x="1069" y="1262"/>
                  </a:cubicBezTo>
                  <a:cubicBezTo>
                    <a:pt x="1289" y="1262"/>
                    <a:pt x="1289" y="1262"/>
                    <a:pt x="1289" y="1262"/>
                  </a:cubicBezTo>
                  <a:cubicBezTo>
                    <a:pt x="1289" y="1041"/>
                    <a:pt x="1289" y="1041"/>
                    <a:pt x="1289" y="1041"/>
                  </a:cubicBezTo>
                  <a:cubicBezTo>
                    <a:pt x="1400" y="994"/>
                    <a:pt x="1489" y="904"/>
                    <a:pt x="1534" y="788"/>
                  </a:cubicBezTo>
                  <a:cubicBezTo>
                    <a:pt x="1575" y="788"/>
                    <a:pt x="1575" y="788"/>
                    <a:pt x="1575" y="788"/>
                  </a:cubicBezTo>
                  <a:cubicBezTo>
                    <a:pt x="1635" y="788"/>
                    <a:pt x="1678" y="718"/>
                    <a:pt x="1678" y="622"/>
                  </a:cubicBezTo>
                  <a:cubicBezTo>
                    <a:pt x="1678" y="525"/>
                    <a:pt x="1635" y="455"/>
                    <a:pt x="1575" y="4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59671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14">
            <a:extLst>
              <a:ext uri="{FF2B5EF4-FFF2-40B4-BE49-F238E27FC236}">
                <a16:creationId xmlns:a16="http://schemas.microsoft.com/office/drawing/2014/main" id="{50B33B30-0F81-44BE-BD03-D84B587C3042}"/>
              </a:ext>
            </a:extLst>
          </p:cNvPr>
          <p:cNvGraphicFramePr>
            <a:graphicFrameLocks/>
          </p:cNvGraphicFramePr>
          <p:nvPr>
            <p:extLst>
              <p:ext uri="{D42A27DB-BD31-4B8C-83A1-F6EECF244321}">
                <p14:modId xmlns:p14="http://schemas.microsoft.com/office/powerpoint/2010/main" val="1080109276"/>
              </p:ext>
            </p:extLst>
          </p:nvPr>
        </p:nvGraphicFramePr>
        <p:xfrm>
          <a:off x="6312878" y="2337782"/>
          <a:ext cx="5130801" cy="2194560"/>
        </p:xfrm>
        <a:graphic>
          <a:graphicData uri="http://schemas.openxmlformats.org/drawingml/2006/table">
            <a:tbl>
              <a:tblPr firstRow="1" bandRow="1">
                <a:tableStyleId>{5C22544A-7EE6-4342-B048-85BDC9FD1C3A}</a:tableStyleId>
              </a:tblPr>
              <a:tblGrid>
                <a:gridCol w="1710267">
                  <a:extLst>
                    <a:ext uri="{9D8B030D-6E8A-4147-A177-3AD203B41FA5}">
                      <a16:colId xmlns:a16="http://schemas.microsoft.com/office/drawing/2014/main" val="1397221296"/>
                    </a:ext>
                  </a:extLst>
                </a:gridCol>
                <a:gridCol w="1710267">
                  <a:extLst>
                    <a:ext uri="{9D8B030D-6E8A-4147-A177-3AD203B41FA5}">
                      <a16:colId xmlns:a16="http://schemas.microsoft.com/office/drawing/2014/main" val="1113738971"/>
                    </a:ext>
                  </a:extLst>
                </a:gridCol>
                <a:gridCol w="1710267">
                  <a:extLst>
                    <a:ext uri="{9D8B030D-6E8A-4147-A177-3AD203B41FA5}">
                      <a16:colId xmlns:a16="http://schemas.microsoft.com/office/drawing/2014/main" val="1123941189"/>
                    </a:ext>
                  </a:extLst>
                </a:gridCol>
              </a:tblGrid>
              <a:tr h="343154">
                <a:tc>
                  <a:txBody>
                    <a:bodyPr/>
                    <a:lstStyle/>
                    <a:p>
                      <a:r>
                        <a:rPr lang="en-US" sz="1800" dirty="0"/>
                        <a:t>Attained age</a:t>
                      </a:r>
                    </a:p>
                  </a:txBody>
                  <a:tcPr/>
                </a:tc>
                <a:tc>
                  <a:txBody>
                    <a:bodyPr/>
                    <a:lstStyle/>
                    <a:p>
                      <a:pPr algn="r"/>
                      <a:r>
                        <a:rPr lang="en-US" sz="1800" dirty="0"/>
                        <a:t>2020 limit</a:t>
                      </a:r>
                    </a:p>
                  </a:txBody>
                  <a:tcPr anchor="b"/>
                </a:tc>
                <a:tc>
                  <a:txBody>
                    <a:bodyPr/>
                    <a:lstStyle/>
                    <a:p>
                      <a:pPr algn="r"/>
                      <a:r>
                        <a:rPr lang="en-US" sz="1800" dirty="0"/>
                        <a:t>2021 limit</a:t>
                      </a:r>
                    </a:p>
                  </a:txBody>
                  <a:tcPr anchor="b"/>
                </a:tc>
                <a:extLst>
                  <a:ext uri="{0D108BD9-81ED-4DB2-BD59-A6C34878D82A}">
                    <a16:rowId xmlns:a16="http://schemas.microsoft.com/office/drawing/2014/main" val="239577632"/>
                  </a:ext>
                </a:extLst>
              </a:tr>
              <a:tr h="343154">
                <a:tc>
                  <a:txBody>
                    <a:bodyPr/>
                    <a:lstStyle/>
                    <a:p>
                      <a:r>
                        <a:rPr lang="en-US" sz="1800" dirty="0"/>
                        <a:t>40 or less</a:t>
                      </a:r>
                    </a:p>
                  </a:txBody>
                  <a:tcPr/>
                </a:tc>
                <a:tc>
                  <a:txBody>
                    <a:bodyPr/>
                    <a:lstStyle/>
                    <a:p>
                      <a:pPr algn="r"/>
                      <a:r>
                        <a:rPr lang="en-US" sz="1800" dirty="0"/>
                        <a:t>$430</a:t>
                      </a:r>
                    </a:p>
                  </a:txBody>
                  <a:tcPr/>
                </a:tc>
                <a:tc>
                  <a:txBody>
                    <a:bodyPr/>
                    <a:lstStyle/>
                    <a:p>
                      <a:pPr algn="r"/>
                      <a:r>
                        <a:rPr lang="en-US" sz="1800" dirty="0"/>
                        <a:t>$450</a:t>
                      </a:r>
                    </a:p>
                  </a:txBody>
                  <a:tcPr/>
                </a:tc>
                <a:extLst>
                  <a:ext uri="{0D108BD9-81ED-4DB2-BD59-A6C34878D82A}">
                    <a16:rowId xmlns:a16="http://schemas.microsoft.com/office/drawing/2014/main" val="3534967480"/>
                  </a:ext>
                </a:extLst>
              </a:tr>
              <a:tr h="343154">
                <a:tc>
                  <a:txBody>
                    <a:bodyPr/>
                    <a:lstStyle/>
                    <a:p>
                      <a:r>
                        <a:rPr lang="en-US" sz="1800" dirty="0"/>
                        <a:t>41-50</a:t>
                      </a:r>
                    </a:p>
                  </a:txBody>
                  <a:tcPr/>
                </a:tc>
                <a:tc>
                  <a:txBody>
                    <a:bodyPr/>
                    <a:lstStyle/>
                    <a:p>
                      <a:pPr algn="r"/>
                      <a:r>
                        <a:rPr lang="en-US" sz="1800" dirty="0"/>
                        <a:t>$810</a:t>
                      </a:r>
                    </a:p>
                  </a:txBody>
                  <a:tcPr/>
                </a:tc>
                <a:tc>
                  <a:txBody>
                    <a:bodyPr/>
                    <a:lstStyle/>
                    <a:p>
                      <a:pPr algn="r"/>
                      <a:r>
                        <a:rPr lang="en-US" sz="1800" dirty="0"/>
                        <a:t>$850</a:t>
                      </a:r>
                    </a:p>
                  </a:txBody>
                  <a:tcPr/>
                </a:tc>
                <a:extLst>
                  <a:ext uri="{0D108BD9-81ED-4DB2-BD59-A6C34878D82A}">
                    <a16:rowId xmlns:a16="http://schemas.microsoft.com/office/drawing/2014/main" val="2781915452"/>
                  </a:ext>
                </a:extLst>
              </a:tr>
              <a:tr h="343154">
                <a:tc>
                  <a:txBody>
                    <a:bodyPr/>
                    <a:lstStyle/>
                    <a:p>
                      <a:r>
                        <a:rPr lang="en-US" sz="1800" dirty="0"/>
                        <a:t>51-60</a:t>
                      </a:r>
                    </a:p>
                  </a:txBody>
                  <a:tcPr/>
                </a:tc>
                <a:tc>
                  <a:txBody>
                    <a:bodyPr/>
                    <a:lstStyle/>
                    <a:p>
                      <a:pPr algn="r"/>
                      <a:r>
                        <a:rPr lang="en-US" sz="1800" dirty="0"/>
                        <a:t>$1,630</a:t>
                      </a:r>
                    </a:p>
                  </a:txBody>
                  <a:tcPr/>
                </a:tc>
                <a:tc>
                  <a:txBody>
                    <a:bodyPr/>
                    <a:lstStyle/>
                    <a:p>
                      <a:pPr algn="r"/>
                      <a:r>
                        <a:rPr lang="en-US" sz="1800" dirty="0"/>
                        <a:t>$1,690</a:t>
                      </a:r>
                    </a:p>
                  </a:txBody>
                  <a:tcPr/>
                </a:tc>
                <a:extLst>
                  <a:ext uri="{0D108BD9-81ED-4DB2-BD59-A6C34878D82A}">
                    <a16:rowId xmlns:a16="http://schemas.microsoft.com/office/drawing/2014/main" val="3068133146"/>
                  </a:ext>
                </a:extLst>
              </a:tr>
              <a:tr h="343154">
                <a:tc>
                  <a:txBody>
                    <a:bodyPr/>
                    <a:lstStyle/>
                    <a:p>
                      <a:r>
                        <a:rPr lang="en-US" sz="1800" dirty="0"/>
                        <a:t>61-70</a:t>
                      </a:r>
                    </a:p>
                  </a:txBody>
                  <a:tcPr/>
                </a:tc>
                <a:tc>
                  <a:txBody>
                    <a:bodyPr/>
                    <a:lstStyle/>
                    <a:p>
                      <a:pPr algn="r"/>
                      <a:r>
                        <a:rPr lang="en-US" sz="1800" dirty="0"/>
                        <a:t>$4,350</a:t>
                      </a:r>
                    </a:p>
                  </a:txBody>
                  <a:tcPr/>
                </a:tc>
                <a:tc>
                  <a:txBody>
                    <a:bodyPr/>
                    <a:lstStyle/>
                    <a:p>
                      <a:pPr algn="r"/>
                      <a:r>
                        <a:rPr lang="en-US" sz="1800" dirty="0"/>
                        <a:t>$4,520</a:t>
                      </a:r>
                    </a:p>
                  </a:txBody>
                  <a:tcPr/>
                </a:tc>
                <a:extLst>
                  <a:ext uri="{0D108BD9-81ED-4DB2-BD59-A6C34878D82A}">
                    <a16:rowId xmlns:a16="http://schemas.microsoft.com/office/drawing/2014/main" val="1580858532"/>
                  </a:ext>
                </a:extLst>
              </a:tr>
              <a:tr h="343154">
                <a:tc>
                  <a:txBody>
                    <a:bodyPr/>
                    <a:lstStyle/>
                    <a:p>
                      <a:r>
                        <a:rPr lang="en-US" sz="1800" dirty="0"/>
                        <a:t>71+</a:t>
                      </a:r>
                    </a:p>
                  </a:txBody>
                  <a:tcPr/>
                </a:tc>
                <a:tc>
                  <a:txBody>
                    <a:bodyPr/>
                    <a:lstStyle/>
                    <a:p>
                      <a:pPr algn="r"/>
                      <a:r>
                        <a:rPr lang="en-US" sz="1800" dirty="0"/>
                        <a:t>$5,430</a:t>
                      </a:r>
                    </a:p>
                  </a:txBody>
                  <a:tcPr/>
                </a:tc>
                <a:tc>
                  <a:txBody>
                    <a:bodyPr/>
                    <a:lstStyle/>
                    <a:p>
                      <a:pPr algn="r"/>
                      <a:r>
                        <a:rPr lang="en-US" sz="1800" dirty="0"/>
                        <a:t>$5,640</a:t>
                      </a:r>
                    </a:p>
                  </a:txBody>
                  <a:tcPr/>
                </a:tc>
                <a:extLst>
                  <a:ext uri="{0D108BD9-81ED-4DB2-BD59-A6C34878D82A}">
                    <a16:rowId xmlns:a16="http://schemas.microsoft.com/office/drawing/2014/main" val="752596404"/>
                  </a:ext>
                </a:extLst>
              </a:tr>
            </a:tbl>
          </a:graphicData>
        </a:graphic>
      </p:graphicFrame>
      <p:sp>
        <p:nvSpPr>
          <p:cNvPr id="31" name="Rectangle 30">
            <a:extLst>
              <a:ext uri="{FF2B5EF4-FFF2-40B4-BE49-F238E27FC236}">
                <a16:creationId xmlns:a16="http://schemas.microsoft.com/office/drawing/2014/main" id="{2F0968B6-A4C0-425B-B3F4-78D108C4EE74}"/>
              </a:ext>
            </a:extLst>
          </p:cNvPr>
          <p:cNvSpPr/>
          <p:nvPr/>
        </p:nvSpPr>
        <p:spPr>
          <a:xfrm>
            <a:off x="480646" y="1447800"/>
            <a:ext cx="5146431" cy="5246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65D63113-C68D-4DC2-832C-3227D5C7629A}"/>
              </a:ext>
            </a:extLst>
          </p:cNvPr>
          <p:cNvSpPr>
            <a:spLocks noGrp="1"/>
          </p:cNvSpPr>
          <p:nvPr>
            <p:ph type="title"/>
          </p:nvPr>
        </p:nvSpPr>
        <p:spPr>
          <a:xfrm>
            <a:off x="876300" y="2708031"/>
            <a:ext cx="4340469" cy="3141783"/>
          </a:xfrm>
        </p:spPr>
        <p:txBody>
          <a:bodyPr/>
          <a:lstStyle/>
          <a:p>
            <a:r>
              <a:rPr lang="en-US" dirty="0">
                <a:solidFill>
                  <a:schemeClr val="bg1"/>
                </a:solidFill>
              </a:rPr>
              <a:t>Can a Health Savings Account (HSA) be used to pay the premiums for a </a:t>
            </a:r>
            <a:r>
              <a:rPr lang="en-US" dirty="0" err="1">
                <a:solidFill>
                  <a:schemeClr val="bg1"/>
                </a:solidFill>
              </a:rPr>
              <a:t>SecureCare</a:t>
            </a:r>
            <a:r>
              <a:rPr lang="en-US" dirty="0">
                <a:solidFill>
                  <a:schemeClr val="bg1"/>
                </a:solidFill>
              </a:rPr>
              <a:t> policy?</a:t>
            </a:r>
          </a:p>
        </p:txBody>
      </p:sp>
    </p:spTree>
    <p:extLst>
      <p:ext uri="{BB962C8B-B14F-4D97-AF65-F5344CB8AC3E}">
        <p14:creationId xmlns:p14="http://schemas.microsoft.com/office/powerpoint/2010/main" val="1093131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FFA0A7-6C69-483B-9AC9-8557A44E04FC}"/>
              </a:ext>
            </a:extLst>
          </p:cNvPr>
          <p:cNvPicPr>
            <a:picLocks noChangeAspect="1"/>
          </p:cNvPicPr>
          <p:nvPr/>
        </p:nvPicPr>
        <p:blipFill rotWithShape="1">
          <a:blip r:embed="rId3"/>
          <a:srcRect r="81061"/>
          <a:stretch/>
        </p:blipFill>
        <p:spPr>
          <a:xfrm>
            <a:off x="819553" y="1460288"/>
            <a:ext cx="849590" cy="1033521"/>
          </a:xfrm>
          <a:prstGeom prst="rect">
            <a:avLst/>
          </a:prstGeom>
        </p:spPr>
      </p:pic>
      <p:sp>
        <p:nvSpPr>
          <p:cNvPr id="18" name="TextBox 17">
            <a:extLst>
              <a:ext uri="{FF2B5EF4-FFF2-40B4-BE49-F238E27FC236}">
                <a16:creationId xmlns:a16="http://schemas.microsoft.com/office/drawing/2014/main" id="{0111FC48-4950-436E-AD66-28F90F0D2907}"/>
              </a:ext>
            </a:extLst>
          </p:cNvPr>
          <p:cNvSpPr txBox="1"/>
          <p:nvPr/>
        </p:nvSpPr>
        <p:spPr>
          <a:xfrm>
            <a:off x="1669143" y="1460288"/>
            <a:ext cx="6088458"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Howard, age 60</a:t>
            </a:r>
          </a:p>
          <a:p>
            <a:pPr marL="285750" indent="-285750">
              <a:buFont typeface="Arial" panose="020B0604020202020204" pitchFamily="34" charset="0"/>
              <a:buChar char="•"/>
            </a:pPr>
            <a:r>
              <a:rPr lang="en-US" sz="2000" dirty="0"/>
              <a:t>HSA account with $40,000</a:t>
            </a:r>
          </a:p>
          <a:p>
            <a:pPr marL="285750" indent="-285750">
              <a:buFont typeface="Arial" panose="020B0604020202020204" pitchFamily="34" charset="0"/>
              <a:buChar char="•"/>
            </a:pPr>
            <a:r>
              <a:rPr lang="en-US" sz="2000" dirty="0"/>
              <a:t>$100,000 </a:t>
            </a:r>
            <a:r>
              <a:rPr lang="en-US" sz="2000" dirty="0" err="1"/>
              <a:t>SecureCare</a:t>
            </a:r>
            <a:r>
              <a:rPr lang="en-US" sz="2000" dirty="0"/>
              <a:t> policy</a:t>
            </a:r>
          </a:p>
          <a:p>
            <a:pPr marL="285750" indent="-285750">
              <a:buFont typeface="Arial" panose="020B0604020202020204" pitchFamily="34" charset="0"/>
              <a:buChar char="•"/>
            </a:pPr>
            <a:r>
              <a:rPr lang="en-US" sz="2000" dirty="0"/>
              <a:t>$10,000 annual premium for 10 years</a:t>
            </a:r>
          </a:p>
        </p:txBody>
      </p:sp>
      <p:graphicFrame>
        <p:nvGraphicFramePr>
          <p:cNvPr id="19" name="Content Placeholder 14">
            <a:extLst>
              <a:ext uri="{FF2B5EF4-FFF2-40B4-BE49-F238E27FC236}">
                <a16:creationId xmlns:a16="http://schemas.microsoft.com/office/drawing/2014/main" id="{181A72EF-3B51-4307-A150-5200F9453E26}"/>
              </a:ext>
            </a:extLst>
          </p:cNvPr>
          <p:cNvGraphicFramePr>
            <a:graphicFrameLocks/>
          </p:cNvGraphicFramePr>
          <p:nvPr/>
        </p:nvGraphicFramePr>
        <p:xfrm>
          <a:off x="895493" y="3725489"/>
          <a:ext cx="5130800" cy="1645920"/>
        </p:xfrm>
        <a:graphic>
          <a:graphicData uri="http://schemas.openxmlformats.org/drawingml/2006/table">
            <a:tbl>
              <a:tblPr firstRow="1" bandRow="1">
                <a:tableStyleId>{5C22544A-7EE6-4342-B048-85BDC9FD1C3A}</a:tableStyleId>
              </a:tblPr>
              <a:tblGrid>
                <a:gridCol w="1031350">
                  <a:extLst>
                    <a:ext uri="{9D8B030D-6E8A-4147-A177-3AD203B41FA5}">
                      <a16:colId xmlns:a16="http://schemas.microsoft.com/office/drawing/2014/main" val="1397221296"/>
                    </a:ext>
                  </a:extLst>
                </a:gridCol>
                <a:gridCol w="1349829">
                  <a:extLst>
                    <a:ext uri="{9D8B030D-6E8A-4147-A177-3AD203B41FA5}">
                      <a16:colId xmlns:a16="http://schemas.microsoft.com/office/drawing/2014/main" val="1113738971"/>
                    </a:ext>
                  </a:extLst>
                </a:gridCol>
                <a:gridCol w="1466921">
                  <a:extLst>
                    <a:ext uri="{9D8B030D-6E8A-4147-A177-3AD203B41FA5}">
                      <a16:colId xmlns:a16="http://schemas.microsoft.com/office/drawing/2014/main" val="1123941189"/>
                    </a:ext>
                  </a:extLst>
                </a:gridCol>
                <a:gridCol w="1282700">
                  <a:extLst>
                    <a:ext uri="{9D8B030D-6E8A-4147-A177-3AD203B41FA5}">
                      <a16:colId xmlns:a16="http://schemas.microsoft.com/office/drawing/2014/main" val="3090516660"/>
                    </a:ext>
                  </a:extLst>
                </a:gridCol>
              </a:tblGrid>
              <a:tr h="343154">
                <a:tc>
                  <a:txBody>
                    <a:bodyPr/>
                    <a:lstStyle/>
                    <a:p>
                      <a:endParaRPr lang="en-US" sz="1800" dirty="0"/>
                    </a:p>
                  </a:txBody>
                  <a:tcPr anchor="b"/>
                </a:tc>
                <a:tc>
                  <a:txBody>
                    <a:bodyPr/>
                    <a:lstStyle/>
                    <a:p>
                      <a:pPr algn="ctr"/>
                      <a:r>
                        <a:rPr lang="en-US" sz="1800" dirty="0"/>
                        <a:t>Death benefit</a:t>
                      </a:r>
                    </a:p>
                  </a:txBody>
                  <a:tcPr anchor="b"/>
                </a:tc>
                <a:tc>
                  <a:txBody>
                    <a:bodyPr/>
                    <a:lstStyle/>
                    <a:p>
                      <a:pPr algn="ctr"/>
                      <a:r>
                        <a:rPr lang="en-US" sz="1800" dirty="0"/>
                        <a:t>Monthly LTC benefit</a:t>
                      </a:r>
                    </a:p>
                  </a:txBody>
                  <a:tcPr anchor="b"/>
                </a:tc>
                <a:tc>
                  <a:txBody>
                    <a:bodyPr/>
                    <a:lstStyle/>
                    <a:p>
                      <a:pPr algn="ctr"/>
                      <a:r>
                        <a:rPr lang="en-US" sz="1800" dirty="0"/>
                        <a:t>Total LTC benefits available</a:t>
                      </a:r>
                    </a:p>
                  </a:txBody>
                  <a:tcPr anchor="b"/>
                </a:tc>
                <a:extLst>
                  <a:ext uri="{0D108BD9-81ED-4DB2-BD59-A6C34878D82A}">
                    <a16:rowId xmlns:a16="http://schemas.microsoft.com/office/drawing/2014/main" val="239577632"/>
                  </a:ext>
                </a:extLst>
              </a:tr>
              <a:tr h="343154">
                <a:tc>
                  <a:txBody>
                    <a:bodyPr/>
                    <a:lstStyle/>
                    <a:p>
                      <a:r>
                        <a:rPr lang="en-US" sz="1800" dirty="0"/>
                        <a:t>Day 1</a:t>
                      </a:r>
                    </a:p>
                  </a:txBody>
                  <a:tcPr/>
                </a:tc>
                <a:tc>
                  <a:txBody>
                    <a:bodyPr/>
                    <a:lstStyle/>
                    <a:p>
                      <a:pPr algn="r"/>
                      <a:r>
                        <a:rPr lang="en-US" sz="1800" dirty="0"/>
                        <a:t>$93,514</a:t>
                      </a:r>
                    </a:p>
                  </a:txBody>
                  <a:tcPr/>
                </a:tc>
                <a:tc>
                  <a:txBody>
                    <a:bodyPr/>
                    <a:lstStyle/>
                    <a:p>
                      <a:pPr algn="r"/>
                      <a:r>
                        <a:rPr lang="en-US" sz="1800" dirty="0"/>
                        <a:t>$3,896</a:t>
                      </a:r>
                    </a:p>
                  </a:txBody>
                  <a:tcPr/>
                </a:tc>
                <a:tc>
                  <a:txBody>
                    <a:bodyPr/>
                    <a:lstStyle/>
                    <a:p>
                      <a:pPr algn="r"/>
                      <a:r>
                        <a:rPr lang="en-US" sz="1800" dirty="0"/>
                        <a:t>$302,442</a:t>
                      </a:r>
                    </a:p>
                  </a:txBody>
                  <a:tcPr/>
                </a:tc>
                <a:extLst>
                  <a:ext uri="{0D108BD9-81ED-4DB2-BD59-A6C34878D82A}">
                    <a16:rowId xmlns:a16="http://schemas.microsoft.com/office/drawing/2014/main" val="3534967480"/>
                  </a:ext>
                </a:extLst>
              </a:tr>
              <a:tr h="343154">
                <a:tc>
                  <a:txBody>
                    <a:bodyPr/>
                    <a:lstStyle/>
                    <a:p>
                      <a:r>
                        <a:rPr lang="en-US" sz="1800" dirty="0"/>
                        <a:t>Age 85</a:t>
                      </a:r>
                    </a:p>
                  </a:txBody>
                  <a:tcPr/>
                </a:tc>
                <a:tc>
                  <a:txBody>
                    <a:bodyPr/>
                    <a:lstStyle/>
                    <a:p>
                      <a:pPr algn="r"/>
                      <a:r>
                        <a:rPr lang="en-US" sz="1800" dirty="0"/>
                        <a:t>$100,000</a:t>
                      </a:r>
                    </a:p>
                  </a:txBody>
                  <a:tcPr/>
                </a:tc>
                <a:tc>
                  <a:txBody>
                    <a:bodyPr/>
                    <a:lstStyle/>
                    <a:p>
                      <a:pPr algn="r"/>
                      <a:r>
                        <a:rPr lang="en-US" sz="1800" dirty="0"/>
                        <a:t>$8,158</a:t>
                      </a:r>
                    </a:p>
                  </a:txBody>
                  <a:tcPr/>
                </a:tc>
                <a:tc>
                  <a:txBody>
                    <a:bodyPr/>
                    <a:lstStyle/>
                    <a:p>
                      <a:pPr algn="r"/>
                      <a:r>
                        <a:rPr lang="en-US" sz="1800" dirty="0"/>
                        <a:t>$633,247</a:t>
                      </a:r>
                    </a:p>
                  </a:txBody>
                  <a:tcPr/>
                </a:tc>
                <a:extLst>
                  <a:ext uri="{0D108BD9-81ED-4DB2-BD59-A6C34878D82A}">
                    <a16:rowId xmlns:a16="http://schemas.microsoft.com/office/drawing/2014/main" val="2781915452"/>
                  </a:ext>
                </a:extLst>
              </a:tr>
            </a:tbl>
          </a:graphicData>
        </a:graphic>
      </p:graphicFrame>
      <p:graphicFrame>
        <p:nvGraphicFramePr>
          <p:cNvPr id="20" name="Table 19">
            <a:extLst>
              <a:ext uri="{FF2B5EF4-FFF2-40B4-BE49-F238E27FC236}">
                <a16:creationId xmlns:a16="http://schemas.microsoft.com/office/drawing/2014/main" id="{49994AD9-3AB5-4566-8381-B301F7C18A4C}"/>
              </a:ext>
            </a:extLst>
          </p:cNvPr>
          <p:cNvGraphicFramePr>
            <a:graphicFrameLocks noGrp="1"/>
          </p:cNvGraphicFramePr>
          <p:nvPr/>
        </p:nvGraphicFramePr>
        <p:xfrm>
          <a:off x="6875883" y="1447800"/>
          <a:ext cx="4778544" cy="4719320"/>
        </p:xfrm>
        <a:graphic>
          <a:graphicData uri="http://schemas.openxmlformats.org/drawingml/2006/table">
            <a:tbl>
              <a:tblPr firstRow="1" bandRow="1">
                <a:tableStyleId>{5C22544A-7EE6-4342-B048-85BDC9FD1C3A}</a:tableStyleId>
              </a:tblPr>
              <a:tblGrid>
                <a:gridCol w="1221574">
                  <a:extLst>
                    <a:ext uri="{9D8B030D-6E8A-4147-A177-3AD203B41FA5}">
                      <a16:colId xmlns:a16="http://schemas.microsoft.com/office/drawing/2014/main" val="848842801"/>
                    </a:ext>
                  </a:extLst>
                </a:gridCol>
                <a:gridCol w="1712685">
                  <a:extLst>
                    <a:ext uri="{9D8B030D-6E8A-4147-A177-3AD203B41FA5}">
                      <a16:colId xmlns:a16="http://schemas.microsoft.com/office/drawing/2014/main" val="2810874004"/>
                    </a:ext>
                  </a:extLst>
                </a:gridCol>
                <a:gridCol w="1844285">
                  <a:extLst>
                    <a:ext uri="{9D8B030D-6E8A-4147-A177-3AD203B41FA5}">
                      <a16:colId xmlns:a16="http://schemas.microsoft.com/office/drawing/2014/main" val="3553966794"/>
                    </a:ext>
                  </a:extLst>
                </a:gridCol>
              </a:tblGrid>
              <a:tr h="370840">
                <a:tc>
                  <a:txBody>
                    <a:bodyPr/>
                    <a:lstStyle/>
                    <a:p>
                      <a:r>
                        <a:rPr lang="en-US" dirty="0"/>
                        <a:t>Howard’s age</a:t>
                      </a:r>
                    </a:p>
                  </a:txBody>
                  <a:tcPr/>
                </a:tc>
                <a:tc>
                  <a:txBody>
                    <a:bodyPr/>
                    <a:lstStyle/>
                    <a:p>
                      <a:pPr algn="ctr"/>
                      <a:r>
                        <a:rPr lang="en-US" dirty="0"/>
                        <a:t>Premium paid from HSA</a:t>
                      </a:r>
                    </a:p>
                  </a:txBody>
                  <a:tcPr/>
                </a:tc>
                <a:tc>
                  <a:txBody>
                    <a:bodyPr/>
                    <a:lstStyle/>
                    <a:p>
                      <a:pPr algn="ctr"/>
                      <a:r>
                        <a:rPr lang="en-US" dirty="0"/>
                        <a:t>Premium paid out of pocket</a:t>
                      </a:r>
                    </a:p>
                  </a:txBody>
                  <a:tcPr/>
                </a:tc>
                <a:extLst>
                  <a:ext uri="{0D108BD9-81ED-4DB2-BD59-A6C34878D82A}">
                    <a16:rowId xmlns:a16="http://schemas.microsoft.com/office/drawing/2014/main" val="3204334195"/>
                  </a:ext>
                </a:extLst>
              </a:tr>
              <a:tr h="370840">
                <a:tc>
                  <a:txBody>
                    <a:bodyPr/>
                    <a:lstStyle/>
                    <a:p>
                      <a:r>
                        <a:rPr lang="en-US" dirty="0"/>
                        <a:t>60 years</a:t>
                      </a:r>
                    </a:p>
                  </a:txBody>
                  <a:tcPr/>
                </a:tc>
                <a:tc>
                  <a:txBody>
                    <a:bodyPr/>
                    <a:lstStyle/>
                    <a:p>
                      <a:pPr algn="r"/>
                      <a:r>
                        <a:rPr lang="en-US" sz="1800" dirty="0"/>
                        <a:t>$1,690</a:t>
                      </a:r>
                    </a:p>
                  </a:txBody>
                  <a:tcPr/>
                </a:tc>
                <a:tc>
                  <a:txBody>
                    <a:bodyPr/>
                    <a:lstStyle/>
                    <a:p>
                      <a:pPr algn="r"/>
                      <a:r>
                        <a:rPr lang="en-US" dirty="0"/>
                        <a:t>$8,310</a:t>
                      </a:r>
                    </a:p>
                  </a:txBody>
                  <a:tcPr/>
                </a:tc>
                <a:extLst>
                  <a:ext uri="{0D108BD9-81ED-4DB2-BD59-A6C34878D82A}">
                    <a16:rowId xmlns:a16="http://schemas.microsoft.com/office/drawing/2014/main" val="3545198047"/>
                  </a:ext>
                </a:extLst>
              </a:tr>
              <a:tr h="370840">
                <a:tc>
                  <a:txBody>
                    <a:bodyPr/>
                    <a:lstStyle/>
                    <a:p>
                      <a:r>
                        <a:rPr lang="en-US" dirty="0"/>
                        <a:t>61 years</a:t>
                      </a:r>
                    </a:p>
                  </a:txBody>
                  <a:tcPr/>
                </a:tc>
                <a:tc>
                  <a:txBody>
                    <a:bodyPr/>
                    <a:lstStyle/>
                    <a:p>
                      <a:pPr algn="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1936283992"/>
                  </a:ext>
                </a:extLst>
              </a:tr>
              <a:tr h="370840">
                <a:tc>
                  <a:txBody>
                    <a:bodyPr/>
                    <a:lstStyle/>
                    <a:p>
                      <a:r>
                        <a:rPr lang="en-US" dirty="0"/>
                        <a:t>62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2778379978"/>
                  </a:ext>
                </a:extLst>
              </a:tr>
              <a:tr h="370840">
                <a:tc>
                  <a:txBody>
                    <a:bodyPr/>
                    <a:lstStyle/>
                    <a:p>
                      <a:r>
                        <a:rPr lang="en-US" dirty="0"/>
                        <a:t>63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2915596902"/>
                  </a:ext>
                </a:extLst>
              </a:tr>
              <a:tr h="370840">
                <a:tc>
                  <a:txBody>
                    <a:bodyPr/>
                    <a:lstStyle/>
                    <a:p>
                      <a:r>
                        <a:rPr lang="en-US" dirty="0"/>
                        <a:t>64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145531154"/>
                  </a:ext>
                </a:extLst>
              </a:tr>
              <a:tr h="370840">
                <a:tc>
                  <a:txBody>
                    <a:bodyPr/>
                    <a:lstStyle/>
                    <a:p>
                      <a:r>
                        <a:rPr lang="en-US" dirty="0"/>
                        <a:t>65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1581928898"/>
                  </a:ext>
                </a:extLst>
              </a:tr>
              <a:tr h="370840">
                <a:tc>
                  <a:txBody>
                    <a:bodyPr/>
                    <a:lstStyle/>
                    <a:p>
                      <a:r>
                        <a:rPr lang="en-US" dirty="0"/>
                        <a:t>66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1104787896"/>
                  </a:ext>
                </a:extLst>
              </a:tr>
              <a:tr h="370840">
                <a:tc>
                  <a:txBody>
                    <a:bodyPr/>
                    <a:lstStyle/>
                    <a:p>
                      <a:r>
                        <a:rPr lang="en-US" dirty="0"/>
                        <a:t>67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1656791841"/>
                  </a:ext>
                </a:extLst>
              </a:tr>
              <a:tr h="370840">
                <a:tc>
                  <a:txBody>
                    <a:bodyPr/>
                    <a:lstStyle/>
                    <a:p>
                      <a:r>
                        <a:rPr lang="en-US" dirty="0"/>
                        <a:t>68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2066642165"/>
                  </a:ext>
                </a:extLst>
              </a:tr>
              <a:tr h="370840">
                <a:tc>
                  <a:txBody>
                    <a:bodyPr/>
                    <a:lstStyle/>
                    <a:p>
                      <a:r>
                        <a:rPr lang="en-US" dirty="0"/>
                        <a:t>69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$3,571</a:t>
                      </a:r>
                    </a:p>
                  </a:txBody>
                  <a:tcPr/>
                </a:tc>
                <a:tc>
                  <a:txBody>
                    <a:bodyPr/>
                    <a:lstStyle/>
                    <a:p>
                      <a:pPr algn="r"/>
                      <a:r>
                        <a:rPr lang="en-US" dirty="0"/>
                        <a:t>$6,429</a:t>
                      </a:r>
                    </a:p>
                  </a:txBody>
                  <a:tcPr/>
                </a:tc>
                <a:extLst>
                  <a:ext uri="{0D108BD9-81ED-4DB2-BD59-A6C34878D82A}">
                    <a16:rowId xmlns:a16="http://schemas.microsoft.com/office/drawing/2014/main" val="994790159"/>
                  </a:ext>
                </a:extLst>
              </a:tr>
              <a:tr h="370840">
                <a:tc>
                  <a:txBody>
                    <a:bodyPr/>
                    <a:lstStyle/>
                    <a:p>
                      <a:r>
                        <a:rPr lang="en-US" b="1" dirty="0"/>
                        <a:t>Total: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$33,829</a:t>
                      </a:r>
                    </a:p>
                  </a:txBody>
                  <a:tcPr/>
                </a:tc>
                <a:tc>
                  <a:txBody>
                    <a:bodyPr/>
                    <a:lstStyle/>
                    <a:p>
                      <a:pPr algn="r"/>
                      <a:r>
                        <a:rPr lang="en-US" b="1" dirty="0"/>
                        <a:t>$66,171</a:t>
                      </a:r>
                    </a:p>
                  </a:txBody>
                  <a:tcPr/>
                </a:tc>
                <a:extLst>
                  <a:ext uri="{0D108BD9-81ED-4DB2-BD59-A6C34878D82A}">
                    <a16:rowId xmlns:a16="http://schemas.microsoft.com/office/drawing/2014/main" val="575367275"/>
                  </a:ext>
                </a:extLst>
              </a:tr>
            </a:tbl>
          </a:graphicData>
        </a:graphic>
      </p:graphicFrame>
      <p:sp>
        <p:nvSpPr>
          <p:cNvPr id="9" name="TextBox 8">
            <a:extLst>
              <a:ext uri="{FF2B5EF4-FFF2-40B4-BE49-F238E27FC236}">
                <a16:creationId xmlns:a16="http://schemas.microsoft.com/office/drawing/2014/main" id="{656EE3B7-1261-4E8E-A838-F6E1587BF46D}"/>
              </a:ext>
            </a:extLst>
          </p:cNvPr>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751756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39"/>
            <a:ext cx="3217635" cy="4757563"/>
          </a:xfrm>
        </p:spPr>
        <p:txBody>
          <a:bodyPr>
            <a:normAutofit/>
          </a:bodyPr>
          <a:lstStyle/>
          <a:p>
            <a:pPr>
              <a:lnSpc>
                <a:spcPct val="100000"/>
              </a:lnSpc>
            </a:pPr>
            <a:r>
              <a:rPr lang="en-US" dirty="0"/>
              <a:t>RMD funding</a:t>
            </a:r>
            <a:br>
              <a:rPr lang="en-US" dirty="0"/>
            </a:br>
            <a:r>
              <a:rPr lang="en-US" dirty="0"/>
              <a:t>strategy</a:t>
            </a:r>
            <a:endParaRPr lang="en-US" sz="4400" dirty="0"/>
          </a:p>
        </p:txBody>
      </p:sp>
      <p:grpSp>
        <p:nvGrpSpPr>
          <p:cNvPr id="3" name="Group 2"/>
          <p:cNvGrpSpPr/>
          <p:nvPr/>
        </p:nvGrpSpPr>
        <p:grpSpPr>
          <a:xfrm>
            <a:off x="831851" y="5523328"/>
            <a:ext cx="861482" cy="745710"/>
            <a:chOff x="1678518" y="5086350"/>
            <a:chExt cx="1204912" cy="1042988"/>
          </a:xfrm>
        </p:grpSpPr>
        <p:sp>
          <p:nvSpPr>
            <p:cNvPr id="7" name="Freeform 5"/>
            <p:cNvSpPr>
              <a:spLocks noEditPoints="1"/>
            </p:cNvSpPr>
            <p:nvPr/>
          </p:nvSpPr>
          <p:spPr bwMode="auto">
            <a:xfrm>
              <a:off x="2075393" y="5086350"/>
              <a:ext cx="322262" cy="269875"/>
            </a:xfrm>
            <a:custGeom>
              <a:avLst/>
              <a:gdLst>
                <a:gd name="T0" fmla="*/ 391 w 449"/>
                <a:gd name="T1" fmla="*/ 375 h 375"/>
                <a:gd name="T2" fmla="*/ 449 w 449"/>
                <a:gd name="T3" fmla="*/ 224 h 375"/>
                <a:gd name="T4" fmla="*/ 225 w 449"/>
                <a:gd name="T5" fmla="*/ 0 h 375"/>
                <a:gd name="T6" fmla="*/ 0 w 449"/>
                <a:gd name="T7" fmla="*/ 224 h 375"/>
                <a:gd name="T8" fmla="*/ 58 w 449"/>
                <a:gd name="T9" fmla="*/ 375 h 375"/>
                <a:gd name="T10" fmla="*/ 391 w 449"/>
                <a:gd name="T11" fmla="*/ 375 h 375"/>
                <a:gd name="T12" fmla="*/ 225 w 449"/>
                <a:gd name="T13" fmla="*/ 93 h 375"/>
                <a:gd name="T14" fmla="*/ 356 w 449"/>
                <a:gd name="T15" fmla="*/ 224 h 375"/>
                <a:gd name="T16" fmla="*/ 225 w 449"/>
                <a:gd name="T17" fmla="*/ 356 h 375"/>
                <a:gd name="T18" fmla="*/ 94 w 449"/>
                <a:gd name="T19" fmla="*/ 224 h 375"/>
                <a:gd name="T20" fmla="*/ 225 w 449"/>
                <a:gd name="T21" fmla="*/ 9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75">
                  <a:moveTo>
                    <a:pt x="391" y="375"/>
                  </a:moveTo>
                  <a:cubicBezTo>
                    <a:pt x="427" y="335"/>
                    <a:pt x="449" y="282"/>
                    <a:pt x="449" y="224"/>
                  </a:cubicBezTo>
                  <a:cubicBezTo>
                    <a:pt x="449" y="101"/>
                    <a:pt x="348" y="0"/>
                    <a:pt x="225" y="0"/>
                  </a:cubicBezTo>
                  <a:cubicBezTo>
                    <a:pt x="101" y="0"/>
                    <a:pt x="0" y="101"/>
                    <a:pt x="0" y="224"/>
                  </a:cubicBezTo>
                  <a:cubicBezTo>
                    <a:pt x="0" y="282"/>
                    <a:pt x="22" y="335"/>
                    <a:pt x="58" y="375"/>
                  </a:cubicBezTo>
                  <a:lnTo>
                    <a:pt x="391" y="375"/>
                  </a:lnTo>
                  <a:close/>
                  <a:moveTo>
                    <a:pt x="225" y="93"/>
                  </a:moveTo>
                  <a:cubicBezTo>
                    <a:pt x="297" y="93"/>
                    <a:pt x="356" y="152"/>
                    <a:pt x="356" y="224"/>
                  </a:cubicBezTo>
                  <a:cubicBezTo>
                    <a:pt x="356" y="297"/>
                    <a:pt x="297" y="356"/>
                    <a:pt x="225" y="356"/>
                  </a:cubicBezTo>
                  <a:cubicBezTo>
                    <a:pt x="152" y="356"/>
                    <a:pt x="94" y="297"/>
                    <a:pt x="94" y="224"/>
                  </a:cubicBezTo>
                  <a:cubicBezTo>
                    <a:pt x="94" y="152"/>
                    <a:pt x="152" y="93"/>
                    <a:pt x="225"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6"/>
            <p:cNvSpPr>
              <a:spLocks noChangeArrowheads="1"/>
            </p:cNvSpPr>
            <p:nvPr/>
          </p:nvSpPr>
          <p:spPr bwMode="auto">
            <a:xfrm>
              <a:off x="2500843" y="5514975"/>
              <a:ext cx="100012" cy="1000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678518" y="5222875"/>
              <a:ext cx="1204912" cy="906463"/>
            </a:xfrm>
            <a:custGeom>
              <a:avLst/>
              <a:gdLst>
                <a:gd name="T0" fmla="*/ 1575 w 1678"/>
                <a:gd name="T1" fmla="*/ 455 h 1262"/>
                <a:gd name="T2" fmla="*/ 1534 w 1678"/>
                <a:gd name="T3" fmla="*/ 455 h 1262"/>
                <a:gd name="T4" fmla="*/ 1389 w 1678"/>
                <a:gd name="T5" fmla="*/ 261 h 1262"/>
                <a:gd name="T6" fmla="*/ 1389 w 1678"/>
                <a:gd name="T7" fmla="*/ 0 h 1262"/>
                <a:gd name="T8" fmla="*/ 1342 w 1678"/>
                <a:gd name="T9" fmla="*/ 0 h 1262"/>
                <a:gd name="T10" fmla="*/ 1060 w 1678"/>
                <a:gd name="T11" fmla="*/ 165 h 1262"/>
                <a:gd name="T12" fmla="*/ 593 w 1678"/>
                <a:gd name="T13" fmla="*/ 165 h 1262"/>
                <a:gd name="T14" fmla="*/ 156 w 1678"/>
                <a:gd name="T15" fmla="*/ 489 h 1262"/>
                <a:gd name="T16" fmla="*/ 224 w 1678"/>
                <a:gd name="T17" fmla="*/ 533 h 1262"/>
                <a:gd name="T18" fmla="*/ 240 w 1678"/>
                <a:gd name="T19" fmla="*/ 533 h 1262"/>
                <a:gd name="T20" fmla="*/ 593 w 1678"/>
                <a:gd name="T21" fmla="*/ 259 h 1262"/>
                <a:gd name="T22" fmla="*/ 1125 w 1678"/>
                <a:gd name="T23" fmla="*/ 259 h 1262"/>
                <a:gd name="T24" fmla="*/ 1136 w 1678"/>
                <a:gd name="T25" fmla="*/ 227 h 1262"/>
                <a:gd name="T26" fmla="*/ 1296 w 1678"/>
                <a:gd name="T27" fmla="*/ 97 h 1262"/>
                <a:gd name="T28" fmla="*/ 1296 w 1678"/>
                <a:gd name="T29" fmla="*/ 309 h 1262"/>
                <a:gd name="T30" fmla="*/ 1316 w 1678"/>
                <a:gd name="T31" fmla="*/ 323 h 1262"/>
                <a:gd name="T32" fmla="*/ 1456 w 1678"/>
                <a:gd name="T33" fmla="*/ 516 h 1262"/>
                <a:gd name="T34" fmla="*/ 1466 w 1678"/>
                <a:gd name="T35" fmla="*/ 549 h 1262"/>
                <a:gd name="T36" fmla="*/ 1568 w 1678"/>
                <a:gd name="T37" fmla="*/ 549 h 1262"/>
                <a:gd name="T38" fmla="*/ 1585 w 1678"/>
                <a:gd name="T39" fmla="*/ 622 h 1262"/>
                <a:gd name="T40" fmla="*/ 1568 w 1678"/>
                <a:gd name="T41" fmla="*/ 695 h 1262"/>
                <a:gd name="T42" fmla="*/ 1466 w 1678"/>
                <a:gd name="T43" fmla="*/ 695 h 1262"/>
                <a:gd name="T44" fmla="*/ 1456 w 1678"/>
                <a:gd name="T45" fmla="*/ 728 h 1262"/>
                <a:gd name="T46" fmla="*/ 1196 w 1678"/>
                <a:gd name="T47" fmla="*/ 974 h 1262"/>
                <a:gd name="T48" fmla="*/ 1196 w 1678"/>
                <a:gd name="T49" fmla="*/ 1169 h 1262"/>
                <a:gd name="T50" fmla="*/ 1196 w 1678"/>
                <a:gd name="T51" fmla="*/ 1169 h 1262"/>
                <a:gd name="T52" fmla="*/ 1196 w 1678"/>
                <a:gd name="T53" fmla="*/ 1169 h 1262"/>
                <a:gd name="T54" fmla="*/ 1108 w 1678"/>
                <a:gd name="T55" fmla="*/ 1169 h 1262"/>
                <a:gd name="T56" fmla="*/ 1108 w 1678"/>
                <a:gd name="T57" fmla="*/ 1169 h 1262"/>
                <a:gd name="T58" fmla="*/ 1108 w 1678"/>
                <a:gd name="T59" fmla="*/ 1169 h 1262"/>
                <a:gd name="T60" fmla="*/ 924 w 1678"/>
                <a:gd name="T61" fmla="*/ 985 h 1262"/>
                <a:gd name="T62" fmla="*/ 716 w 1678"/>
                <a:gd name="T63" fmla="*/ 985 h 1262"/>
                <a:gd name="T64" fmla="*/ 716 w 1678"/>
                <a:gd name="T65" fmla="*/ 1169 h 1262"/>
                <a:gd name="T66" fmla="*/ 627 w 1678"/>
                <a:gd name="T67" fmla="*/ 1169 h 1262"/>
                <a:gd name="T68" fmla="*/ 336 w 1678"/>
                <a:gd name="T69" fmla="*/ 878 h 1262"/>
                <a:gd name="T70" fmla="*/ 335 w 1678"/>
                <a:gd name="T71" fmla="*/ 878 h 1262"/>
                <a:gd name="T72" fmla="*/ 230 w 1678"/>
                <a:gd name="T73" fmla="*/ 622 h 1262"/>
                <a:gd name="T74" fmla="*/ 231 w 1678"/>
                <a:gd name="T75" fmla="*/ 589 h 1262"/>
                <a:gd name="T76" fmla="*/ 224 w 1678"/>
                <a:gd name="T77" fmla="*/ 589 h 1262"/>
                <a:gd name="T78" fmla="*/ 224 w 1678"/>
                <a:gd name="T79" fmla="*/ 589 h 1262"/>
                <a:gd name="T80" fmla="*/ 93 w 1678"/>
                <a:gd name="T81" fmla="*/ 458 h 1262"/>
                <a:gd name="T82" fmla="*/ 0 w 1678"/>
                <a:gd name="T83" fmla="*/ 458 h 1262"/>
                <a:gd name="T84" fmla="*/ 138 w 1678"/>
                <a:gd name="T85" fmla="*/ 665 h 1262"/>
                <a:gd name="T86" fmla="*/ 279 w 1678"/>
                <a:gd name="T87" fmla="*/ 953 h 1262"/>
                <a:gd name="T88" fmla="*/ 279 w 1678"/>
                <a:gd name="T89" fmla="*/ 953 h 1262"/>
                <a:gd name="T90" fmla="*/ 588 w 1678"/>
                <a:gd name="T91" fmla="*/ 1262 h 1262"/>
                <a:gd name="T92" fmla="*/ 809 w 1678"/>
                <a:gd name="T93" fmla="*/ 1262 h 1262"/>
                <a:gd name="T94" fmla="*/ 809 w 1678"/>
                <a:gd name="T95" fmla="*/ 1078 h 1262"/>
                <a:gd name="T96" fmla="*/ 885 w 1678"/>
                <a:gd name="T97" fmla="*/ 1078 h 1262"/>
                <a:gd name="T98" fmla="*/ 885 w 1678"/>
                <a:gd name="T99" fmla="*/ 1078 h 1262"/>
                <a:gd name="T100" fmla="*/ 1069 w 1678"/>
                <a:gd name="T101" fmla="*/ 1262 h 1262"/>
                <a:gd name="T102" fmla="*/ 1289 w 1678"/>
                <a:gd name="T103" fmla="*/ 1262 h 1262"/>
                <a:gd name="T104" fmla="*/ 1289 w 1678"/>
                <a:gd name="T105" fmla="*/ 1041 h 1262"/>
                <a:gd name="T106" fmla="*/ 1534 w 1678"/>
                <a:gd name="T107" fmla="*/ 788 h 1262"/>
                <a:gd name="T108" fmla="*/ 1575 w 1678"/>
                <a:gd name="T109" fmla="*/ 788 h 1262"/>
                <a:gd name="T110" fmla="*/ 1678 w 1678"/>
                <a:gd name="T111" fmla="*/ 622 h 1262"/>
                <a:gd name="T112" fmla="*/ 1575 w 1678"/>
                <a:gd name="T113" fmla="*/ 455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8" h="1262">
                  <a:moveTo>
                    <a:pt x="1575" y="455"/>
                  </a:moveTo>
                  <a:cubicBezTo>
                    <a:pt x="1534" y="455"/>
                    <a:pt x="1534" y="455"/>
                    <a:pt x="1534" y="455"/>
                  </a:cubicBezTo>
                  <a:cubicBezTo>
                    <a:pt x="1504" y="379"/>
                    <a:pt x="1454" y="312"/>
                    <a:pt x="1389" y="261"/>
                  </a:cubicBezTo>
                  <a:cubicBezTo>
                    <a:pt x="1389" y="0"/>
                    <a:pt x="1389" y="0"/>
                    <a:pt x="1389" y="0"/>
                  </a:cubicBezTo>
                  <a:cubicBezTo>
                    <a:pt x="1342" y="0"/>
                    <a:pt x="1342" y="0"/>
                    <a:pt x="1342" y="0"/>
                  </a:cubicBezTo>
                  <a:cubicBezTo>
                    <a:pt x="1212" y="0"/>
                    <a:pt x="1109" y="61"/>
                    <a:pt x="1060" y="165"/>
                  </a:cubicBezTo>
                  <a:cubicBezTo>
                    <a:pt x="593" y="165"/>
                    <a:pt x="593" y="165"/>
                    <a:pt x="593" y="165"/>
                  </a:cubicBezTo>
                  <a:cubicBezTo>
                    <a:pt x="387" y="165"/>
                    <a:pt x="213" y="302"/>
                    <a:pt x="156" y="489"/>
                  </a:cubicBezTo>
                  <a:cubicBezTo>
                    <a:pt x="168" y="515"/>
                    <a:pt x="194" y="533"/>
                    <a:pt x="224" y="533"/>
                  </a:cubicBezTo>
                  <a:cubicBezTo>
                    <a:pt x="240" y="533"/>
                    <a:pt x="240" y="533"/>
                    <a:pt x="240" y="533"/>
                  </a:cubicBezTo>
                  <a:cubicBezTo>
                    <a:pt x="280" y="376"/>
                    <a:pt x="423" y="259"/>
                    <a:pt x="593" y="259"/>
                  </a:cubicBezTo>
                  <a:cubicBezTo>
                    <a:pt x="1125" y="259"/>
                    <a:pt x="1125" y="259"/>
                    <a:pt x="1125" y="259"/>
                  </a:cubicBezTo>
                  <a:cubicBezTo>
                    <a:pt x="1136" y="227"/>
                    <a:pt x="1136" y="227"/>
                    <a:pt x="1136" y="227"/>
                  </a:cubicBezTo>
                  <a:cubicBezTo>
                    <a:pt x="1160" y="155"/>
                    <a:pt x="1217" y="109"/>
                    <a:pt x="1296" y="97"/>
                  </a:cubicBezTo>
                  <a:cubicBezTo>
                    <a:pt x="1296" y="309"/>
                    <a:pt x="1296" y="309"/>
                    <a:pt x="1296" y="309"/>
                  </a:cubicBezTo>
                  <a:cubicBezTo>
                    <a:pt x="1316" y="323"/>
                    <a:pt x="1316" y="323"/>
                    <a:pt x="1316" y="323"/>
                  </a:cubicBezTo>
                  <a:cubicBezTo>
                    <a:pt x="1383" y="370"/>
                    <a:pt x="1433" y="438"/>
                    <a:pt x="1456" y="516"/>
                  </a:cubicBezTo>
                  <a:cubicBezTo>
                    <a:pt x="1466" y="549"/>
                    <a:pt x="1466" y="549"/>
                    <a:pt x="1466" y="549"/>
                  </a:cubicBezTo>
                  <a:cubicBezTo>
                    <a:pt x="1568" y="549"/>
                    <a:pt x="1568" y="549"/>
                    <a:pt x="1568" y="549"/>
                  </a:cubicBezTo>
                  <a:cubicBezTo>
                    <a:pt x="1574" y="557"/>
                    <a:pt x="1585" y="582"/>
                    <a:pt x="1585" y="622"/>
                  </a:cubicBezTo>
                  <a:cubicBezTo>
                    <a:pt x="1585" y="661"/>
                    <a:pt x="1574" y="686"/>
                    <a:pt x="1568" y="695"/>
                  </a:cubicBezTo>
                  <a:cubicBezTo>
                    <a:pt x="1466" y="695"/>
                    <a:pt x="1466" y="695"/>
                    <a:pt x="1466" y="695"/>
                  </a:cubicBezTo>
                  <a:cubicBezTo>
                    <a:pt x="1456" y="728"/>
                    <a:pt x="1456" y="728"/>
                    <a:pt x="1456" y="728"/>
                  </a:cubicBezTo>
                  <a:cubicBezTo>
                    <a:pt x="1418" y="853"/>
                    <a:pt x="1318" y="945"/>
                    <a:pt x="1196" y="974"/>
                  </a:cubicBezTo>
                  <a:cubicBezTo>
                    <a:pt x="1196" y="1169"/>
                    <a:pt x="1196" y="1169"/>
                    <a:pt x="1196" y="1169"/>
                  </a:cubicBezTo>
                  <a:cubicBezTo>
                    <a:pt x="1196" y="1169"/>
                    <a:pt x="1196" y="1169"/>
                    <a:pt x="1196" y="1169"/>
                  </a:cubicBezTo>
                  <a:cubicBezTo>
                    <a:pt x="1196" y="1169"/>
                    <a:pt x="1196" y="1169"/>
                    <a:pt x="1196" y="1169"/>
                  </a:cubicBezTo>
                  <a:cubicBezTo>
                    <a:pt x="1108" y="1169"/>
                    <a:pt x="1108" y="1169"/>
                    <a:pt x="1108" y="1169"/>
                  </a:cubicBezTo>
                  <a:cubicBezTo>
                    <a:pt x="1108" y="1169"/>
                    <a:pt x="1108" y="1169"/>
                    <a:pt x="1108" y="1169"/>
                  </a:cubicBezTo>
                  <a:cubicBezTo>
                    <a:pt x="1108" y="1169"/>
                    <a:pt x="1108" y="1169"/>
                    <a:pt x="1108" y="1169"/>
                  </a:cubicBezTo>
                  <a:cubicBezTo>
                    <a:pt x="924" y="985"/>
                    <a:pt x="924" y="985"/>
                    <a:pt x="924" y="985"/>
                  </a:cubicBezTo>
                  <a:cubicBezTo>
                    <a:pt x="716" y="985"/>
                    <a:pt x="716" y="985"/>
                    <a:pt x="716" y="985"/>
                  </a:cubicBezTo>
                  <a:cubicBezTo>
                    <a:pt x="716" y="1169"/>
                    <a:pt x="716" y="1169"/>
                    <a:pt x="716" y="1169"/>
                  </a:cubicBezTo>
                  <a:cubicBezTo>
                    <a:pt x="627" y="1169"/>
                    <a:pt x="627" y="1169"/>
                    <a:pt x="627" y="1169"/>
                  </a:cubicBezTo>
                  <a:cubicBezTo>
                    <a:pt x="336" y="878"/>
                    <a:pt x="336" y="878"/>
                    <a:pt x="336" y="878"/>
                  </a:cubicBezTo>
                  <a:cubicBezTo>
                    <a:pt x="335" y="878"/>
                    <a:pt x="335" y="878"/>
                    <a:pt x="335" y="878"/>
                  </a:cubicBezTo>
                  <a:cubicBezTo>
                    <a:pt x="267" y="809"/>
                    <a:pt x="230" y="719"/>
                    <a:pt x="230" y="622"/>
                  </a:cubicBezTo>
                  <a:cubicBezTo>
                    <a:pt x="230" y="611"/>
                    <a:pt x="230" y="600"/>
                    <a:pt x="231" y="589"/>
                  </a:cubicBezTo>
                  <a:cubicBezTo>
                    <a:pt x="224" y="589"/>
                    <a:pt x="224" y="589"/>
                    <a:pt x="224" y="589"/>
                  </a:cubicBezTo>
                  <a:cubicBezTo>
                    <a:pt x="224" y="589"/>
                    <a:pt x="224" y="589"/>
                    <a:pt x="224" y="589"/>
                  </a:cubicBezTo>
                  <a:cubicBezTo>
                    <a:pt x="152" y="589"/>
                    <a:pt x="93" y="530"/>
                    <a:pt x="93" y="458"/>
                  </a:cubicBezTo>
                  <a:cubicBezTo>
                    <a:pt x="0" y="458"/>
                    <a:pt x="0" y="458"/>
                    <a:pt x="0" y="458"/>
                  </a:cubicBezTo>
                  <a:cubicBezTo>
                    <a:pt x="0" y="551"/>
                    <a:pt x="57" y="632"/>
                    <a:pt x="138" y="665"/>
                  </a:cubicBezTo>
                  <a:cubicBezTo>
                    <a:pt x="149" y="775"/>
                    <a:pt x="198" y="876"/>
                    <a:pt x="279" y="953"/>
                  </a:cubicBezTo>
                  <a:cubicBezTo>
                    <a:pt x="279" y="953"/>
                    <a:pt x="279" y="953"/>
                    <a:pt x="279" y="953"/>
                  </a:cubicBezTo>
                  <a:cubicBezTo>
                    <a:pt x="588" y="1262"/>
                    <a:pt x="588" y="1262"/>
                    <a:pt x="588" y="1262"/>
                  </a:cubicBezTo>
                  <a:cubicBezTo>
                    <a:pt x="809" y="1262"/>
                    <a:pt x="809" y="1262"/>
                    <a:pt x="809" y="1262"/>
                  </a:cubicBezTo>
                  <a:cubicBezTo>
                    <a:pt x="809" y="1078"/>
                    <a:pt x="809" y="1078"/>
                    <a:pt x="809" y="1078"/>
                  </a:cubicBezTo>
                  <a:cubicBezTo>
                    <a:pt x="885" y="1078"/>
                    <a:pt x="885" y="1078"/>
                    <a:pt x="885" y="1078"/>
                  </a:cubicBezTo>
                  <a:cubicBezTo>
                    <a:pt x="885" y="1078"/>
                    <a:pt x="885" y="1078"/>
                    <a:pt x="885" y="1078"/>
                  </a:cubicBezTo>
                  <a:cubicBezTo>
                    <a:pt x="1069" y="1262"/>
                    <a:pt x="1069" y="1262"/>
                    <a:pt x="1069" y="1262"/>
                  </a:cubicBezTo>
                  <a:cubicBezTo>
                    <a:pt x="1289" y="1262"/>
                    <a:pt x="1289" y="1262"/>
                    <a:pt x="1289" y="1262"/>
                  </a:cubicBezTo>
                  <a:cubicBezTo>
                    <a:pt x="1289" y="1041"/>
                    <a:pt x="1289" y="1041"/>
                    <a:pt x="1289" y="1041"/>
                  </a:cubicBezTo>
                  <a:cubicBezTo>
                    <a:pt x="1400" y="994"/>
                    <a:pt x="1489" y="904"/>
                    <a:pt x="1534" y="788"/>
                  </a:cubicBezTo>
                  <a:cubicBezTo>
                    <a:pt x="1575" y="788"/>
                    <a:pt x="1575" y="788"/>
                    <a:pt x="1575" y="788"/>
                  </a:cubicBezTo>
                  <a:cubicBezTo>
                    <a:pt x="1635" y="788"/>
                    <a:pt x="1678" y="718"/>
                    <a:pt x="1678" y="622"/>
                  </a:cubicBezTo>
                  <a:cubicBezTo>
                    <a:pt x="1678" y="525"/>
                    <a:pt x="1635" y="455"/>
                    <a:pt x="1575" y="4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48235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1BA9A8D-D81A-4B0E-9573-A0EBAFE044BD}"/>
              </a:ext>
            </a:extLst>
          </p:cNvPr>
          <p:cNvSpPr txBox="1"/>
          <p:nvPr/>
        </p:nvSpPr>
        <p:spPr>
          <a:xfrm>
            <a:off x="1657419" y="1669953"/>
            <a:ext cx="9756361"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Age 72</a:t>
            </a:r>
          </a:p>
          <a:p>
            <a:pPr marL="285750" indent="-285750">
              <a:buFont typeface="Arial" panose="020B0604020202020204" pitchFamily="34" charset="0"/>
              <a:buChar char="•"/>
            </a:pPr>
            <a:r>
              <a:rPr lang="en-US" sz="2000" dirty="0"/>
              <a:t>$650,000 qualified account </a:t>
            </a:r>
          </a:p>
          <a:p>
            <a:pPr marL="285750" indent="-285750">
              <a:buFont typeface="Arial" panose="020B0604020202020204" pitchFamily="34" charset="0"/>
              <a:buChar char="•"/>
            </a:pPr>
            <a:r>
              <a:rPr lang="en-US" sz="2000" dirty="0"/>
              <a:t>RMD of $25,391, leaving $19,043 after taxes</a:t>
            </a:r>
          </a:p>
          <a:p>
            <a:pPr marL="285750" indent="-285750">
              <a:buFont typeface="Arial" panose="020B0604020202020204" pitchFamily="34" charset="0"/>
              <a:buChar char="•"/>
            </a:pPr>
            <a:r>
              <a:rPr lang="en-US" sz="2000" dirty="0" err="1"/>
              <a:t>SecureCare</a:t>
            </a:r>
            <a:r>
              <a:rPr lang="en-US" sz="2000" dirty="0"/>
              <a:t> 7-pay with 5% compound inflation protection option</a:t>
            </a:r>
          </a:p>
          <a:p>
            <a:pPr marL="285750" indent="-285750">
              <a:buFont typeface="Arial" panose="020B0604020202020204" pitchFamily="34" charset="0"/>
              <a:buChar char="•"/>
            </a:pPr>
            <a:r>
              <a:rPr lang="en-US" sz="2000" dirty="0"/>
              <a:t>$19,043 annual premium</a:t>
            </a:r>
          </a:p>
        </p:txBody>
      </p:sp>
      <p:graphicFrame>
        <p:nvGraphicFramePr>
          <p:cNvPr id="15" name="Content Placeholder 14">
            <a:extLst>
              <a:ext uri="{FF2B5EF4-FFF2-40B4-BE49-F238E27FC236}">
                <a16:creationId xmlns:a16="http://schemas.microsoft.com/office/drawing/2014/main" id="{69FF3E09-ED0F-427C-A25E-77ABB7DE231B}"/>
              </a:ext>
            </a:extLst>
          </p:cNvPr>
          <p:cNvGraphicFramePr>
            <a:graphicFrameLocks/>
          </p:cNvGraphicFramePr>
          <p:nvPr>
            <p:extLst>
              <p:ext uri="{D42A27DB-BD31-4B8C-83A1-F6EECF244321}">
                <p14:modId xmlns:p14="http://schemas.microsoft.com/office/powerpoint/2010/main" val="3408441682"/>
              </p:ext>
            </p:extLst>
          </p:nvPr>
        </p:nvGraphicFramePr>
        <p:xfrm>
          <a:off x="883769" y="3467582"/>
          <a:ext cx="10077309" cy="2743200"/>
        </p:xfrm>
        <a:graphic>
          <a:graphicData uri="http://schemas.openxmlformats.org/drawingml/2006/table">
            <a:tbl>
              <a:tblPr firstRow="1" bandRow="1">
                <a:tableStyleId>{5C22544A-7EE6-4342-B048-85BDC9FD1C3A}</a:tableStyleId>
              </a:tblPr>
              <a:tblGrid>
                <a:gridCol w="1157518">
                  <a:extLst>
                    <a:ext uri="{9D8B030D-6E8A-4147-A177-3AD203B41FA5}">
                      <a16:colId xmlns:a16="http://schemas.microsoft.com/office/drawing/2014/main" val="1397221296"/>
                    </a:ext>
                  </a:extLst>
                </a:gridCol>
                <a:gridCol w="1514957">
                  <a:extLst>
                    <a:ext uri="{9D8B030D-6E8A-4147-A177-3AD203B41FA5}">
                      <a16:colId xmlns:a16="http://schemas.microsoft.com/office/drawing/2014/main" val="1113738971"/>
                    </a:ext>
                  </a:extLst>
                </a:gridCol>
                <a:gridCol w="1646374">
                  <a:extLst>
                    <a:ext uri="{9D8B030D-6E8A-4147-A177-3AD203B41FA5}">
                      <a16:colId xmlns:a16="http://schemas.microsoft.com/office/drawing/2014/main" val="1123941189"/>
                    </a:ext>
                  </a:extLst>
                </a:gridCol>
                <a:gridCol w="1439615">
                  <a:extLst>
                    <a:ext uri="{9D8B030D-6E8A-4147-A177-3AD203B41FA5}">
                      <a16:colId xmlns:a16="http://schemas.microsoft.com/office/drawing/2014/main" val="3090516660"/>
                    </a:ext>
                  </a:extLst>
                </a:gridCol>
                <a:gridCol w="1439615">
                  <a:extLst>
                    <a:ext uri="{9D8B030D-6E8A-4147-A177-3AD203B41FA5}">
                      <a16:colId xmlns:a16="http://schemas.microsoft.com/office/drawing/2014/main" val="986224425"/>
                    </a:ext>
                  </a:extLst>
                </a:gridCol>
                <a:gridCol w="1439615">
                  <a:extLst>
                    <a:ext uri="{9D8B030D-6E8A-4147-A177-3AD203B41FA5}">
                      <a16:colId xmlns:a16="http://schemas.microsoft.com/office/drawing/2014/main" val="224564908"/>
                    </a:ext>
                  </a:extLst>
                </a:gridCol>
                <a:gridCol w="1439615">
                  <a:extLst>
                    <a:ext uri="{9D8B030D-6E8A-4147-A177-3AD203B41FA5}">
                      <a16:colId xmlns:a16="http://schemas.microsoft.com/office/drawing/2014/main" val="2530396721"/>
                    </a:ext>
                  </a:extLst>
                </a:gridCol>
              </a:tblGrid>
              <a:tr h="343154">
                <a:tc>
                  <a:txBody>
                    <a:bodyPr/>
                    <a:lstStyle/>
                    <a:p>
                      <a:r>
                        <a:rPr lang="en-US" sz="1800" dirty="0"/>
                        <a:t>Age</a:t>
                      </a:r>
                    </a:p>
                  </a:txBody>
                  <a:tcPr anchor="b"/>
                </a:tc>
                <a:tc>
                  <a:txBody>
                    <a:bodyPr/>
                    <a:lstStyle/>
                    <a:p>
                      <a:pPr algn="ctr"/>
                      <a:r>
                        <a:rPr lang="en-US" sz="1800" dirty="0"/>
                        <a:t>Annual premium</a:t>
                      </a:r>
                    </a:p>
                  </a:txBody>
                  <a:tcPr anchor="b"/>
                </a:tc>
                <a:tc>
                  <a:txBody>
                    <a:bodyPr/>
                    <a:lstStyle/>
                    <a:p>
                      <a:pPr algn="ctr"/>
                      <a:r>
                        <a:rPr lang="en-US" sz="1800" dirty="0"/>
                        <a:t>Death benefit if no LTC needed</a:t>
                      </a:r>
                    </a:p>
                  </a:txBody>
                  <a:tcPr anchor="b"/>
                </a:tc>
                <a:tc>
                  <a:txBody>
                    <a:bodyPr/>
                    <a:lstStyle/>
                    <a:p>
                      <a:pPr algn="ctr"/>
                      <a:r>
                        <a:rPr lang="en-US" sz="1800" dirty="0"/>
                        <a:t>Total LTC benefit</a:t>
                      </a:r>
                    </a:p>
                  </a:txBody>
                  <a:tcPr anchor="b"/>
                </a:tc>
                <a:tc>
                  <a:txBody>
                    <a:bodyPr/>
                    <a:lstStyle/>
                    <a:p>
                      <a:pPr algn="ctr"/>
                      <a:r>
                        <a:rPr lang="en-US" sz="1800" dirty="0"/>
                        <a:t>Annual LTC benefit</a:t>
                      </a:r>
                    </a:p>
                  </a:txBody>
                  <a:tcPr anchor="b"/>
                </a:tc>
                <a:tc>
                  <a:txBody>
                    <a:bodyPr/>
                    <a:lstStyle/>
                    <a:p>
                      <a:pPr algn="ctr"/>
                      <a:r>
                        <a:rPr lang="en-US" sz="1800" dirty="0"/>
                        <a:t>Monthly LTC benefit</a:t>
                      </a:r>
                    </a:p>
                  </a:txBody>
                  <a:tcPr anchor="b"/>
                </a:tc>
                <a:tc>
                  <a:txBody>
                    <a:bodyPr/>
                    <a:lstStyle/>
                    <a:p>
                      <a:pPr algn="ctr"/>
                      <a:r>
                        <a:rPr lang="en-US" sz="1800" dirty="0"/>
                        <a:t>Internal rate of return</a:t>
                      </a:r>
                    </a:p>
                  </a:txBody>
                  <a:tcPr anchor="b"/>
                </a:tc>
                <a:extLst>
                  <a:ext uri="{0D108BD9-81ED-4DB2-BD59-A6C34878D82A}">
                    <a16:rowId xmlns:a16="http://schemas.microsoft.com/office/drawing/2014/main" val="239577632"/>
                  </a:ext>
                </a:extLst>
              </a:tr>
              <a:tr h="343154">
                <a:tc>
                  <a:txBody>
                    <a:bodyPr/>
                    <a:lstStyle/>
                    <a:p>
                      <a:r>
                        <a:rPr lang="en-US" sz="1800" dirty="0"/>
                        <a:t>72</a:t>
                      </a:r>
                    </a:p>
                  </a:txBody>
                  <a:tcPr/>
                </a:tc>
                <a:tc>
                  <a:txBody>
                    <a:bodyPr/>
                    <a:lstStyle/>
                    <a:p>
                      <a:pPr algn="r"/>
                      <a:r>
                        <a:rPr lang="en-US" sz="1800" dirty="0"/>
                        <a:t>$19,043</a:t>
                      </a:r>
                    </a:p>
                  </a:txBody>
                  <a:tcPr/>
                </a:tc>
                <a:tc>
                  <a:txBody>
                    <a:bodyPr/>
                    <a:lstStyle/>
                    <a:p>
                      <a:pPr algn="r"/>
                      <a:r>
                        <a:rPr lang="en-US" sz="1800" dirty="0"/>
                        <a:t>$89,195</a:t>
                      </a:r>
                    </a:p>
                  </a:txBody>
                  <a:tcPr/>
                </a:tc>
                <a:tc>
                  <a:txBody>
                    <a:bodyPr/>
                    <a:lstStyle/>
                    <a:p>
                      <a:pPr algn="r"/>
                      <a:r>
                        <a:rPr lang="en-US" sz="1800" dirty="0"/>
                        <a:t>$303,349</a:t>
                      </a:r>
                    </a:p>
                  </a:txBody>
                  <a:tcPr/>
                </a:tc>
                <a:tc>
                  <a:txBody>
                    <a:bodyPr/>
                    <a:lstStyle/>
                    <a:p>
                      <a:pPr algn="r"/>
                      <a:r>
                        <a:rPr lang="en-US" sz="1800" dirty="0"/>
                        <a:t>$44,598</a:t>
                      </a:r>
                    </a:p>
                  </a:txBody>
                  <a:tcPr/>
                </a:tc>
                <a:tc>
                  <a:txBody>
                    <a:bodyPr/>
                    <a:lstStyle/>
                    <a:p>
                      <a:pPr algn="r"/>
                      <a:r>
                        <a:rPr lang="en-US" sz="1800" dirty="0"/>
                        <a:t>$3,716</a:t>
                      </a:r>
                    </a:p>
                  </a:txBody>
                  <a:tcPr/>
                </a:tc>
                <a:tc>
                  <a:txBody>
                    <a:bodyPr/>
                    <a:lstStyle/>
                    <a:p>
                      <a:pPr algn="r"/>
                      <a:r>
                        <a:rPr lang="en-US" sz="1800" dirty="0"/>
                        <a:t>941.03%</a:t>
                      </a:r>
                    </a:p>
                  </a:txBody>
                  <a:tcPr/>
                </a:tc>
                <a:extLst>
                  <a:ext uri="{0D108BD9-81ED-4DB2-BD59-A6C34878D82A}">
                    <a16:rowId xmlns:a16="http://schemas.microsoft.com/office/drawing/2014/main" val="3534967480"/>
                  </a:ext>
                </a:extLst>
              </a:tr>
              <a:tr h="343154">
                <a:tc>
                  <a:txBody>
                    <a:bodyPr/>
                    <a:lstStyle/>
                    <a:p>
                      <a:r>
                        <a:rPr lang="en-US" sz="1800" dirty="0"/>
                        <a:t>76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$19,043</a:t>
                      </a:r>
                    </a:p>
                  </a:txBody>
                  <a:tcPr/>
                </a:tc>
                <a:tc>
                  <a:txBody>
                    <a:bodyPr/>
                    <a:lstStyle/>
                    <a:p>
                      <a:pPr algn="r"/>
                      <a:r>
                        <a:rPr lang="en-US" sz="1800" dirty="0"/>
                        <a:t>$89,479</a:t>
                      </a:r>
                    </a:p>
                  </a:txBody>
                  <a:tcPr/>
                </a:tc>
                <a:tc>
                  <a:txBody>
                    <a:bodyPr/>
                    <a:lstStyle/>
                    <a:p>
                      <a:pPr algn="r"/>
                      <a:r>
                        <a:rPr lang="en-US" sz="1800" dirty="0"/>
                        <a:t>$368,723</a:t>
                      </a:r>
                    </a:p>
                  </a:txBody>
                  <a:tcPr/>
                </a:tc>
                <a:tc>
                  <a:txBody>
                    <a:bodyPr/>
                    <a:lstStyle/>
                    <a:p>
                      <a:pPr algn="r"/>
                      <a:r>
                        <a:rPr lang="en-US" sz="1800" dirty="0"/>
                        <a:t>$54,209</a:t>
                      </a:r>
                    </a:p>
                  </a:txBody>
                  <a:tcPr/>
                </a:tc>
                <a:tc>
                  <a:txBody>
                    <a:bodyPr/>
                    <a:lstStyle/>
                    <a:p>
                      <a:pPr algn="r"/>
                      <a:r>
                        <a:rPr lang="en-US" sz="1800" dirty="0"/>
                        <a:t>$4,517</a:t>
                      </a:r>
                    </a:p>
                  </a:txBody>
                  <a:tcPr/>
                </a:tc>
                <a:tc>
                  <a:txBody>
                    <a:bodyPr/>
                    <a:lstStyle/>
                    <a:p>
                      <a:pPr algn="r"/>
                      <a:r>
                        <a:rPr lang="en-US" sz="1800" dirty="0"/>
                        <a:t>27.32%</a:t>
                      </a:r>
                    </a:p>
                  </a:txBody>
                  <a:tcPr/>
                </a:tc>
                <a:extLst>
                  <a:ext uri="{0D108BD9-81ED-4DB2-BD59-A6C34878D82A}">
                    <a16:rowId xmlns:a16="http://schemas.microsoft.com/office/drawing/2014/main" val="2781915452"/>
                  </a:ext>
                </a:extLst>
              </a:tr>
              <a:tr h="343154">
                <a:tc>
                  <a:txBody>
                    <a:bodyPr/>
                    <a:lstStyle/>
                    <a:p>
                      <a:r>
                        <a:rPr lang="en-US" sz="1800" dirty="0"/>
                        <a:t>79</a:t>
                      </a:r>
                    </a:p>
                  </a:txBody>
                  <a:tcPr/>
                </a:tc>
                <a:tc>
                  <a:txBody>
                    <a:bodyPr/>
                    <a:lstStyle/>
                    <a:p>
                      <a:pPr algn="r"/>
                      <a:r>
                        <a:rPr lang="en-US" sz="1800" dirty="0"/>
                        <a:t>$0</a:t>
                      </a:r>
                    </a:p>
                  </a:txBody>
                  <a:tcPr/>
                </a:tc>
                <a:tc>
                  <a:txBody>
                    <a:bodyPr/>
                    <a:lstStyle/>
                    <a:p>
                      <a:pPr algn="r"/>
                      <a:r>
                        <a:rPr lang="en-US" sz="1800" dirty="0"/>
                        <a:t>$133,301</a:t>
                      </a:r>
                    </a:p>
                  </a:txBody>
                  <a:tcPr/>
                </a:tc>
                <a:tc>
                  <a:txBody>
                    <a:bodyPr/>
                    <a:lstStyle/>
                    <a:p>
                      <a:pPr algn="r"/>
                      <a:r>
                        <a:rPr lang="en-US" sz="1800" dirty="0"/>
                        <a:t>$426,843</a:t>
                      </a:r>
                    </a:p>
                  </a:txBody>
                  <a:tcPr/>
                </a:tc>
                <a:tc>
                  <a:txBody>
                    <a:bodyPr/>
                    <a:lstStyle/>
                    <a:p>
                      <a:pPr algn="r"/>
                      <a:r>
                        <a:rPr lang="en-US" sz="1800" dirty="0"/>
                        <a:t>$62,753</a:t>
                      </a:r>
                    </a:p>
                  </a:txBody>
                  <a:tcPr/>
                </a:tc>
                <a:tc>
                  <a:txBody>
                    <a:bodyPr/>
                    <a:lstStyle/>
                    <a:p>
                      <a:pPr algn="r"/>
                      <a:r>
                        <a:rPr lang="en-US" sz="1800" dirty="0"/>
                        <a:t>$5,229</a:t>
                      </a:r>
                    </a:p>
                  </a:txBody>
                  <a:tcPr/>
                </a:tc>
                <a:tc>
                  <a:txBody>
                    <a:bodyPr/>
                    <a:lstStyle/>
                    <a:p>
                      <a:pPr algn="r"/>
                      <a:r>
                        <a:rPr lang="en-US" sz="1800" dirty="0"/>
                        <a:t>17.60%</a:t>
                      </a:r>
                    </a:p>
                  </a:txBody>
                  <a:tcPr/>
                </a:tc>
                <a:extLst>
                  <a:ext uri="{0D108BD9-81ED-4DB2-BD59-A6C34878D82A}">
                    <a16:rowId xmlns:a16="http://schemas.microsoft.com/office/drawing/2014/main" val="82013543"/>
                  </a:ext>
                </a:extLst>
              </a:tr>
              <a:tr h="343154">
                <a:tc>
                  <a:txBody>
                    <a:bodyPr/>
                    <a:lstStyle/>
                    <a:p>
                      <a:r>
                        <a:rPr lang="en-US" sz="1800" dirty="0"/>
                        <a:t>81</a:t>
                      </a:r>
                    </a:p>
                  </a:txBody>
                  <a:tcPr/>
                </a:tc>
                <a:tc>
                  <a:txBody>
                    <a:bodyPr/>
                    <a:lstStyle/>
                    <a:p>
                      <a:pPr algn="r"/>
                      <a:r>
                        <a:rPr lang="en-US" sz="1800" dirty="0"/>
                        <a:t>$0</a:t>
                      </a:r>
                    </a:p>
                  </a:txBody>
                  <a:tcPr/>
                </a:tc>
                <a:tc>
                  <a:txBody>
                    <a:bodyPr/>
                    <a:lstStyle/>
                    <a:p>
                      <a:pPr algn="r"/>
                      <a:r>
                        <a:rPr lang="en-US" sz="1800" dirty="0"/>
                        <a:t>$133,301</a:t>
                      </a:r>
                    </a:p>
                  </a:txBody>
                  <a:tcPr/>
                </a:tc>
                <a:tc>
                  <a:txBody>
                    <a:bodyPr/>
                    <a:lstStyle/>
                    <a:p>
                      <a:pPr algn="r"/>
                      <a:r>
                        <a:rPr lang="en-US" sz="1800" dirty="0"/>
                        <a:t>$470,595</a:t>
                      </a:r>
                    </a:p>
                  </a:txBody>
                  <a:tcPr/>
                </a:tc>
                <a:tc>
                  <a:txBody>
                    <a:bodyPr/>
                    <a:lstStyle/>
                    <a:p>
                      <a:pPr algn="r"/>
                      <a:r>
                        <a:rPr lang="en-US" sz="1800" dirty="0"/>
                        <a:t>$69,186</a:t>
                      </a:r>
                    </a:p>
                  </a:txBody>
                  <a:tcPr/>
                </a:tc>
                <a:tc>
                  <a:txBody>
                    <a:bodyPr/>
                    <a:lstStyle/>
                    <a:p>
                      <a:pPr algn="r"/>
                      <a:r>
                        <a:rPr lang="en-US" sz="1800" dirty="0"/>
                        <a:t>$5,765</a:t>
                      </a:r>
                    </a:p>
                  </a:txBody>
                  <a:tcPr/>
                </a:tc>
                <a:tc>
                  <a:txBody>
                    <a:bodyPr/>
                    <a:lstStyle/>
                    <a:p>
                      <a:pPr algn="r"/>
                      <a:r>
                        <a:rPr lang="en-US" sz="1800" dirty="0"/>
                        <a:t>14.75%</a:t>
                      </a:r>
                    </a:p>
                  </a:txBody>
                  <a:tcPr/>
                </a:tc>
                <a:extLst>
                  <a:ext uri="{0D108BD9-81ED-4DB2-BD59-A6C34878D82A}">
                    <a16:rowId xmlns:a16="http://schemas.microsoft.com/office/drawing/2014/main" val="1416238165"/>
                  </a:ext>
                </a:extLst>
              </a:tr>
              <a:tr h="343154">
                <a:tc>
                  <a:txBody>
                    <a:bodyPr/>
                    <a:lstStyle/>
                    <a:p>
                      <a:r>
                        <a:rPr lang="en-US" sz="1800" dirty="0"/>
                        <a:t>86</a:t>
                      </a:r>
                    </a:p>
                  </a:txBody>
                  <a:tcPr/>
                </a:tc>
                <a:tc>
                  <a:txBody>
                    <a:bodyPr/>
                    <a:lstStyle/>
                    <a:p>
                      <a:pPr algn="r"/>
                      <a:r>
                        <a:rPr lang="en-US" sz="1800" dirty="0"/>
                        <a:t>$0</a:t>
                      </a:r>
                    </a:p>
                  </a:txBody>
                  <a:tcPr/>
                </a:tc>
                <a:tc>
                  <a:txBody>
                    <a:bodyPr/>
                    <a:lstStyle/>
                    <a:p>
                      <a:pPr algn="r"/>
                      <a:r>
                        <a:rPr lang="en-US" sz="1800" dirty="0"/>
                        <a:t>$133,301</a:t>
                      </a:r>
                    </a:p>
                  </a:txBody>
                  <a:tcPr/>
                </a:tc>
                <a:tc>
                  <a:txBody>
                    <a:bodyPr/>
                    <a:lstStyle/>
                    <a:p>
                      <a:pPr algn="r"/>
                      <a:r>
                        <a:rPr lang="en-US" sz="1800" dirty="0"/>
                        <a:t>$600,611</a:t>
                      </a:r>
                    </a:p>
                  </a:txBody>
                  <a:tcPr/>
                </a:tc>
                <a:tc>
                  <a:txBody>
                    <a:bodyPr/>
                    <a:lstStyle/>
                    <a:p>
                      <a:pPr algn="r"/>
                      <a:r>
                        <a:rPr lang="en-US" sz="1800" dirty="0"/>
                        <a:t>$88,300</a:t>
                      </a:r>
                    </a:p>
                  </a:txBody>
                  <a:tcPr/>
                </a:tc>
                <a:tc>
                  <a:txBody>
                    <a:bodyPr/>
                    <a:lstStyle/>
                    <a:p>
                      <a:pPr algn="r"/>
                      <a:r>
                        <a:rPr lang="en-US" sz="1800" dirty="0"/>
                        <a:t>$7,358</a:t>
                      </a:r>
                    </a:p>
                  </a:txBody>
                  <a:tcPr/>
                </a:tc>
                <a:tc>
                  <a:txBody>
                    <a:bodyPr/>
                    <a:lstStyle/>
                    <a:p>
                      <a:pPr algn="r"/>
                      <a:r>
                        <a:rPr lang="en-US" sz="1800" dirty="0"/>
                        <a:t>11.22%</a:t>
                      </a:r>
                    </a:p>
                  </a:txBody>
                  <a:tcPr/>
                </a:tc>
                <a:extLst>
                  <a:ext uri="{0D108BD9-81ED-4DB2-BD59-A6C34878D82A}">
                    <a16:rowId xmlns:a16="http://schemas.microsoft.com/office/drawing/2014/main" val="3813995517"/>
                  </a:ext>
                </a:extLst>
              </a:tr>
            </a:tbl>
          </a:graphicData>
        </a:graphic>
      </p:graphicFrame>
      <p:pic>
        <p:nvPicPr>
          <p:cNvPr id="7" name="Picture 6">
            <a:extLst>
              <a:ext uri="{FF2B5EF4-FFF2-40B4-BE49-F238E27FC236}">
                <a16:creationId xmlns:a16="http://schemas.microsoft.com/office/drawing/2014/main" id="{D58DF892-98F1-4ECC-B35F-A40F06D37207}"/>
              </a:ext>
            </a:extLst>
          </p:cNvPr>
          <p:cNvPicPr>
            <a:picLocks noChangeAspect="1"/>
          </p:cNvPicPr>
          <p:nvPr/>
        </p:nvPicPr>
        <p:blipFill>
          <a:blip r:embed="rId3"/>
          <a:stretch>
            <a:fillRect/>
          </a:stretch>
        </p:blipFill>
        <p:spPr>
          <a:xfrm>
            <a:off x="678574" y="1914484"/>
            <a:ext cx="821375" cy="960120"/>
          </a:xfrm>
          <a:prstGeom prst="rect">
            <a:avLst/>
          </a:prstGeom>
        </p:spPr>
      </p:pic>
      <p:sp>
        <p:nvSpPr>
          <p:cNvPr id="8" name="TextBox 7">
            <a:extLst>
              <a:ext uri="{FF2B5EF4-FFF2-40B4-BE49-F238E27FC236}">
                <a16:creationId xmlns:a16="http://schemas.microsoft.com/office/drawing/2014/main" id="{B16D88DB-3678-4528-B0EC-0CDE28D04D99}"/>
              </a:ext>
            </a:extLst>
          </p:cNvPr>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200102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298122" y="1667421"/>
            <a:ext cx="6579756" cy="4917809"/>
          </a:xfrm>
        </p:spPr>
        <p:txBody>
          <a:bodyPr/>
          <a:lstStyle/>
          <a:p>
            <a:pPr>
              <a:lnSpc>
                <a:spcPts val="8000"/>
              </a:lnSpc>
            </a:pPr>
            <a:r>
              <a:rPr lang="en-US" sz="7200" dirty="0"/>
              <a:t>A new long-term care</a:t>
            </a:r>
            <a:br>
              <a:rPr lang="en-US" sz="7200" dirty="0"/>
            </a:br>
            <a:r>
              <a:rPr lang="en-US" sz="7200" dirty="0">
                <a:solidFill>
                  <a:srgbClr val="94C83C"/>
                </a:solidFill>
              </a:rPr>
              <a:t>solution</a:t>
            </a:r>
          </a:p>
        </p:txBody>
      </p:sp>
      <p:sp>
        <p:nvSpPr>
          <p:cNvPr id="3" name="Oval 2">
            <a:hlinkClick r:id="rId3" action="ppaction://hlinksldjump"/>
          </p:cNvPr>
          <p:cNvSpPr/>
          <p:nvPr/>
        </p:nvSpPr>
        <p:spPr>
          <a:xfrm>
            <a:off x="8786554" y="4971010"/>
            <a:ext cx="1521229" cy="15212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882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39"/>
            <a:ext cx="3217635" cy="4757563"/>
          </a:xfrm>
        </p:spPr>
        <p:txBody>
          <a:bodyPr>
            <a:normAutofit/>
          </a:bodyPr>
          <a:lstStyle/>
          <a:p>
            <a:pPr>
              <a:lnSpc>
                <a:spcPct val="100000"/>
              </a:lnSpc>
            </a:pPr>
            <a:r>
              <a:rPr lang="en-US" dirty="0"/>
              <a:t>Value of ROP</a:t>
            </a:r>
            <a:endParaRPr lang="en-US" sz="4400" dirty="0"/>
          </a:p>
        </p:txBody>
      </p:sp>
      <p:sp>
        <p:nvSpPr>
          <p:cNvPr id="25" name="Rectangle 5">
            <a:extLst>
              <a:ext uri="{FF2B5EF4-FFF2-40B4-BE49-F238E27FC236}">
                <a16:creationId xmlns:a16="http://schemas.microsoft.com/office/drawing/2014/main" id="{D012F8F1-5E90-437F-8E8F-1D93ECFAB6E0}"/>
              </a:ext>
            </a:extLst>
          </p:cNvPr>
          <p:cNvSpPr>
            <a:spLocks noChangeArrowheads="1"/>
          </p:cNvSpPr>
          <p:nvPr/>
        </p:nvSpPr>
        <p:spPr bwMode="auto">
          <a:xfrm>
            <a:off x="1192214" y="5956073"/>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6">
            <a:extLst>
              <a:ext uri="{FF2B5EF4-FFF2-40B4-BE49-F238E27FC236}">
                <a16:creationId xmlns:a16="http://schemas.microsoft.com/office/drawing/2014/main" id="{7A7023A2-9133-41C9-A1A1-09B33431AB8D}"/>
              </a:ext>
            </a:extLst>
          </p:cNvPr>
          <p:cNvSpPr>
            <a:spLocks noChangeArrowheads="1"/>
          </p:cNvSpPr>
          <p:nvPr/>
        </p:nvSpPr>
        <p:spPr bwMode="auto">
          <a:xfrm>
            <a:off x="1192214" y="5794148"/>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7">
            <a:extLst>
              <a:ext uri="{FF2B5EF4-FFF2-40B4-BE49-F238E27FC236}">
                <a16:creationId xmlns:a16="http://schemas.microsoft.com/office/drawing/2014/main" id="{47629142-5BB7-480D-94BB-CB1F4D34E185}"/>
              </a:ext>
            </a:extLst>
          </p:cNvPr>
          <p:cNvSpPr>
            <a:spLocks noChangeArrowheads="1"/>
          </p:cNvSpPr>
          <p:nvPr/>
        </p:nvSpPr>
        <p:spPr bwMode="auto">
          <a:xfrm>
            <a:off x="1192214" y="5630635"/>
            <a:ext cx="125413"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B0BDEE3B-52CA-454E-B5EA-A0BFD68AE104}"/>
              </a:ext>
            </a:extLst>
          </p:cNvPr>
          <p:cNvSpPr>
            <a:spLocks noChangeArrowheads="1"/>
          </p:cNvSpPr>
          <p:nvPr/>
        </p:nvSpPr>
        <p:spPr bwMode="auto">
          <a:xfrm>
            <a:off x="1354139" y="5956073"/>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9">
            <a:extLst>
              <a:ext uri="{FF2B5EF4-FFF2-40B4-BE49-F238E27FC236}">
                <a16:creationId xmlns:a16="http://schemas.microsoft.com/office/drawing/2014/main" id="{48966BDF-37F7-4759-BE21-F6C62454B7D4}"/>
              </a:ext>
            </a:extLst>
          </p:cNvPr>
          <p:cNvSpPr>
            <a:spLocks noChangeArrowheads="1"/>
          </p:cNvSpPr>
          <p:nvPr/>
        </p:nvSpPr>
        <p:spPr bwMode="auto">
          <a:xfrm>
            <a:off x="1354139" y="5794148"/>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0">
            <a:extLst>
              <a:ext uri="{FF2B5EF4-FFF2-40B4-BE49-F238E27FC236}">
                <a16:creationId xmlns:a16="http://schemas.microsoft.com/office/drawing/2014/main" id="{CE0B7402-FF08-4978-B2BA-BD22D4792D10}"/>
              </a:ext>
            </a:extLst>
          </p:cNvPr>
          <p:cNvSpPr>
            <a:spLocks noChangeArrowheads="1"/>
          </p:cNvSpPr>
          <p:nvPr/>
        </p:nvSpPr>
        <p:spPr bwMode="auto">
          <a:xfrm>
            <a:off x="1354139" y="5630635"/>
            <a:ext cx="125413"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2CEDD50-24D6-4707-865F-671357CBF0F8}"/>
              </a:ext>
            </a:extLst>
          </p:cNvPr>
          <p:cNvSpPr>
            <a:spLocks noChangeArrowheads="1"/>
          </p:cNvSpPr>
          <p:nvPr/>
        </p:nvSpPr>
        <p:spPr bwMode="auto">
          <a:xfrm>
            <a:off x="1030289" y="5956073"/>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A6B0971B-C064-4730-8C1F-A67A22266E83}"/>
              </a:ext>
            </a:extLst>
          </p:cNvPr>
          <p:cNvSpPr>
            <a:spLocks noChangeArrowheads="1"/>
          </p:cNvSpPr>
          <p:nvPr/>
        </p:nvSpPr>
        <p:spPr bwMode="auto">
          <a:xfrm>
            <a:off x="1030289" y="5794148"/>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D1182081-4206-429A-B76C-EC162EB2EA30}"/>
              </a:ext>
            </a:extLst>
          </p:cNvPr>
          <p:cNvSpPr>
            <a:spLocks noChangeArrowheads="1"/>
          </p:cNvSpPr>
          <p:nvPr/>
        </p:nvSpPr>
        <p:spPr bwMode="auto">
          <a:xfrm>
            <a:off x="1030289" y="5630635"/>
            <a:ext cx="123825"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A081BA80-4C39-4D5C-8859-409F46058E8F}"/>
              </a:ext>
            </a:extLst>
          </p:cNvPr>
          <p:cNvSpPr>
            <a:spLocks noChangeArrowheads="1"/>
          </p:cNvSpPr>
          <p:nvPr/>
        </p:nvSpPr>
        <p:spPr bwMode="auto">
          <a:xfrm>
            <a:off x="1517651" y="5956073"/>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5">
            <a:extLst>
              <a:ext uri="{FF2B5EF4-FFF2-40B4-BE49-F238E27FC236}">
                <a16:creationId xmlns:a16="http://schemas.microsoft.com/office/drawing/2014/main" id="{C8AA930B-9666-435C-A558-6FC2A81FFC08}"/>
              </a:ext>
            </a:extLst>
          </p:cNvPr>
          <p:cNvSpPr>
            <a:spLocks noChangeArrowheads="1"/>
          </p:cNvSpPr>
          <p:nvPr/>
        </p:nvSpPr>
        <p:spPr bwMode="auto">
          <a:xfrm>
            <a:off x="1517651" y="5794148"/>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6">
            <a:extLst>
              <a:ext uri="{FF2B5EF4-FFF2-40B4-BE49-F238E27FC236}">
                <a16:creationId xmlns:a16="http://schemas.microsoft.com/office/drawing/2014/main" id="{96D497A2-FF6F-4F1D-9E2B-57BBE6D3E4A7}"/>
              </a:ext>
            </a:extLst>
          </p:cNvPr>
          <p:cNvSpPr>
            <a:spLocks noChangeArrowheads="1"/>
          </p:cNvSpPr>
          <p:nvPr/>
        </p:nvSpPr>
        <p:spPr bwMode="auto">
          <a:xfrm>
            <a:off x="1517651" y="5630635"/>
            <a:ext cx="123825"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7">
            <a:extLst>
              <a:ext uri="{FF2B5EF4-FFF2-40B4-BE49-F238E27FC236}">
                <a16:creationId xmlns:a16="http://schemas.microsoft.com/office/drawing/2014/main" id="{44703EB8-93A4-48B6-A1E1-6ED53D3D5C4A}"/>
              </a:ext>
            </a:extLst>
          </p:cNvPr>
          <p:cNvSpPr>
            <a:spLocks/>
          </p:cNvSpPr>
          <p:nvPr/>
        </p:nvSpPr>
        <p:spPr bwMode="auto">
          <a:xfrm>
            <a:off x="831851" y="5303610"/>
            <a:ext cx="1008063" cy="920750"/>
          </a:xfrm>
          <a:custGeom>
            <a:avLst/>
            <a:gdLst>
              <a:gd name="T0" fmla="*/ 1214 w 1680"/>
              <a:gd name="T1" fmla="*/ 124 h 1534"/>
              <a:gd name="T2" fmla="*/ 1214 w 1680"/>
              <a:gd name="T3" fmla="*/ 52 h 1534"/>
              <a:gd name="T4" fmla="*/ 1162 w 1680"/>
              <a:gd name="T5" fmla="*/ 0 h 1534"/>
              <a:gd name="T6" fmla="*/ 1110 w 1680"/>
              <a:gd name="T7" fmla="*/ 52 h 1534"/>
              <a:gd name="T8" fmla="*/ 1110 w 1680"/>
              <a:gd name="T9" fmla="*/ 270 h 1534"/>
              <a:gd name="T10" fmla="*/ 1064 w 1680"/>
              <a:gd name="T11" fmla="*/ 353 h 1534"/>
              <a:gd name="T12" fmla="*/ 1162 w 1680"/>
              <a:gd name="T13" fmla="*/ 451 h 1534"/>
              <a:gd name="T14" fmla="*/ 1260 w 1680"/>
              <a:gd name="T15" fmla="*/ 353 h 1534"/>
              <a:gd name="T16" fmla="*/ 1214 w 1680"/>
              <a:gd name="T17" fmla="*/ 270 h 1534"/>
              <a:gd name="T18" fmla="*/ 1214 w 1680"/>
              <a:gd name="T19" fmla="*/ 228 h 1534"/>
              <a:gd name="T20" fmla="*/ 1576 w 1680"/>
              <a:gd name="T21" fmla="*/ 228 h 1534"/>
              <a:gd name="T22" fmla="*/ 1576 w 1680"/>
              <a:gd name="T23" fmla="*/ 1430 h 1534"/>
              <a:gd name="T24" fmla="*/ 104 w 1680"/>
              <a:gd name="T25" fmla="*/ 1430 h 1534"/>
              <a:gd name="T26" fmla="*/ 104 w 1680"/>
              <a:gd name="T27" fmla="*/ 228 h 1534"/>
              <a:gd name="T28" fmla="*/ 403 w 1680"/>
              <a:gd name="T29" fmla="*/ 228 h 1534"/>
              <a:gd name="T30" fmla="*/ 403 w 1680"/>
              <a:gd name="T31" fmla="*/ 124 h 1534"/>
              <a:gd name="T32" fmla="*/ 0 w 1680"/>
              <a:gd name="T33" fmla="*/ 124 h 1534"/>
              <a:gd name="T34" fmla="*/ 0 w 1680"/>
              <a:gd name="T35" fmla="*/ 1534 h 1534"/>
              <a:gd name="T36" fmla="*/ 1680 w 1680"/>
              <a:gd name="T37" fmla="*/ 1534 h 1534"/>
              <a:gd name="T38" fmla="*/ 1680 w 1680"/>
              <a:gd name="T39" fmla="*/ 124 h 1534"/>
              <a:gd name="T40" fmla="*/ 1214 w 1680"/>
              <a:gd name="T41" fmla="*/ 12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0" h="1534">
                <a:moveTo>
                  <a:pt x="1214" y="124"/>
                </a:moveTo>
                <a:cubicBezTo>
                  <a:pt x="1214" y="52"/>
                  <a:pt x="1214" y="52"/>
                  <a:pt x="1214" y="52"/>
                </a:cubicBezTo>
                <a:cubicBezTo>
                  <a:pt x="1214" y="24"/>
                  <a:pt x="1191" y="0"/>
                  <a:pt x="1162" y="0"/>
                </a:cubicBezTo>
                <a:cubicBezTo>
                  <a:pt x="1134" y="0"/>
                  <a:pt x="1110" y="24"/>
                  <a:pt x="1110" y="52"/>
                </a:cubicBezTo>
                <a:cubicBezTo>
                  <a:pt x="1110" y="270"/>
                  <a:pt x="1110" y="270"/>
                  <a:pt x="1110" y="270"/>
                </a:cubicBezTo>
                <a:cubicBezTo>
                  <a:pt x="1083" y="288"/>
                  <a:pt x="1064" y="318"/>
                  <a:pt x="1064" y="353"/>
                </a:cubicBezTo>
                <a:cubicBezTo>
                  <a:pt x="1064" y="407"/>
                  <a:pt x="1108" y="451"/>
                  <a:pt x="1162" y="451"/>
                </a:cubicBezTo>
                <a:cubicBezTo>
                  <a:pt x="1217" y="451"/>
                  <a:pt x="1260" y="407"/>
                  <a:pt x="1260" y="353"/>
                </a:cubicBezTo>
                <a:cubicBezTo>
                  <a:pt x="1260" y="318"/>
                  <a:pt x="1242" y="288"/>
                  <a:pt x="1214" y="270"/>
                </a:cubicBezTo>
                <a:cubicBezTo>
                  <a:pt x="1214" y="228"/>
                  <a:pt x="1214" y="228"/>
                  <a:pt x="1214" y="228"/>
                </a:cubicBezTo>
                <a:cubicBezTo>
                  <a:pt x="1576" y="228"/>
                  <a:pt x="1576" y="228"/>
                  <a:pt x="1576" y="228"/>
                </a:cubicBezTo>
                <a:cubicBezTo>
                  <a:pt x="1576" y="1430"/>
                  <a:pt x="1576" y="1430"/>
                  <a:pt x="1576" y="1430"/>
                </a:cubicBezTo>
                <a:cubicBezTo>
                  <a:pt x="104" y="1430"/>
                  <a:pt x="104" y="1430"/>
                  <a:pt x="104" y="1430"/>
                </a:cubicBezTo>
                <a:cubicBezTo>
                  <a:pt x="104" y="228"/>
                  <a:pt x="104" y="228"/>
                  <a:pt x="104" y="228"/>
                </a:cubicBezTo>
                <a:cubicBezTo>
                  <a:pt x="403" y="228"/>
                  <a:pt x="403" y="228"/>
                  <a:pt x="403" y="228"/>
                </a:cubicBezTo>
                <a:cubicBezTo>
                  <a:pt x="403" y="124"/>
                  <a:pt x="403" y="124"/>
                  <a:pt x="403" y="124"/>
                </a:cubicBezTo>
                <a:cubicBezTo>
                  <a:pt x="0" y="124"/>
                  <a:pt x="0" y="124"/>
                  <a:pt x="0" y="124"/>
                </a:cubicBezTo>
                <a:cubicBezTo>
                  <a:pt x="0" y="1534"/>
                  <a:pt x="0" y="1534"/>
                  <a:pt x="0" y="1534"/>
                </a:cubicBezTo>
                <a:cubicBezTo>
                  <a:pt x="1680" y="1534"/>
                  <a:pt x="1680" y="1534"/>
                  <a:pt x="1680" y="1534"/>
                </a:cubicBezTo>
                <a:cubicBezTo>
                  <a:pt x="1680" y="124"/>
                  <a:pt x="1680" y="124"/>
                  <a:pt x="1680" y="124"/>
                </a:cubicBezTo>
                <a:lnTo>
                  <a:pt x="1214" y="12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8">
            <a:extLst>
              <a:ext uri="{FF2B5EF4-FFF2-40B4-BE49-F238E27FC236}">
                <a16:creationId xmlns:a16="http://schemas.microsoft.com/office/drawing/2014/main" id="{9A329139-63CF-44F8-B8ED-4F8D8BC22EF2}"/>
              </a:ext>
            </a:extLst>
          </p:cNvPr>
          <p:cNvSpPr>
            <a:spLocks/>
          </p:cNvSpPr>
          <p:nvPr/>
        </p:nvSpPr>
        <p:spPr bwMode="auto">
          <a:xfrm>
            <a:off x="1082676" y="5303610"/>
            <a:ext cx="377825" cy="271463"/>
          </a:xfrm>
          <a:custGeom>
            <a:avLst/>
            <a:gdLst>
              <a:gd name="T0" fmla="*/ 98 w 629"/>
              <a:gd name="T1" fmla="*/ 451 h 451"/>
              <a:gd name="T2" fmla="*/ 196 w 629"/>
              <a:gd name="T3" fmla="*/ 353 h 451"/>
              <a:gd name="T4" fmla="*/ 150 w 629"/>
              <a:gd name="T5" fmla="*/ 270 h 451"/>
              <a:gd name="T6" fmla="*/ 150 w 629"/>
              <a:gd name="T7" fmla="*/ 228 h 451"/>
              <a:gd name="T8" fmla="*/ 629 w 629"/>
              <a:gd name="T9" fmla="*/ 228 h 451"/>
              <a:gd name="T10" fmla="*/ 629 w 629"/>
              <a:gd name="T11" fmla="*/ 124 h 451"/>
              <a:gd name="T12" fmla="*/ 150 w 629"/>
              <a:gd name="T13" fmla="*/ 124 h 451"/>
              <a:gd name="T14" fmla="*/ 150 w 629"/>
              <a:gd name="T15" fmla="*/ 52 h 451"/>
              <a:gd name="T16" fmla="*/ 98 w 629"/>
              <a:gd name="T17" fmla="*/ 0 h 451"/>
              <a:gd name="T18" fmla="*/ 46 w 629"/>
              <a:gd name="T19" fmla="*/ 52 h 451"/>
              <a:gd name="T20" fmla="*/ 46 w 629"/>
              <a:gd name="T21" fmla="*/ 270 h 451"/>
              <a:gd name="T22" fmla="*/ 0 w 629"/>
              <a:gd name="T23" fmla="*/ 353 h 451"/>
              <a:gd name="T24" fmla="*/ 98 w 629"/>
              <a:gd name="T25"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 h="451">
                <a:moveTo>
                  <a:pt x="98" y="451"/>
                </a:moveTo>
                <a:cubicBezTo>
                  <a:pt x="153" y="451"/>
                  <a:pt x="196" y="407"/>
                  <a:pt x="196" y="353"/>
                </a:cubicBezTo>
                <a:cubicBezTo>
                  <a:pt x="196" y="318"/>
                  <a:pt x="178" y="288"/>
                  <a:pt x="150" y="270"/>
                </a:cubicBezTo>
                <a:cubicBezTo>
                  <a:pt x="150" y="228"/>
                  <a:pt x="150" y="228"/>
                  <a:pt x="150" y="228"/>
                </a:cubicBezTo>
                <a:cubicBezTo>
                  <a:pt x="629" y="228"/>
                  <a:pt x="629" y="228"/>
                  <a:pt x="629" y="228"/>
                </a:cubicBezTo>
                <a:cubicBezTo>
                  <a:pt x="629" y="124"/>
                  <a:pt x="629" y="124"/>
                  <a:pt x="629" y="124"/>
                </a:cubicBezTo>
                <a:cubicBezTo>
                  <a:pt x="150" y="124"/>
                  <a:pt x="150" y="124"/>
                  <a:pt x="150" y="124"/>
                </a:cubicBezTo>
                <a:cubicBezTo>
                  <a:pt x="150" y="52"/>
                  <a:pt x="150" y="52"/>
                  <a:pt x="150" y="52"/>
                </a:cubicBezTo>
                <a:cubicBezTo>
                  <a:pt x="150" y="24"/>
                  <a:pt x="127" y="0"/>
                  <a:pt x="98" y="0"/>
                </a:cubicBezTo>
                <a:cubicBezTo>
                  <a:pt x="70" y="0"/>
                  <a:pt x="46" y="24"/>
                  <a:pt x="46" y="52"/>
                </a:cubicBezTo>
                <a:cubicBezTo>
                  <a:pt x="46" y="270"/>
                  <a:pt x="46" y="270"/>
                  <a:pt x="46" y="270"/>
                </a:cubicBezTo>
                <a:cubicBezTo>
                  <a:pt x="19" y="288"/>
                  <a:pt x="0" y="318"/>
                  <a:pt x="0" y="353"/>
                </a:cubicBezTo>
                <a:cubicBezTo>
                  <a:pt x="0" y="407"/>
                  <a:pt x="44" y="451"/>
                  <a:pt x="98" y="4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8822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full ROP</a:t>
            </a:r>
            <a:r>
              <a:rPr lang="en-US" baseline="30000" dirty="0"/>
              <a:t>1</a:t>
            </a:r>
          </a:p>
        </p:txBody>
      </p:sp>
      <p:sp>
        <p:nvSpPr>
          <p:cNvPr id="3" name="Content Placeholder 2"/>
          <p:cNvSpPr>
            <a:spLocks noGrp="1"/>
          </p:cNvSpPr>
          <p:nvPr>
            <p:ph idx="1"/>
          </p:nvPr>
        </p:nvSpPr>
        <p:spPr>
          <a:xfrm>
            <a:off x="1055078" y="2526792"/>
            <a:ext cx="10184422" cy="2724912"/>
          </a:xfrm>
        </p:spPr>
        <p:txBody>
          <a:bodyPr/>
          <a:lstStyle/>
          <a:p>
            <a:r>
              <a:rPr lang="en-US" dirty="0"/>
              <a:t>Liquidity – retain full value of asset</a:t>
            </a:r>
          </a:p>
          <a:p>
            <a:r>
              <a:rPr lang="en-US" dirty="0"/>
              <a:t>Flexibility – exit strategy if financial situation changes</a:t>
            </a:r>
          </a:p>
          <a:p>
            <a:r>
              <a:rPr lang="en-US" dirty="0"/>
              <a:t>Transferability – not locked into one product</a:t>
            </a:r>
          </a:p>
          <a:p>
            <a:r>
              <a:rPr lang="en-US" dirty="0"/>
              <a:t>Confidence – no decrease in “walk away value”</a:t>
            </a:r>
          </a:p>
        </p:txBody>
      </p:sp>
      <p:sp>
        <p:nvSpPr>
          <p:cNvPr id="6" name="TextBox 5">
            <a:extLst>
              <a:ext uri="{FF2B5EF4-FFF2-40B4-BE49-F238E27FC236}">
                <a16:creationId xmlns:a16="http://schemas.microsoft.com/office/drawing/2014/main" id="{B9FEE842-8664-4C35-BFC6-9B3DC0124518}"/>
              </a:ext>
            </a:extLst>
          </p:cNvPr>
          <p:cNvSpPr txBox="1"/>
          <p:nvPr/>
        </p:nvSpPr>
        <p:spPr>
          <a:xfrm>
            <a:off x="876300" y="6178328"/>
            <a:ext cx="10668000" cy="461665"/>
          </a:xfrm>
          <a:prstGeom prst="rect">
            <a:avLst/>
          </a:prstGeom>
          <a:noFill/>
        </p:spPr>
        <p:txBody>
          <a:bodyPr wrap="square" rtlCol="0">
            <a:spAutoFit/>
          </a:bodyPr>
          <a:lstStyle/>
          <a:p>
            <a:r>
              <a:rPr lang="en-US" sz="1200" dirty="0"/>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 </a:t>
            </a:r>
          </a:p>
        </p:txBody>
      </p:sp>
    </p:spTree>
    <p:extLst>
      <p:ext uri="{BB962C8B-B14F-4D97-AF65-F5344CB8AC3E}">
        <p14:creationId xmlns:p14="http://schemas.microsoft.com/office/powerpoint/2010/main" val="1371259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D49E934-8552-462E-8345-038C232B4BBE}"/>
              </a:ext>
            </a:extLst>
          </p:cNvPr>
          <p:cNvSpPr>
            <a:spLocks noGrp="1"/>
          </p:cNvSpPr>
          <p:nvPr>
            <p:ph type="title"/>
          </p:nvPr>
        </p:nvSpPr>
        <p:spPr>
          <a:xfrm>
            <a:off x="876300" y="1447800"/>
            <a:ext cx="10363200" cy="960120"/>
          </a:xfrm>
        </p:spPr>
        <p:txBody>
          <a:bodyPr/>
          <a:lstStyle/>
          <a:p>
            <a:r>
              <a:rPr lang="en-US" dirty="0"/>
              <a:t>Full ROP vs. max LTC</a:t>
            </a:r>
          </a:p>
        </p:txBody>
      </p:sp>
      <p:graphicFrame>
        <p:nvGraphicFramePr>
          <p:cNvPr id="14" name="Content Placeholder 14">
            <a:extLst>
              <a:ext uri="{FF2B5EF4-FFF2-40B4-BE49-F238E27FC236}">
                <a16:creationId xmlns:a16="http://schemas.microsoft.com/office/drawing/2014/main" id="{D0B2DCF2-B06F-493E-BD0F-FA2FDE756745}"/>
              </a:ext>
            </a:extLst>
          </p:cNvPr>
          <p:cNvGraphicFramePr>
            <a:graphicFrameLocks/>
          </p:cNvGraphicFramePr>
          <p:nvPr>
            <p:extLst>
              <p:ext uri="{D42A27DB-BD31-4B8C-83A1-F6EECF244321}">
                <p14:modId xmlns:p14="http://schemas.microsoft.com/office/powerpoint/2010/main" val="2855412026"/>
              </p:ext>
            </p:extLst>
          </p:nvPr>
        </p:nvGraphicFramePr>
        <p:xfrm>
          <a:off x="876300" y="2131060"/>
          <a:ext cx="4952998" cy="4358640"/>
        </p:xfrm>
        <a:graphic>
          <a:graphicData uri="http://schemas.openxmlformats.org/drawingml/2006/table">
            <a:tbl>
              <a:tblPr firstRow="1" bandRow="1">
                <a:tableStyleId>{5C22544A-7EE6-4342-B048-85BDC9FD1C3A}</a:tableStyleId>
              </a:tblPr>
              <a:tblGrid>
                <a:gridCol w="1650999">
                  <a:extLst>
                    <a:ext uri="{9D8B030D-6E8A-4147-A177-3AD203B41FA5}">
                      <a16:colId xmlns:a16="http://schemas.microsoft.com/office/drawing/2014/main" val="1397221296"/>
                    </a:ext>
                  </a:extLst>
                </a:gridCol>
                <a:gridCol w="1638300">
                  <a:extLst>
                    <a:ext uri="{9D8B030D-6E8A-4147-A177-3AD203B41FA5}">
                      <a16:colId xmlns:a16="http://schemas.microsoft.com/office/drawing/2014/main" val="1113738971"/>
                    </a:ext>
                  </a:extLst>
                </a:gridCol>
                <a:gridCol w="1663699">
                  <a:extLst>
                    <a:ext uri="{9D8B030D-6E8A-4147-A177-3AD203B41FA5}">
                      <a16:colId xmlns:a16="http://schemas.microsoft.com/office/drawing/2014/main" val="1123941189"/>
                    </a:ext>
                  </a:extLst>
                </a:gridCol>
              </a:tblGrid>
              <a:tr h="529553">
                <a:tc>
                  <a:txBody>
                    <a:bodyPr/>
                    <a:lstStyle/>
                    <a:p>
                      <a:r>
                        <a:rPr lang="en-US" sz="1400" dirty="0"/>
                        <a:t>Male, age 60</a:t>
                      </a:r>
                    </a:p>
                  </a:txBody>
                  <a:tcPr anchor="b"/>
                </a:tc>
                <a:tc>
                  <a:txBody>
                    <a:bodyPr/>
                    <a:lstStyle/>
                    <a:p>
                      <a:pPr algn="ctr"/>
                      <a:r>
                        <a:rPr lang="en-US" sz="1400" dirty="0"/>
                        <a:t>Sample maximum LTC benefit contract</a:t>
                      </a:r>
                    </a:p>
                  </a:txBody>
                  <a:tcPr anchor="b"/>
                </a:tc>
                <a:tc>
                  <a:txBody>
                    <a:bodyPr/>
                    <a:lstStyle/>
                    <a:p>
                      <a:pPr algn="ctr"/>
                      <a:r>
                        <a:rPr lang="en-US" sz="1400" dirty="0" err="1"/>
                        <a:t>SecureCare</a:t>
                      </a:r>
                      <a:r>
                        <a:rPr lang="en-US" sz="1400" dirty="0"/>
                        <a:t> with full ROP</a:t>
                      </a:r>
                    </a:p>
                  </a:txBody>
                  <a:tcPr anchor="b"/>
                </a:tc>
                <a:extLst>
                  <a:ext uri="{0D108BD9-81ED-4DB2-BD59-A6C34878D82A}">
                    <a16:rowId xmlns:a16="http://schemas.microsoft.com/office/drawing/2014/main" val="239577632"/>
                  </a:ext>
                </a:extLst>
              </a:tr>
              <a:tr h="350699">
                <a:tc>
                  <a:txBody>
                    <a:bodyPr/>
                    <a:lstStyle/>
                    <a:p>
                      <a:r>
                        <a:rPr lang="en-US" sz="1400" dirty="0"/>
                        <a:t>Total premium paid</a:t>
                      </a:r>
                    </a:p>
                  </a:txBody>
                  <a:tcPr/>
                </a:tc>
                <a:tc>
                  <a:txBody>
                    <a:bodyPr/>
                    <a:lstStyle/>
                    <a:p>
                      <a:pPr algn="r"/>
                      <a:r>
                        <a:rPr lang="en-US" sz="1400" dirty="0"/>
                        <a:t>$100,000</a:t>
                      </a:r>
                    </a:p>
                  </a:txBody>
                  <a:tcPr/>
                </a:tc>
                <a:tc>
                  <a:txBody>
                    <a:bodyPr/>
                    <a:lstStyle/>
                    <a:p>
                      <a:pPr algn="r"/>
                      <a:r>
                        <a:rPr lang="en-US" sz="1400" dirty="0"/>
                        <a:t>$100,000</a:t>
                      </a:r>
                    </a:p>
                  </a:txBody>
                  <a:tcPr/>
                </a:tc>
                <a:extLst>
                  <a:ext uri="{0D108BD9-81ED-4DB2-BD59-A6C34878D82A}">
                    <a16:rowId xmlns:a16="http://schemas.microsoft.com/office/drawing/2014/main" val="3534967480"/>
                  </a:ext>
                </a:extLst>
              </a:tr>
              <a:tr h="350699">
                <a:tc>
                  <a:txBody>
                    <a:bodyPr/>
                    <a:lstStyle/>
                    <a:p>
                      <a:r>
                        <a:rPr lang="en-US" sz="1400" dirty="0"/>
                        <a:t>Year 1: monthly LTC benefit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$3,900</a:t>
                      </a:r>
                    </a:p>
                  </a:txBody>
                  <a:tcPr/>
                </a:tc>
                <a:tc>
                  <a:txBody>
                    <a:bodyPr/>
                    <a:lstStyle/>
                    <a:p>
                      <a:pPr algn="r"/>
                      <a:r>
                        <a:rPr lang="en-US" sz="1400" dirty="0"/>
                        <a:t>$3,896</a:t>
                      </a:r>
                    </a:p>
                  </a:txBody>
                  <a:tcPr/>
                </a:tc>
                <a:extLst>
                  <a:ext uri="{0D108BD9-81ED-4DB2-BD59-A6C34878D82A}">
                    <a16:rowId xmlns:a16="http://schemas.microsoft.com/office/drawing/2014/main" val="2781915452"/>
                  </a:ext>
                </a:extLst>
              </a:tr>
              <a:tr h="350699">
                <a:tc>
                  <a:txBody>
                    <a:bodyPr/>
                    <a:lstStyle/>
                    <a:p>
                      <a:r>
                        <a:rPr lang="en-US" sz="1400" dirty="0"/>
                        <a:t>Year 1: surrender value</a:t>
                      </a:r>
                    </a:p>
                  </a:txBody>
                  <a:tcPr/>
                </a:tc>
                <a:tc>
                  <a:txBody>
                    <a:bodyPr/>
                    <a:lstStyle/>
                    <a:p>
                      <a:pPr algn="r"/>
                      <a:r>
                        <a:rPr lang="en-US" sz="1400" dirty="0"/>
                        <a:t>$6,188</a:t>
                      </a:r>
                    </a:p>
                  </a:txBody>
                  <a:tcPr/>
                </a:tc>
                <a:tc>
                  <a:txBody>
                    <a:bodyPr/>
                    <a:lstStyle/>
                    <a:p>
                      <a:pPr algn="r"/>
                      <a:r>
                        <a:rPr lang="en-US" sz="1400" dirty="0"/>
                        <a:t>$8,000</a:t>
                      </a:r>
                    </a:p>
                  </a:txBody>
                  <a:tcPr/>
                </a:tc>
                <a:extLst>
                  <a:ext uri="{0D108BD9-81ED-4DB2-BD59-A6C34878D82A}">
                    <a16:rowId xmlns:a16="http://schemas.microsoft.com/office/drawing/2014/main" val="82013543"/>
                  </a:ext>
                </a:extLst>
              </a:tr>
              <a:tr h="350699">
                <a:tc>
                  <a:txBody>
                    <a:bodyPr/>
                    <a:lstStyle/>
                    <a:p>
                      <a:r>
                        <a:rPr lang="en-US" sz="1400" dirty="0"/>
                        <a:t>Year 11: monthly LTC benefit</a:t>
                      </a:r>
                    </a:p>
                  </a:txBody>
                  <a:tcPr/>
                </a:tc>
                <a:tc>
                  <a:txBody>
                    <a:bodyPr/>
                    <a:lstStyle/>
                    <a:p>
                      <a:pPr algn="r"/>
                      <a:r>
                        <a:rPr lang="en-US" sz="1400" dirty="0"/>
                        <a:t>$5,242</a:t>
                      </a:r>
                    </a:p>
                  </a:txBody>
                  <a:tcPr/>
                </a:tc>
                <a:tc>
                  <a:txBody>
                    <a:bodyPr/>
                    <a:lstStyle/>
                    <a:p>
                      <a:pPr algn="r"/>
                      <a:r>
                        <a:rPr lang="en-US" sz="1400" dirty="0"/>
                        <a:t>$5,236</a:t>
                      </a:r>
                    </a:p>
                  </a:txBody>
                  <a:tcPr/>
                </a:tc>
                <a:extLst>
                  <a:ext uri="{0D108BD9-81ED-4DB2-BD59-A6C34878D82A}">
                    <a16:rowId xmlns:a16="http://schemas.microsoft.com/office/drawing/2014/main" val="1416238165"/>
                  </a:ext>
                </a:extLst>
              </a:tr>
              <a:tr h="350699">
                <a:tc>
                  <a:txBody>
                    <a:bodyPr/>
                    <a:lstStyle/>
                    <a:p>
                      <a:r>
                        <a:rPr lang="en-US" sz="1400" dirty="0"/>
                        <a:t>Year 11: surrender value</a:t>
                      </a:r>
                    </a:p>
                  </a:txBody>
                  <a:tcPr/>
                </a:tc>
                <a:tc>
                  <a:txBody>
                    <a:bodyPr/>
                    <a:lstStyle/>
                    <a:p>
                      <a:pPr algn="r"/>
                      <a:r>
                        <a:rPr lang="en-US" sz="1400" dirty="0"/>
                        <a:t>$54,210</a:t>
                      </a:r>
                    </a:p>
                  </a:txBody>
                  <a:tcPr/>
                </a:tc>
                <a:tc>
                  <a:txBody>
                    <a:bodyPr/>
                    <a:lstStyle/>
                    <a:p>
                      <a:pPr algn="r"/>
                      <a:r>
                        <a:rPr lang="en-US" sz="1400" dirty="0"/>
                        <a:t>$100,000</a:t>
                      </a:r>
                    </a:p>
                  </a:txBody>
                  <a:tcPr/>
                </a:tc>
                <a:extLst>
                  <a:ext uri="{0D108BD9-81ED-4DB2-BD59-A6C34878D82A}">
                    <a16:rowId xmlns:a16="http://schemas.microsoft.com/office/drawing/2014/main" val="3813995517"/>
                  </a:ext>
                </a:extLst>
              </a:tr>
              <a:tr h="353295">
                <a:tc>
                  <a:txBody>
                    <a:bodyPr/>
                    <a:lstStyle/>
                    <a:p>
                      <a:r>
                        <a:rPr lang="en-US" sz="1400" dirty="0"/>
                        <a:t>Year 20: monthly LTC benefit</a:t>
                      </a:r>
                    </a:p>
                  </a:txBody>
                  <a:tcPr/>
                </a:tc>
                <a:tc>
                  <a:txBody>
                    <a:bodyPr/>
                    <a:lstStyle/>
                    <a:p>
                      <a:pPr algn="r"/>
                      <a:r>
                        <a:rPr lang="en-US" sz="1400" dirty="0"/>
                        <a:t>$6,839</a:t>
                      </a:r>
                    </a:p>
                  </a:txBody>
                  <a:tcPr/>
                </a:tc>
                <a:tc>
                  <a:txBody>
                    <a:bodyPr/>
                    <a:lstStyle/>
                    <a:p>
                      <a:pPr algn="r"/>
                      <a:r>
                        <a:rPr lang="en-US" sz="1400" dirty="0"/>
                        <a:t>$6,832</a:t>
                      </a:r>
                    </a:p>
                  </a:txBody>
                  <a:tcPr/>
                </a:tc>
                <a:extLst>
                  <a:ext uri="{0D108BD9-81ED-4DB2-BD59-A6C34878D82A}">
                    <a16:rowId xmlns:a16="http://schemas.microsoft.com/office/drawing/2014/main" val="2441708991"/>
                  </a:ext>
                </a:extLst>
              </a:tr>
              <a:tr h="350699">
                <a:tc>
                  <a:txBody>
                    <a:bodyPr/>
                    <a:lstStyle/>
                    <a:p>
                      <a:r>
                        <a:rPr lang="en-US" sz="1400" dirty="0"/>
                        <a:t>Year 20: surrender value</a:t>
                      </a:r>
                    </a:p>
                  </a:txBody>
                  <a:tcPr/>
                </a:tc>
                <a:tc>
                  <a:txBody>
                    <a:bodyPr/>
                    <a:lstStyle/>
                    <a:p>
                      <a:pPr algn="r"/>
                      <a:r>
                        <a:rPr lang="en-US" sz="1400" dirty="0"/>
                        <a:t>$67,528</a:t>
                      </a:r>
                    </a:p>
                  </a:txBody>
                  <a:tcPr/>
                </a:tc>
                <a:tc>
                  <a:txBody>
                    <a:bodyPr/>
                    <a:lstStyle/>
                    <a:p>
                      <a:pPr algn="r"/>
                      <a:r>
                        <a:rPr lang="en-US" sz="1400" dirty="0"/>
                        <a:t>$100,000</a:t>
                      </a:r>
                    </a:p>
                  </a:txBody>
                  <a:tcPr/>
                </a:tc>
                <a:extLst>
                  <a:ext uri="{0D108BD9-81ED-4DB2-BD59-A6C34878D82A}">
                    <a16:rowId xmlns:a16="http://schemas.microsoft.com/office/drawing/2014/main" val="2749446225"/>
                  </a:ext>
                </a:extLst>
              </a:tr>
            </a:tbl>
          </a:graphicData>
        </a:graphic>
      </p:graphicFrame>
      <p:graphicFrame>
        <p:nvGraphicFramePr>
          <p:cNvPr id="20" name="Content Placeholder 14">
            <a:extLst>
              <a:ext uri="{FF2B5EF4-FFF2-40B4-BE49-F238E27FC236}">
                <a16:creationId xmlns:a16="http://schemas.microsoft.com/office/drawing/2014/main" id="{45A908D2-3B65-4FB7-9035-FCB8F64D26C8}"/>
              </a:ext>
            </a:extLst>
          </p:cNvPr>
          <p:cNvGraphicFramePr>
            <a:graphicFrameLocks/>
          </p:cNvGraphicFramePr>
          <p:nvPr>
            <p:extLst>
              <p:ext uri="{D42A27DB-BD31-4B8C-83A1-F6EECF244321}">
                <p14:modId xmlns:p14="http://schemas.microsoft.com/office/powerpoint/2010/main" val="1424506477"/>
              </p:ext>
            </p:extLst>
          </p:nvPr>
        </p:nvGraphicFramePr>
        <p:xfrm>
          <a:off x="6705600" y="2131060"/>
          <a:ext cx="4952998" cy="4358640"/>
        </p:xfrm>
        <a:graphic>
          <a:graphicData uri="http://schemas.openxmlformats.org/drawingml/2006/table">
            <a:tbl>
              <a:tblPr firstRow="1" bandRow="1">
                <a:tableStyleId>{5C22544A-7EE6-4342-B048-85BDC9FD1C3A}</a:tableStyleId>
              </a:tblPr>
              <a:tblGrid>
                <a:gridCol w="1650999">
                  <a:extLst>
                    <a:ext uri="{9D8B030D-6E8A-4147-A177-3AD203B41FA5}">
                      <a16:colId xmlns:a16="http://schemas.microsoft.com/office/drawing/2014/main" val="1397221296"/>
                    </a:ext>
                  </a:extLst>
                </a:gridCol>
                <a:gridCol w="1638300">
                  <a:extLst>
                    <a:ext uri="{9D8B030D-6E8A-4147-A177-3AD203B41FA5}">
                      <a16:colId xmlns:a16="http://schemas.microsoft.com/office/drawing/2014/main" val="1113738971"/>
                    </a:ext>
                  </a:extLst>
                </a:gridCol>
                <a:gridCol w="1663699">
                  <a:extLst>
                    <a:ext uri="{9D8B030D-6E8A-4147-A177-3AD203B41FA5}">
                      <a16:colId xmlns:a16="http://schemas.microsoft.com/office/drawing/2014/main" val="1123941189"/>
                    </a:ext>
                  </a:extLst>
                </a:gridCol>
              </a:tblGrid>
              <a:tr h="529553">
                <a:tc>
                  <a:txBody>
                    <a:bodyPr/>
                    <a:lstStyle/>
                    <a:p>
                      <a:r>
                        <a:rPr lang="en-US" sz="1400" dirty="0"/>
                        <a:t>Female, age 60</a:t>
                      </a:r>
                    </a:p>
                  </a:txBody>
                  <a:tcPr anchor="b"/>
                </a:tc>
                <a:tc>
                  <a:txBody>
                    <a:bodyPr/>
                    <a:lstStyle/>
                    <a:p>
                      <a:pPr algn="ctr"/>
                      <a:r>
                        <a:rPr lang="en-US" sz="1400" dirty="0"/>
                        <a:t>Sample maximum LTC benefit contract</a:t>
                      </a:r>
                    </a:p>
                  </a:txBody>
                  <a:tcPr anchor="b"/>
                </a:tc>
                <a:tc>
                  <a:txBody>
                    <a:bodyPr/>
                    <a:lstStyle/>
                    <a:p>
                      <a:pPr algn="ctr"/>
                      <a:r>
                        <a:rPr lang="en-US" sz="1400" dirty="0" err="1"/>
                        <a:t>SecureCare</a:t>
                      </a:r>
                      <a:r>
                        <a:rPr lang="en-US" sz="1400" dirty="0"/>
                        <a:t> with full ROP</a:t>
                      </a:r>
                    </a:p>
                  </a:txBody>
                  <a:tcPr anchor="b"/>
                </a:tc>
                <a:extLst>
                  <a:ext uri="{0D108BD9-81ED-4DB2-BD59-A6C34878D82A}">
                    <a16:rowId xmlns:a16="http://schemas.microsoft.com/office/drawing/2014/main" val="239577632"/>
                  </a:ext>
                </a:extLst>
              </a:tr>
              <a:tr h="411659">
                <a:tc>
                  <a:txBody>
                    <a:bodyPr/>
                    <a:lstStyle/>
                    <a:p>
                      <a:r>
                        <a:rPr lang="en-US" sz="1400"/>
                        <a:t>Total </a:t>
                      </a:r>
                      <a:r>
                        <a:rPr lang="en-US" sz="1400" dirty="0"/>
                        <a:t>premium paid</a:t>
                      </a:r>
                    </a:p>
                  </a:txBody>
                  <a:tcPr/>
                </a:tc>
                <a:tc>
                  <a:txBody>
                    <a:bodyPr/>
                    <a:lstStyle/>
                    <a:p>
                      <a:pPr algn="r"/>
                      <a:r>
                        <a:rPr lang="en-US" sz="1400" dirty="0"/>
                        <a:t>$100,000</a:t>
                      </a:r>
                    </a:p>
                  </a:txBody>
                  <a:tcPr/>
                </a:tc>
                <a:tc>
                  <a:txBody>
                    <a:bodyPr/>
                    <a:lstStyle/>
                    <a:p>
                      <a:pPr algn="r"/>
                      <a:r>
                        <a:rPr lang="en-US" sz="1400" dirty="0"/>
                        <a:t>$100,000</a:t>
                      </a:r>
                    </a:p>
                  </a:txBody>
                  <a:tcPr/>
                </a:tc>
                <a:extLst>
                  <a:ext uri="{0D108BD9-81ED-4DB2-BD59-A6C34878D82A}">
                    <a16:rowId xmlns:a16="http://schemas.microsoft.com/office/drawing/2014/main" val="3534967480"/>
                  </a:ext>
                </a:extLst>
              </a:tr>
              <a:tr h="350699">
                <a:tc>
                  <a:txBody>
                    <a:bodyPr/>
                    <a:lstStyle/>
                    <a:p>
                      <a:r>
                        <a:rPr lang="en-US" sz="1400" dirty="0"/>
                        <a:t>Year 1: monthly LTC benefit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$3,287</a:t>
                      </a:r>
                    </a:p>
                  </a:txBody>
                  <a:tcPr/>
                </a:tc>
                <a:tc>
                  <a:txBody>
                    <a:bodyPr/>
                    <a:lstStyle/>
                    <a:p>
                      <a:pPr algn="r"/>
                      <a:r>
                        <a:rPr lang="en-US" sz="1400" dirty="0"/>
                        <a:t>$3,254</a:t>
                      </a:r>
                    </a:p>
                  </a:txBody>
                  <a:tcPr/>
                </a:tc>
                <a:extLst>
                  <a:ext uri="{0D108BD9-81ED-4DB2-BD59-A6C34878D82A}">
                    <a16:rowId xmlns:a16="http://schemas.microsoft.com/office/drawing/2014/main" val="2781915452"/>
                  </a:ext>
                </a:extLst>
              </a:tr>
              <a:tr h="350699">
                <a:tc>
                  <a:txBody>
                    <a:bodyPr/>
                    <a:lstStyle/>
                    <a:p>
                      <a:r>
                        <a:rPr lang="en-US" sz="1400" dirty="0"/>
                        <a:t>Year 1: surrender value</a:t>
                      </a:r>
                    </a:p>
                  </a:txBody>
                  <a:tcPr/>
                </a:tc>
                <a:tc>
                  <a:txBody>
                    <a:bodyPr/>
                    <a:lstStyle/>
                    <a:p>
                      <a:pPr algn="r"/>
                      <a:r>
                        <a:rPr lang="en-US" sz="1400" dirty="0"/>
                        <a:t>$4,732</a:t>
                      </a:r>
                    </a:p>
                  </a:txBody>
                  <a:tcPr/>
                </a:tc>
                <a:tc>
                  <a:txBody>
                    <a:bodyPr/>
                    <a:lstStyle/>
                    <a:p>
                      <a:pPr algn="r"/>
                      <a:r>
                        <a:rPr lang="en-US" sz="1400" dirty="0"/>
                        <a:t>$8,000</a:t>
                      </a:r>
                    </a:p>
                  </a:txBody>
                  <a:tcPr/>
                </a:tc>
                <a:extLst>
                  <a:ext uri="{0D108BD9-81ED-4DB2-BD59-A6C34878D82A}">
                    <a16:rowId xmlns:a16="http://schemas.microsoft.com/office/drawing/2014/main" val="82013543"/>
                  </a:ext>
                </a:extLst>
              </a:tr>
              <a:tr h="350699">
                <a:tc>
                  <a:txBody>
                    <a:bodyPr/>
                    <a:lstStyle/>
                    <a:p>
                      <a:r>
                        <a:rPr lang="en-US" sz="1400" dirty="0"/>
                        <a:t>Year 11: monthly LTC benefit</a:t>
                      </a:r>
                    </a:p>
                  </a:txBody>
                  <a:tcPr/>
                </a:tc>
                <a:tc>
                  <a:txBody>
                    <a:bodyPr/>
                    <a:lstStyle/>
                    <a:p>
                      <a:pPr algn="r"/>
                      <a:r>
                        <a:rPr lang="en-US" sz="1400" dirty="0"/>
                        <a:t>$4,417</a:t>
                      </a:r>
                    </a:p>
                  </a:txBody>
                  <a:tcPr/>
                </a:tc>
                <a:tc>
                  <a:txBody>
                    <a:bodyPr/>
                    <a:lstStyle/>
                    <a:p>
                      <a:pPr algn="r"/>
                      <a:r>
                        <a:rPr lang="en-US" sz="1400" dirty="0"/>
                        <a:t>$4,373</a:t>
                      </a:r>
                    </a:p>
                  </a:txBody>
                  <a:tcPr/>
                </a:tc>
                <a:extLst>
                  <a:ext uri="{0D108BD9-81ED-4DB2-BD59-A6C34878D82A}">
                    <a16:rowId xmlns:a16="http://schemas.microsoft.com/office/drawing/2014/main" val="1416238165"/>
                  </a:ext>
                </a:extLst>
              </a:tr>
              <a:tr h="350699">
                <a:tc>
                  <a:txBody>
                    <a:bodyPr/>
                    <a:lstStyle/>
                    <a:p>
                      <a:r>
                        <a:rPr lang="en-US" sz="1400" dirty="0"/>
                        <a:t>Year 11: surrender value</a:t>
                      </a:r>
                    </a:p>
                  </a:txBody>
                  <a:tcPr/>
                </a:tc>
                <a:tc>
                  <a:txBody>
                    <a:bodyPr/>
                    <a:lstStyle/>
                    <a:p>
                      <a:pPr algn="r"/>
                      <a:r>
                        <a:rPr lang="en-US" sz="1400" dirty="0"/>
                        <a:t>$42,244</a:t>
                      </a:r>
                    </a:p>
                  </a:txBody>
                  <a:tcPr/>
                </a:tc>
                <a:tc>
                  <a:txBody>
                    <a:bodyPr/>
                    <a:lstStyle/>
                    <a:p>
                      <a:pPr algn="r"/>
                      <a:r>
                        <a:rPr lang="en-US" sz="1400" dirty="0"/>
                        <a:t>$100,000</a:t>
                      </a:r>
                    </a:p>
                  </a:txBody>
                  <a:tcPr/>
                </a:tc>
                <a:extLst>
                  <a:ext uri="{0D108BD9-81ED-4DB2-BD59-A6C34878D82A}">
                    <a16:rowId xmlns:a16="http://schemas.microsoft.com/office/drawing/2014/main" val="3813995517"/>
                  </a:ext>
                </a:extLst>
              </a:tr>
              <a:tr h="353295">
                <a:tc>
                  <a:txBody>
                    <a:bodyPr/>
                    <a:lstStyle/>
                    <a:p>
                      <a:r>
                        <a:rPr lang="en-US" sz="1400" dirty="0"/>
                        <a:t>Year 20: monthly LTC benefit</a:t>
                      </a:r>
                    </a:p>
                  </a:txBody>
                  <a:tcPr/>
                </a:tc>
                <a:tc>
                  <a:txBody>
                    <a:bodyPr/>
                    <a:lstStyle/>
                    <a:p>
                      <a:pPr algn="r"/>
                      <a:r>
                        <a:rPr lang="en-US" sz="1400" dirty="0"/>
                        <a:t>$5,763</a:t>
                      </a:r>
                    </a:p>
                  </a:txBody>
                  <a:tcPr/>
                </a:tc>
                <a:tc>
                  <a:txBody>
                    <a:bodyPr/>
                    <a:lstStyle/>
                    <a:p>
                      <a:pPr algn="r"/>
                      <a:r>
                        <a:rPr lang="en-US" sz="1400"/>
                        <a:t>$5,705</a:t>
                      </a:r>
                      <a:endParaRPr lang="en-US" sz="1400" dirty="0"/>
                    </a:p>
                  </a:txBody>
                  <a:tcPr/>
                </a:tc>
                <a:extLst>
                  <a:ext uri="{0D108BD9-81ED-4DB2-BD59-A6C34878D82A}">
                    <a16:rowId xmlns:a16="http://schemas.microsoft.com/office/drawing/2014/main" val="2441708991"/>
                  </a:ext>
                </a:extLst>
              </a:tr>
              <a:tr h="350699">
                <a:tc>
                  <a:txBody>
                    <a:bodyPr/>
                    <a:lstStyle/>
                    <a:p>
                      <a:r>
                        <a:rPr lang="en-US" sz="1400" dirty="0"/>
                        <a:t>Year 20: surrender value</a:t>
                      </a:r>
                    </a:p>
                  </a:txBody>
                  <a:tcPr/>
                </a:tc>
                <a:tc>
                  <a:txBody>
                    <a:bodyPr/>
                    <a:lstStyle/>
                    <a:p>
                      <a:pPr algn="r"/>
                      <a:r>
                        <a:rPr lang="en-US" sz="1400" dirty="0"/>
                        <a:t>$53,803</a:t>
                      </a:r>
                    </a:p>
                  </a:txBody>
                  <a:tcPr/>
                </a:tc>
                <a:tc>
                  <a:txBody>
                    <a:bodyPr/>
                    <a:lstStyle/>
                    <a:p>
                      <a:pPr algn="r"/>
                      <a:r>
                        <a:rPr lang="en-US" sz="1400" dirty="0"/>
                        <a:t>$100,000</a:t>
                      </a:r>
                    </a:p>
                  </a:txBody>
                  <a:tcPr/>
                </a:tc>
                <a:extLst>
                  <a:ext uri="{0D108BD9-81ED-4DB2-BD59-A6C34878D82A}">
                    <a16:rowId xmlns:a16="http://schemas.microsoft.com/office/drawing/2014/main" val="2749446225"/>
                  </a:ext>
                </a:extLst>
              </a:tr>
            </a:tbl>
          </a:graphicData>
        </a:graphic>
      </p:graphicFrame>
      <p:sp>
        <p:nvSpPr>
          <p:cNvPr id="21" name="TextBox 20">
            <a:extLst>
              <a:ext uri="{FF2B5EF4-FFF2-40B4-BE49-F238E27FC236}">
                <a16:creationId xmlns:a16="http://schemas.microsoft.com/office/drawing/2014/main" id="{28067A89-3F57-4FF6-9B07-462C7F632B5D}"/>
              </a:ext>
            </a:extLst>
          </p:cNvPr>
          <p:cNvSpPr txBox="1"/>
          <p:nvPr/>
        </p:nvSpPr>
        <p:spPr>
          <a:xfrm>
            <a:off x="876300" y="6581001"/>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038628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39"/>
            <a:ext cx="3217635" cy="4757563"/>
          </a:xfrm>
        </p:spPr>
        <p:txBody>
          <a:bodyPr>
            <a:normAutofit/>
          </a:bodyPr>
          <a:lstStyle/>
          <a:p>
            <a:pPr>
              <a:lnSpc>
                <a:spcPct val="100000"/>
              </a:lnSpc>
            </a:pPr>
            <a:r>
              <a:rPr lang="en-US" dirty="0"/>
              <a:t>LTC marketing plan</a:t>
            </a:r>
            <a:endParaRPr lang="en-US" sz="4400" dirty="0"/>
          </a:p>
        </p:txBody>
      </p:sp>
      <p:sp>
        <p:nvSpPr>
          <p:cNvPr id="25" name="Rectangle 5">
            <a:extLst>
              <a:ext uri="{FF2B5EF4-FFF2-40B4-BE49-F238E27FC236}">
                <a16:creationId xmlns:a16="http://schemas.microsoft.com/office/drawing/2014/main" id="{D012F8F1-5E90-437F-8E8F-1D93ECFAB6E0}"/>
              </a:ext>
            </a:extLst>
          </p:cNvPr>
          <p:cNvSpPr>
            <a:spLocks noChangeArrowheads="1"/>
          </p:cNvSpPr>
          <p:nvPr/>
        </p:nvSpPr>
        <p:spPr bwMode="auto">
          <a:xfrm>
            <a:off x="1192214" y="5956073"/>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6">
            <a:extLst>
              <a:ext uri="{FF2B5EF4-FFF2-40B4-BE49-F238E27FC236}">
                <a16:creationId xmlns:a16="http://schemas.microsoft.com/office/drawing/2014/main" id="{7A7023A2-9133-41C9-A1A1-09B33431AB8D}"/>
              </a:ext>
            </a:extLst>
          </p:cNvPr>
          <p:cNvSpPr>
            <a:spLocks noChangeArrowheads="1"/>
          </p:cNvSpPr>
          <p:nvPr/>
        </p:nvSpPr>
        <p:spPr bwMode="auto">
          <a:xfrm>
            <a:off x="1192214" y="5794148"/>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7">
            <a:extLst>
              <a:ext uri="{FF2B5EF4-FFF2-40B4-BE49-F238E27FC236}">
                <a16:creationId xmlns:a16="http://schemas.microsoft.com/office/drawing/2014/main" id="{47629142-5BB7-480D-94BB-CB1F4D34E185}"/>
              </a:ext>
            </a:extLst>
          </p:cNvPr>
          <p:cNvSpPr>
            <a:spLocks noChangeArrowheads="1"/>
          </p:cNvSpPr>
          <p:nvPr/>
        </p:nvSpPr>
        <p:spPr bwMode="auto">
          <a:xfrm>
            <a:off x="1192214" y="5630635"/>
            <a:ext cx="125413"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B0BDEE3B-52CA-454E-B5EA-A0BFD68AE104}"/>
              </a:ext>
            </a:extLst>
          </p:cNvPr>
          <p:cNvSpPr>
            <a:spLocks noChangeArrowheads="1"/>
          </p:cNvSpPr>
          <p:nvPr/>
        </p:nvSpPr>
        <p:spPr bwMode="auto">
          <a:xfrm>
            <a:off x="1354139" y="5956073"/>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9">
            <a:extLst>
              <a:ext uri="{FF2B5EF4-FFF2-40B4-BE49-F238E27FC236}">
                <a16:creationId xmlns:a16="http://schemas.microsoft.com/office/drawing/2014/main" id="{48966BDF-37F7-4759-BE21-F6C62454B7D4}"/>
              </a:ext>
            </a:extLst>
          </p:cNvPr>
          <p:cNvSpPr>
            <a:spLocks noChangeArrowheads="1"/>
          </p:cNvSpPr>
          <p:nvPr/>
        </p:nvSpPr>
        <p:spPr bwMode="auto">
          <a:xfrm>
            <a:off x="1354139" y="5794148"/>
            <a:ext cx="125413"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0">
            <a:extLst>
              <a:ext uri="{FF2B5EF4-FFF2-40B4-BE49-F238E27FC236}">
                <a16:creationId xmlns:a16="http://schemas.microsoft.com/office/drawing/2014/main" id="{CE0B7402-FF08-4978-B2BA-BD22D4792D10}"/>
              </a:ext>
            </a:extLst>
          </p:cNvPr>
          <p:cNvSpPr>
            <a:spLocks noChangeArrowheads="1"/>
          </p:cNvSpPr>
          <p:nvPr/>
        </p:nvSpPr>
        <p:spPr bwMode="auto">
          <a:xfrm>
            <a:off x="1354139" y="5630635"/>
            <a:ext cx="125413"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2CEDD50-24D6-4707-865F-671357CBF0F8}"/>
              </a:ext>
            </a:extLst>
          </p:cNvPr>
          <p:cNvSpPr>
            <a:spLocks noChangeArrowheads="1"/>
          </p:cNvSpPr>
          <p:nvPr/>
        </p:nvSpPr>
        <p:spPr bwMode="auto">
          <a:xfrm>
            <a:off x="1030289" y="5956073"/>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A6B0971B-C064-4730-8C1F-A67A22266E83}"/>
              </a:ext>
            </a:extLst>
          </p:cNvPr>
          <p:cNvSpPr>
            <a:spLocks noChangeArrowheads="1"/>
          </p:cNvSpPr>
          <p:nvPr/>
        </p:nvSpPr>
        <p:spPr bwMode="auto">
          <a:xfrm>
            <a:off x="1030289" y="5794148"/>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D1182081-4206-429A-B76C-EC162EB2EA30}"/>
              </a:ext>
            </a:extLst>
          </p:cNvPr>
          <p:cNvSpPr>
            <a:spLocks noChangeArrowheads="1"/>
          </p:cNvSpPr>
          <p:nvPr/>
        </p:nvSpPr>
        <p:spPr bwMode="auto">
          <a:xfrm>
            <a:off x="1030289" y="5630635"/>
            <a:ext cx="123825"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A081BA80-4C39-4D5C-8859-409F46058E8F}"/>
              </a:ext>
            </a:extLst>
          </p:cNvPr>
          <p:cNvSpPr>
            <a:spLocks noChangeArrowheads="1"/>
          </p:cNvSpPr>
          <p:nvPr/>
        </p:nvSpPr>
        <p:spPr bwMode="auto">
          <a:xfrm>
            <a:off x="1517651" y="5956073"/>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5">
            <a:extLst>
              <a:ext uri="{FF2B5EF4-FFF2-40B4-BE49-F238E27FC236}">
                <a16:creationId xmlns:a16="http://schemas.microsoft.com/office/drawing/2014/main" id="{C8AA930B-9666-435C-A558-6FC2A81FFC08}"/>
              </a:ext>
            </a:extLst>
          </p:cNvPr>
          <p:cNvSpPr>
            <a:spLocks noChangeArrowheads="1"/>
          </p:cNvSpPr>
          <p:nvPr/>
        </p:nvSpPr>
        <p:spPr bwMode="auto">
          <a:xfrm>
            <a:off x="1517651" y="5794148"/>
            <a:ext cx="123825" cy="1238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6">
            <a:extLst>
              <a:ext uri="{FF2B5EF4-FFF2-40B4-BE49-F238E27FC236}">
                <a16:creationId xmlns:a16="http://schemas.microsoft.com/office/drawing/2014/main" id="{96D497A2-FF6F-4F1D-9E2B-57BBE6D3E4A7}"/>
              </a:ext>
            </a:extLst>
          </p:cNvPr>
          <p:cNvSpPr>
            <a:spLocks noChangeArrowheads="1"/>
          </p:cNvSpPr>
          <p:nvPr/>
        </p:nvSpPr>
        <p:spPr bwMode="auto">
          <a:xfrm>
            <a:off x="1517651" y="5630635"/>
            <a:ext cx="123825" cy="1254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7">
            <a:extLst>
              <a:ext uri="{FF2B5EF4-FFF2-40B4-BE49-F238E27FC236}">
                <a16:creationId xmlns:a16="http://schemas.microsoft.com/office/drawing/2014/main" id="{44703EB8-93A4-48B6-A1E1-6ED53D3D5C4A}"/>
              </a:ext>
            </a:extLst>
          </p:cNvPr>
          <p:cNvSpPr>
            <a:spLocks/>
          </p:cNvSpPr>
          <p:nvPr/>
        </p:nvSpPr>
        <p:spPr bwMode="auto">
          <a:xfrm>
            <a:off x="831851" y="5303610"/>
            <a:ext cx="1008063" cy="920750"/>
          </a:xfrm>
          <a:custGeom>
            <a:avLst/>
            <a:gdLst>
              <a:gd name="T0" fmla="*/ 1214 w 1680"/>
              <a:gd name="T1" fmla="*/ 124 h 1534"/>
              <a:gd name="T2" fmla="*/ 1214 w 1680"/>
              <a:gd name="T3" fmla="*/ 52 h 1534"/>
              <a:gd name="T4" fmla="*/ 1162 w 1680"/>
              <a:gd name="T5" fmla="*/ 0 h 1534"/>
              <a:gd name="T6" fmla="*/ 1110 w 1680"/>
              <a:gd name="T7" fmla="*/ 52 h 1534"/>
              <a:gd name="T8" fmla="*/ 1110 w 1680"/>
              <a:gd name="T9" fmla="*/ 270 h 1534"/>
              <a:gd name="T10" fmla="*/ 1064 w 1680"/>
              <a:gd name="T11" fmla="*/ 353 h 1534"/>
              <a:gd name="T12" fmla="*/ 1162 w 1680"/>
              <a:gd name="T13" fmla="*/ 451 h 1534"/>
              <a:gd name="T14" fmla="*/ 1260 w 1680"/>
              <a:gd name="T15" fmla="*/ 353 h 1534"/>
              <a:gd name="T16" fmla="*/ 1214 w 1680"/>
              <a:gd name="T17" fmla="*/ 270 h 1534"/>
              <a:gd name="T18" fmla="*/ 1214 w 1680"/>
              <a:gd name="T19" fmla="*/ 228 h 1534"/>
              <a:gd name="T20" fmla="*/ 1576 w 1680"/>
              <a:gd name="T21" fmla="*/ 228 h 1534"/>
              <a:gd name="T22" fmla="*/ 1576 w 1680"/>
              <a:gd name="T23" fmla="*/ 1430 h 1534"/>
              <a:gd name="T24" fmla="*/ 104 w 1680"/>
              <a:gd name="T25" fmla="*/ 1430 h 1534"/>
              <a:gd name="T26" fmla="*/ 104 w 1680"/>
              <a:gd name="T27" fmla="*/ 228 h 1534"/>
              <a:gd name="T28" fmla="*/ 403 w 1680"/>
              <a:gd name="T29" fmla="*/ 228 h 1534"/>
              <a:gd name="T30" fmla="*/ 403 w 1680"/>
              <a:gd name="T31" fmla="*/ 124 h 1534"/>
              <a:gd name="T32" fmla="*/ 0 w 1680"/>
              <a:gd name="T33" fmla="*/ 124 h 1534"/>
              <a:gd name="T34" fmla="*/ 0 w 1680"/>
              <a:gd name="T35" fmla="*/ 1534 h 1534"/>
              <a:gd name="T36" fmla="*/ 1680 w 1680"/>
              <a:gd name="T37" fmla="*/ 1534 h 1534"/>
              <a:gd name="T38" fmla="*/ 1680 w 1680"/>
              <a:gd name="T39" fmla="*/ 124 h 1534"/>
              <a:gd name="T40" fmla="*/ 1214 w 1680"/>
              <a:gd name="T41" fmla="*/ 12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0" h="1534">
                <a:moveTo>
                  <a:pt x="1214" y="124"/>
                </a:moveTo>
                <a:cubicBezTo>
                  <a:pt x="1214" y="52"/>
                  <a:pt x="1214" y="52"/>
                  <a:pt x="1214" y="52"/>
                </a:cubicBezTo>
                <a:cubicBezTo>
                  <a:pt x="1214" y="24"/>
                  <a:pt x="1191" y="0"/>
                  <a:pt x="1162" y="0"/>
                </a:cubicBezTo>
                <a:cubicBezTo>
                  <a:pt x="1134" y="0"/>
                  <a:pt x="1110" y="24"/>
                  <a:pt x="1110" y="52"/>
                </a:cubicBezTo>
                <a:cubicBezTo>
                  <a:pt x="1110" y="270"/>
                  <a:pt x="1110" y="270"/>
                  <a:pt x="1110" y="270"/>
                </a:cubicBezTo>
                <a:cubicBezTo>
                  <a:pt x="1083" y="288"/>
                  <a:pt x="1064" y="318"/>
                  <a:pt x="1064" y="353"/>
                </a:cubicBezTo>
                <a:cubicBezTo>
                  <a:pt x="1064" y="407"/>
                  <a:pt x="1108" y="451"/>
                  <a:pt x="1162" y="451"/>
                </a:cubicBezTo>
                <a:cubicBezTo>
                  <a:pt x="1217" y="451"/>
                  <a:pt x="1260" y="407"/>
                  <a:pt x="1260" y="353"/>
                </a:cubicBezTo>
                <a:cubicBezTo>
                  <a:pt x="1260" y="318"/>
                  <a:pt x="1242" y="288"/>
                  <a:pt x="1214" y="270"/>
                </a:cubicBezTo>
                <a:cubicBezTo>
                  <a:pt x="1214" y="228"/>
                  <a:pt x="1214" y="228"/>
                  <a:pt x="1214" y="228"/>
                </a:cubicBezTo>
                <a:cubicBezTo>
                  <a:pt x="1576" y="228"/>
                  <a:pt x="1576" y="228"/>
                  <a:pt x="1576" y="228"/>
                </a:cubicBezTo>
                <a:cubicBezTo>
                  <a:pt x="1576" y="1430"/>
                  <a:pt x="1576" y="1430"/>
                  <a:pt x="1576" y="1430"/>
                </a:cubicBezTo>
                <a:cubicBezTo>
                  <a:pt x="104" y="1430"/>
                  <a:pt x="104" y="1430"/>
                  <a:pt x="104" y="1430"/>
                </a:cubicBezTo>
                <a:cubicBezTo>
                  <a:pt x="104" y="228"/>
                  <a:pt x="104" y="228"/>
                  <a:pt x="104" y="228"/>
                </a:cubicBezTo>
                <a:cubicBezTo>
                  <a:pt x="403" y="228"/>
                  <a:pt x="403" y="228"/>
                  <a:pt x="403" y="228"/>
                </a:cubicBezTo>
                <a:cubicBezTo>
                  <a:pt x="403" y="124"/>
                  <a:pt x="403" y="124"/>
                  <a:pt x="403" y="124"/>
                </a:cubicBezTo>
                <a:cubicBezTo>
                  <a:pt x="0" y="124"/>
                  <a:pt x="0" y="124"/>
                  <a:pt x="0" y="124"/>
                </a:cubicBezTo>
                <a:cubicBezTo>
                  <a:pt x="0" y="1534"/>
                  <a:pt x="0" y="1534"/>
                  <a:pt x="0" y="1534"/>
                </a:cubicBezTo>
                <a:cubicBezTo>
                  <a:pt x="1680" y="1534"/>
                  <a:pt x="1680" y="1534"/>
                  <a:pt x="1680" y="1534"/>
                </a:cubicBezTo>
                <a:cubicBezTo>
                  <a:pt x="1680" y="124"/>
                  <a:pt x="1680" y="124"/>
                  <a:pt x="1680" y="124"/>
                </a:cubicBezTo>
                <a:lnTo>
                  <a:pt x="1214" y="12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8">
            <a:extLst>
              <a:ext uri="{FF2B5EF4-FFF2-40B4-BE49-F238E27FC236}">
                <a16:creationId xmlns:a16="http://schemas.microsoft.com/office/drawing/2014/main" id="{9A329139-63CF-44F8-B8ED-4F8D8BC22EF2}"/>
              </a:ext>
            </a:extLst>
          </p:cNvPr>
          <p:cNvSpPr>
            <a:spLocks/>
          </p:cNvSpPr>
          <p:nvPr/>
        </p:nvSpPr>
        <p:spPr bwMode="auto">
          <a:xfrm>
            <a:off x="1082676" y="5303610"/>
            <a:ext cx="377825" cy="271463"/>
          </a:xfrm>
          <a:custGeom>
            <a:avLst/>
            <a:gdLst>
              <a:gd name="T0" fmla="*/ 98 w 629"/>
              <a:gd name="T1" fmla="*/ 451 h 451"/>
              <a:gd name="T2" fmla="*/ 196 w 629"/>
              <a:gd name="T3" fmla="*/ 353 h 451"/>
              <a:gd name="T4" fmla="*/ 150 w 629"/>
              <a:gd name="T5" fmla="*/ 270 h 451"/>
              <a:gd name="T6" fmla="*/ 150 w 629"/>
              <a:gd name="T7" fmla="*/ 228 h 451"/>
              <a:gd name="T8" fmla="*/ 629 w 629"/>
              <a:gd name="T9" fmla="*/ 228 h 451"/>
              <a:gd name="T10" fmla="*/ 629 w 629"/>
              <a:gd name="T11" fmla="*/ 124 h 451"/>
              <a:gd name="T12" fmla="*/ 150 w 629"/>
              <a:gd name="T13" fmla="*/ 124 h 451"/>
              <a:gd name="T14" fmla="*/ 150 w 629"/>
              <a:gd name="T15" fmla="*/ 52 h 451"/>
              <a:gd name="T16" fmla="*/ 98 w 629"/>
              <a:gd name="T17" fmla="*/ 0 h 451"/>
              <a:gd name="T18" fmla="*/ 46 w 629"/>
              <a:gd name="T19" fmla="*/ 52 h 451"/>
              <a:gd name="T20" fmla="*/ 46 w 629"/>
              <a:gd name="T21" fmla="*/ 270 h 451"/>
              <a:gd name="T22" fmla="*/ 0 w 629"/>
              <a:gd name="T23" fmla="*/ 353 h 451"/>
              <a:gd name="T24" fmla="*/ 98 w 629"/>
              <a:gd name="T25"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 h="451">
                <a:moveTo>
                  <a:pt x="98" y="451"/>
                </a:moveTo>
                <a:cubicBezTo>
                  <a:pt x="153" y="451"/>
                  <a:pt x="196" y="407"/>
                  <a:pt x="196" y="353"/>
                </a:cubicBezTo>
                <a:cubicBezTo>
                  <a:pt x="196" y="318"/>
                  <a:pt x="178" y="288"/>
                  <a:pt x="150" y="270"/>
                </a:cubicBezTo>
                <a:cubicBezTo>
                  <a:pt x="150" y="228"/>
                  <a:pt x="150" y="228"/>
                  <a:pt x="150" y="228"/>
                </a:cubicBezTo>
                <a:cubicBezTo>
                  <a:pt x="629" y="228"/>
                  <a:pt x="629" y="228"/>
                  <a:pt x="629" y="228"/>
                </a:cubicBezTo>
                <a:cubicBezTo>
                  <a:pt x="629" y="124"/>
                  <a:pt x="629" y="124"/>
                  <a:pt x="629" y="124"/>
                </a:cubicBezTo>
                <a:cubicBezTo>
                  <a:pt x="150" y="124"/>
                  <a:pt x="150" y="124"/>
                  <a:pt x="150" y="124"/>
                </a:cubicBezTo>
                <a:cubicBezTo>
                  <a:pt x="150" y="52"/>
                  <a:pt x="150" y="52"/>
                  <a:pt x="150" y="52"/>
                </a:cubicBezTo>
                <a:cubicBezTo>
                  <a:pt x="150" y="24"/>
                  <a:pt x="127" y="0"/>
                  <a:pt x="98" y="0"/>
                </a:cubicBezTo>
                <a:cubicBezTo>
                  <a:pt x="70" y="0"/>
                  <a:pt x="46" y="24"/>
                  <a:pt x="46" y="52"/>
                </a:cubicBezTo>
                <a:cubicBezTo>
                  <a:pt x="46" y="270"/>
                  <a:pt x="46" y="270"/>
                  <a:pt x="46" y="270"/>
                </a:cubicBezTo>
                <a:cubicBezTo>
                  <a:pt x="19" y="288"/>
                  <a:pt x="0" y="318"/>
                  <a:pt x="0" y="353"/>
                </a:cubicBezTo>
                <a:cubicBezTo>
                  <a:pt x="0" y="407"/>
                  <a:pt x="44" y="451"/>
                  <a:pt x="98" y="4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3361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LTC marketing plan</a:t>
            </a:r>
          </a:p>
        </p:txBody>
      </p:sp>
      <p:grpSp>
        <p:nvGrpSpPr>
          <p:cNvPr id="7" name="Group 6"/>
          <p:cNvGrpSpPr/>
          <p:nvPr/>
        </p:nvGrpSpPr>
        <p:grpSpPr>
          <a:xfrm>
            <a:off x="647700" y="2291332"/>
            <a:ext cx="2628900" cy="2963492"/>
            <a:chOff x="475747" y="2873829"/>
            <a:chExt cx="2628900" cy="2963492"/>
          </a:xfrm>
        </p:grpSpPr>
        <p:sp>
          <p:nvSpPr>
            <p:cNvPr id="11" name="Subtitle 6"/>
            <p:cNvSpPr txBox="1">
              <a:spLocks/>
            </p:cNvSpPr>
            <p:nvPr/>
          </p:nvSpPr>
          <p:spPr>
            <a:xfrm>
              <a:off x="475747" y="2873829"/>
              <a:ext cx="2476500" cy="955619"/>
            </a:xfrm>
            <a:prstGeom prst="rect">
              <a:avLst/>
            </a:prstGeom>
          </p:spPr>
          <p:txBody>
            <a:bodyPr lIns="0" tIns="0" rIns="0" bIns="0" anchor="b"/>
            <a:lstStyle/>
            <a:p>
              <a:pPr defTabSz="1219170">
                <a:lnSpc>
                  <a:spcPts val="2600"/>
                </a:lnSpc>
                <a:spcBef>
                  <a:spcPct val="20000"/>
                </a:spcBef>
                <a:defRPr/>
              </a:pPr>
              <a:r>
                <a:rPr lang="en-US" sz="2400" b="1" dirty="0">
                  <a:latin typeface="+mj-lt"/>
                  <a:cs typeface="Arial" pitchFamily="34" charset="0"/>
                </a:rPr>
                <a:t>Week 1: start the conversation</a:t>
              </a:r>
            </a:p>
          </p:txBody>
        </p:sp>
        <p:sp>
          <p:nvSpPr>
            <p:cNvPr id="13" name="Subtitle 6"/>
            <p:cNvSpPr txBox="1">
              <a:spLocks/>
            </p:cNvSpPr>
            <p:nvPr/>
          </p:nvSpPr>
          <p:spPr>
            <a:xfrm>
              <a:off x="475747" y="4199535"/>
              <a:ext cx="2628900" cy="1637786"/>
            </a:xfrm>
            <a:prstGeom prst="rect">
              <a:avLst/>
            </a:prstGeom>
          </p:spPr>
          <p:txBody>
            <a:bodyPr lIns="0" tIns="0" rIns="0" bIns="0"/>
            <a:lstStyle/>
            <a:p>
              <a:pPr defTabSz="1219170">
                <a:lnSpc>
                  <a:spcPts val="2200"/>
                </a:lnSpc>
                <a:spcBef>
                  <a:spcPct val="20000"/>
                </a:spcBef>
                <a:defRPr/>
              </a:pPr>
              <a:r>
                <a:rPr lang="en-US" sz="2000" dirty="0">
                  <a:latin typeface="+mj-lt"/>
                  <a:cs typeface="Arial" pitchFamily="34" charset="0"/>
                </a:rPr>
                <a:t>Use our consumer mailers to help prospects start thinking about potential care strategies.</a:t>
              </a:r>
            </a:p>
          </p:txBody>
        </p:sp>
        <p:cxnSp>
          <p:nvCxnSpPr>
            <p:cNvPr id="4" name="Straight Arrow Connector 3"/>
            <p:cNvCxnSpPr>
              <a:cxnSpLocks/>
            </p:cNvCxnSpPr>
            <p:nvPr/>
          </p:nvCxnSpPr>
          <p:spPr>
            <a:xfrm>
              <a:off x="475747" y="4030824"/>
              <a:ext cx="2476500" cy="0"/>
            </a:xfrm>
            <a:prstGeom prst="straightConnector1">
              <a:avLst/>
            </a:prstGeom>
            <a:ln w="635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402838" y="2291332"/>
            <a:ext cx="2628900" cy="2963492"/>
            <a:chOff x="3396190" y="2873829"/>
            <a:chExt cx="2628900" cy="2963492"/>
          </a:xfrm>
        </p:grpSpPr>
        <p:sp>
          <p:nvSpPr>
            <p:cNvPr id="14" name="Subtitle 6"/>
            <p:cNvSpPr txBox="1">
              <a:spLocks/>
            </p:cNvSpPr>
            <p:nvPr/>
          </p:nvSpPr>
          <p:spPr>
            <a:xfrm>
              <a:off x="3396190" y="4199535"/>
              <a:ext cx="2628900" cy="1637786"/>
            </a:xfrm>
            <a:prstGeom prst="rect">
              <a:avLst/>
            </a:prstGeom>
          </p:spPr>
          <p:txBody>
            <a:bodyPr lIns="0" tIns="0" rIns="0" bIns="0"/>
            <a:lstStyle/>
            <a:p>
              <a:pPr defTabSz="1219170">
                <a:lnSpc>
                  <a:spcPts val="2200"/>
                </a:lnSpc>
                <a:spcBef>
                  <a:spcPct val="20000"/>
                </a:spcBef>
                <a:defRPr/>
              </a:pPr>
              <a:r>
                <a:rPr lang="en-US" sz="2000" dirty="0">
                  <a:latin typeface="+mj-lt"/>
                  <a:cs typeface="Arial" pitchFamily="34" charset="0"/>
                </a:rPr>
                <a:t>Don’t explain the need for LTC – show it with our consumer video and other consumer-facing materials.</a:t>
              </a:r>
            </a:p>
          </p:txBody>
        </p:sp>
        <p:cxnSp>
          <p:nvCxnSpPr>
            <p:cNvPr id="16" name="Straight Arrow Connector 15"/>
            <p:cNvCxnSpPr>
              <a:cxnSpLocks/>
            </p:cNvCxnSpPr>
            <p:nvPr/>
          </p:nvCxnSpPr>
          <p:spPr>
            <a:xfrm>
              <a:off x="3396191" y="4030824"/>
              <a:ext cx="2476499" cy="0"/>
            </a:xfrm>
            <a:prstGeom prst="straightConnector1">
              <a:avLst/>
            </a:prstGeom>
            <a:ln w="635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Subtitle 6"/>
            <p:cNvSpPr txBox="1">
              <a:spLocks/>
            </p:cNvSpPr>
            <p:nvPr/>
          </p:nvSpPr>
          <p:spPr>
            <a:xfrm>
              <a:off x="3396190" y="2873829"/>
              <a:ext cx="2476500" cy="955619"/>
            </a:xfrm>
            <a:prstGeom prst="rect">
              <a:avLst/>
            </a:prstGeom>
          </p:spPr>
          <p:txBody>
            <a:bodyPr lIns="0" tIns="0" rIns="0" bIns="0" anchor="b"/>
            <a:lstStyle/>
            <a:p>
              <a:pPr defTabSz="1219170">
                <a:lnSpc>
                  <a:spcPts val="2600"/>
                </a:lnSpc>
                <a:spcBef>
                  <a:spcPct val="20000"/>
                </a:spcBef>
                <a:defRPr/>
              </a:pPr>
              <a:r>
                <a:rPr lang="en-US" sz="2400" b="1" dirty="0">
                  <a:latin typeface="+mj-lt"/>
                  <a:cs typeface="Arial" pitchFamily="34" charset="0"/>
                </a:rPr>
                <a:t>Week 2: build awareness</a:t>
              </a:r>
            </a:p>
          </p:txBody>
        </p:sp>
      </p:grpSp>
      <p:grpSp>
        <p:nvGrpSpPr>
          <p:cNvPr id="22" name="Group 21"/>
          <p:cNvGrpSpPr/>
          <p:nvPr/>
        </p:nvGrpSpPr>
        <p:grpSpPr>
          <a:xfrm>
            <a:off x="6272277" y="2291332"/>
            <a:ext cx="2757425" cy="2768981"/>
            <a:chOff x="6427367" y="2873829"/>
            <a:chExt cx="2757425" cy="2768981"/>
          </a:xfrm>
        </p:grpSpPr>
        <p:sp>
          <p:nvSpPr>
            <p:cNvPr id="15" name="Subtitle 6"/>
            <p:cNvSpPr txBox="1">
              <a:spLocks/>
            </p:cNvSpPr>
            <p:nvPr/>
          </p:nvSpPr>
          <p:spPr>
            <a:xfrm>
              <a:off x="6427367" y="4199535"/>
              <a:ext cx="2757425" cy="1443275"/>
            </a:xfrm>
            <a:prstGeom prst="rect">
              <a:avLst/>
            </a:prstGeom>
          </p:spPr>
          <p:txBody>
            <a:bodyPr lIns="0" tIns="0" rIns="0" bIns="0"/>
            <a:lstStyle/>
            <a:p>
              <a:pPr defTabSz="1219170">
                <a:lnSpc>
                  <a:spcPts val="2200"/>
                </a:lnSpc>
                <a:spcBef>
                  <a:spcPct val="20000"/>
                </a:spcBef>
                <a:defRPr/>
              </a:pPr>
              <a:r>
                <a:rPr lang="en-US" sz="2000" dirty="0">
                  <a:latin typeface="+mj-lt"/>
                  <a:cs typeface="Arial" pitchFamily="34" charset="0"/>
                </a:rPr>
                <a:t>Educational articles about LTC help answer prospects’ questions and prepare them for a solution.</a:t>
              </a:r>
            </a:p>
          </p:txBody>
        </p:sp>
        <p:cxnSp>
          <p:nvCxnSpPr>
            <p:cNvPr id="17" name="Straight Arrow Connector 16"/>
            <p:cNvCxnSpPr>
              <a:cxnSpLocks/>
            </p:cNvCxnSpPr>
            <p:nvPr/>
          </p:nvCxnSpPr>
          <p:spPr>
            <a:xfrm>
              <a:off x="6427368" y="4030824"/>
              <a:ext cx="2467688" cy="0"/>
            </a:xfrm>
            <a:prstGeom prst="straightConnector1">
              <a:avLst/>
            </a:prstGeom>
            <a:ln w="63500">
              <a:solidFill>
                <a:srgbClr val="28468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Subtitle 6"/>
            <p:cNvSpPr txBox="1">
              <a:spLocks/>
            </p:cNvSpPr>
            <p:nvPr/>
          </p:nvSpPr>
          <p:spPr>
            <a:xfrm>
              <a:off x="6427367" y="2873829"/>
              <a:ext cx="2476500" cy="955619"/>
            </a:xfrm>
            <a:prstGeom prst="rect">
              <a:avLst/>
            </a:prstGeom>
          </p:spPr>
          <p:txBody>
            <a:bodyPr lIns="0" tIns="0" rIns="0" bIns="0" anchor="b"/>
            <a:lstStyle/>
            <a:p>
              <a:pPr defTabSz="1219170">
                <a:lnSpc>
                  <a:spcPts val="2600"/>
                </a:lnSpc>
                <a:spcBef>
                  <a:spcPct val="20000"/>
                </a:spcBef>
                <a:defRPr/>
              </a:pPr>
              <a:r>
                <a:rPr lang="en-US" sz="2400" b="1" dirty="0">
                  <a:latin typeface="+mj-lt"/>
                  <a:cs typeface="Arial" pitchFamily="34" charset="0"/>
                </a:rPr>
                <a:t>Week 3: share the facts</a:t>
              </a:r>
            </a:p>
          </p:txBody>
        </p:sp>
      </p:grpSp>
      <p:grpSp>
        <p:nvGrpSpPr>
          <p:cNvPr id="18" name="Group 17">
            <a:extLst>
              <a:ext uri="{FF2B5EF4-FFF2-40B4-BE49-F238E27FC236}">
                <a16:creationId xmlns:a16="http://schemas.microsoft.com/office/drawing/2014/main" id="{1D8F6CD7-CFF5-43DA-B10A-E3BEADD0F389}"/>
              </a:ext>
            </a:extLst>
          </p:cNvPr>
          <p:cNvGrpSpPr/>
          <p:nvPr/>
        </p:nvGrpSpPr>
        <p:grpSpPr>
          <a:xfrm>
            <a:off x="9065515" y="2291332"/>
            <a:ext cx="2757425" cy="2768981"/>
            <a:chOff x="6427367" y="2873829"/>
            <a:chExt cx="2757425" cy="2768981"/>
          </a:xfrm>
        </p:grpSpPr>
        <p:sp>
          <p:nvSpPr>
            <p:cNvPr id="19" name="Subtitle 6">
              <a:extLst>
                <a:ext uri="{FF2B5EF4-FFF2-40B4-BE49-F238E27FC236}">
                  <a16:creationId xmlns:a16="http://schemas.microsoft.com/office/drawing/2014/main" id="{F374BF15-C435-4369-86A4-428C1F506B8E}"/>
                </a:ext>
              </a:extLst>
            </p:cNvPr>
            <p:cNvSpPr txBox="1">
              <a:spLocks/>
            </p:cNvSpPr>
            <p:nvPr/>
          </p:nvSpPr>
          <p:spPr>
            <a:xfrm>
              <a:off x="6427367" y="4199535"/>
              <a:ext cx="2757425" cy="1443275"/>
            </a:xfrm>
            <a:prstGeom prst="rect">
              <a:avLst/>
            </a:prstGeom>
          </p:spPr>
          <p:txBody>
            <a:bodyPr lIns="0" tIns="0" rIns="0" bIns="0"/>
            <a:lstStyle/>
            <a:p>
              <a:pPr defTabSz="1219170">
                <a:lnSpc>
                  <a:spcPts val="2200"/>
                </a:lnSpc>
                <a:spcBef>
                  <a:spcPct val="20000"/>
                </a:spcBef>
                <a:defRPr/>
              </a:pPr>
              <a:r>
                <a:rPr lang="en-US" sz="2000" dirty="0">
                  <a:latin typeface="+mj-lt"/>
                  <a:cs typeface="Arial" pitchFamily="34" charset="0"/>
                </a:rPr>
                <a:t>Once prospects understand their options and know the facts, a consumer video can help you position a solution</a:t>
              </a:r>
            </a:p>
          </p:txBody>
        </p:sp>
        <p:cxnSp>
          <p:nvCxnSpPr>
            <p:cNvPr id="23" name="Straight Arrow Connector 22">
              <a:extLst>
                <a:ext uri="{FF2B5EF4-FFF2-40B4-BE49-F238E27FC236}">
                  <a16:creationId xmlns:a16="http://schemas.microsoft.com/office/drawing/2014/main" id="{8D898C3B-0722-4255-A3C4-FFC78945C19F}"/>
                </a:ext>
              </a:extLst>
            </p:cNvPr>
            <p:cNvCxnSpPr>
              <a:cxnSpLocks/>
            </p:cNvCxnSpPr>
            <p:nvPr/>
          </p:nvCxnSpPr>
          <p:spPr>
            <a:xfrm>
              <a:off x="6427368" y="4030824"/>
              <a:ext cx="2467688" cy="0"/>
            </a:xfrm>
            <a:prstGeom prst="straightConnector1">
              <a:avLst/>
            </a:prstGeom>
            <a:ln w="63500">
              <a:solidFill>
                <a:srgbClr val="28468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Subtitle 6">
              <a:extLst>
                <a:ext uri="{FF2B5EF4-FFF2-40B4-BE49-F238E27FC236}">
                  <a16:creationId xmlns:a16="http://schemas.microsoft.com/office/drawing/2014/main" id="{58C31EF4-4042-44DB-9B9B-427F64895E2D}"/>
                </a:ext>
              </a:extLst>
            </p:cNvPr>
            <p:cNvSpPr txBox="1">
              <a:spLocks/>
            </p:cNvSpPr>
            <p:nvPr/>
          </p:nvSpPr>
          <p:spPr>
            <a:xfrm>
              <a:off x="6427367" y="2873829"/>
              <a:ext cx="2476500" cy="955619"/>
            </a:xfrm>
            <a:prstGeom prst="rect">
              <a:avLst/>
            </a:prstGeom>
          </p:spPr>
          <p:txBody>
            <a:bodyPr lIns="0" tIns="0" rIns="0" bIns="0" anchor="b"/>
            <a:lstStyle/>
            <a:p>
              <a:pPr defTabSz="1219170">
                <a:lnSpc>
                  <a:spcPts val="2600"/>
                </a:lnSpc>
                <a:spcBef>
                  <a:spcPct val="20000"/>
                </a:spcBef>
                <a:defRPr/>
              </a:pPr>
              <a:r>
                <a:rPr lang="en-US" sz="2400" b="1" dirty="0">
                  <a:latin typeface="+mj-lt"/>
                  <a:cs typeface="Arial" pitchFamily="34" charset="0"/>
                </a:rPr>
                <a:t>Week 4: bring it together</a:t>
              </a:r>
            </a:p>
          </p:txBody>
        </p:sp>
      </p:grpSp>
    </p:spTree>
    <p:extLst>
      <p:ext uri="{BB962C8B-B14F-4D97-AF65-F5344CB8AC3E}">
        <p14:creationId xmlns:p14="http://schemas.microsoft.com/office/powerpoint/2010/main" val="1245071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298122" y="1667421"/>
            <a:ext cx="6579756" cy="4917809"/>
          </a:xfrm>
        </p:spPr>
        <p:txBody>
          <a:bodyPr/>
          <a:lstStyle/>
          <a:p>
            <a:pPr>
              <a:lnSpc>
                <a:spcPts val="8000"/>
              </a:lnSpc>
            </a:pPr>
            <a:r>
              <a:rPr lang="en-US" sz="7200" dirty="0"/>
              <a:t>Our investment</a:t>
            </a:r>
            <a:br>
              <a:rPr lang="en-US" sz="7200" dirty="0"/>
            </a:br>
            <a:r>
              <a:rPr lang="en-US" sz="7200" dirty="0"/>
              <a:t>to make  </a:t>
            </a:r>
            <a:br>
              <a:rPr lang="en-US" sz="7200" dirty="0"/>
            </a:br>
            <a:r>
              <a:rPr lang="en-US" sz="7200" dirty="0">
                <a:solidFill>
                  <a:srgbClr val="94C83C"/>
                </a:solidFill>
              </a:rPr>
              <a:t>business</a:t>
            </a:r>
            <a:br>
              <a:rPr lang="en-US" sz="7200" dirty="0"/>
            </a:br>
            <a:r>
              <a:rPr lang="en-US" sz="7200" dirty="0">
                <a:solidFill>
                  <a:srgbClr val="94C83C"/>
                </a:solidFill>
              </a:rPr>
              <a:t>easy</a:t>
            </a:r>
          </a:p>
        </p:txBody>
      </p:sp>
      <p:sp>
        <p:nvSpPr>
          <p:cNvPr id="3" name="Oval 2">
            <a:hlinkClick r:id="rId3" action="ppaction://hlinksldjump"/>
          </p:cNvPr>
          <p:cNvSpPr/>
          <p:nvPr/>
        </p:nvSpPr>
        <p:spPr>
          <a:xfrm>
            <a:off x="8786554" y="4971010"/>
            <a:ext cx="1521229" cy="15212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546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Service excellence</a:t>
            </a:r>
          </a:p>
        </p:txBody>
      </p:sp>
      <p:sp>
        <p:nvSpPr>
          <p:cNvPr id="14" name="Rectangle 13">
            <a:hlinkClick r:id="rId3" action="ppaction://hlinksldjump"/>
          </p:cNvPr>
          <p:cNvSpPr/>
          <p:nvPr/>
        </p:nvSpPr>
        <p:spPr>
          <a:xfrm>
            <a:off x="876300" y="2638751"/>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Administrative</a:t>
            </a:r>
          </a:p>
          <a:p>
            <a:pPr algn="ctr"/>
            <a:r>
              <a:rPr lang="en-US" sz="2400" b="1" dirty="0">
                <a:latin typeface="+mj-lt"/>
              </a:rPr>
              <a:t>processes</a:t>
            </a:r>
          </a:p>
        </p:txBody>
      </p:sp>
      <p:sp>
        <p:nvSpPr>
          <p:cNvPr id="16" name="Rectangle 15">
            <a:hlinkClick r:id="rId4" action="ppaction://hlinksldjump"/>
          </p:cNvPr>
          <p:cNvSpPr/>
          <p:nvPr/>
        </p:nvSpPr>
        <p:spPr>
          <a:xfrm>
            <a:off x="3619500" y="3928611"/>
            <a:ext cx="2623358" cy="1289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Digital resources</a:t>
            </a:r>
          </a:p>
        </p:txBody>
      </p:sp>
      <p:pic>
        <p:nvPicPr>
          <p:cNvPr id="9" name="Picture 8">
            <a:hlinkClick r:id="rId5"/>
          </p:cNvPr>
          <p:cNvPicPr>
            <a:picLocks noChangeAspect="1"/>
          </p:cNvPicPr>
          <p:nvPr/>
        </p:nvPicPr>
        <p:blipFill>
          <a:blip r:embed="rId6"/>
          <a:stretch>
            <a:fillRect/>
          </a:stretch>
        </p:blipFill>
        <p:spPr>
          <a:xfrm>
            <a:off x="8400519" y="3481186"/>
            <a:ext cx="3680786" cy="3800070"/>
          </a:xfrm>
          <a:prstGeom prst="rect">
            <a:avLst/>
          </a:prstGeom>
          <a:ln>
            <a:noFill/>
          </a:ln>
          <a:effectLst>
            <a:outerShdw blurRad="292100" dist="139700" dir="2700000" algn="tl" rotWithShape="0">
              <a:srgbClr val="333333">
                <a:alpha val="65000"/>
              </a:srgbClr>
            </a:outerShdw>
          </a:effectLst>
        </p:spPr>
      </p:pic>
      <p:sp>
        <p:nvSpPr>
          <p:cNvPr id="10" name="Rectangle 9">
            <a:hlinkClick r:id="rId7" action="ppaction://hlinksldjump"/>
          </p:cNvPr>
          <p:cNvSpPr/>
          <p:nvPr/>
        </p:nvSpPr>
        <p:spPr>
          <a:xfrm>
            <a:off x="8397588" y="2191326"/>
            <a:ext cx="3546302" cy="128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Access product information and sales tools at:</a:t>
            </a:r>
          </a:p>
          <a:p>
            <a:pPr algn="ctr"/>
            <a:r>
              <a:rPr lang="en-US" b="1" dirty="0">
                <a:solidFill>
                  <a:srgbClr val="1B3668"/>
                </a:solidFill>
                <a:latin typeface="+mj-lt"/>
                <a:hlinkClick r:id="rId5"/>
              </a:rPr>
              <a:t>Securian.com/</a:t>
            </a:r>
            <a:r>
              <a:rPr lang="en-US" b="1" dirty="0" err="1">
                <a:solidFill>
                  <a:srgbClr val="1B3668"/>
                </a:solidFill>
                <a:latin typeface="+mj-lt"/>
                <a:hlinkClick r:id="rId5"/>
              </a:rPr>
              <a:t>securecare</a:t>
            </a:r>
            <a:endParaRPr lang="en-US" b="1" dirty="0">
              <a:solidFill>
                <a:srgbClr val="1B3668"/>
              </a:solidFill>
              <a:latin typeface="+mj-lt"/>
            </a:endParaRPr>
          </a:p>
        </p:txBody>
      </p:sp>
    </p:spTree>
    <p:extLst>
      <p:ext uri="{BB962C8B-B14F-4D97-AF65-F5344CB8AC3E}">
        <p14:creationId xmlns:p14="http://schemas.microsoft.com/office/powerpoint/2010/main" val="3333672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Administrative processes</a:t>
            </a:r>
            <a:endParaRPr lang="en-US" dirty="0"/>
          </a:p>
        </p:txBody>
      </p:sp>
      <p:sp>
        <p:nvSpPr>
          <p:cNvPr id="5" name="TextBox 4">
            <a:extLst>
              <a:ext uri="{FF2B5EF4-FFF2-40B4-BE49-F238E27FC236}">
                <a16:creationId xmlns:a16="http://schemas.microsoft.com/office/drawing/2014/main" id="{6D6C2C1A-165C-440C-8C40-DC7559C103B4}"/>
              </a:ext>
            </a:extLst>
          </p:cNvPr>
          <p:cNvSpPr txBox="1"/>
          <p:nvPr/>
        </p:nvSpPr>
        <p:spPr>
          <a:xfrm>
            <a:off x="5826408" y="4219248"/>
            <a:ext cx="2628900" cy="461665"/>
          </a:xfrm>
          <a:prstGeom prst="rect">
            <a:avLst/>
          </a:prstGeom>
          <a:noFill/>
        </p:spPr>
        <p:txBody>
          <a:bodyPr wrap="square" rtlCol="0">
            <a:spAutoFit/>
          </a:bodyPr>
          <a:lstStyle/>
          <a:p>
            <a:r>
              <a:rPr lang="en-US" sz="2400" b="1" dirty="0"/>
              <a:t>Underwriting</a:t>
            </a:r>
          </a:p>
        </p:txBody>
      </p:sp>
      <p:sp>
        <p:nvSpPr>
          <p:cNvPr id="6" name="TextBox 5">
            <a:extLst>
              <a:ext uri="{FF2B5EF4-FFF2-40B4-BE49-F238E27FC236}">
                <a16:creationId xmlns:a16="http://schemas.microsoft.com/office/drawing/2014/main" id="{2C98CF24-63A2-4D2E-B125-E0D75897EC97}"/>
              </a:ext>
            </a:extLst>
          </p:cNvPr>
          <p:cNvSpPr txBox="1"/>
          <p:nvPr/>
        </p:nvSpPr>
        <p:spPr>
          <a:xfrm>
            <a:off x="876300" y="4219248"/>
            <a:ext cx="2628900" cy="461665"/>
          </a:xfrm>
          <a:prstGeom prst="rect">
            <a:avLst/>
          </a:prstGeom>
          <a:noFill/>
        </p:spPr>
        <p:txBody>
          <a:bodyPr wrap="square" rtlCol="0">
            <a:spAutoFit/>
          </a:bodyPr>
          <a:lstStyle/>
          <a:p>
            <a:r>
              <a:rPr lang="en-US" sz="2400" b="1" dirty="0"/>
              <a:t>Pre-screen</a:t>
            </a:r>
          </a:p>
        </p:txBody>
      </p:sp>
      <p:sp>
        <p:nvSpPr>
          <p:cNvPr id="7" name="TextBox 6">
            <a:extLst>
              <a:ext uri="{FF2B5EF4-FFF2-40B4-BE49-F238E27FC236}">
                <a16:creationId xmlns:a16="http://schemas.microsoft.com/office/drawing/2014/main" id="{F6AEF58D-9417-4DA9-8111-DACE7E47C6A0}"/>
              </a:ext>
            </a:extLst>
          </p:cNvPr>
          <p:cNvSpPr txBox="1"/>
          <p:nvPr/>
        </p:nvSpPr>
        <p:spPr>
          <a:xfrm>
            <a:off x="3355717" y="4219248"/>
            <a:ext cx="2628900" cy="461665"/>
          </a:xfrm>
          <a:prstGeom prst="rect">
            <a:avLst/>
          </a:prstGeom>
          <a:noFill/>
        </p:spPr>
        <p:txBody>
          <a:bodyPr wrap="square" rtlCol="0">
            <a:spAutoFit/>
          </a:bodyPr>
          <a:lstStyle/>
          <a:p>
            <a:r>
              <a:rPr lang="en-US" sz="2400" b="1" dirty="0"/>
              <a:t>Application</a:t>
            </a:r>
          </a:p>
        </p:txBody>
      </p:sp>
      <p:sp>
        <p:nvSpPr>
          <p:cNvPr id="8" name="TextBox 7">
            <a:extLst>
              <a:ext uri="{FF2B5EF4-FFF2-40B4-BE49-F238E27FC236}">
                <a16:creationId xmlns:a16="http://schemas.microsoft.com/office/drawing/2014/main" id="{91AC5233-E623-4685-AE26-998416672B29}"/>
              </a:ext>
            </a:extLst>
          </p:cNvPr>
          <p:cNvSpPr txBox="1"/>
          <p:nvPr/>
        </p:nvSpPr>
        <p:spPr>
          <a:xfrm>
            <a:off x="8429216" y="4219248"/>
            <a:ext cx="2628900" cy="461665"/>
          </a:xfrm>
          <a:prstGeom prst="rect">
            <a:avLst/>
          </a:prstGeom>
          <a:noFill/>
        </p:spPr>
        <p:txBody>
          <a:bodyPr wrap="square" rtlCol="0">
            <a:spAutoFit/>
          </a:bodyPr>
          <a:lstStyle/>
          <a:p>
            <a:r>
              <a:rPr lang="en-US" sz="2400" b="1" dirty="0"/>
              <a:t>Claims</a:t>
            </a:r>
          </a:p>
        </p:txBody>
      </p:sp>
      <p:pic>
        <p:nvPicPr>
          <p:cNvPr id="9" name="Picture 8">
            <a:extLst>
              <a:ext uri="{FF2B5EF4-FFF2-40B4-BE49-F238E27FC236}">
                <a16:creationId xmlns:a16="http://schemas.microsoft.com/office/drawing/2014/main" id="{C4C0B175-20C6-4422-A77B-8280F3AF4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34" y="2688525"/>
            <a:ext cx="1008206" cy="937114"/>
          </a:xfrm>
          <a:prstGeom prst="rect">
            <a:avLst/>
          </a:prstGeom>
        </p:spPr>
      </p:pic>
      <p:pic>
        <p:nvPicPr>
          <p:cNvPr id="10" name="Picture 9">
            <a:extLst>
              <a:ext uri="{FF2B5EF4-FFF2-40B4-BE49-F238E27FC236}">
                <a16:creationId xmlns:a16="http://schemas.microsoft.com/office/drawing/2014/main" id="{980BD510-B6B6-4810-BE0E-1D3DB961E1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056" y="2688525"/>
            <a:ext cx="761103" cy="1007862"/>
          </a:xfrm>
          <a:prstGeom prst="rect">
            <a:avLst/>
          </a:prstGeom>
        </p:spPr>
      </p:pic>
      <p:pic>
        <p:nvPicPr>
          <p:cNvPr id="11" name="Picture 10">
            <a:extLst>
              <a:ext uri="{FF2B5EF4-FFF2-40B4-BE49-F238E27FC236}">
                <a16:creationId xmlns:a16="http://schemas.microsoft.com/office/drawing/2014/main" id="{9800E958-1DC1-47E0-A3DC-7F2030253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2688525"/>
            <a:ext cx="1008206" cy="1007262"/>
          </a:xfrm>
          <a:prstGeom prst="rect">
            <a:avLst/>
          </a:prstGeom>
        </p:spPr>
      </p:pic>
      <p:pic>
        <p:nvPicPr>
          <p:cNvPr id="12" name="Picture 11">
            <a:extLst>
              <a:ext uri="{FF2B5EF4-FFF2-40B4-BE49-F238E27FC236}">
                <a16:creationId xmlns:a16="http://schemas.microsoft.com/office/drawing/2014/main" id="{D23304DF-6391-4079-8182-306FD1B7D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8685" y="2688525"/>
            <a:ext cx="1168662" cy="1013977"/>
          </a:xfrm>
          <a:prstGeom prst="rect">
            <a:avLst/>
          </a:prstGeom>
        </p:spPr>
      </p:pic>
      <p:cxnSp>
        <p:nvCxnSpPr>
          <p:cNvPr id="19" name="Straight Connector 18">
            <a:extLst>
              <a:ext uri="{FF2B5EF4-FFF2-40B4-BE49-F238E27FC236}">
                <a16:creationId xmlns:a16="http://schemas.microsoft.com/office/drawing/2014/main" id="{3F0E7F0D-4B3E-48D1-AF03-DC21AD1622B7}"/>
              </a:ext>
            </a:extLst>
          </p:cNvPr>
          <p:cNvCxnSpPr/>
          <p:nvPr/>
        </p:nvCxnSpPr>
        <p:spPr>
          <a:xfrm>
            <a:off x="8377120" y="4057032"/>
            <a:ext cx="1971675" cy="0"/>
          </a:xfrm>
          <a:prstGeom prst="line">
            <a:avLst/>
          </a:prstGeom>
          <a:ln w="127000">
            <a:solidFill>
              <a:srgbClr val="0C7B4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2BA989-8F55-4806-A544-2DB91BEFAA88}"/>
              </a:ext>
            </a:extLst>
          </p:cNvPr>
          <p:cNvCxnSpPr/>
          <p:nvPr/>
        </p:nvCxnSpPr>
        <p:spPr>
          <a:xfrm>
            <a:off x="5866346" y="4057032"/>
            <a:ext cx="1971675"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A00894-E364-4EC6-BE36-98A89ACD136A}"/>
              </a:ext>
            </a:extLst>
          </p:cNvPr>
          <p:cNvCxnSpPr/>
          <p:nvPr/>
        </p:nvCxnSpPr>
        <p:spPr>
          <a:xfrm>
            <a:off x="3355573" y="4057032"/>
            <a:ext cx="1971675" cy="0"/>
          </a:xfrm>
          <a:prstGeom prst="line">
            <a:avLst/>
          </a:prstGeom>
          <a:ln w="127000">
            <a:solidFill>
              <a:srgbClr val="94C83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F7588D-B1DE-4EF9-B181-9BFCB7823F5F}"/>
              </a:ext>
            </a:extLst>
          </p:cNvPr>
          <p:cNvCxnSpPr/>
          <p:nvPr/>
        </p:nvCxnSpPr>
        <p:spPr>
          <a:xfrm>
            <a:off x="844800" y="4057032"/>
            <a:ext cx="1971675" cy="0"/>
          </a:xfrm>
          <a:prstGeom prst="line">
            <a:avLst/>
          </a:prstGeom>
          <a:ln w="127000">
            <a:solidFill>
              <a:srgbClr val="CDDB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289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772" y="1407100"/>
            <a:ext cx="8009061" cy="899140"/>
          </a:xfrm>
        </p:spPr>
        <p:txBody>
          <a:bodyPr/>
          <a:lstStyle/>
          <a:p>
            <a:r>
              <a:rPr lang="en-US" b="1" dirty="0">
                <a:latin typeface="Arial" panose="020B0604020202020204" pitchFamily="34" charset="0"/>
                <a:cs typeface="Arial" panose="020B0604020202020204" pitchFamily="34" charset="0"/>
              </a:rPr>
              <a:t>Pre-screen your client</a:t>
            </a:r>
            <a:endParaRPr lang="en-US" sz="2000" b="1" baseline="30000" dirty="0">
              <a:latin typeface="Arial" panose="020B0604020202020204" pitchFamily="34" charset="0"/>
              <a:cs typeface="Arial" panose="020B0604020202020204" pitchFamily="34" charset="0"/>
            </a:endParaRPr>
          </a:p>
        </p:txBody>
      </p:sp>
      <p:cxnSp>
        <p:nvCxnSpPr>
          <p:cNvPr id="5" name="Straight Connector 4"/>
          <p:cNvCxnSpPr/>
          <p:nvPr/>
        </p:nvCxnSpPr>
        <p:spPr>
          <a:xfrm>
            <a:off x="7632763" y="2191903"/>
            <a:ext cx="874702"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3040" y="3391902"/>
            <a:ext cx="3062398" cy="1440394"/>
          </a:xfrm>
          <a:prstGeom prst="rect">
            <a:avLst/>
          </a:prstGeom>
          <a:noFill/>
        </p:spPr>
        <p:txBody>
          <a:bodyPr wrap="square" rtlCol="0">
            <a:spAutoFit/>
          </a:bodyPr>
          <a:lstStyle/>
          <a:p>
            <a:pPr>
              <a:lnSpc>
                <a:spcPct val="90000"/>
              </a:lnSpc>
            </a:pPr>
            <a:r>
              <a:rPr lang="en-US" sz="2000" dirty="0">
                <a:latin typeface="Arial"/>
                <a:cs typeface="Arial"/>
              </a:rPr>
              <a:t>Pre-screen</a:t>
            </a:r>
          </a:p>
          <a:p>
            <a:pPr>
              <a:lnSpc>
                <a:spcPct val="90000"/>
              </a:lnSpc>
            </a:pPr>
            <a:endParaRPr lang="en-US" sz="2400" baseline="30000" dirty="0">
              <a:latin typeface="Arial"/>
              <a:cs typeface="Arial"/>
            </a:endParaRPr>
          </a:p>
          <a:p>
            <a:pPr>
              <a:lnSpc>
                <a:spcPct val="90000"/>
              </a:lnSpc>
            </a:pPr>
            <a:r>
              <a:rPr lang="en-US" sz="2400" baseline="30000" dirty="0">
                <a:latin typeface="Arial"/>
                <a:cs typeface="Arial"/>
              </a:rPr>
              <a:t>Call or email:</a:t>
            </a:r>
          </a:p>
          <a:p>
            <a:pPr>
              <a:lnSpc>
                <a:spcPct val="90000"/>
              </a:lnSpc>
            </a:pPr>
            <a:endParaRPr lang="en-US" sz="2400" baseline="30000" dirty="0">
              <a:latin typeface="Arial"/>
              <a:cs typeface="Arial"/>
            </a:endParaRPr>
          </a:p>
          <a:p>
            <a:pPr>
              <a:lnSpc>
                <a:spcPct val="90000"/>
              </a:lnSpc>
            </a:pPr>
            <a:r>
              <a:rPr lang="en-US" sz="2400" baseline="30000" dirty="0">
                <a:latin typeface="Arial"/>
                <a:cs typeface="Arial"/>
              </a:rPr>
              <a:t>1-888-405-5824 or</a:t>
            </a:r>
          </a:p>
          <a:p>
            <a:pPr>
              <a:lnSpc>
                <a:spcPct val="90000"/>
              </a:lnSpc>
            </a:pPr>
            <a:r>
              <a:rPr lang="en-US" sz="2000" baseline="30000" dirty="0">
                <a:latin typeface="Arial"/>
                <a:cs typeface="Arial"/>
              </a:rPr>
              <a:t>securecarequickquote@Securian.com</a:t>
            </a:r>
          </a:p>
        </p:txBody>
      </p:sp>
      <p:cxnSp>
        <p:nvCxnSpPr>
          <p:cNvPr id="8" name="Straight Connector 7"/>
          <p:cNvCxnSpPr/>
          <p:nvPr/>
        </p:nvCxnSpPr>
        <p:spPr>
          <a:xfrm>
            <a:off x="3951918" y="2306240"/>
            <a:ext cx="0" cy="3200400"/>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pic>
        <p:nvPicPr>
          <p:cNvPr id="9" name="Picture 8" descr="icon-online-support-2c.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314" y="2061005"/>
            <a:ext cx="1676400" cy="1676400"/>
          </a:xfrm>
          <a:prstGeom prst="rect">
            <a:avLst/>
          </a:prstGeom>
        </p:spPr>
      </p:pic>
      <p:pic>
        <p:nvPicPr>
          <p:cNvPr id="11" name="Picture 10">
            <a:extLst>
              <a:ext uri="{FF2B5EF4-FFF2-40B4-BE49-F238E27FC236}">
                <a16:creationId xmlns:a16="http://schemas.microsoft.com/office/drawing/2014/main" id="{53787A3D-59B3-410E-98B6-261E2A739C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534" y="2688525"/>
            <a:ext cx="1008206" cy="937114"/>
          </a:xfrm>
          <a:prstGeom prst="rect">
            <a:avLst/>
          </a:prstGeom>
        </p:spPr>
      </p:pic>
    </p:spTree>
    <p:extLst>
      <p:ext uri="{BB962C8B-B14F-4D97-AF65-F5344CB8AC3E}">
        <p14:creationId xmlns:p14="http://schemas.microsoft.com/office/powerpoint/2010/main" val="3919858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772" y="1407100"/>
            <a:ext cx="8009061" cy="899140"/>
          </a:xfrm>
        </p:spPr>
        <p:txBody>
          <a:bodyPr/>
          <a:lstStyle/>
          <a:p>
            <a:r>
              <a:rPr lang="en-US" b="1" dirty="0">
                <a:latin typeface="Arial" panose="020B0604020202020204" pitchFamily="34" charset="0"/>
                <a:cs typeface="Arial" panose="020B0604020202020204" pitchFamily="34" charset="0"/>
              </a:rPr>
              <a:t>Application</a:t>
            </a:r>
            <a:endParaRPr lang="en-US" sz="2000" b="1" baseline="30000" dirty="0">
              <a:latin typeface="Arial" panose="020B0604020202020204" pitchFamily="34" charset="0"/>
              <a:cs typeface="Arial" panose="020B0604020202020204" pitchFamily="34" charset="0"/>
            </a:endParaRPr>
          </a:p>
        </p:txBody>
      </p:sp>
      <p:cxnSp>
        <p:nvCxnSpPr>
          <p:cNvPr id="5" name="Straight Connector 4"/>
          <p:cNvCxnSpPr/>
          <p:nvPr/>
        </p:nvCxnSpPr>
        <p:spPr>
          <a:xfrm>
            <a:off x="7632763" y="2191903"/>
            <a:ext cx="874702"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89489" y="3387462"/>
            <a:ext cx="7101187" cy="1095685"/>
          </a:xfrm>
          <a:prstGeom prst="rect">
            <a:avLst/>
          </a:prstGeom>
          <a:noFill/>
        </p:spPr>
        <p:txBody>
          <a:bodyPr wrap="square" rtlCol="0">
            <a:spAutoFit/>
          </a:bodyPr>
          <a:lstStyle/>
          <a:p>
            <a:pPr marL="284163" indent="-284163">
              <a:lnSpc>
                <a:spcPct val="60000"/>
              </a:lnSpc>
              <a:buFont typeface="Arial"/>
              <a:buChar char="•"/>
            </a:pPr>
            <a:r>
              <a:rPr lang="en-US" dirty="0">
                <a:latin typeface="Arial"/>
                <a:cs typeface="Arial"/>
              </a:rPr>
              <a:t>Paper or </a:t>
            </a:r>
            <a:r>
              <a:rPr lang="en-US" dirty="0" err="1">
                <a:latin typeface="Arial"/>
                <a:cs typeface="Arial"/>
              </a:rPr>
              <a:t>eApp</a:t>
            </a:r>
            <a:r>
              <a:rPr lang="en-US" dirty="0">
                <a:latin typeface="Arial"/>
                <a:cs typeface="Arial"/>
              </a:rPr>
              <a:t> accepted</a:t>
            </a:r>
          </a:p>
          <a:p>
            <a:pPr marL="284163" indent="-284163">
              <a:lnSpc>
                <a:spcPct val="60000"/>
              </a:lnSpc>
              <a:buFont typeface="Arial"/>
              <a:buChar char="•"/>
            </a:pPr>
            <a:endParaRPr lang="en-US" dirty="0">
              <a:latin typeface="Arial"/>
              <a:cs typeface="Arial"/>
            </a:endParaRPr>
          </a:p>
          <a:p>
            <a:pPr marL="284163" indent="-284163">
              <a:lnSpc>
                <a:spcPct val="60000"/>
              </a:lnSpc>
              <a:buFont typeface="Arial"/>
              <a:buChar char="•"/>
            </a:pPr>
            <a:r>
              <a:rPr lang="en-US" dirty="0">
                <a:latin typeface="Arial"/>
                <a:cs typeface="Arial"/>
              </a:rPr>
              <a:t>Client completes Part 1</a:t>
            </a:r>
          </a:p>
          <a:p>
            <a:pPr marL="284163" indent="-284163">
              <a:lnSpc>
                <a:spcPct val="60000"/>
              </a:lnSpc>
              <a:buFont typeface="Arial"/>
              <a:buChar char="•"/>
            </a:pPr>
            <a:endParaRPr lang="en-US" dirty="0">
              <a:latin typeface="Arial"/>
              <a:cs typeface="Arial"/>
            </a:endParaRPr>
          </a:p>
          <a:p>
            <a:pPr marL="284163" indent="-284163">
              <a:lnSpc>
                <a:spcPct val="60000"/>
              </a:lnSpc>
              <a:buFont typeface="Arial"/>
              <a:buChar char="•"/>
            </a:pPr>
            <a:r>
              <a:rPr lang="en-US" dirty="0">
                <a:latin typeface="Arial"/>
                <a:cs typeface="Arial"/>
              </a:rPr>
              <a:t>Client schedules tele-interview online</a:t>
            </a:r>
          </a:p>
          <a:p>
            <a:pPr>
              <a:lnSpc>
                <a:spcPct val="80000"/>
              </a:lnSpc>
            </a:pPr>
            <a:endParaRPr lang="en-US" sz="1400" dirty="0">
              <a:latin typeface="Arial"/>
              <a:cs typeface="Arial"/>
            </a:endParaRPr>
          </a:p>
        </p:txBody>
      </p:sp>
      <p:cxnSp>
        <p:nvCxnSpPr>
          <p:cNvPr id="8" name="Straight Connector 7"/>
          <p:cNvCxnSpPr/>
          <p:nvPr/>
        </p:nvCxnSpPr>
        <p:spPr>
          <a:xfrm>
            <a:off x="3951918" y="2306240"/>
            <a:ext cx="0" cy="3200400"/>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FC31494-3FE5-4FA7-BAA3-FD736E23F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63" y="2925369"/>
            <a:ext cx="1008206" cy="1007262"/>
          </a:xfrm>
          <a:prstGeom prst="rect">
            <a:avLst/>
          </a:prstGeom>
        </p:spPr>
      </p:pic>
    </p:spTree>
    <p:extLst>
      <p:ext uri="{BB962C8B-B14F-4D97-AF65-F5344CB8AC3E}">
        <p14:creationId xmlns:p14="http://schemas.microsoft.com/office/powerpoint/2010/main" val="261605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a:t>The need for long-term care (LTC)</a:t>
            </a:r>
          </a:p>
        </p:txBody>
      </p:sp>
      <p:sp>
        <p:nvSpPr>
          <p:cNvPr id="26" name="Rectangle 25">
            <a:extLst>
              <a:ext uri="{FF2B5EF4-FFF2-40B4-BE49-F238E27FC236}">
                <a16:creationId xmlns:a16="http://schemas.microsoft.com/office/drawing/2014/main" id="{CDF0C897-87D0-9848-9375-48C531456A97}"/>
              </a:ext>
            </a:extLst>
          </p:cNvPr>
          <p:cNvSpPr/>
          <p:nvPr/>
        </p:nvSpPr>
        <p:spPr>
          <a:xfrm>
            <a:off x="914400" y="2368296"/>
            <a:ext cx="3352800" cy="1136904"/>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0034082-3B61-E646-9967-CF1EE786AEAA}"/>
              </a:ext>
            </a:extLst>
          </p:cNvPr>
          <p:cNvSpPr txBox="1"/>
          <p:nvPr/>
        </p:nvSpPr>
        <p:spPr>
          <a:xfrm>
            <a:off x="914400" y="3105090"/>
            <a:ext cx="1472339" cy="400110"/>
          </a:xfrm>
          <a:prstGeom prst="rect">
            <a:avLst/>
          </a:prstGeom>
          <a:noFill/>
        </p:spPr>
        <p:txBody>
          <a:bodyPr wrap="square" rtlCol="0">
            <a:spAutoFit/>
          </a:bodyPr>
          <a:lstStyle/>
          <a:p>
            <a:r>
              <a:rPr lang="en-US" sz="2000" dirty="0">
                <a:solidFill>
                  <a:schemeClr val="bg1"/>
                </a:solidFill>
              </a:rPr>
              <a:t>Need</a:t>
            </a:r>
          </a:p>
        </p:txBody>
      </p:sp>
      <p:sp>
        <p:nvSpPr>
          <p:cNvPr id="28" name="Rectangle 27">
            <a:extLst>
              <a:ext uri="{FF2B5EF4-FFF2-40B4-BE49-F238E27FC236}">
                <a16:creationId xmlns:a16="http://schemas.microsoft.com/office/drawing/2014/main" id="{1757B9EA-EA69-E641-B002-3EE3D3A86AAE}"/>
              </a:ext>
            </a:extLst>
          </p:cNvPr>
          <p:cNvSpPr/>
          <p:nvPr/>
        </p:nvSpPr>
        <p:spPr>
          <a:xfrm>
            <a:off x="4419600" y="2368296"/>
            <a:ext cx="3352800" cy="1136904"/>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97574EB-48B0-914F-BA49-1C1575AC3973}"/>
              </a:ext>
            </a:extLst>
          </p:cNvPr>
          <p:cNvSpPr txBox="1"/>
          <p:nvPr/>
        </p:nvSpPr>
        <p:spPr>
          <a:xfrm>
            <a:off x="4419600" y="3105090"/>
            <a:ext cx="1892531" cy="400110"/>
          </a:xfrm>
          <a:prstGeom prst="rect">
            <a:avLst/>
          </a:prstGeom>
          <a:noFill/>
        </p:spPr>
        <p:txBody>
          <a:bodyPr wrap="square" rtlCol="0">
            <a:spAutoFit/>
          </a:bodyPr>
          <a:lstStyle/>
          <a:p>
            <a:r>
              <a:rPr lang="en-US" sz="2000" dirty="0">
                <a:solidFill>
                  <a:schemeClr val="bg1"/>
                </a:solidFill>
              </a:rPr>
              <a:t>Cost</a:t>
            </a:r>
          </a:p>
        </p:txBody>
      </p:sp>
      <p:sp>
        <p:nvSpPr>
          <p:cNvPr id="30" name="Rectangle 29">
            <a:extLst>
              <a:ext uri="{FF2B5EF4-FFF2-40B4-BE49-F238E27FC236}">
                <a16:creationId xmlns:a16="http://schemas.microsoft.com/office/drawing/2014/main" id="{A145E4C6-05A6-F549-B9F7-858A8175F9ED}"/>
              </a:ext>
            </a:extLst>
          </p:cNvPr>
          <p:cNvSpPr/>
          <p:nvPr/>
        </p:nvSpPr>
        <p:spPr>
          <a:xfrm>
            <a:off x="7924800" y="2374964"/>
            <a:ext cx="3352800" cy="11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AAC8875-D192-0742-ADE0-07ED596989EF}"/>
              </a:ext>
            </a:extLst>
          </p:cNvPr>
          <p:cNvSpPr txBox="1"/>
          <p:nvPr/>
        </p:nvSpPr>
        <p:spPr>
          <a:xfrm>
            <a:off x="7924800" y="3111758"/>
            <a:ext cx="2094807" cy="400110"/>
          </a:xfrm>
          <a:prstGeom prst="rect">
            <a:avLst/>
          </a:prstGeom>
          <a:noFill/>
        </p:spPr>
        <p:txBody>
          <a:bodyPr wrap="square" rtlCol="0">
            <a:spAutoFit/>
          </a:bodyPr>
          <a:lstStyle/>
          <a:p>
            <a:r>
              <a:rPr lang="en-US" sz="2000" dirty="0">
                <a:solidFill>
                  <a:schemeClr val="bg1"/>
                </a:solidFill>
              </a:rPr>
              <a:t>Concern</a:t>
            </a:r>
          </a:p>
        </p:txBody>
      </p:sp>
      <p:pic>
        <p:nvPicPr>
          <p:cNvPr id="33" name="Picture 32">
            <a:extLst>
              <a:ext uri="{FF2B5EF4-FFF2-40B4-BE49-F238E27FC236}">
                <a16:creationId xmlns:a16="http://schemas.microsoft.com/office/drawing/2014/main" id="{BDAB91A7-5677-D244-AABC-A50500AC9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376" y="2474795"/>
            <a:ext cx="669847" cy="581186"/>
          </a:xfrm>
          <a:prstGeom prst="rect">
            <a:avLst/>
          </a:prstGeom>
        </p:spPr>
      </p:pic>
      <p:sp>
        <p:nvSpPr>
          <p:cNvPr id="35" name="TextBox 34">
            <a:extLst>
              <a:ext uri="{FF2B5EF4-FFF2-40B4-BE49-F238E27FC236}">
                <a16:creationId xmlns:a16="http://schemas.microsoft.com/office/drawing/2014/main" id="{FBC72CC3-C696-424E-A7F0-0E7214028F49}"/>
              </a:ext>
            </a:extLst>
          </p:cNvPr>
          <p:cNvSpPr txBox="1"/>
          <p:nvPr/>
        </p:nvSpPr>
        <p:spPr>
          <a:xfrm>
            <a:off x="914400" y="3849881"/>
            <a:ext cx="3352800" cy="564257"/>
          </a:xfrm>
          <a:prstGeom prst="rect">
            <a:avLst/>
          </a:prstGeom>
          <a:noFill/>
        </p:spPr>
        <p:txBody>
          <a:bodyPr wrap="square" lIns="0" tIns="0" rIns="0" bIns="0" rtlCol="0">
            <a:spAutoFit/>
          </a:bodyPr>
          <a:lstStyle/>
          <a:p>
            <a:pPr>
              <a:lnSpc>
                <a:spcPts val="2200"/>
              </a:lnSpc>
              <a:spcAft>
                <a:spcPts val="450"/>
              </a:spcAft>
            </a:pPr>
            <a:r>
              <a:rPr lang="en-US" sz="2000" b="1" dirty="0">
                <a:solidFill>
                  <a:schemeClr val="tx2"/>
                </a:solidFill>
              </a:rPr>
              <a:t>Most retirees will need some form of LTC</a:t>
            </a:r>
            <a:r>
              <a:rPr lang="en-US" sz="2000" b="1" baseline="30000" dirty="0">
                <a:solidFill>
                  <a:schemeClr val="tx2"/>
                </a:solidFill>
              </a:rPr>
              <a:t>1</a:t>
            </a:r>
          </a:p>
        </p:txBody>
      </p:sp>
      <p:sp>
        <p:nvSpPr>
          <p:cNvPr id="46" name="TextBox 45">
            <a:extLst>
              <a:ext uri="{FF2B5EF4-FFF2-40B4-BE49-F238E27FC236}">
                <a16:creationId xmlns:a16="http://schemas.microsoft.com/office/drawing/2014/main" id="{64E5F6CD-C4F5-7543-A044-67B0A5ABACB1}"/>
              </a:ext>
            </a:extLst>
          </p:cNvPr>
          <p:cNvSpPr txBox="1"/>
          <p:nvPr/>
        </p:nvSpPr>
        <p:spPr>
          <a:xfrm>
            <a:off x="4423144" y="3849881"/>
            <a:ext cx="3352800" cy="564257"/>
          </a:xfrm>
          <a:prstGeom prst="rect">
            <a:avLst/>
          </a:prstGeom>
          <a:noFill/>
        </p:spPr>
        <p:txBody>
          <a:bodyPr wrap="square" lIns="0" tIns="0" rIns="0" bIns="0" rtlCol="0">
            <a:spAutoFit/>
          </a:bodyPr>
          <a:lstStyle/>
          <a:p>
            <a:pPr>
              <a:lnSpc>
                <a:spcPts val="2200"/>
              </a:lnSpc>
              <a:spcAft>
                <a:spcPts val="450"/>
              </a:spcAft>
            </a:pPr>
            <a:r>
              <a:rPr lang="en-US" sz="2000" b="1" dirty="0">
                <a:solidFill>
                  <a:schemeClr val="tx2"/>
                </a:solidFill>
              </a:rPr>
              <a:t>Median annual cost of LTC between $50,000-$90,000</a:t>
            </a:r>
            <a:r>
              <a:rPr lang="en-US" sz="2000" b="1" baseline="30000" dirty="0">
                <a:solidFill>
                  <a:schemeClr val="tx2"/>
                </a:solidFill>
              </a:rPr>
              <a:t>2</a:t>
            </a:r>
            <a:endParaRPr lang="en-US" sz="2000" b="1" dirty="0">
              <a:solidFill>
                <a:schemeClr val="tx2"/>
              </a:solidFill>
            </a:endParaRPr>
          </a:p>
        </p:txBody>
      </p:sp>
      <p:sp>
        <p:nvSpPr>
          <p:cNvPr id="53" name="TextBox 52">
            <a:extLst>
              <a:ext uri="{FF2B5EF4-FFF2-40B4-BE49-F238E27FC236}">
                <a16:creationId xmlns:a16="http://schemas.microsoft.com/office/drawing/2014/main" id="{F75BA3A9-C68F-A543-A26F-51A1C8BE2D89}"/>
              </a:ext>
            </a:extLst>
          </p:cNvPr>
          <p:cNvSpPr txBox="1"/>
          <p:nvPr/>
        </p:nvSpPr>
        <p:spPr>
          <a:xfrm>
            <a:off x="7931889" y="3849881"/>
            <a:ext cx="3352800" cy="564257"/>
          </a:xfrm>
          <a:prstGeom prst="rect">
            <a:avLst/>
          </a:prstGeom>
          <a:noFill/>
        </p:spPr>
        <p:txBody>
          <a:bodyPr wrap="square" lIns="0" tIns="0" rIns="0" bIns="0" rtlCol="0">
            <a:spAutoFit/>
          </a:bodyPr>
          <a:lstStyle/>
          <a:p>
            <a:pPr>
              <a:lnSpc>
                <a:spcPts val="2200"/>
              </a:lnSpc>
              <a:spcAft>
                <a:spcPts val="450"/>
              </a:spcAft>
            </a:pPr>
            <a:r>
              <a:rPr lang="en-US" sz="2000" b="1" dirty="0">
                <a:solidFill>
                  <a:schemeClr val="tx2"/>
                </a:solidFill>
              </a:rPr>
              <a:t>Health care costs a top concern</a:t>
            </a:r>
            <a:r>
              <a:rPr lang="en-US" sz="2000" b="1" baseline="30000" dirty="0">
                <a:solidFill>
                  <a:schemeClr val="tx2"/>
                </a:solidFill>
              </a:rPr>
              <a:t>3</a:t>
            </a:r>
            <a:endParaRPr lang="en-US" sz="2000" b="1" dirty="0">
              <a:solidFill>
                <a:schemeClr val="tx2"/>
              </a:solidFill>
            </a:endParaRPr>
          </a:p>
        </p:txBody>
      </p:sp>
      <p:grpSp>
        <p:nvGrpSpPr>
          <p:cNvPr id="9" name="Group 8">
            <a:extLst>
              <a:ext uri="{FF2B5EF4-FFF2-40B4-BE49-F238E27FC236}">
                <a16:creationId xmlns:a16="http://schemas.microsoft.com/office/drawing/2014/main" id="{C56B7703-51E3-45CC-877F-CB3273D92B96}"/>
              </a:ext>
            </a:extLst>
          </p:cNvPr>
          <p:cNvGrpSpPr/>
          <p:nvPr/>
        </p:nvGrpSpPr>
        <p:grpSpPr>
          <a:xfrm>
            <a:off x="1000178" y="2523755"/>
            <a:ext cx="779365" cy="545701"/>
            <a:chOff x="1709736" y="2233550"/>
            <a:chExt cx="2557463" cy="1790701"/>
          </a:xfrm>
        </p:grpSpPr>
        <p:sp>
          <p:nvSpPr>
            <p:cNvPr id="3" name="AutoShape 3">
              <a:extLst>
                <a:ext uri="{FF2B5EF4-FFF2-40B4-BE49-F238E27FC236}">
                  <a16:creationId xmlns:a16="http://schemas.microsoft.com/office/drawing/2014/main" id="{59A6855F-AC58-4EF4-B468-6D8D54F7463B}"/>
                </a:ext>
              </a:extLst>
            </p:cNvPr>
            <p:cNvSpPr>
              <a:spLocks noChangeAspect="1" noChangeArrowheads="1" noTextEdit="1"/>
            </p:cNvSpPr>
            <p:nvPr/>
          </p:nvSpPr>
          <p:spPr bwMode="auto">
            <a:xfrm>
              <a:off x="1709736" y="2233550"/>
              <a:ext cx="25574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E9D7D7B3-7B93-4277-9E36-92480F6D0743}"/>
                </a:ext>
              </a:extLst>
            </p:cNvPr>
            <p:cNvSpPr>
              <a:spLocks/>
            </p:cNvSpPr>
            <p:nvPr/>
          </p:nvSpPr>
          <p:spPr bwMode="auto">
            <a:xfrm>
              <a:off x="3498849" y="2382775"/>
              <a:ext cx="141288" cy="246063"/>
            </a:xfrm>
            <a:custGeom>
              <a:avLst/>
              <a:gdLst>
                <a:gd name="T0" fmla="*/ 46 w 93"/>
                <a:gd name="T1" fmla="*/ 162 h 162"/>
                <a:gd name="T2" fmla="*/ 0 w 93"/>
                <a:gd name="T3" fmla="*/ 116 h 162"/>
                <a:gd name="T4" fmla="*/ 0 w 93"/>
                <a:gd name="T5" fmla="*/ 47 h 162"/>
                <a:gd name="T6" fmla="*/ 46 w 93"/>
                <a:gd name="T7" fmla="*/ 0 h 162"/>
                <a:gd name="T8" fmla="*/ 93 w 93"/>
                <a:gd name="T9" fmla="*/ 47 h 162"/>
                <a:gd name="T10" fmla="*/ 93 w 93"/>
                <a:gd name="T11" fmla="*/ 116 h 162"/>
                <a:gd name="T12" fmla="*/ 46 w 93"/>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3" h="162">
                  <a:moveTo>
                    <a:pt x="46" y="162"/>
                  </a:moveTo>
                  <a:cubicBezTo>
                    <a:pt x="20" y="162"/>
                    <a:pt x="0" y="142"/>
                    <a:pt x="0" y="116"/>
                  </a:cubicBezTo>
                  <a:cubicBezTo>
                    <a:pt x="0" y="47"/>
                    <a:pt x="0" y="47"/>
                    <a:pt x="0" y="47"/>
                  </a:cubicBezTo>
                  <a:cubicBezTo>
                    <a:pt x="0" y="21"/>
                    <a:pt x="20" y="0"/>
                    <a:pt x="46" y="0"/>
                  </a:cubicBezTo>
                  <a:cubicBezTo>
                    <a:pt x="72" y="0"/>
                    <a:pt x="93" y="21"/>
                    <a:pt x="93" y="47"/>
                  </a:cubicBezTo>
                  <a:cubicBezTo>
                    <a:pt x="93" y="116"/>
                    <a:pt x="93" y="116"/>
                    <a:pt x="93" y="116"/>
                  </a:cubicBezTo>
                  <a:cubicBezTo>
                    <a:pt x="93" y="142"/>
                    <a:pt x="72" y="162"/>
                    <a:pt x="46"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6">
              <a:extLst>
                <a:ext uri="{FF2B5EF4-FFF2-40B4-BE49-F238E27FC236}">
                  <a16:creationId xmlns:a16="http://schemas.microsoft.com/office/drawing/2014/main" id="{549C78A8-CE19-4BD5-9EC6-74D03F0BC804}"/>
                </a:ext>
              </a:extLst>
            </p:cNvPr>
            <p:cNvSpPr>
              <a:spLocks noChangeArrowheads="1"/>
            </p:cNvSpPr>
            <p:nvPr/>
          </p:nvSpPr>
          <p:spPr bwMode="auto">
            <a:xfrm>
              <a:off x="1781174" y="3187638"/>
              <a:ext cx="1479550" cy="1444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64F6363D-E2B9-4D25-B454-B22F4CD1C11D}"/>
                </a:ext>
              </a:extLst>
            </p:cNvPr>
            <p:cNvSpPr>
              <a:spLocks/>
            </p:cNvSpPr>
            <p:nvPr/>
          </p:nvSpPr>
          <p:spPr bwMode="auto">
            <a:xfrm>
              <a:off x="2324099" y="2536763"/>
              <a:ext cx="463550" cy="461963"/>
            </a:xfrm>
            <a:custGeom>
              <a:avLst/>
              <a:gdLst>
                <a:gd name="T0" fmla="*/ 292 w 292"/>
                <a:gd name="T1" fmla="*/ 101 h 291"/>
                <a:gd name="T2" fmla="*/ 191 w 292"/>
                <a:gd name="T3" fmla="*/ 101 h 291"/>
                <a:gd name="T4" fmla="*/ 191 w 292"/>
                <a:gd name="T5" fmla="*/ 0 h 291"/>
                <a:gd name="T6" fmla="*/ 102 w 292"/>
                <a:gd name="T7" fmla="*/ 0 h 291"/>
                <a:gd name="T8" fmla="*/ 102 w 292"/>
                <a:gd name="T9" fmla="*/ 101 h 291"/>
                <a:gd name="T10" fmla="*/ 0 w 292"/>
                <a:gd name="T11" fmla="*/ 101 h 291"/>
                <a:gd name="T12" fmla="*/ 0 w 292"/>
                <a:gd name="T13" fmla="*/ 190 h 291"/>
                <a:gd name="T14" fmla="*/ 102 w 292"/>
                <a:gd name="T15" fmla="*/ 190 h 291"/>
                <a:gd name="T16" fmla="*/ 102 w 292"/>
                <a:gd name="T17" fmla="*/ 291 h 291"/>
                <a:gd name="T18" fmla="*/ 191 w 292"/>
                <a:gd name="T19" fmla="*/ 291 h 291"/>
                <a:gd name="T20" fmla="*/ 191 w 292"/>
                <a:gd name="T21" fmla="*/ 190 h 291"/>
                <a:gd name="T22" fmla="*/ 292 w 292"/>
                <a:gd name="T23" fmla="*/ 190 h 291"/>
                <a:gd name="T24" fmla="*/ 292 w 292"/>
                <a:gd name="T25" fmla="*/ 10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91">
                  <a:moveTo>
                    <a:pt x="292" y="101"/>
                  </a:moveTo>
                  <a:lnTo>
                    <a:pt x="191" y="101"/>
                  </a:lnTo>
                  <a:lnTo>
                    <a:pt x="191" y="0"/>
                  </a:lnTo>
                  <a:lnTo>
                    <a:pt x="102" y="0"/>
                  </a:lnTo>
                  <a:lnTo>
                    <a:pt x="102" y="101"/>
                  </a:lnTo>
                  <a:lnTo>
                    <a:pt x="0" y="101"/>
                  </a:lnTo>
                  <a:lnTo>
                    <a:pt x="0" y="190"/>
                  </a:lnTo>
                  <a:lnTo>
                    <a:pt x="102" y="190"/>
                  </a:lnTo>
                  <a:lnTo>
                    <a:pt x="102" y="291"/>
                  </a:lnTo>
                  <a:lnTo>
                    <a:pt x="191" y="291"/>
                  </a:lnTo>
                  <a:lnTo>
                    <a:pt x="191" y="190"/>
                  </a:lnTo>
                  <a:lnTo>
                    <a:pt x="292" y="190"/>
                  </a:lnTo>
                  <a:lnTo>
                    <a:pt x="292" y="1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AB8E2F27-6095-411E-82B2-05B705592EBD}"/>
                </a:ext>
              </a:extLst>
            </p:cNvPr>
            <p:cNvSpPr>
              <a:spLocks noEditPoints="1"/>
            </p:cNvSpPr>
            <p:nvPr/>
          </p:nvSpPr>
          <p:spPr bwMode="auto">
            <a:xfrm>
              <a:off x="1951036" y="3419413"/>
              <a:ext cx="1309688" cy="604838"/>
            </a:xfrm>
            <a:custGeom>
              <a:avLst/>
              <a:gdLst>
                <a:gd name="T0" fmla="*/ 199 w 861"/>
                <a:gd name="T1" fmla="*/ 0 h 397"/>
                <a:gd name="T2" fmla="*/ 0 w 861"/>
                <a:gd name="T3" fmla="*/ 198 h 397"/>
                <a:gd name="T4" fmla="*/ 199 w 861"/>
                <a:gd name="T5" fmla="*/ 397 h 397"/>
                <a:gd name="T6" fmla="*/ 392 w 861"/>
                <a:gd name="T7" fmla="*/ 245 h 397"/>
                <a:gd name="T8" fmla="*/ 861 w 861"/>
                <a:gd name="T9" fmla="*/ 245 h 397"/>
                <a:gd name="T10" fmla="*/ 861 w 861"/>
                <a:gd name="T11" fmla="*/ 152 h 397"/>
                <a:gd name="T12" fmla="*/ 392 w 861"/>
                <a:gd name="T13" fmla="*/ 152 h 397"/>
                <a:gd name="T14" fmla="*/ 199 w 861"/>
                <a:gd name="T15" fmla="*/ 0 h 397"/>
                <a:gd name="T16" fmla="*/ 199 w 861"/>
                <a:gd name="T17" fmla="*/ 304 h 397"/>
                <a:gd name="T18" fmla="*/ 94 w 861"/>
                <a:gd name="T19" fmla="*/ 198 h 397"/>
                <a:gd name="T20" fmla="*/ 199 w 861"/>
                <a:gd name="T21" fmla="*/ 93 h 397"/>
                <a:gd name="T22" fmla="*/ 305 w 861"/>
                <a:gd name="T23" fmla="*/ 198 h 397"/>
                <a:gd name="T24" fmla="*/ 199 w 861"/>
                <a:gd name="T25" fmla="*/ 30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1" h="397">
                  <a:moveTo>
                    <a:pt x="199" y="0"/>
                  </a:moveTo>
                  <a:cubicBezTo>
                    <a:pt x="89" y="0"/>
                    <a:pt x="0" y="89"/>
                    <a:pt x="0" y="198"/>
                  </a:cubicBezTo>
                  <a:cubicBezTo>
                    <a:pt x="0" y="308"/>
                    <a:pt x="89" y="397"/>
                    <a:pt x="199" y="397"/>
                  </a:cubicBezTo>
                  <a:cubicBezTo>
                    <a:pt x="293" y="397"/>
                    <a:pt x="371" y="332"/>
                    <a:pt x="392" y="245"/>
                  </a:cubicBezTo>
                  <a:cubicBezTo>
                    <a:pt x="861" y="245"/>
                    <a:pt x="861" y="245"/>
                    <a:pt x="861" y="245"/>
                  </a:cubicBezTo>
                  <a:cubicBezTo>
                    <a:pt x="861" y="152"/>
                    <a:pt x="861" y="152"/>
                    <a:pt x="861" y="152"/>
                  </a:cubicBezTo>
                  <a:cubicBezTo>
                    <a:pt x="392" y="152"/>
                    <a:pt x="392" y="152"/>
                    <a:pt x="392" y="152"/>
                  </a:cubicBezTo>
                  <a:cubicBezTo>
                    <a:pt x="371" y="65"/>
                    <a:pt x="293" y="0"/>
                    <a:pt x="199" y="0"/>
                  </a:cubicBezTo>
                  <a:close/>
                  <a:moveTo>
                    <a:pt x="199" y="304"/>
                  </a:moveTo>
                  <a:cubicBezTo>
                    <a:pt x="141" y="304"/>
                    <a:pt x="94" y="257"/>
                    <a:pt x="94" y="198"/>
                  </a:cubicBezTo>
                  <a:cubicBezTo>
                    <a:pt x="94" y="140"/>
                    <a:pt x="141" y="93"/>
                    <a:pt x="199" y="93"/>
                  </a:cubicBezTo>
                  <a:cubicBezTo>
                    <a:pt x="257" y="93"/>
                    <a:pt x="305" y="140"/>
                    <a:pt x="305" y="198"/>
                  </a:cubicBezTo>
                  <a:cubicBezTo>
                    <a:pt x="305" y="257"/>
                    <a:pt x="257" y="304"/>
                    <a:pt x="199" y="3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C817CF8F-6313-4848-81BC-ED99782EC691}"/>
                </a:ext>
              </a:extLst>
            </p:cNvPr>
            <p:cNvSpPr>
              <a:spLocks noEditPoints="1"/>
            </p:cNvSpPr>
            <p:nvPr/>
          </p:nvSpPr>
          <p:spPr bwMode="auto">
            <a:xfrm>
              <a:off x="1709736" y="2233550"/>
              <a:ext cx="2557463" cy="1790700"/>
            </a:xfrm>
            <a:custGeom>
              <a:avLst/>
              <a:gdLst>
                <a:gd name="T0" fmla="*/ 1331 w 1680"/>
                <a:gd name="T1" fmla="*/ 199 h 1176"/>
                <a:gd name="T2" fmla="*/ 1115 w 1680"/>
                <a:gd name="T3" fmla="*/ 199 h 1176"/>
                <a:gd name="T4" fmla="*/ 1115 w 1680"/>
                <a:gd name="T5" fmla="*/ 130 h 1176"/>
                <a:gd name="T6" fmla="*/ 985 w 1680"/>
                <a:gd name="T7" fmla="*/ 0 h 1176"/>
                <a:gd name="T8" fmla="*/ 0 w 1680"/>
                <a:gd name="T9" fmla="*/ 0 h 1176"/>
                <a:gd name="T10" fmla="*/ 0 w 1680"/>
                <a:gd name="T11" fmla="*/ 1024 h 1176"/>
                <a:gd name="T12" fmla="*/ 93 w 1680"/>
                <a:gd name="T13" fmla="*/ 1024 h 1176"/>
                <a:gd name="T14" fmla="*/ 93 w 1680"/>
                <a:gd name="T15" fmla="*/ 93 h 1176"/>
                <a:gd name="T16" fmla="*/ 985 w 1680"/>
                <a:gd name="T17" fmla="*/ 93 h 1176"/>
                <a:gd name="T18" fmla="*/ 1022 w 1680"/>
                <a:gd name="T19" fmla="*/ 130 h 1176"/>
                <a:gd name="T20" fmla="*/ 1022 w 1680"/>
                <a:gd name="T21" fmla="*/ 503 h 1176"/>
                <a:gd name="T22" fmla="*/ 1504 w 1680"/>
                <a:gd name="T23" fmla="*/ 503 h 1176"/>
                <a:gd name="T24" fmla="*/ 1587 w 1680"/>
                <a:gd name="T25" fmla="*/ 586 h 1176"/>
                <a:gd name="T26" fmla="*/ 1587 w 1680"/>
                <a:gd name="T27" fmla="*/ 893 h 1176"/>
                <a:gd name="T28" fmla="*/ 1549 w 1680"/>
                <a:gd name="T29" fmla="*/ 931 h 1176"/>
                <a:gd name="T30" fmla="*/ 1470 w 1680"/>
                <a:gd name="T31" fmla="*/ 931 h 1176"/>
                <a:gd name="T32" fmla="*/ 1277 w 1680"/>
                <a:gd name="T33" fmla="*/ 779 h 1176"/>
                <a:gd name="T34" fmla="*/ 1078 w 1680"/>
                <a:gd name="T35" fmla="*/ 977 h 1176"/>
                <a:gd name="T36" fmla="*/ 1277 w 1680"/>
                <a:gd name="T37" fmla="*/ 1176 h 1176"/>
                <a:gd name="T38" fmla="*/ 1470 w 1680"/>
                <a:gd name="T39" fmla="*/ 1024 h 1176"/>
                <a:gd name="T40" fmla="*/ 1549 w 1680"/>
                <a:gd name="T41" fmla="*/ 1024 h 1176"/>
                <a:gd name="T42" fmla="*/ 1680 w 1680"/>
                <a:gd name="T43" fmla="*/ 893 h 1176"/>
                <a:gd name="T44" fmla="*/ 1680 w 1680"/>
                <a:gd name="T45" fmla="*/ 547 h 1176"/>
                <a:gd name="T46" fmla="*/ 1331 w 1680"/>
                <a:gd name="T47" fmla="*/ 199 h 1176"/>
                <a:gd name="T48" fmla="*/ 1115 w 1680"/>
                <a:gd name="T49" fmla="*/ 410 h 1176"/>
                <a:gd name="T50" fmla="*/ 1115 w 1680"/>
                <a:gd name="T51" fmla="*/ 292 h 1176"/>
                <a:gd name="T52" fmla="*/ 1293 w 1680"/>
                <a:gd name="T53" fmla="*/ 292 h 1176"/>
                <a:gd name="T54" fmla="*/ 1410 w 1680"/>
                <a:gd name="T55" fmla="*/ 410 h 1176"/>
                <a:gd name="T56" fmla="*/ 1115 w 1680"/>
                <a:gd name="T57" fmla="*/ 410 h 1176"/>
                <a:gd name="T58" fmla="*/ 1277 w 1680"/>
                <a:gd name="T59" fmla="*/ 1083 h 1176"/>
                <a:gd name="T60" fmla="*/ 1171 w 1680"/>
                <a:gd name="T61" fmla="*/ 977 h 1176"/>
                <a:gd name="T62" fmla="*/ 1277 w 1680"/>
                <a:gd name="T63" fmla="*/ 872 h 1176"/>
                <a:gd name="T64" fmla="*/ 1382 w 1680"/>
                <a:gd name="T65" fmla="*/ 977 h 1176"/>
                <a:gd name="T66" fmla="*/ 1277 w 1680"/>
                <a:gd name="T67" fmla="*/ 108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0" h="1176">
                  <a:moveTo>
                    <a:pt x="1331" y="199"/>
                  </a:moveTo>
                  <a:cubicBezTo>
                    <a:pt x="1115" y="199"/>
                    <a:pt x="1115" y="199"/>
                    <a:pt x="1115" y="199"/>
                  </a:cubicBezTo>
                  <a:cubicBezTo>
                    <a:pt x="1115" y="130"/>
                    <a:pt x="1115" y="130"/>
                    <a:pt x="1115" y="130"/>
                  </a:cubicBezTo>
                  <a:cubicBezTo>
                    <a:pt x="1115" y="58"/>
                    <a:pt x="1057" y="0"/>
                    <a:pt x="985" y="0"/>
                  </a:cubicBezTo>
                  <a:cubicBezTo>
                    <a:pt x="0" y="0"/>
                    <a:pt x="0" y="0"/>
                    <a:pt x="0" y="0"/>
                  </a:cubicBezTo>
                  <a:cubicBezTo>
                    <a:pt x="0" y="1024"/>
                    <a:pt x="0" y="1024"/>
                    <a:pt x="0" y="1024"/>
                  </a:cubicBezTo>
                  <a:cubicBezTo>
                    <a:pt x="93" y="1024"/>
                    <a:pt x="93" y="1024"/>
                    <a:pt x="93" y="1024"/>
                  </a:cubicBezTo>
                  <a:cubicBezTo>
                    <a:pt x="93" y="93"/>
                    <a:pt x="93" y="93"/>
                    <a:pt x="93" y="93"/>
                  </a:cubicBezTo>
                  <a:cubicBezTo>
                    <a:pt x="985" y="93"/>
                    <a:pt x="985" y="93"/>
                    <a:pt x="985" y="93"/>
                  </a:cubicBezTo>
                  <a:cubicBezTo>
                    <a:pt x="1005" y="93"/>
                    <a:pt x="1022" y="110"/>
                    <a:pt x="1022" y="130"/>
                  </a:cubicBezTo>
                  <a:cubicBezTo>
                    <a:pt x="1022" y="503"/>
                    <a:pt x="1022" y="503"/>
                    <a:pt x="1022" y="503"/>
                  </a:cubicBezTo>
                  <a:cubicBezTo>
                    <a:pt x="1504" y="503"/>
                    <a:pt x="1504" y="503"/>
                    <a:pt x="1504" y="503"/>
                  </a:cubicBezTo>
                  <a:cubicBezTo>
                    <a:pt x="1587" y="586"/>
                    <a:pt x="1587" y="586"/>
                    <a:pt x="1587" y="586"/>
                  </a:cubicBezTo>
                  <a:cubicBezTo>
                    <a:pt x="1587" y="893"/>
                    <a:pt x="1587" y="893"/>
                    <a:pt x="1587" y="893"/>
                  </a:cubicBezTo>
                  <a:cubicBezTo>
                    <a:pt x="1587" y="914"/>
                    <a:pt x="1570" y="931"/>
                    <a:pt x="1549" y="931"/>
                  </a:cubicBezTo>
                  <a:cubicBezTo>
                    <a:pt x="1470" y="931"/>
                    <a:pt x="1470" y="931"/>
                    <a:pt x="1470" y="931"/>
                  </a:cubicBezTo>
                  <a:cubicBezTo>
                    <a:pt x="1449" y="844"/>
                    <a:pt x="1370" y="779"/>
                    <a:pt x="1277" y="779"/>
                  </a:cubicBezTo>
                  <a:cubicBezTo>
                    <a:pt x="1167" y="779"/>
                    <a:pt x="1078" y="868"/>
                    <a:pt x="1078" y="977"/>
                  </a:cubicBezTo>
                  <a:cubicBezTo>
                    <a:pt x="1078" y="1087"/>
                    <a:pt x="1167" y="1176"/>
                    <a:pt x="1277" y="1176"/>
                  </a:cubicBezTo>
                  <a:cubicBezTo>
                    <a:pt x="1370" y="1176"/>
                    <a:pt x="1449" y="1111"/>
                    <a:pt x="1470" y="1024"/>
                  </a:cubicBezTo>
                  <a:cubicBezTo>
                    <a:pt x="1549" y="1024"/>
                    <a:pt x="1549" y="1024"/>
                    <a:pt x="1549" y="1024"/>
                  </a:cubicBezTo>
                  <a:cubicBezTo>
                    <a:pt x="1621" y="1024"/>
                    <a:pt x="1680" y="966"/>
                    <a:pt x="1680" y="893"/>
                  </a:cubicBezTo>
                  <a:cubicBezTo>
                    <a:pt x="1680" y="547"/>
                    <a:pt x="1680" y="547"/>
                    <a:pt x="1680" y="547"/>
                  </a:cubicBezTo>
                  <a:lnTo>
                    <a:pt x="1331" y="199"/>
                  </a:lnTo>
                  <a:close/>
                  <a:moveTo>
                    <a:pt x="1115" y="410"/>
                  </a:moveTo>
                  <a:cubicBezTo>
                    <a:pt x="1115" y="292"/>
                    <a:pt x="1115" y="292"/>
                    <a:pt x="1115" y="292"/>
                  </a:cubicBezTo>
                  <a:cubicBezTo>
                    <a:pt x="1293" y="292"/>
                    <a:pt x="1293" y="292"/>
                    <a:pt x="1293" y="292"/>
                  </a:cubicBezTo>
                  <a:cubicBezTo>
                    <a:pt x="1410" y="410"/>
                    <a:pt x="1410" y="410"/>
                    <a:pt x="1410" y="410"/>
                  </a:cubicBezTo>
                  <a:lnTo>
                    <a:pt x="1115" y="410"/>
                  </a:lnTo>
                  <a:close/>
                  <a:moveTo>
                    <a:pt x="1277" y="1083"/>
                  </a:moveTo>
                  <a:cubicBezTo>
                    <a:pt x="1219" y="1083"/>
                    <a:pt x="1171" y="1036"/>
                    <a:pt x="1171" y="977"/>
                  </a:cubicBezTo>
                  <a:cubicBezTo>
                    <a:pt x="1171" y="919"/>
                    <a:pt x="1219" y="872"/>
                    <a:pt x="1277" y="872"/>
                  </a:cubicBezTo>
                  <a:cubicBezTo>
                    <a:pt x="1335" y="872"/>
                    <a:pt x="1382" y="919"/>
                    <a:pt x="1382" y="977"/>
                  </a:cubicBezTo>
                  <a:cubicBezTo>
                    <a:pt x="1382" y="1036"/>
                    <a:pt x="1335" y="1083"/>
                    <a:pt x="1277" y="10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a:extLst>
              <a:ext uri="{FF2B5EF4-FFF2-40B4-BE49-F238E27FC236}">
                <a16:creationId xmlns:a16="http://schemas.microsoft.com/office/drawing/2014/main" id="{D31AED58-9DA0-44E7-9675-44792BBB8DD0}"/>
              </a:ext>
            </a:extLst>
          </p:cNvPr>
          <p:cNvGrpSpPr>
            <a:grpSpLocks noChangeAspect="1"/>
          </p:cNvGrpSpPr>
          <p:nvPr/>
        </p:nvGrpSpPr>
        <p:grpSpPr bwMode="auto">
          <a:xfrm>
            <a:off x="8053925" y="2407921"/>
            <a:ext cx="660495" cy="661536"/>
            <a:chOff x="4173" y="945"/>
            <a:chExt cx="635" cy="636"/>
          </a:xfrm>
        </p:grpSpPr>
        <p:sp>
          <p:nvSpPr>
            <p:cNvPr id="37" name="Rectangle 5">
              <a:extLst>
                <a:ext uri="{FF2B5EF4-FFF2-40B4-BE49-F238E27FC236}">
                  <a16:creationId xmlns:a16="http://schemas.microsoft.com/office/drawing/2014/main" id="{ED2F9557-D67A-418E-8A08-DB7E33F551EE}"/>
                </a:ext>
              </a:extLst>
            </p:cNvPr>
            <p:cNvSpPr>
              <a:spLocks noChangeArrowheads="1"/>
            </p:cNvSpPr>
            <p:nvPr/>
          </p:nvSpPr>
          <p:spPr bwMode="auto">
            <a:xfrm>
              <a:off x="4769" y="1074"/>
              <a:ext cx="39" cy="5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03BC1568-049D-4427-9BE7-5455D12A0FC9}"/>
                </a:ext>
              </a:extLst>
            </p:cNvPr>
            <p:cNvSpPr>
              <a:spLocks/>
            </p:cNvSpPr>
            <p:nvPr/>
          </p:nvSpPr>
          <p:spPr bwMode="auto">
            <a:xfrm>
              <a:off x="4173" y="1074"/>
              <a:ext cx="496" cy="507"/>
            </a:xfrm>
            <a:custGeom>
              <a:avLst/>
              <a:gdLst>
                <a:gd name="T0" fmla="*/ 496 w 496"/>
                <a:gd name="T1" fmla="*/ 507 h 507"/>
                <a:gd name="T2" fmla="*/ 369 w 496"/>
                <a:gd name="T3" fmla="*/ 507 h 507"/>
                <a:gd name="T4" fmla="*/ 369 w 496"/>
                <a:gd name="T5" fmla="*/ 109 h 507"/>
                <a:gd name="T6" fmla="*/ 267 w 496"/>
                <a:gd name="T7" fmla="*/ 109 h 507"/>
                <a:gd name="T8" fmla="*/ 267 w 496"/>
                <a:gd name="T9" fmla="*/ 507 h 507"/>
                <a:gd name="T10" fmla="*/ 141 w 496"/>
                <a:gd name="T11" fmla="*/ 507 h 507"/>
                <a:gd name="T12" fmla="*/ 141 w 496"/>
                <a:gd name="T13" fmla="*/ 308 h 507"/>
                <a:gd name="T14" fmla="*/ 39 w 496"/>
                <a:gd name="T15" fmla="*/ 308 h 507"/>
                <a:gd name="T16" fmla="*/ 39 w 496"/>
                <a:gd name="T17" fmla="*/ 507 h 507"/>
                <a:gd name="T18" fmla="*/ 0 w 496"/>
                <a:gd name="T19" fmla="*/ 507 h 507"/>
                <a:gd name="T20" fmla="*/ 0 w 496"/>
                <a:gd name="T21" fmla="*/ 269 h 507"/>
                <a:gd name="T22" fmla="*/ 181 w 496"/>
                <a:gd name="T23" fmla="*/ 269 h 507"/>
                <a:gd name="T24" fmla="*/ 181 w 496"/>
                <a:gd name="T25" fmla="*/ 467 h 507"/>
                <a:gd name="T26" fmla="*/ 227 w 496"/>
                <a:gd name="T27" fmla="*/ 467 h 507"/>
                <a:gd name="T28" fmla="*/ 227 w 496"/>
                <a:gd name="T29" fmla="*/ 70 h 507"/>
                <a:gd name="T30" fmla="*/ 409 w 496"/>
                <a:gd name="T31" fmla="*/ 70 h 507"/>
                <a:gd name="T32" fmla="*/ 409 w 496"/>
                <a:gd name="T33" fmla="*/ 468 h 507"/>
                <a:gd name="T34" fmla="*/ 456 w 496"/>
                <a:gd name="T35" fmla="*/ 468 h 507"/>
                <a:gd name="T36" fmla="*/ 456 w 496"/>
                <a:gd name="T37" fmla="*/ 0 h 507"/>
                <a:gd name="T38" fmla="*/ 496 w 496"/>
                <a:gd name="T39" fmla="*/ 0 h 507"/>
                <a:gd name="T40" fmla="*/ 496 w 496"/>
                <a:gd name="T41"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6" h="507">
                  <a:moveTo>
                    <a:pt x="496" y="507"/>
                  </a:moveTo>
                  <a:lnTo>
                    <a:pt x="369" y="507"/>
                  </a:lnTo>
                  <a:lnTo>
                    <a:pt x="369" y="109"/>
                  </a:lnTo>
                  <a:lnTo>
                    <a:pt x="267" y="109"/>
                  </a:lnTo>
                  <a:lnTo>
                    <a:pt x="267" y="507"/>
                  </a:lnTo>
                  <a:lnTo>
                    <a:pt x="141" y="507"/>
                  </a:lnTo>
                  <a:lnTo>
                    <a:pt x="141" y="308"/>
                  </a:lnTo>
                  <a:lnTo>
                    <a:pt x="39" y="308"/>
                  </a:lnTo>
                  <a:lnTo>
                    <a:pt x="39" y="507"/>
                  </a:lnTo>
                  <a:lnTo>
                    <a:pt x="0" y="507"/>
                  </a:lnTo>
                  <a:lnTo>
                    <a:pt x="0" y="269"/>
                  </a:lnTo>
                  <a:lnTo>
                    <a:pt x="181" y="269"/>
                  </a:lnTo>
                  <a:lnTo>
                    <a:pt x="181" y="467"/>
                  </a:lnTo>
                  <a:lnTo>
                    <a:pt x="227" y="467"/>
                  </a:lnTo>
                  <a:lnTo>
                    <a:pt x="227" y="70"/>
                  </a:lnTo>
                  <a:lnTo>
                    <a:pt x="409" y="70"/>
                  </a:lnTo>
                  <a:lnTo>
                    <a:pt x="409" y="468"/>
                  </a:lnTo>
                  <a:lnTo>
                    <a:pt x="456" y="468"/>
                  </a:lnTo>
                  <a:lnTo>
                    <a:pt x="456" y="0"/>
                  </a:lnTo>
                  <a:lnTo>
                    <a:pt x="496" y="0"/>
                  </a:lnTo>
                  <a:lnTo>
                    <a:pt x="496" y="5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9089D534-8464-4B82-A092-5B2E8DB9D61F}"/>
                </a:ext>
              </a:extLst>
            </p:cNvPr>
            <p:cNvSpPr>
              <a:spLocks/>
            </p:cNvSpPr>
            <p:nvPr/>
          </p:nvSpPr>
          <p:spPr bwMode="auto">
            <a:xfrm>
              <a:off x="4471" y="1223"/>
              <a:ext cx="40" cy="357"/>
            </a:xfrm>
            <a:custGeom>
              <a:avLst/>
              <a:gdLst>
                <a:gd name="T0" fmla="*/ 106 w 106"/>
                <a:gd name="T1" fmla="*/ 0 h 946"/>
                <a:gd name="T2" fmla="*/ 2 w 106"/>
                <a:gd name="T3" fmla="*/ 0 h 946"/>
                <a:gd name="T4" fmla="*/ 2 w 106"/>
                <a:gd name="T5" fmla="*/ 366 h 946"/>
                <a:gd name="T6" fmla="*/ 0 w 106"/>
                <a:gd name="T7" fmla="*/ 366 h 946"/>
                <a:gd name="T8" fmla="*/ 0 w 106"/>
                <a:gd name="T9" fmla="*/ 946 h 946"/>
                <a:gd name="T10" fmla="*/ 105 w 106"/>
                <a:gd name="T11" fmla="*/ 806 h 946"/>
                <a:gd name="T12" fmla="*/ 105 w 106"/>
                <a:gd name="T13" fmla="*/ 714 h 946"/>
                <a:gd name="T14" fmla="*/ 106 w 106"/>
                <a:gd name="T15" fmla="*/ 714 h 946"/>
                <a:gd name="T16" fmla="*/ 106 w 106"/>
                <a:gd name="T1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46">
                  <a:moveTo>
                    <a:pt x="106" y="0"/>
                  </a:moveTo>
                  <a:cubicBezTo>
                    <a:pt x="2" y="0"/>
                    <a:pt x="2" y="0"/>
                    <a:pt x="2" y="0"/>
                  </a:cubicBezTo>
                  <a:cubicBezTo>
                    <a:pt x="2" y="366"/>
                    <a:pt x="2" y="366"/>
                    <a:pt x="2" y="366"/>
                  </a:cubicBezTo>
                  <a:cubicBezTo>
                    <a:pt x="0" y="366"/>
                    <a:pt x="0" y="366"/>
                    <a:pt x="0" y="366"/>
                  </a:cubicBezTo>
                  <a:cubicBezTo>
                    <a:pt x="0" y="946"/>
                    <a:pt x="0" y="946"/>
                    <a:pt x="0" y="946"/>
                  </a:cubicBezTo>
                  <a:cubicBezTo>
                    <a:pt x="61" y="928"/>
                    <a:pt x="105" y="872"/>
                    <a:pt x="105" y="806"/>
                  </a:cubicBezTo>
                  <a:cubicBezTo>
                    <a:pt x="105" y="714"/>
                    <a:pt x="105" y="714"/>
                    <a:pt x="105" y="714"/>
                  </a:cubicBezTo>
                  <a:cubicBezTo>
                    <a:pt x="106" y="714"/>
                    <a:pt x="106" y="714"/>
                    <a:pt x="106" y="714"/>
                  </a:cubicBezTo>
                  <a:lnTo>
                    <a:pt x="10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6DA6806A-EED4-41D3-A6E7-35DB257F79A5}"/>
                </a:ext>
              </a:extLst>
            </p:cNvPr>
            <p:cNvSpPr>
              <a:spLocks/>
            </p:cNvSpPr>
            <p:nvPr/>
          </p:nvSpPr>
          <p:spPr bwMode="auto">
            <a:xfrm>
              <a:off x="4244" y="1418"/>
              <a:ext cx="39" cy="162"/>
            </a:xfrm>
            <a:custGeom>
              <a:avLst/>
              <a:gdLst>
                <a:gd name="T0" fmla="*/ 104 w 104"/>
                <a:gd name="T1" fmla="*/ 197 h 429"/>
                <a:gd name="T2" fmla="*/ 104 w 104"/>
                <a:gd name="T3" fmla="*/ 0 h 429"/>
                <a:gd name="T4" fmla="*/ 0 w 104"/>
                <a:gd name="T5" fmla="*/ 0 h 429"/>
                <a:gd name="T6" fmla="*/ 0 w 104"/>
                <a:gd name="T7" fmla="*/ 214 h 429"/>
                <a:gd name="T8" fmla="*/ 0 w 104"/>
                <a:gd name="T9" fmla="*/ 214 h 429"/>
                <a:gd name="T10" fmla="*/ 0 w 104"/>
                <a:gd name="T11" fmla="*/ 429 h 429"/>
                <a:gd name="T12" fmla="*/ 104 w 104"/>
                <a:gd name="T13" fmla="*/ 289 h 429"/>
                <a:gd name="T14" fmla="*/ 104 w 104"/>
                <a:gd name="T15" fmla="*/ 197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429">
                  <a:moveTo>
                    <a:pt x="104" y="197"/>
                  </a:moveTo>
                  <a:cubicBezTo>
                    <a:pt x="104" y="0"/>
                    <a:pt x="104" y="0"/>
                    <a:pt x="104" y="0"/>
                  </a:cubicBezTo>
                  <a:cubicBezTo>
                    <a:pt x="0" y="0"/>
                    <a:pt x="0" y="0"/>
                    <a:pt x="0" y="0"/>
                  </a:cubicBezTo>
                  <a:cubicBezTo>
                    <a:pt x="0" y="214"/>
                    <a:pt x="0" y="214"/>
                    <a:pt x="0" y="214"/>
                  </a:cubicBezTo>
                  <a:cubicBezTo>
                    <a:pt x="0" y="214"/>
                    <a:pt x="0" y="214"/>
                    <a:pt x="0" y="214"/>
                  </a:cubicBezTo>
                  <a:cubicBezTo>
                    <a:pt x="0" y="429"/>
                    <a:pt x="0" y="429"/>
                    <a:pt x="0" y="429"/>
                  </a:cubicBezTo>
                  <a:cubicBezTo>
                    <a:pt x="60" y="411"/>
                    <a:pt x="104" y="355"/>
                    <a:pt x="104" y="289"/>
                  </a:cubicBezTo>
                  <a:cubicBezTo>
                    <a:pt x="104" y="197"/>
                    <a:pt x="104" y="197"/>
                    <a:pt x="104" y="19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656003ED-4181-421D-9691-FBAB29D1AA8A}"/>
                </a:ext>
              </a:extLst>
            </p:cNvPr>
            <p:cNvSpPr>
              <a:spLocks/>
            </p:cNvSpPr>
            <p:nvPr/>
          </p:nvSpPr>
          <p:spPr bwMode="auto">
            <a:xfrm>
              <a:off x="4630" y="945"/>
              <a:ext cx="178" cy="635"/>
            </a:xfrm>
            <a:custGeom>
              <a:avLst/>
              <a:gdLst>
                <a:gd name="T0" fmla="*/ 288 w 472"/>
                <a:gd name="T1" fmla="*/ 248 h 1680"/>
                <a:gd name="T2" fmla="*/ 472 w 472"/>
                <a:gd name="T3" fmla="*/ 248 h 1680"/>
                <a:gd name="T4" fmla="*/ 236 w 472"/>
                <a:gd name="T5" fmla="*/ 0 h 1680"/>
                <a:gd name="T6" fmla="*/ 0 w 472"/>
                <a:gd name="T7" fmla="*/ 248 h 1680"/>
                <a:gd name="T8" fmla="*/ 184 w 472"/>
                <a:gd name="T9" fmla="*/ 248 h 1680"/>
                <a:gd name="T10" fmla="*/ 184 w 472"/>
                <a:gd name="T11" fmla="*/ 1251 h 1680"/>
                <a:gd name="T12" fmla="*/ 184 w 472"/>
                <a:gd name="T13" fmla="*/ 1251 h 1680"/>
                <a:gd name="T14" fmla="*/ 184 w 472"/>
                <a:gd name="T15" fmla="*/ 1680 h 1680"/>
                <a:gd name="T16" fmla="*/ 288 w 472"/>
                <a:gd name="T17" fmla="*/ 1540 h 1680"/>
                <a:gd name="T18" fmla="*/ 288 w 472"/>
                <a:gd name="T19" fmla="*/ 1100 h 1680"/>
                <a:gd name="T20" fmla="*/ 288 w 472"/>
                <a:gd name="T21" fmla="*/ 1100 h 1680"/>
                <a:gd name="T22" fmla="*/ 288 w 472"/>
                <a:gd name="T23" fmla="*/ 24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1680">
                  <a:moveTo>
                    <a:pt x="288" y="248"/>
                  </a:moveTo>
                  <a:cubicBezTo>
                    <a:pt x="472" y="248"/>
                    <a:pt x="472" y="248"/>
                    <a:pt x="472" y="248"/>
                  </a:cubicBezTo>
                  <a:cubicBezTo>
                    <a:pt x="236" y="0"/>
                    <a:pt x="236" y="0"/>
                    <a:pt x="236" y="0"/>
                  </a:cubicBezTo>
                  <a:cubicBezTo>
                    <a:pt x="0" y="248"/>
                    <a:pt x="0" y="248"/>
                    <a:pt x="0" y="248"/>
                  </a:cubicBezTo>
                  <a:cubicBezTo>
                    <a:pt x="184" y="248"/>
                    <a:pt x="184" y="248"/>
                    <a:pt x="184" y="248"/>
                  </a:cubicBezTo>
                  <a:cubicBezTo>
                    <a:pt x="184" y="1251"/>
                    <a:pt x="184" y="1251"/>
                    <a:pt x="184" y="1251"/>
                  </a:cubicBezTo>
                  <a:cubicBezTo>
                    <a:pt x="184" y="1251"/>
                    <a:pt x="184" y="1251"/>
                    <a:pt x="184" y="1251"/>
                  </a:cubicBezTo>
                  <a:cubicBezTo>
                    <a:pt x="184" y="1680"/>
                    <a:pt x="184" y="1680"/>
                    <a:pt x="184" y="1680"/>
                  </a:cubicBezTo>
                  <a:cubicBezTo>
                    <a:pt x="244" y="1662"/>
                    <a:pt x="288" y="1606"/>
                    <a:pt x="288" y="1540"/>
                  </a:cubicBezTo>
                  <a:cubicBezTo>
                    <a:pt x="288" y="1100"/>
                    <a:pt x="288" y="1100"/>
                    <a:pt x="288" y="1100"/>
                  </a:cubicBezTo>
                  <a:cubicBezTo>
                    <a:pt x="288" y="1100"/>
                    <a:pt x="288" y="1100"/>
                    <a:pt x="288" y="1100"/>
                  </a:cubicBezTo>
                  <a:lnTo>
                    <a:pt x="288"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TextBox 33">
            <a:extLst>
              <a:ext uri="{FF2B5EF4-FFF2-40B4-BE49-F238E27FC236}">
                <a16:creationId xmlns:a16="http://schemas.microsoft.com/office/drawing/2014/main" id="{76186D94-A1EE-401E-BF98-A87F079E5EAF}"/>
              </a:ext>
            </a:extLst>
          </p:cNvPr>
          <p:cNvSpPr txBox="1"/>
          <p:nvPr/>
        </p:nvSpPr>
        <p:spPr>
          <a:xfrm>
            <a:off x="876300" y="5963535"/>
            <a:ext cx="11599985" cy="830997"/>
          </a:xfrm>
          <a:prstGeom prst="rect">
            <a:avLst/>
          </a:prstGeom>
          <a:noFill/>
        </p:spPr>
        <p:txBody>
          <a:bodyPr wrap="square" rtlCol="0">
            <a:spAutoFit/>
          </a:bodyPr>
          <a:lstStyle/>
          <a:p>
            <a:pPr marL="228600" indent="-228600">
              <a:buAutoNum type="arabicPeriod"/>
            </a:pPr>
            <a:r>
              <a:rPr lang="en-US" sz="1200" kern="1200" baseline="0" dirty="0">
                <a:solidFill>
                  <a:schemeClr val="tx1"/>
                </a:solidFill>
                <a:effectLst/>
                <a:latin typeface="+mn-lt"/>
                <a:ea typeface="+mn-ea"/>
                <a:cs typeface="+mn-cs"/>
              </a:rPr>
              <a:t>It’s time to care: a detailed profile of America’s Direct Care Workforce. Paraprofessional Healthcare institute. January 21, 2020. </a:t>
            </a:r>
            <a:r>
              <a:rPr lang="en-US" sz="1200" dirty="0">
                <a:hlinkClick r:id="rId4"/>
              </a:rPr>
              <a:t>https://phinational.org/caringforthefuture/itstimetocare/</a:t>
            </a: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Calculate the cost of long-term care. LTCnews.com. 2020. https://www.ltcnews.com/resources/states/</a:t>
            </a: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Employee financial wellness survey. PwC. 2019.</a:t>
            </a:r>
            <a:r>
              <a:rPr lang="en-US" sz="1200" dirty="0">
                <a:hlinkClick r:id="rId5"/>
              </a:rPr>
              <a:t> https://relay.sp.securian.com/enterprise/marketresearch/TargetMarkets/pwc-2019-employee-wellness-survey.pdf</a:t>
            </a:r>
            <a:endParaRPr lang="en-US" sz="1200" dirty="0"/>
          </a:p>
        </p:txBody>
      </p:sp>
    </p:spTree>
    <p:extLst>
      <p:ext uri="{BB962C8B-B14F-4D97-AF65-F5344CB8AC3E}">
        <p14:creationId xmlns:p14="http://schemas.microsoft.com/office/powerpoint/2010/main" val="1036201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772" y="1407100"/>
            <a:ext cx="8009061" cy="899140"/>
          </a:xfrm>
        </p:spPr>
        <p:txBody>
          <a:bodyPr/>
          <a:lstStyle/>
          <a:p>
            <a:r>
              <a:rPr lang="en-US" b="1" dirty="0">
                <a:latin typeface="Arial" panose="020B0604020202020204" pitchFamily="34" charset="0"/>
                <a:cs typeface="Arial" panose="020B0604020202020204" pitchFamily="34" charset="0"/>
              </a:rPr>
              <a:t>Underwriting</a:t>
            </a:r>
            <a:endParaRPr lang="en-US" sz="2000" b="1" baseline="30000" dirty="0">
              <a:latin typeface="Arial" panose="020B0604020202020204" pitchFamily="34" charset="0"/>
              <a:cs typeface="Arial" panose="020B0604020202020204" pitchFamily="34" charset="0"/>
            </a:endParaRPr>
          </a:p>
        </p:txBody>
      </p:sp>
      <p:cxnSp>
        <p:nvCxnSpPr>
          <p:cNvPr id="5" name="Straight Connector 4"/>
          <p:cNvCxnSpPr/>
          <p:nvPr/>
        </p:nvCxnSpPr>
        <p:spPr>
          <a:xfrm>
            <a:off x="7632763" y="2191903"/>
            <a:ext cx="874702"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89489" y="2309109"/>
            <a:ext cx="7101187" cy="2582245"/>
          </a:xfrm>
          <a:prstGeom prst="rect">
            <a:avLst/>
          </a:prstGeom>
          <a:noFill/>
        </p:spPr>
        <p:txBody>
          <a:bodyPr wrap="square" rtlCol="0">
            <a:spAutoFit/>
          </a:bodyPr>
          <a:lstStyle/>
          <a:p>
            <a:pPr marL="284163" indent="-284163">
              <a:lnSpc>
                <a:spcPct val="60000"/>
              </a:lnSpc>
              <a:buFont typeface="Arial"/>
              <a:buChar char="•"/>
            </a:pPr>
            <a:r>
              <a:rPr lang="en-US" dirty="0">
                <a:latin typeface="Arial"/>
                <a:cs typeface="Arial"/>
              </a:rPr>
              <a:t>Tele-interview with Cognitive Assessment (varies), Rx Check </a:t>
            </a:r>
          </a:p>
          <a:p>
            <a:pPr marL="284163" indent="-284163">
              <a:lnSpc>
                <a:spcPct val="90000"/>
              </a:lnSpc>
            </a:pPr>
            <a:r>
              <a:rPr lang="en-US" dirty="0">
                <a:latin typeface="Arial"/>
                <a:cs typeface="Arial"/>
              </a:rPr>
              <a:t>     and MIB</a:t>
            </a:r>
          </a:p>
          <a:p>
            <a:pPr marL="284163" indent="-284163">
              <a:lnSpc>
                <a:spcPct val="60000"/>
              </a:lnSpc>
              <a:buFont typeface="Arial"/>
              <a:buChar char="•"/>
            </a:pPr>
            <a:endParaRPr lang="en-US" dirty="0">
              <a:latin typeface="Arial"/>
              <a:cs typeface="Arial"/>
            </a:endParaRPr>
          </a:p>
          <a:p>
            <a:pPr marL="284163" indent="-284163">
              <a:lnSpc>
                <a:spcPct val="60000"/>
              </a:lnSpc>
              <a:buFont typeface="Arial"/>
              <a:buChar char="•"/>
            </a:pPr>
            <a:r>
              <a:rPr lang="en-US" dirty="0">
                <a:latin typeface="Arial"/>
                <a:cs typeface="Arial"/>
              </a:rPr>
              <a:t>APS only for cause</a:t>
            </a:r>
          </a:p>
          <a:p>
            <a:pPr marL="284163" indent="-284163">
              <a:lnSpc>
                <a:spcPct val="60000"/>
              </a:lnSpc>
              <a:buFont typeface="Arial"/>
              <a:buChar char="•"/>
            </a:pPr>
            <a:endParaRPr lang="en-US" dirty="0">
              <a:latin typeface="Arial"/>
              <a:cs typeface="Arial"/>
            </a:endParaRPr>
          </a:p>
          <a:p>
            <a:pPr marL="284163" indent="-284163">
              <a:lnSpc>
                <a:spcPct val="60000"/>
              </a:lnSpc>
              <a:buFont typeface="Arial"/>
              <a:buChar char="•"/>
            </a:pPr>
            <a:r>
              <a:rPr lang="en-US" dirty="0">
                <a:latin typeface="Arial"/>
                <a:cs typeface="Arial"/>
              </a:rPr>
              <a:t>No Paramed or Labs</a:t>
            </a:r>
          </a:p>
          <a:p>
            <a:pPr marL="284163" indent="-284163">
              <a:lnSpc>
                <a:spcPct val="60000"/>
              </a:lnSpc>
              <a:buFont typeface="Arial"/>
              <a:buChar char="•"/>
            </a:pPr>
            <a:endParaRPr lang="en-US" sz="2000" dirty="0">
              <a:latin typeface="Arial"/>
              <a:cs typeface="Arial"/>
            </a:endParaRPr>
          </a:p>
          <a:p>
            <a:pPr marL="284163" indent="-284163">
              <a:lnSpc>
                <a:spcPct val="60000"/>
              </a:lnSpc>
            </a:pPr>
            <a:endParaRPr lang="en-US" sz="2000" b="1" dirty="0">
              <a:latin typeface="Arial"/>
              <a:cs typeface="Arial"/>
            </a:endParaRPr>
          </a:p>
          <a:p>
            <a:pPr marL="284163" indent="-284163">
              <a:lnSpc>
                <a:spcPct val="60000"/>
              </a:lnSpc>
            </a:pPr>
            <a:r>
              <a:rPr lang="en-US" sz="2000" b="1" dirty="0">
                <a:latin typeface="Arial"/>
                <a:cs typeface="Arial"/>
              </a:rPr>
              <a:t>Underwriting Classes</a:t>
            </a:r>
          </a:p>
          <a:p>
            <a:pPr marL="284163" indent="-284163">
              <a:lnSpc>
                <a:spcPct val="60000"/>
              </a:lnSpc>
            </a:pPr>
            <a:endParaRPr lang="en-US" sz="2000" b="1" dirty="0">
              <a:latin typeface="Arial"/>
              <a:cs typeface="Arial"/>
            </a:endParaRPr>
          </a:p>
          <a:p>
            <a:pPr marL="284163" indent="-284163">
              <a:lnSpc>
                <a:spcPct val="60000"/>
              </a:lnSpc>
              <a:buFont typeface="Arial"/>
              <a:buChar char="•"/>
            </a:pPr>
            <a:r>
              <a:rPr lang="en-US" dirty="0">
                <a:latin typeface="Arial"/>
                <a:cs typeface="Arial"/>
              </a:rPr>
              <a:t>Non-tobacco, M/F, singles/couples</a:t>
            </a:r>
          </a:p>
          <a:p>
            <a:pPr marL="284163" indent="-284163">
              <a:lnSpc>
                <a:spcPct val="60000"/>
              </a:lnSpc>
              <a:buFont typeface="Arial"/>
              <a:buChar char="•"/>
            </a:pPr>
            <a:endParaRPr lang="en-US" dirty="0">
              <a:latin typeface="Arial"/>
              <a:cs typeface="Arial"/>
            </a:endParaRPr>
          </a:p>
          <a:p>
            <a:pPr marL="284163" indent="-284163">
              <a:lnSpc>
                <a:spcPct val="60000"/>
              </a:lnSpc>
              <a:buFont typeface="Arial"/>
              <a:buChar char="•"/>
            </a:pPr>
            <a:r>
              <a:rPr lang="en-US" dirty="0">
                <a:latin typeface="Arial"/>
                <a:cs typeface="Arial"/>
              </a:rPr>
              <a:t>Tobacco, M/F, singles/couples</a:t>
            </a:r>
          </a:p>
          <a:p>
            <a:pPr marL="284163" indent="-284163">
              <a:lnSpc>
                <a:spcPct val="80000"/>
              </a:lnSpc>
              <a:buFont typeface="Arial" panose="020B0604020202020204" pitchFamily="34" charset="0"/>
              <a:buChar char="•"/>
            </a:pPr>
            <a:endParaRPr lang="en-US" sz="1400" dirty="0">
              <a:latin typeface="Arial"/>
              <a:cs typeface="Arial"/>
            </a:endParaRPr>
          </a:p>
        </p:txBody>
      </p:sp>
      <p:cxnSp>
        <p:nvCxnSpPr>
          <p:cNvPr id="8" name="Straight Connector 7"/>
          <p:cNvCxnSpPr/>
          <p:nvPr/>
        </p:nvCxnSpPr>
        <p:spPr>
          <a:xfrm>
            <a:off x="3951918" y="2306240"/>
            <a:ext cx="0" cy="3200400"/>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A41BEBE-EBCF-4132-B2F0-3EF21BE27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691" y="3077744"/>
            <a:ext cx="761103" cy="1007862"/>
          </a:xfrm>
          <a:prstGeom prst="rect">
            <a:avLst/>
          </a:prstGeom>
        </p:spPr>
      </p:pic>
    </p:spTree>
    <p:extLst>
      <p:ext uri="{BB962C8B-B14F-4D97-AF65-F5344CB8AC3E}">
        <p14:creationId xmlns:p14="http://schemas.microsoft.com/office/powerpoint/2010/main" val="4103693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772" y="1407100"/>
            <a:ext cx="8009061" cy="899140"/>
          </a:xfrm>
        </p:spPr>
        <p:txBody>
          <a:bodyPr/>
          <a:lstStyle/>
          <a:p>
            <a:r>
              <a:rPr lang="en-US" b="1" dirty="0">
                <a:latin typeface="Arial" panose="020B0604020202020204" pitchFamily="34" charset="0"/>
                <a:cs typeface="Arial" panose="020B0604020202020204" pitchFamily="34" charset="0"/>
              </a:rPr>
              <a:t>Claims</a:t>
            </a:r>
            <a:endParaRPr lang="en-US" sz="2000" b="1" baseline="30000" dirty="0">
              <a:latin typeface="Arial" panose="020B0604020202020204" pitchFamily="34" charset="0"/>
              <a:cs typeface="Arial" panose="020B0604020202020204" pitchFamily="34" charset="0"/>
            </a:endParaRPr>
          </a:p>
        </p:txBody>
      </p:sp>
      <p:cxnSp>
        <p:nvCxnSpPr>
          <p:cNvPr id="8" name="Straight Connector 7"/>
          <p:cNvCxnSpPr/>
          <p:nvPr/>
        </p:nvCxnSpPr>
        <p:spPr>
          <a:xfrm>
            <a:off x="3951918" y="2306240"/>
            <a:ext cx="0" cy="3200400"/>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DA37AFF2-1381-4599-A985-2C337FE37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945" y="3117962"/>
            <a:ext cx="1008206" cy="874759"/>
          </a:xfrm>
          <a:prstGeom prst="rect">
            <a:avLst/>
          </a:prstGeom>
        </p:spPr>
      </p:pic>
      <p:sp>
        <p:nvSpPr>
          <p:cNvPr id="13" name="Text Placeholder 1">
            <a:extLst>
              <a:ext uri="{FF2B5EF4-FFF2-40B4-BE49-F238E27FC236}">
                <a16:creationId xmlns:a16="http://schemas.microsoft.com/office/drawing/2014/main" id="{E716B70A-5A07-4C20-ABD9-80376FD44088}"/>
              </a:ext>
            </a:extLst>
          </p:cNvPr>
          <p:cNvSpPr txBox="1">
            <a:spLocks/>
          </p:cNvSpPr>
          <p:nvPr/>
        </p:nvSpPr>
        <p:spPr>
          <a:xfrm>
            <a:off x="4713449" y="2041286"/>
            <a:ext cx="6713330" cy="3730307"/>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n-US" dirty="0">
                <a:solidFill>
                  <a:srgbClr val="636466"/>
                </a:solidFill>
                <a:latin typeface="Arial"/>
                <a:cs typeface="Arial"/>
              </a:rPr>
              <a:t>To be eligible for benefits, the following requirements must be met:</a:t>
            </a:r>
          </a:p>
          <a:p>
            <a:pPr marL="342900" indent="-342900">
              <a:lnSpc>
                <a:spcPct val="50000"/>
              </a:lnSpc>
              <a:spcBef>
                <a:spcPts val="0"/>
              </a:spcBef>
              <a:buFont typeface="Arial"/>
              <a:buChar char="•"/>
            </a:pPr>
            <a:endParaRPr lang="en-US" sz="2000" dirty="0">
              <a:solidFill>
                <a:srgbClr val="636466"/>
              </a:solidFill>
              <a:latin typeface="Arial"/>
              <a:cs typeface="Arial"/>
            </a:endParaRPr>
          </a:p>
          <a:p>
            <a:pPr marL="342900" indent="-342900">
              <a:lnSpc>
                <a:spcPct val="80000"/>
              </a:lnSpc>
              <a:spcBef>
                <a:spcPts val="0"/>
              </a:spcBef>
              <a:buFont typeface="Arial"/>
              <a:buChar char="•"/>
            </a:pPr>
            <a:r>
              <a:rPr lang="en-US" sz="2000" dirty="0">
                <a:solidFill>
                  <a:srgbClr val="636466"/>
                </a:solidFill>
                <a:latin typeface="Arial"/>
                <a:cs typeface="Arial"/>
              </a:rPr>
              <a:t>Certified as chronically ill by certified health care practitioner</a:t>
            </a:r>
          </a:p>
          <a:p>
            <a:pPr marL="342900" indent="-342900">
              <a:lnSpc>
                <a:spcPct val="50000"/>
              </a:lnSpc>
              <a:spcBef>
                <a:spcPts val="0"/>
              </a:spcBef>
              <a:buFont typeface="Arial"/>
              <a:buChar char="•"/>
            </a:pPr>
            <a:endParaRPr lang="en-US" sz="2000" dirty="0">
              <a:solidFill>
                <a:srgbClr val="636466"/>
              </a:solidFill>
              <a:latin typeface="Arial"/>
              <a:cs typeface="Arial"/>
            </a:endParaRPr>
          </a:p>
          <a:p>
            <a:pPr marL="574675" lvl="1" indent="-342900">
              <a:lnSpc>
                <a:spcPct val="80000"/>
              </a:lnSpc>
              <a:spcBef>
                <a:spcPts val="0"/>
              </a:spcBef>
              <a:buFont typeface="Courier New" panose="02070309020205020404" pitchFamily="49" charset="0"/>
              <a:buChar char="o"/>
            </a:pPr>
            <a:r>
              <a:rPr lang="en-US" sz="2000" dirty="0">
                <a:solidFill>
                  <a:srgbClr val="636466"/>
                </a:solidFill>
                <a:latin typeface="Arial"/>
                <a:cs typeface="Arial"/>
              </a:rPr>
              <a:t>Inability to perform 2 out of 6 activities of daily living (ADLs)</a:t>
            </a:r>
          </a:p>
          <a:p>
            <a:pPr marL="574675" lvl="1" indent="-342900">
              <a:lnSpc>
                <a:spcPct val="50000"/>
              </a:lnSpc>
              <a:spcBef>
                <a:spcPts val="0"/>
              </a:spcBef>
              <a:buFont typeface="Courier New" panose="02070309020205020404" pitchFamily="49" charset="0"/>
              <a:buChar char="o"/>
            </a:pPr>
            <a:endParaRPr lang="en-US" sz="2000" dirty="0">
              <a:solidFill>
                <a:srgbClr val="636466"/>
              </a:solidFill>
              <a:latin typeface="Arial"/>
              <a:cs typeface="Arial"/>
            </a:endParaRPr>
          </a:p>
          <a:p>
            <a:pPr marL="574675" lvl="1" indent="-342900">
              <a:lnSpc>
                <a:spcPct val="80000"/>
              </a:lnSpc>
              <a:spcBef>
                <a:spcPts val="0"/>
              </a:spcBef>
              <a:buFont typeface="Courier New" panose="02070309020205020404" pitchFamily="49" charset="0"/>
              <a:buChar char="o"/>
            </a:pPr>
            <a:r>
              <a:rPr lang="en-US" sz="2000" dirty="0">
                <a:solidFill>
                  <a:srgbClr val="636466"/>
                </a:solidFill>
                <a:latin typeface="Arial"/>
                <a:cs typeface="Arial"/>
              </a:rPr>
              <a:t>Severe cognitive impairment</a:t>
            </a:r>
          </a:p>
          <a:p>
            <a:pPr marL="342900" indent="-342900">
              <a:lnSpc>
                <a:spcPct val="50000"/>
              </a:lnSpc>
              <a:spcBef>
                <a:spcPts val="0"/>
              </a:spcBef>
              <a:buFont typeface="Arial"/>
              <a:buChar char="•"/>
            </a:pPr>
            <a:endParaRPr lang="en-US" sz="2000" dirty="0">
              <a:solidFill>
                <a:srgbClr val="636466"/>
              </a:solidFill>
              <a:latin typeface="Arial"/>
              <a:cs typeface="Arial"/>
            </a:endParaRPr>
          </a:p>
          <a:p>
            <a:pPr marL="342900" indent="-342900">
              <a:lnSpc>
                <a:spcPct val="80000"/>
              </a:lnSpc>
              <a:spcBef>
                <a:spcPts val="0"/>
              </a:spcBef>
              <a:buFont typeface="Arial"/>
              <a:buChar char="•"/>
            </a:pPr>
            <a:r>
              <a:rPr lang="en-US" sz="2000" dirty="0">
                <a:solidFill>
                  <a:srgbClr val="636466"/>
                </a:solidFill>
                <a:latin typeface="Arial"/>
                <a:cs typeface="Arial"/>
              </a:rPr>
              <a:t>Prescribed qualified long-term care services (including informal care)</a:t>
            </a:r>
            <a:endParaRPr lang="en-US" sz="1400" dirty="0">
              <a:solidFill>
                <a:srgbClr val="636466"/>
              </a:solidFill>
              <a:latin typeface="Arial"/>
              <a:cs typeface="Arial"/>
            </a:endParaRPr>
          </a:p>
          <a:p>
            <a:pPr marL="342900" indent="-342900">
              <a:lnSpc>
                <a:spcPct val="50000"/>
              </a:lnSpc>
              <a:spcBef>
                <a:spcPts val="0"/>
              </a:spcBef>
              <a:buFont typeface="Arial"/>
              <a:buChar char="•"/>
            </a:pPr>
            <a:endParaRPr lang="en-US" sz="2000" dirty="0">
              <a:solidFill>
                <a:srgbClr val="636466"/>
              </a:solidFill>
              <a:latin typeface="Arial"/>
              <a:cs typeface="Arial"/>
            </a:endParaRPr>
          </a:p>
          <a:p>
            <a:pPr marL="342900" indent="-342900">
              <a:lnSpc>
                <a:spcPct val="80000"/>
              </a:lnSpc>
              <a:spcBef>
                <a:spcPts val="0"/>
              </a:spcBef>
              <a:buFont typeface="Arial"/>
              <a:buChar char="•"/>
            </a:pPr>
            <a:r>
              <a:rPr lang="en-US" sz="2000" dirty="0">
                <a:solidFill>
                  <a:srgbClr val="636466"/>
                </a:solidFill>
                <a:latin typeface="Arial"/>
                <a:cs typeface="Arial"/>
              </a:rPr>
              <a:t>Plan of care – on file, but not enforced</a:t>
            </a:r>
          </a:p>
          <a:p>
            <a:pPr marL="342900" indent="-342900">
              <a:lnSpc>
                <a:spcPct val="50000"/>
              </a:lnSpc>
              <a:spcBef>
                <a:spcPts val="0"/>
              </a:spcBef>
              <a:buFont typeface="Arial"/>
              <a:buChar char="•"/>
            </a:pPr>
            <a:endParaRPr lang="en-US" sz="2000" dirty="0">
              <a:solidFill>
                <a:srgbClr val="636466"/>
              </a:solidFill>
              <a:latin typeface="Arial"/>
              <a:cs typeface="Arial"/>
            </a:endParaRPr>
          </a:p>
          <a:p>
            <a:pPr marL="342900" indent="-342900">
              <a:lnSpc>
                <a:spcPct val="80000"/>
              </a:lnSpc>
              <a:spcBef>
                <a:spcPts val="0"/>
              </a:spcBef>
              <a:buFont typeface="Arial"/>
              <a:buChar char="•"/>
            </a:pPr>
            <a:r>
              <a:rPr lang="en-US" sz="2000" dirty="0">
                <a:solidFill>
                  <a:srgbClr val="636466"/>
                </a:solidFill>
                <a:latin typeface="Arial"/>
                <a:cs typeface="Arial"/>
              </a:rPr>
              <a:t>Elimination period met</a:t>
            </a:r>
            <a:r>
              <a:rPr lang="en-US" sz="2000" baseline="30000" dirty="0">
                <a:solidFill>
                  <a:srgbClr val="636466"/>
                </a:solidFill>
                <a:latin typeface="Arial"/>
                <a:cs typeface="Arial"/>
              </a:rPr>
              <a:t>1</a:t>
            </a:r>
            <a:r>
              <a:rPr lang="en-US" sz="2000" dirty="0">
                <a:solidFill>
                  <a:srgbClr val="636466"/>
                </a:solidFill>
                <a:latin typeface="Arial"/>
                <a:cs typeface="Arial"/>
              </a:rPr>
              <a:t> – begins when client is certified as chronically ill</a:t>
            </a:r>
          </a:p>
          <a:p>
            <a:pPr marL="342900" indent="-342900">
              <a:lnSpc>
                <a:spcPct val="80000"/>
              </a:lnSpc>
              <a:spcBef>
                <a:spcPts val="0"/>
              </a:spcBef>
            </a:pPr>
            <a:endParaRPr lang="en-US" sz="1600" dirty="0">
              <a:solidFill>
                <a:srgbClr val="636466"/>
              </a:solidFill>
              <a:latin typeface="Arial"/>
              <a:cs typeface="Arial"/>
            </a:endParaRPr>
          </a:p>
        </p:txBody>
      </p:sp>
      <p:sp>
        <p:nvSpPr>
          <p:cNvPr id="2" name="TextBox 1">
            <a:extLst>
              <a:ext uri="{FF2B5EF4-FFF2-40B4-BE49-F238E27FC236}">
                <a16:creationId xmlns:a16="http://schemas.microsoft.com/office/drawing/2014/main" id="{9A6B4B7E-7C32-4425-BAAF-E66D13B57629}"/>
              </a:ext>
            </a:extLst>
          </p:cNvPr>
          <p:cNvSpPr txBox="1"/>
          <p:nvPr/>
        </p:nvSpPr>
        <p:spPr>
          <a:xfrm>
            <a:off x="578772" y="6388128"/>
            <a:ext cx="10553682" cy="276999"/>
          </a:xfrm>
          <a:prstGeom prst="rect">
            <a:avLst/>
          </a:prstGeom>
          <a:noFill/>
        </p:spPr>
        <p:txBody>
          <a:bodyPr wrap="square" rtlCol="0">
            <a:spAutoFit/>
          </a:bodyPr>
          <a:lstStyle/>
          <a:p>
            <a:r>
              <a:rPr lang="en-US" sz="1200" dirty="0"/>
              <a:t>1. 90 calendar days; 0 days for home modification and caregiver training</a:t>
            </a:r>
          </a:p>
        </p:txBody>
      </p:sp>
    </p:spTree>
    <p:extLst>
      <p:ext uri="{BB962C8B-B14F-4D97-AF65-F5344CB8AC3E}">
        <p14:creationId xmlns:p14="http://schemas.microsoft.com/office/powerpoint/2010/main" val="2986490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E9C5-1304-423F-9349-A3CBD60EE7A7}"/>
              </a:ext>
            </a:extLst>
          </p:cNvPr>
          <p:cNvSpPr>
            <a:spLocks noGrp="1"/>
          </p:cNvSpPr>
          <p:nvPr>
            <p:ph type="title"/>
          </p:nvPr>
        </p:nvSpPr>
        <p:spPr/>
        <p:txBody>
          <a:bodyPr/>
          <a:lstStyle/>
          <a:p>
            <a:r>
              <a:rPr lang="en-US" dirty="0"/>
              <a:t>Securian </a:t>
            </a:r>
            <a:r>
              <a:rPr lang="en-US" dirty="0" err="1"/>
              <a:t>Financial’s</a:t>
            </a:r>
            <a:r>
              <a:rPr lang="en-US" dirty="0"/>
              <a:t> Care Management Program™ helps clients:</a:t>
            </a:r>
          </a:p>
        </p:txBody>
      </p:sp>
      <p:sp>
        <p:nvSpPr>
          <p:cNvPr id="3" name="Content Placeholder 2">
            <a:extLst>
              <a:ext uri="{FF2B5EF4-FFF2-40B4-BE49-F238E27FC236}">
                <a16:creationId xmlns:a16="http://schemas.microsoft.com/office/drawing/2014/main" id="{B539BDCE-0D3D-4D26-85D3-9416C3D9E4F7}"/>
              </a:ext>
            </a:extLst>
          </p:cNvPr>
          <p:cNvSpPr>
            <a:spLocks noGrp="1"/>
          </p:cNvSpPr>
          <p:nvPr>
            <p:ph idx="1"/>
          </p:nvPr>
        </p:nvSpPr>
        <p:spPr>
          <a:xfrm>
            <a:off x="876300" y="2630210"/>
            <a:ext cx="5029200" cy="1828800"/>
          </a:xfrm>
        </p:spPr>
        <p:txBody>
          <a:bodyPr/>
          <a:lstStyle/>
          <a:p>
            <a:pPr marL="0" indent="0">
              <a:buNone/>
            </a:pPr>
            <a:endParaRPr lang="en-US" dirty="0"/>
          </a:p>
          <a:p>
            <a:pPr marL="0" indent="0">
              <a:buNone/>
            </a:pPr>
            <a:endParaRPr lang="en-US" dirty="0"/>
          </a:p>
          <a:p>
            <a:pPr marL="0" indent="0">
              <a:buNone/>
            </a:pPr>
            <a:r>
              <a:rPr lang="en-US" dirty="0"/>
              <a:t>Understand their policy and request benefits</a:t>
            </a:r>
          </a:p>
        </p:txBody>
      </p:sp>
      <p:sp>
        <p:nvSpPr>
          <p:cNvPr id="5" name="Content Placeholder 2">
            <a:extLst>
              <a:ext uri="{FF2B5EF4-FFF2-40B4-BE49-F238E27FC236}">
                <a16:creationId xmlns:a16="http://schemas.microsoft.com/office/drawing/2014/main" id="{BF28BE9B-6C29-45BF-955A-FAA67A1A823D}"/>
              </a:ext>
            </a:extLst>
          </p:cNvPr>
          <p:cNvSpPr txBox="1">
            <a:spLocks/>
          </p:cNvSpPr>
          <p:nvPr/>
        </p:nvSpPr>
        <p:spPr>
          <a:xfrm>
            <a:off x="876300" y="4744471"/>
            <a:ext cx="5029200" cy="1828800"/>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File a claim</a:t>
            </a:r>
          </a:p>
        </p:txBody>
      </p:sp>
      <p:sp>
        <p:nvSpPr>
          <p:cNvPr id="6" name="Content Placeholder 2">
            <a:extLst>
              <a:ext uri="{FF2B5EF4-FFF2-40B4-BE49-F238E27FC236}">
                <a16:creationId xmlns:a16="http://schemas.microsoft.com/office/drawing/2014/main" id="{3D62CC4C-3513-4856-9C7F-832DE7E2D13D}"/>
              </a:ext>
            </a:extLst>
          </p:cNvPr>
          <p:cNvSpPr txBox="1">
            <a:spLocks/>
          </p:cNvSpPr>
          <p:nvPr/>
        </p:nvSpPr>
        <p:spPr>
          <a:xfrm>
            <a:off x="6286501" y="2630210"/>
            <a:ext cx="5029200" cy="1828800"/>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Find local care services</a:t>
            </a:r>
          </a:p>
        </p:txBody>
      </p:sp>
      <p:sp>
        <p:nvSpPr>
          <p:cNvPr id="7" name="Content Placeholder 2">
            <a:extLst>
              <a:ext uri="{FF2B5EF4-FFF2-40B4-BE49-F238E27FC236}">
                <a16:creationId xmlns:a16="http://schemas.microsoft.com/office/drawing/2014/main" id="{8BEBB050-1E1F-4D8F-8707-B3BE811B58AA}"/>
              </a:ext>
            </a:extLst>
          </p:cNvPr>
          <p:cNvSpPr txBox="1">
            <a:spLocks/>
          </p:cNvSpPr>
          <p:nvPr/>
        </p:nvSpPr>
        <p:spPr>
          <a:xfrm>
            <a:off x="6286501" y="4744471"/>
            <a:ext cx="5029200" cy="1828800"/>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Get the care they choose</a:t>
            </a:r>
          </a:p>
        </p:txBody>
      </p:sp>
      <p:pic>
        <p:nvPicPr>
          <p:cNvPr id="14" name="Picture 13">
            <a:extLst>
              <a:ext uri="{FF2B5EF4-FFF2-40B4-BE49-F238E27FC236}">
                <a16:creationId xmlns:a16="http://schemas.microsoft.com/office/drawing/2014/main" id="{70C8F3B7-3FD7-4B9B-9C84-3C4639407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140" y="2523530"/>
            <a:ext cx="820536" cy="818756"/>
          </a:xfrm>
          <a:prstGeom prst="rect">
            <a:avLst/>
          </a:prstGeom>
        </p:spPr>
      </p:pic>
      <p:pic>
        <p:nvPicPr>
          <p:cNvPr id="15" name="Picture 14">
            <a:extLst>
              <a:ext uri="{FF2B5EF4-FFF2-40B4-BE49-F238E27FC236}">
                <a16:creationId xmlns:a16="http://schemas.microsoft.com/office/drawing/2014/main" id="{C6C055EA-DBC0-4114-9816-0945907B78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1" y="2428977"/>
            <a:ext cx="909845" cy="1007862"/>
          </a:xfrm>
          <a:prstGeom prst="rect">
            <a:avLst/>
          </a:prstGeom>
        </p:spPr>
      </p:pic>
      <p:pic>
        <p:nvPicPr>
          <p:cNvPr id="16" name="Picture 15">
            <a:extLst>
              <a:ext uri="{FF2B5EF4-FFF2-40B4-BE49-F238E27FC236}">
                <a16:creationId xmlns:a16="http://schemas.microsoft.com/office/drawing/2014/main" id="{83418925-CFC6-4423-BB50-45B68172E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780" y="4697576"/>
            <a:ext cx="829257" cy="828481"/>
          </a:xfrm>
          <a:prstGeom prst="rect">
            <a:avLst/>
          </a:prstGeom>
        </p:spPr>
      </p:pic>
      <p:pic>
        <p:nvPicPr>
          <p:cNvPr id="17" name="Picture 16">
            <a:extLst>
              <a:ext uri="{FF2B5EF4-FFF2-40B4-BE49-F238E27FC236}">
                <a16:creationId xmlns:a16="http://schemas.microsoft.com/office/drawing/2014/main" id="{1119E28A-C0F1-4261-9111-BB09023D82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6794" y="4697329"/>
            <a:ext cx="829258" cy="828975"/>
          </a:xfrm>
          <a:prstGeom prst="rect">
            <a:avLst/>
          </a:prstGeom>
        </p:spPr>
      </p:pic>
    </p:spTree>
    <p:extLst>
      <p:ext uri="{BB962C8B-B14F-4D97-AF65-F5344CB8AC3E}">
        <p14:creationId xmlns:p14="http://schemas.microsoft.com/office/powerpoint/2010/main" val="4065953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57B9-1E1C-4A64-9AC6-4F6EF9BAB0BA}"/>
              </a:ext>
            </a:extLst>
          </p:cNvPr>
          <p:cNvSpPr>
            <a:spLocks noGrp="1"/>
          </p:cNvSpPr>
          <p:nvPr>
            <p:ph type="title"/>
          </p:nvPr>
        </p:nvSpPr>
        <p:spPr/>
        <p:txBody>
          <a:bodyPr/>
          <a:lstStyle/>
          <a:p>
            <a:r>
              <a:rPr lang="en-US" dirty="0"/>
              <a:t>Digital resources</a:t>
            </a:r>
          </a:p>
        </p:txBody>
      </p:sp>
      <p:sp>
        <p:nvSpPr>
          <p:cNvPr id="3" name="Freeform 5">
            <a:extLst>
              <a:ext uri="{FF2B5EF4-FFF2-40B4-BE49-F238E27FC236}">
                <a16:creationId xmlns:a16="http://schemas.microsoft.com/office/drawing/2014/main" id="{0581379A-B47B-4D88-87CE-93ABBF3F66D5}"/>
              </a:ext>
            </a:extLst>
          </p:cNvPr>
          <p:cNvSpPr>
            <a:spLocks/>
          </p:cNvSpPr>
          <p:nvPr/>
        </p:nvSpPr>
        <p:spPr bwMode="auto">
          <a:xfrm>
            <a:off x="1212851" y="5556249"/>
            <a:ext cx="322263" cy="560388"/>
          </a:xfrm>
          <a:custGeom>
            <a:avLst/>
            <a:gdLst>
              <a:gd name="T0" fmla="*/ 412 w 538"/>
              <a:gd name="T1" fmla="*/ 0 h 933"/>
              <a:gd name="T2" fmla="*/ 126 w 538"/>
              <a:gd name="T3" fmla="*/ 0 h 933"/>
              <a:gd name="T4" fmla="*/ 0 w 538"/>
              <a:gd name="T5" fmla="*/ 126 h 933"/>
              <a:gd name="T6" fmla="*/ 0 w 538"/>
              <a:gd name="T7" fmla="*/ 813 h 933"/>
              <a:gd name="T8" fmla="*/ 88 w 538"/>
              <a:gd name="T9" fmla="*/ 933 h 933"/>
              <a:gd name="T10" fmla="*/ 88 w 538"/>
              <a:gd name="T11" fmla="*/ 126 h 933"/>
              <a:gd name="T12" fmla="*/ 126 w 538"/>
              <a:gd name="T13" fmla="*/ 89 h 933"/>
              <a:gd name="T14" fmla="*/ 412 w 538"/>
              <a:gd name="T15" fmla="*/ 89 h 933"/>
              <a:gd name="T16" fmla="*/ 449 w 538"/>
              <a:gd name="T17" fmla="*/ 126 h 933"/>
              <a:gd name="T18" fmla="*/ 449 w 538"/>
              <a:gd name="T19" fmla="*/ 803 h 933"/>
              <a:gd name="T20" fmla="*/ 412 w 538"/>
              <a:gd name="T21" fmla="*/ 840 h 933"/>
              <a:gd name="T22" fmla="*/ 153 w 538"/>
              <a:gd name="T23" fmla="*/ 840 h 933"/>
              <a:gd name="T24" fmla="*/ 153 w 538"/>
              <a:gd name="T25" fmla="*/ 929 h 933"/>
              <a:gd name="T26" fmla="*/ 412 w 538"/>
              <a:gd name="T27" fmla="*/ 929 h 933"/>
              <a:gd name="T28" fmla="*/ 538 w 538"/>
              <a:gd name="T29" fmla="*/ 803 h 933"/>
              <a:gd name="T30" fmla="*/ 538 w 538"/>
              <a:gd name="T31" fmla="*/ 126 h 933"/>
              <a:gd name="T32" fmla="*/ 412 w 538"/>
              <a:gd name="T33"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8" h="933">
                <a:moveTo>
                  <a:pt x="412" y="0"/>
                </a:moveTo>
                <a:cubicBezTo>
                  <a:pt x="126" y="0"/>
                  <a:pt x="126" y="0"/>
                  <a:pt x="126" y="0"/>
                </a:cubicBezTo>
                <a:cubicBezTo>
                  <a:pt x="57" y="0"/>
                  <a:pt x="0" y="57"/>
                  <a:pt x="0" y="126"/>
                </a:cubicBezTo>
                <a:cubicBezTo>
                  <a:pt x="0" y="813"/>
                  <a:pt x="0" y="813"/>
                  <a:pt x="0" y="813"/>
                </a:cubicBezTo>
                <a:cubicBezTo>
                  <a:pt x="0" y="870"/>
                  <a:pt x="37" y="918"/>
                  <a:pt x="88" y="933"/>
                </a:cubicBezTo>
                <a:cubicBezTo>
                  <a:pt x="88" y="126"/>
                  <a:pt x="88" y="126"/>
                  <a:pt x="88" y="126"/>
                </a:cubicBezTo>
                <a:cubicBezTo>
                  <a:pt x="88" y="106"/>
                  <a:pt x="105" y="89"/>
                  <a:pt x="126" y="89"/>
                </a:cubicBezTo>
                <a:cubicBezTo>
                  <a:pt x="412" y="89"/>
                  <a:pt x="412" y="89"/>
                  <a:pt x="412" y="89"/>
                </a:cubicBezTo>
                <a:cubicBezTo>
                  <a:pt x="432" y="89"/>
                  <a:pt x="449" y="106"/>
                  <a:pt x="449" y="126"/>
                </a:cubicBezTo>
                <a:cubicBezTo>
                  <a:pt x="449" y="803"/>
                  <a:pt x="449" y="803"/>
                  <a:pt x="449" y="803"/>
                </a:cubicBezTo>
                <a:cubicBezTo>
                  <a:pt x="449" y="823"/>
                  <a:pt x="432" y="840"/>
                  <a:pt x="412" y="840"/>
                </a:cubicBezTo>
                <a:cubicBezTo>
                  <a:pt x="153" y="840"/>
                  <a:pt x="153" y="840"/>
                  <a:pt x="153" y="840"/>
                </a:cubicBezTo>
                <a:cubicBezTo>
                  <a:pt x="153" y="929"/>
                  <a:pt x="153" y="929"/>
                  <a:pt x="153" y="929"/>
                </a:cubicBezTo>
                <a:cubicBezTo>
                  <a:pt x="412" y="929"/>
                  <a:pt x="412" y="929"/>
                  <a:pt x="412" y="929"/>
                </a:cubicBezTo>
                <a:cubicBezTo>
                  <a:pt x="481" y="929"/>
                  <a:pt x="538" y="872"/>
                  <a:pt x="538" y="803"/>
                </a:cubicBezTo>
                <a:cubicBezTo>
                  <a:pt x="538" y="126"/>
                  <a:pt x="538" y="126"/>
                  <a:pt x="538" y="126"/>
                </a:cubicBezTo>
                <a:cubicBezTo>
                  <a:pt x="538" y="57"/>
                  <a:pt x="481" y="0"/>
                  <a:pt x="41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6">
            <a:extLst>
              <a:ext uri="{FF2B5EF4-FFF2-40B4-BE49-F238E27FC236}">
                <a16:creationId xmlns:a16="http://schemas.microsoft.com/office/drawing/2014/main" id="{619C454B-B1BE-4D69-A1CD-D47E500855CB}"/>
              </a:ext>
            </a:extLst>
          </p:cNvPr>
          <p:cNvSpPr>
            <a:spLocks noChangeArrowheads="1"/>
          </p:cNvSpPr>
          <p:nvPr/>
        </p:nvSpPr>
        <p:spPr bwMode="auto">
          <a:xfrm>
            <a:off x="1303339" y="5645149"/>
            <a:ext cx="142875" cy="3238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Oval 7">
            <a:extLst>
              <a:ext uri="{FF2B5EF4-FFF2-40B4-BE49-F238E27FC236}">
                <a16:creationId xmlns:a16="http://schemas.microsoft.com/office/drawing/2014/main" id="{0EC4B615-250A-4872-9C4C-67F957A65C58}"/>
              </a:ext>
            </a:extLst>
          </p:cNvPr>
          <p:cNvSpPr>
            <a:spLocks noChangeArrowheads="1"/>
          </p:cNvSpPr>
          <p:nvPr/>
        </p:nvSpPr>
        <p:spPr bwMode="auto">
          <a:xfrm>
            <a:off x="1355726" y="5995986"/>
            <a:ext cx="44450" cy="4286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3BA2D72A-CFCA-4410-ABFB-6D56179D77EB}"/>
              </a:ext>
            </a:extLst>
          </p:cNvPr>
          <p:cNvSpPr>
            <a:spLocks/>
          </p:cNvSpPr>
          <p:nvPr/>
        </p:nvSpPr>
        <p:spPr bwMode="auto">
          <a:xfrm>
            <a:off x="831851" y="5746749"/>
            <a:ext cx="422275" cy="84138"/>
          </a:xfrm>
          <a:custGeom>
            <a:avLst/>
            <a:gdLst>
              <a:gd name="T0" fmla="*/ 138 w 703"/>
              <a:gd name="T1" fmla="*/ 40 h 140"/>
              <a:gd name="T2" fmla="*/ 99 w 703"/>
              <a:gd name="T3" fmla="*/ 0 h 140"/>
              <a:gd name="T4" fmla="*/ 0 w 703"/>
              <a:gd name="T5" fmla="*/ 0 h 140"/>
              <a:gd name="T6" fmla="*/ 138 w 703"/>
              <a:gd name="T7" fmla="*/ 140 h 140"/>
              <a:gd name="T8" fmla="*/ 703 w 703"/>
              <a:gd name="T9" fmla="*/ 140 h 140"/>
              <a:gd name="T10" fmla="*/ 703 w 703"/>
              <a:gd name="T11" fmla="*/ 40 h 140"/>
              <a:gd name="T12" fmla="*/ 138 w 703"/>
              <a:gd name="T13" fmla="*/ 40 h 140"/>
            </a:gdLst>
            <a:ahLst/>
            <a:cxnLst>
              <a:cxn ang="0">
                <a:pos x="T0" y="T1"/>
              </a:cxn>
              <a:cxn ang="0">
                <a:pos x="T2" y="T3"/>
              </a:cxn>
              <a:cxn ang="0">
                <a:pos x="T4" y="T5"/>
              </a:cxn>
              <a:cxn ang="0">
                <a:pos x="T6" y="T7"/>
              </a:cxn>
              <a:cxn ang="0">
                <a:pos x="T8" y="T9"/>
              </a:cxn>
              <a:cxn ang="0">
                <a:pos x="T10" y="T11"/>
              </a:cxn>
              <a:cxn ang="0">
                <a:pos x="T12" y="T13"/>
              </a:cxn>
            </a:cxnLst>
            <a:rect l="0" t="0" r="r" b="b"/>
            <a:pathLst>
              <a:path w="703" h="140">
                <a:moveTo>
                  <a:pt x="138" y="40"/>
                </a:moveTo>
                <a:cubicBezTo>
                  <a:pt x="116" y="40"/>
                  <a:pt x="99" y="22"/>
                  <a:pt x="99" y="0"/>
                </a:cubicBezTo>
                <a:cubicBezTo>
                  <a:pt x="0" y="0"/>
                  <a:pt x="0" y="0"/>
                  <a:pt x="0" y="0"/>
                </a:cubicBezTo>
                <a:cubicBezTo>
                  <a:pt x="0" y="77"/>
                  <a:pt x="62" y="140"/>
                  <a:pt x="138" y="140"/>
                </a:cubicBezTo>
                <a:cubicBezTo>
                  <a:pt x="703" y="140"/>
                  <a:pt x="703" y="140"/>
                  <a:pt x="703" y="140"/>
                </a:cubicBezTo>
                <a:cubicBezTo>
                  <a:pt x="703" y="40"/>
                  <a:pt x="703" y="40"/>
                  <a:pt x="703" y="40"/>
                </a:cubicBezTo>
                <a:lnTo>
                  <a:pt x="138"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CBD535D1-C80D-4A8A-A791-A723BE9D6892}"/>
              </a:ext>
            </a:extLst>
          </p:cNvPr>
          <p:cNvSpPr>
            <a:spLocks/>
          </p:cNvSpPr>
          <p:nvPr/>
        </p:nvSpPr>
        <p:spPr bwMode="auto">
          <a:xfrm>
            <a:off x="920751" y="5148261"/>
            <a:ext cx="793750" cy="566738"/>
          </a:xfrm>
          <a:custGeom>
            <a:avLst/>
            <a:gdLst>
              <a:gd name="T0" fmla="*/ 102 w 1322"/>
              <a:gd name="T1" fmla="*/ 844 h 945"/>
              <a:gd name="T2" fmla="*/ 101 w 1322"/>
              <a:gd name="T3" fmla="*/ 140 h 945"/>
              <a:gd name="T4" fmla="*/ 141 w 1322"/>
              <a:gd name="T5" fmla="*/ 100 h 945"/>
              <a:gd name="T6" fmla="*/ 1181 w 1322"/>
              <a:gd name="T7" fmla="*/ 100 h 945"/>
              <a:gd name="T8" fmla="*/ 1221 w 1322"/>
              <a:gd name="T9" fmla="*/ 140 h 945"/>
              <a:gd name="T10" fmla="*/ 1221 w 1322"/>
              <a:gd name="T11" fmla="*/ 416 h 945"/>
              <a:gd name="T12" fmla="*/ 1322 w 1322"/>
              <a:gd name="T13" fmla="*/ 416 h 945"/>
              <a:gd name="T14" fmla="*/ 1322 w 1322"/>
              <a:gd name="T15" fmla="*/ 140 h 945"/>
              <a:gd name="T16" fmla="*/ 1181 w 1322"/>
              <a:gd name="T17" fmla="*/ 0 h 945"/>
              <a:gd name="T18" fmla="*/ 141 w 1322"/>
              <a:gd name="T19" fmla="*/ 0 h 945"/>
              <a:gd name="T20" fmla="*/ 0 w 1322"/>
              <a:gd name="T21" fmla="*/ 140 h 945"/>
              <a:gd name="T22" fmla="*/ 0 w 1322"/>
              <a:gd name="T23" fmla="*/ 945 h 945"/>
              <a:gd name="T24" fmla="*/ 555 w 1322"/>
              <a:gd name="T25" fmla="*/ 945 h 945"/>
              <a:gd name="T26" fmla="*/ 555 w 1322"/>
              <a:gd name="T27" fmla="*/ 844 h 945"/>
              <a:gd name="T28" fmla="*/ 102 w 1322"/>
              <a:gd name="T29" fmla="*/ 84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2" h="945">
                <a:moveTo>
                  <a:pt x="102" y="844"/>
                </a:moveTo>
                <a:cubicBezTo>
                  <a:pt x="101" y="140"/>
                  <a:pt x="101" y="140"/>
                  <a:pt x="101" y="140"/>
                </a:cubicBezTo>
                <a:cubicBezTo>
                  <a:pt x="101" y="118"/>
                  <a:pt x="119" y="100"/>
                  <a:pt x="141" y="100"/>
                </a:cubicBezTo>
                <a:cubicBezTo>
                  <a:pt x="1181" y="100"/>
                  <a:pt x="1181" y="100"/>
                  <a:pt x="1181" y="100"/>
                </a:cubicBezTo>
                <a:cubicBezTo>
                  <a:pt x="1203" y="100"/>
                  <a:pt x="1221" y="118"/>
                  <a:pt x="1221" y="140"/>
                </a:cubicBezTo>
                <a:cubicBezTo>
                  <a:pt x="1221" y="416"/>
                  <a:pt x="1221" y="416"/>
                  <a:pt x="1221" y="416"/>
                </a:cubicBezTo>
                <a:cubicBezTo>
                  <a:pt x="1322" y="416"/>
                  <a:pt x="1322" y="416"/>
                  <a:pt x="1322" y="416"/>
                </a:cubicBezTo>
                <a:cubicBezTo>
                  <a:pt x="1322" y="140"/>
                  <a:pt x="1322" y="140"/>
                  <a:pt x="1322" y="140"/>
                </a:cubicBezTo>
                <a:cubicBezTo>
                  <a:pt x="1322" y="63"/>
                  <a:pt x="1259" y="0"/>
                  <a:pt x="1181" y="0"/>
                </a:cubicBezTo>
                <a:cubicBezTo>
                  <a:pt x="141" y="0"/>
                  <a:pt x="141" y="0"/>
                  <a:pt x="141" y="0"/>
                </a:cubicBezTo>
                <a:cubicBezTo>
                  <a:pt x="63" y="0"/>
                  <a:pt x="0" y="63"/>
                  <a:pt x="0" y="140"/>
                </a:cubicBezTo>
                <a:cubicBezTo>
                  <a:pt x="0" y="945"/>
                  <a:pt x="0" y="945"/>
                  <a:pt x="0" y="945"/>
                </a:cubicBezTo>
                <a:cubicBezTo>
                  <a:pt x="555" y="945"/>
                  <a:pt x="555" y="945"/>
                  <a:pt x="555" y="945"/>
                </a:cubicBezTo>
                <a:cubicBezTo>
                  <a:pt x="555" y="844"/>
                  <a:pt x="555" y="844"/>
                  <a:pt x="555" y="844"/>
                </a:cubicBezTo>
                <a:lnTo>
                  <a:pt x="102" y="8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10">
            <a:extLst>
              <a:ext uri="{FF2B5EF4-FFF2-40B4-BE49-F238E27FC236}">
                <a16:creationId xmlns:a16="http://schemas.microsoft.com/office/drawing/2014/main" id="{E57E38CB-335D-4B07-B22B-63CC4243A51B}"/>
              </a:ext>
            </a:extLst>
          </p:cNvPr>
          <p:cNvSpPr>
            <a:spLocks noChangeArrowheads="1"/>
          </p:cNvSpPr>
          <p:nvPr/>
        </p:nvSpPr>
        <p:spPr bwMode="auto">
          <a:xfrm>
            <a:off x="1603376" y="5892799"/>
            <a:ext cx="44450" cy="444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1E70019D-876E-4479-8294-B3BA05F9D453}"/>
              </a:ext>
            </a:extLst>
          </p:cNvPr>
          <p:cNvSpPr>
            <a:spLocks/>
          </p:cNvSpPr>
          <p:nvPr/>
        </p:nvSpPr>
        <p:spPr bwMode="auto">
          <a:xfrm>
            <a:off x="1485901" y="5464174"/>
            <a:ext cx="274638" cy="392113"/>
          </a:xfrm>
          <a:custGeom>
            <a:avLst/>
            <a:gdLst>
              <a:gd name="T0" fmla="*/ 457 w 457"/>
              <a:gd name="T1" fmla="*/ 0 h 654"/>
              <a:gd name="T2" fmla="*/ 0 w 457"/>
              <a:gd name="T3" fmla="*/ 0 h 654"/>
              <a:gd name="T4" fmla="*/ 0 w 457"/>
              <a:gd name="T5" fmla="*/ 103 h 654"/>
              <a:gd name="T6" fmla="*/ 141 w 457"/>
              <a:gd name="T7" fmla="*/ 262 h 654"/>
              <a:gd name="T8" fmla="*/ 141 w 457"/>
              <a:gd name="T9" fmla="*/ 654 h 654"/>
              <a:gd name="T10" fmla="*/ 457 w 457"/>
              <a:gd name="T11" fmla="*/ 654 h 654"/>
              <a:gd name="T12" fmla="*/ 457 w 457"/>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457" h="654">
                <a:moveTo>
                  <a:pt x="457" y="0"/>
                </a:moveTo>
                <a:cubicBezTo>
                  <a:pt x="0" y="0"/>
                  <a:pt x="0" y="0"/>
                  <a:pt x="0" y="0"/>
                </a:cubicBezTo>
                <a:cubicBezTo>
                  <a:pt x="0" y="103"/>
                  <a:pt x="0" y="103"/>
                  <a:pt x="0" y="103"/>
                </a:cubicBezTo>
                <a:cubicBezTo>
                  <a:pt x="69" y="104"/>
                  <a:pt x="141" y="181"/>
                  <a:pt x="141" y="262"/>
                </a:cubicBezTo>
                <a:cubicBezTo>
                  <a:pt x="141" y="654"/>
                  <a:pt x="141" y="654"/>
                  <a:pt x="141" y="654"/>
                </a:cubicBezTo>
                <a:cubicBezTo>
                  <a:pt x="457" y="654"/>
                  <a:pt x="457" y="654"/>
                  <a:pt x="457" y="654"/>
                </a:cubicBezTo>
                <a:lnTo>
                  <a:pt x="45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F125571C-8BF2-4F3F-809F-DC4361333DDC}"/>
              </a:ext>
            </a:extLst>
          </p:cNvPr>
          <p:cNvSpPr>
            <a:spLocks/>
          </p:cNvSpPr>
          <p:nvPr/>
        </p:nvSpPr>
        <p:spPr bwMode="auto">
          <a:xfrm>
            <a:off x="1397001" y="5373686"/>
            <a:ext cx="457200" cy="654050"/>
          </a:xfrm>
          <a:custGeom>
            <a:avLst/>
            <a:gdLst>
              <a:gd name="T0" fmla="*/ 605 w 763"/>
              <a:gd name="T1" fmla="*/ 0 h 1090"/>
              <a:gd name="T2" fmla="*/ 157 w 763"/>
              <a:gd name="T3" fmla="*/ 0 h 1090"/>
              <a:gd name="T4" fmla="*/ 0 w 763"/>
              <a:gd name="T5" fmla="*/ 158 h 1090"/>
              <a:gd name="T6" fmla="*/ 0 w 763"/>
              <a:gd name="T7" fmla="*/ 254 h 1090"/>
              <a:gd name="T8" fmla="*/ 91 w 763"/>
              <a:gd name="T9" fmla="*/ 254 h 1090"/>
              <a:gd name="T10" fmla="*/ 91 w 763"/>
              <a:gd name="T11" fmla="*/ 158 h 1090"/>
              <a:gd name="T12" fmla="*/ 157 w 763"/>
              <a:gd name="T13" fmla="*/ 92 h 1090"/>
              <a:gd name="T14" fmla="*/ 605 w 763"/>
              <a:gd name="T15" fmla="*/ 92 h 1090"/>
              <a:gd name="T16" fmla="*/ 671 w 763"/>
              <a:gd name="T17" fmla="*/ 158 h 1090"/>
              <a:gd name="T18" fmla="*/ 671 w 763"/>
              <a:gd name="T19" fmla="*/ 932 h 1090"/>
              <a:gd name="T20" fmla="*/ 605 w 763"/>
              <a:gd name="T21" fmla="*/ 998 h 1090"/>
              <a:gd name="T22" fmla="*/ 292 w 763"/>
              <a:gd name="T23" fmla="*/ 998 h 1090"/>
              <a:gd name="T24" fmla="*/ 292 w 763"/>
              <a:gd name="T25" fmla="*/ 1090 h 1090"/>
              <a:gd name="T26" fmla="*/ 605 w 763"/>
              <a:gd name="T27" fmla="*/ 1090 h 1090"/>
              <a:gd name="T28" fmla="*/ 763 w 763"/>
              <a:gd name="T29" fmla="*/ 932 h 1090"/>
              <a:gd name="T30" fmla="*/ 763 w 763"/>
              <a:gd name="T31" fmla="*/ 158 h 1090"/>
              <a:gd name="T32" fmla="*/ 605 w 763"/>
              <a:gd name="T33"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3" h="1090">
                <a:moveTo>
                  <a:pt x="605" y="0"/>
                </a:moveTo>
                <a:cubicBezTo>
                  <a:pt x="157" y="0"/>
                  <a:pt x="157" y="0"/>
                  <a:pt x="157" y="0"/>
                </a:cubicBezTo>
                <a:cubicBezTo>
                  <a:pt x="70" y="0"/>
                  <a:pt x="0" y="71"/>
                  <a:pt x="0" y="158"/>
                </a:cubicBezTo>
                <a:cubicBezTo>
                  <a:pt x="0" y="254"/>
                  <a:pt x="0" y="254"/>
                  <a:pt x="0" y="254"/>
                </a:cubicBezTo>
                <a:cubicBezTo>
                  <a:pt x="91" y="254"/>
                  <a:pt x="91" y="254"/>
                  <a:pt x="91" y="254"/>
                </a:cubicBezTo>
                <a:cubicBezTo>
                  <a:pt x="91" y="158"/>
                  <a:pt x="91" y="158"/>
                  <a:pt x="91" y="158"/>
                </a:cubicBezTo>
                <a:cubicBezTo>
                  <a:pt x="91" y="121"/>
                  <a:pt x="121" y="92"/>
                  <a:pt x="157" y="92"/>
                </a:cubicBezTo>
                <a:cubicBezTo>
                  <a:pt x="605" y="92"/>
                  <a:pt x="605" y="92"/>
                  <a:pt x="605" y="92"/>
                </a:cubicBezTo>
                <a:cubicBezTo>
                  <a:pt x="641" y="92"/>
                  <a:pt x="671" y="121"/>
                  <a:pt x="671" y="158"/>
                </a:cubicBezTo>
                <a:cubicBezTo>
                  <a:pt x="671" y="932"/>
                  <a:pt x="671" y="932"/>
                  <a:pt x="671" y="932"/>
                </a:cubicBezTo>
                <a:cubicBezTo>
                  <a:pt x="671" y="969"/>
                  <a:pt x="641" y="998"/>
                  <a:pt x="605" y="998"/>
                </a:cubicBezTo>
                <a:cubicBezTo>
                  <a:pt x="292" y="998"/>
                  <a:pt x="292" y="998"/>
                  <a:pt x="292" y="998"/>
                </a:cubicBezTo>
                <a:cubicBezTo>
                  <a:pt x="292" y="1090"/>
                  <a:pt x="292" y="1090"/>
                  <a:pt x="292" y="1090"/>
                </a:cubicBezTo>
                <a:cubicBezTo>
                  <a:pt x="605" y="1090"/>
                  <a:pt x="605" y="1090"/>
                  <a:pt x="605" y="1090"/>
                </a:cubicBezTo>
                <a:cubicBezTo>
                  <a:pt x="692" y="1090"/>
                  <a:pt x="763" y="1019"/>
                  <a:pt x="763" y="932"/>
                </a:cubicBezTo>
                <a:cubicBezTo>
                  <a:pt x="763" y="158"/>
                  <a:pt x="763" y="158"/>
                  <a:pt x="763" y="158"/>
                </a:cubicBezTo>
                <a:cubicBezTo>
                  <a:pt x="763" y="71"/>
                  <a:pt x="692" y="0"/>
                  <a:pt x="60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3">
            <a:extLst>
              <a:ext uri="{FF2B5EF4-FFF2-40B4-BE49-F238E27FC236}">
                <a16:creationId xmlns:a16="http://schemas.microsoft.com/office/drawing/2014/main" id="{E28E261A-5ACB-4C35-89D0-49BC83A6FF88}"/>
              </a:ext>
            </a:extLst>
          </p:cNvPr>
          <p:cNvSpPr>
            <a:spLocks noChangeArrowheads="1"/>
          </p:cNvSpPr>
          <p:nvPr/>
        </p:nvSpPr>
        <p:spPr bwMode="auto">
          <a:xfrm>
            <a:off x="1533526" y="5972174"/>
            <a:ext cx="1588" cy="555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4">
            <a:extLst>
              <a:ext uri="{FF2B5EF4-FFF2-40B4-BE49-F238E27FC236}">
                <a16:creationId xmlns:a16="http://schemas.microsoft.com/office/drawing/2014/main" id="{D917E8B5-1281-424D-9AC3-97ECCB5E8628}"/>
              </a:ext>
            </a:extLst>
          </p:cNvPr>
          <p:cNvSpPr>
            <a:spLocks/>
          </p:cNvSpPr>
          <p:nvPr/>
        </p:nvSpPr>
        <p:spPr bwMode="auto">
          <a:xfrm>
            <a:off x="1036639" y="5478461"/>
            <a:ext cx="320675" cy="47625"/>
          </a:xfrm>
          <a:custGeom>
            <a:avLst/>
            <a:gdLst>
              <a:gd name="T0" fmla="*/ 494 w 534"/>
              <a:gd name="T1" fmla="*/ 80 h 80"/>
              <a:gd name="T2" fmla="*/ 40 w 534"/>
              <a:gd name="T3" fmla="*/ 80 h 80"/>
              <a:gd name="T4" fmla="*/ 0 w 534"/>
              <a:gd name="T5" fmla="*/ 40 h 80"/>
              <a:gd name="T6" fmla="*/ 40 w 534"/>
              <a:gd name="T7" fmla="*/ 0 h 80"/>
              <a:gd name="T8" fmla="*/ 494 w 534"/>
              <a:gd name="T9" fmla="*/ 0 h 80"/>
              <a:gd name="T10" fmla="*/ 534 w 534"/>
              <a:gd name="T11" fmla="*/ 40 h 80"/>
              <a:gd name="T12" fmla="*/ 494 w 534"/>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534" h="80">
                <a:moveTo>
                  <a:pt x="494" y="80"/>
                </a:moveTo>
                <a:cubicBezTo>
                  <a:pt x="40" y="80"/>
                  <a:pt x="40" y="80"/>
                  <a:pt x="40" y="80"/>
                </a:cubicBezTo>
                <a:cubicBezTo>
                  <a:pt x="18" y="80"/>
                  <a:pt x="0" y="62"/>
                  <a:pt x="0" y="40"/>
                </a:cubicBezTo>
                <a:cubicBezTo>
                  <a:pt x="0" y="17"/>
                  <a:pt x="18" y="0"/>
                  <a:pt x="40" y="0"/>
                </a:cubicBezTo>
                <a:cubicBezTo>
                  <a:pt x="494" y="0"/>
                  <a:pt x="494" y="0"/>
                  <a:pt x="494" y="0"/>
                </a:cubicBezTo>
                <a:cubicBezTo>
                  <a:pt x="516" y="0"/>
                  <a:pt x="534" y="17"/>
                  <a:pt x="534" y="40"/>
                </a:cubicBezTo>
                <a:cubicBezTo>
                  <a:pt x="534" y="62"/>
                  <a:pt x="516" y="80"/>
                  <a:pt x="494"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a:extLst>
              <a:ext uri="{FF2B5EF4-FFF2-40B4-BE49-F238E27FC236}">
                <a16:creationId xmlns:a16="http://schemas.microsoft.com/office/drawing/2014/main" id="{1218E644-0850-4349-933A-A65972186DC2}"/>
              </a:ext>
            </a:extLst>
          </p:cNvPr>
          <p:cNvSpPr>
            <a:spLocks/>
          </p:cNvSpPr>
          <p:nvPr/>
        </p:nvSpPr>
        <p:spPr bwMode="auto">
          <a:xfrm>
            <a:off x="1038226" y="5381624"/>
            <a:ext cx="320675" cy="49213"/>
          </a:xfrm>
          <a:custGeom>
            <a:avLst/>
            <a:gdLst>
              <a:gd name="T0" fmla="*/ 494 w 534"/>
              <a:gd name="T1" fmla="*/ 80 h 80"/>
              <a:gd name="T2" fmla="*/ 40 w 534"/>
              <a:gd name="T3" fmla="*/ 80 h 80"/>
              <a:gd name="T4" fmla="*/ 0 w 534"/>
              <a:gd name="T5" fmla="*/ 40 h 80"/>
              <a:gd name="T6" fmla="*/ 40 w 534"/>
              <a:gd name="T7" fmla="*/ 0 h 80"/>
              <a:gd name="T8" fmla="*/ 494 w 534"/>
              <a:gd name="T9" fmla="*/ 0 h 80"/>
              <a:gd name="T10" fmla="*/ 534 w 534"/>
              <a:gd name="T11" fmla="*/ 40 h 80"/>
              <a:gd name="T12" fmla="*/ 494 w 534"/>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534" h="80">
                <a:moveTo>
                  <a:pt x="494" y="80"/>
                </a:moveTo>
                <a:cubicBezTo>
                  <a:pt x="40" y="80"/>
                  <a:pt x="40" y="80"/>
                  <a:pt x="40" y="80"/>
                </a:cubicBezTo>
                <a:cubicBezTo>
                  <a:pt x="18" y="80"/>
                  <a:pt x="0" y="62"/>
                  <a:pt x="0" y="40"/>
                </a:cubicBezTo>
                <a:cubicBezTo>
                  <a:pt x="0" y="18"/>
                  <a:pt x="18" y="0"/>
                  <a:pt x="40" y="0"/>
                </a:cubicBezTo>
                <a:cubicBezTo>
                  <a:pt x="494" y="0"/>
                  <a:pt x="494" y="0"/>
                  <a:pt x="494" y="0"/>
                </a:cubicBezTo>
                <a:cubicBezTo>
                  <a:pt x="516" y="0"/>
                  <a:pt x="534" y="18"/>
                  <a:pt x="534" y="40"/>
                </a:cubicBezTo>
                <a:cubicBezTo>
                  <a:pt x="534" y="62"/>
                  <a:pt x="516" y="80"/>
                  <a:pt x="494"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6">
            <a:extLst>
              <a:ext uri="{FF2B5EF4-FFF2-40B4-BE49-F238E27FC236}">
                <a16:creationId xmlns:a16="http://schemas.microsoft.com/office/drawing/2014/main" id="{C721225A-84D9-49FC-8EFF-04FAA9A5CF8D}"/>
              </a:ext>
            </a:extLst>
          </p:cNvPr>
          <p:cNvSpPr>
            <a:spLocks/>
          </p:cNvSpPr>
          <p:nvPr/>
        </p:nvSpPr>
        <p:spPr bwMode="auto">
          <a:xfrm>
            <a:off x="1035051" y="5292724"/>
            <a:ext cx="561975" cy="47625"/>
          </a:xfrm>
          <a:custGeom>
            <a:avLst/>
            <a:gdLst>
              <a:gd name="T0" fmla="*/ 897 w 937"/>
              <a:gd name="T1" fmla="*/ 80 h 80"/>
              <a:gd name="T2" fmla="*/ 40 w 937"/>
              <a:gd name="T3" fmla="*/ 80 h 80"/>
              <a:gd name="T4" fmla="*/ 0 w 937"/>
              <a:gd name="T5" fmla="*/ 40 h 80"/>
              <a:gd name="T6" fmla="*/ 40 w 937"/>
              <a:gd name="T7" fmla="*/ 0 h 80"/>
              <a:gd name="T8" fmla="*/ 897 w 937"/>
              <a:gd name="T9" fmla="*/ 0 h 80"/>
              <a:gd name="T10" fmla="*/ 937 w 937"/>
              <a:gd name="T11" fmla="*/ 40 h 80"/>
              <a:gd name="T12" fmla="*/ 897 w 93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937" h="80">
                <a:moveTo>
                  <a:pt x="897" y="80"/>
                </a:moveTo>
                <a:cubicBezTo>
                  <a:pt x="40" y="80"/>
                  <a:pt x="40" y="80"/>
                  <a:pt x="40" y="80"/>
                </a:cubicBezTo>
                <a:cubicBezTo>
                  <a:pt x="18" y="80"/>
                  <a:pt x="0" y="62"/>
                  <a:pt x="0" y="40"/>
                </a:cubicBezTo>
                <a:cubicBezTo>
                  <a:pt x="0" y="18"/>
                  <a:pt x="18" y="0"/>
                  <a:pt x="40" y="0"/>
                </a:cubicBezTo>
                <a:cubicBezTo>
                  <a:pt x="897" y="0"/>
                  <a:pt x="897" y="0"/>
                  <a:pt x="897" y="0"/>
                </a:cubicBezTo>
                <a:cubicBezTo>
                  <a:pt x="919" y="0"/>
                  <a:pt x="937" y="18"/>
                  <a:pt x="937" y="40"/>
                </a:cubicBezTo>
                <a:cubicBezTo>
                  <a:pt x="937" y="62"/>
                  <a:pt x="919" y="80"/>
                  <a:pt x="897"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2066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F48F635-8884-4DEC-82EB-C32878CECEF7}"/>
              </a:ext>
            </a:extLst>
          </p:cNvPr>
          <p:cNvSpPr>
            <a:spLocks noGrp="1"/>
          </p:cNvSpPr>
          <p:nvPr>
            <p:ph type="title"/>
          </p:nvPr>
        </p:nvSpPr>
        <p:spPr>
          <a:xfrm>
            <a:off x="495300" y="2794000"/>
            <a:ext cx="2768600" cy="635000"/>
          </a:xfrm>
        </p:spPr>
        <p:txBody>
          <a:bodyPr/>
          <a:lstStyle/>
          <a:p>
            <a:r>
              <a:rPr lang="en-US" sz="2400" dirty="0">
                <a:solidFill>
                  <a:srgbClr val="56C4EA"/>
                </a:solidFill>
              </a:rPr>
              <a:t>1. Prospecting </a:t>
            </a:r>
          </a:p>
        </p:txBody>
      </p:sp>
      <p:sp>
        <p:nvSpPr>
          <p:cNvPr id="17" name="Title 10">
            <a:extLst>
              <a:ext uri="{FF2B5EF4-FFF2-40B4-BE49-F238E27FC236}">
                <a16:creationId xmlns:a16="http://schemas.microsoft.com/office/drawing/2014/main" id="{471D89B9-6297-415C-ADC1-997B388379E7}"/>
              </a:ext>
            </a:extLst>
          </p:cNvPr>
          <p:cNvSpPr txBox="1">
            <a:spLocks/>
          </p:cNvSpPr>
          <p:nvPr/>
        </p:nvSpPr>
        <p:spPr>
          <a:xfrm>
            <a:off x="3285067" y="2794000"/>
            <a:ext cx="2768600" cy="635000"/>
          </a:xfrm>
          <a:prstGeom prst="rect">
            <a:avLst/>
          </a:prstGeom>
        </p:spPr>
        <p:txBody>
          <a:bodyPr vert="horz" lIns="0" tIns="0" rIns="0" bIns="0" rtlCol="0" anchor="t" anchorCtr="0">
            <a:noAutofit/>
          </a:bodyPr>
          <a:lstStyle>
            <a:lvl1pPr algn="l" defTabSz="914400" rtl="0" eaLnBrk="1" latinLnBrk="0" hangingPunct="1">
              <a:lnSpc>
                <a:spcPts val="3100"/>
              </a:lnSpc>
              <a:spcBef>
                <a:spcPct val="0"/>
              </a:spcBef>
              <a:buNone/>
              <a:defRPr lang="en-US" sz="3000" b="1" kern="1200" baseline="0">
                <a:solidFill>
                  <a:schemeClr val="accent1"/>
                </a:solidFill>
                <a:latin typeface="+mj-lt"/>
                <a:ea typeface="+mj-ea"/>
                <a:cs typeface="+mj-cs"/>
              </a:defRPr>
            </a:lvl1pPr>
          </a:lstStyle>
          <a:p>
            <a:r>
              <a:rPr lang="en-US" sz="2400" dirty="0">
                <a:solidFill>
                  <a:srgbClr val="94C83D"/>
                </a:solidFill>
              </a:rPr>
              <a:t>2. Submit </a:t>
            </a:r>
            <a:r>
              <a:rPr lang="en-US" sz="2400" dirty="0" err="1">
                <a:solidFill>
                  <a:srgbClr val="94C83D"/>
                </a:solidFill>
              </a:rPr>
              <a:t>eApp</a:t>
            </a:r>
            <a:endParaRPr lang="en-US" sz="2400" dirty="0">
              <a:solidFill>
                <a:srgbClr val="94C83D"/>
              </a:solidFill>
            </a:endParaRPr>
          </a:p>
        </p:txBody>
      </p:sp>
      <p:sp>
        <p:nvSpPr>
          <p:cNvPr id="21" name="Title 10">
            <a:extLst>
              <a:ext uri="{FF2B5EF4-FFF2-40B4-BE49-F238E27FC236}">
                <a16:creationId xmlns:a16="http://schemas.microsoft.com/office/drawing/2014/main" id="{BF65144E-A742-47EF-9EE6-5919A85A0D1B}"/>
              </a:ext>
            </a:extLst>
          </p:cNvPr>
          <p:cNvSpPr txBox="1">
            <a:spLocks/>
          </p:cNvSpPr>
          <p:nvPr/>
        </p:nvSpPr>
        <p:spPr>
          <a:xfrm>
            <a:off x="6074834" y="2794000"/>
            <a:ext cx="2768600" cy="635000"/>
          </a:xfrm>
          <a:prstGeom prst="rect">
            <a:avLst/>
          </a:prstGeom>
        </p:spPr>
        <p:txBody>
          <a:bodyPr vert="horz" lIns="0" tIns="0" rIns="0" bIns="0" rtlCol="0" anchor="t" anchorCtr="0">
            <a:noAutofit/>
          </a:bodyPr>
          <a:lstStyle>
            <a:lvl1pPr algn="l" defTabSz="914400" rtl="0" eaLnBrk="1" latinLnBrk="0" hangingPunct="1">
              <a:lnSpc>
                <a:spcPts val="3100"/>
              </a:lnSpc>
              <a:spcBef>
                <a:spcPct val="0"/>
              </a:spcBef>
              <a:buNone/>
              <a:defRPr lang="en-US" sz="3000" b="1" kern="1200" baseline="0">
                <a:solidFill>
                  <a:schemeClr val="accent1"/>
                </a:solidFill>
                <a:latin typeface="+mj-lt"/>
                <a:ea typeface="+mj-ea"/>
                <a:cs typeface="+mj-cs"/>
              </a:defRPr>
            </a:lvl1pPr>
          </a:lstStyle>
          <a:p>
            <a:r>
              <a:rPr lang="en-US" sz="2400" dirty="0">
                <a:solidFill>
                  <a:srgbClr val="0C7B40"/>
                </a:solidFill>
              </a:rPr>
              <a:t>3. Contact-free underwriting</a:t>
            </a:r>
          </a:p>
        </p:txBody>
      </p:sp>
      <p:sp>
        <p:nvSpPr>
          <p:cNvPr id="22" name="Title 10">
            <a:extLst>
              <a:ext uri="{FF2B5EF4-FFF2-40B4-BE49-F238E27FC236}">
                <a16:creationId xmlns:a16="http://schemas.microsoft.com/office/drawing/2014/main" id="{91A7B5DE-C95A-45A3-97CB-29B955F33E28}"/>
              </a:ext>
            </a:extLst>
          </p:cNvPr>
          <p:cNvSpPr txBox="1">
            <a:spLocks/>
          </p:cNvSpPr>
          <p:nvPr/>
        </p:nvSpPr>
        <p:spPr>
          <a:xfrm>
            <a:off x="8864600" y="2794000"/>
            <a:ext cx="2768600" cy="635000"/>
          </a:xfrm>
          <a:prstGeom prst="rect">
            <a:avLst/>
          </a:prstGeom>
        </p:spPr>
        <p:txBody>
          <a:bodyPr vert="horz" lIns="0" tIns="0" rIns="0" bIns="0" rtlCol="0" anchor="t" anchorCtr="0">
            <a:noAutofit/>
          </a:bodyPr>
          <a:lstStyle>
            <a:lvl1pPr algn="l" defTabSz="914400" rtl="0" eaLnBrk="1" latinLnBrk="0" hangingPunct="1">
              <a:lnSpc>
                <a:spcPts val="3100"/>
              </a:lnSpc>
              <a:spcBef>
                <a:spcPct val="0"/>
              </a:spcBef>
              <a:buNone/>
              <a:defRPr lang="en-US" sz="3000" b="1" kern="1200" baseline="0">
                <a:solidFill>
                  <a:schemeClr val="accent1"/>
                </a:solidFill>
                <a:latin typeface="+mj-lt"/>
                <a:ea typeface="+mj-ea"/>
                <a:cs typeface="+mj-cs"/>
              </a:defRPr>
            </a:lvl1pPr>
          </a:lstStyle>
          <a:p>
            <a:r>
              <a:rPr lang="en-US" sz="2400" dirty="0">
                <a:solidFill>
                  <a:srgbClr val="1B3668"/>
                </a:solidFill>
              </a:rPr>
              <a:t>4. </a:t>
            </a:r>
            <a:r>
              <a:rPr lang="en-US" sz="2400" dirty="0" err="1">
                <a:solidFill>
                  <a:srgbClr val="1B3668"/>
                </a:solidFill>
              </a:rPr>
              <a:t>ePolicy</a:t>
            </a:r>
            <a:r>
              <a:rPr lang="en-US" sz="2400" dirty="0">
                <a:solidFill>
                  <a:srgbClr val="1B3668"/>
                </a:solidFill>
              </a:rPr>
              <a:t> Delivery</a:t>
            </a:r>
          </a:p>
        </p:txBody>
      </p:sp>
      <p:sp>
        <p:nvSpPr>
          <p:cNvPr id="23" name="Title 11">
            <a:extLst>
              <a:ext uri="{FF2B5EF4-FFF2-40B4-BE49-F238E27FC236}">
                <a16:creationId xmlns:a16="http://schemas.microsoft.com/office/drawing/2014/main" id="{76BD9321-32D6-4B17-8A7D-4F3540D7C8D4}"/>
              </a:ext>
            </a:extLst>
          </p:cNvPr>
          <p:cNvSpPr txBox="1">
            <a:spLocks/>
          </p:cNvSpPr>
          <p:nvPr/>
        </p:nvSpPr>
        <p:spPr>
          <a:xfrm>
            <a:off x="495300" y="1587500"/>
            <a:ext cx="10363200" cy="960120"/>
          </a:xfrm>
          <a:prstGeom prst="rect">
            <a:avLst/>
          </a:prstGeom>
        </p:spPr>
        <p:txBody>
          <a:bodyPr vert="horz" lIns="0" tIns="0" rIns="0" bIns="0" rtlCol="0" anchor="t" anchorCtr="0">
            <a:noAutofit/>
          </a:bodyPr>
          <a:lstStyle>
            <a:lvl1pPr algn="l" defTabSz="914400" rtl="0" eaLnBrk="1" latinLnBrk="0" hangingPunct="1">
              <a:lnSpc>
                <a:spcPts val="3100"/>
              </a:lnSpc>
              <a:spcBef>
                <a:spcPct val="0"/>
              </a:spcBef>
              <a:buNone/>
              <a:defRPr lang="en-US" sz="3000" b="1" kern="1200" baseline="0">
                <a:solidFill>
                  <a:schemeClr val="accent1"/>
                </a:solidFill>
                <a:latin typeface="+mj-lt"/>
                <a:ea typeface="+mj-ea"/>
                <a:cs typeface="+mj-cs"/>
              </a:defRPr>
            </a:lvl1pPr>
          </a:lstStyle>
          <a:p>
            <a:r>
              <a:rPr lang="en-US" dirty="0"/>
              <a:t>How to write </a:t>
            </a:r>
            <a:r>
              <a:rPr lang="en-US" dirty="0" err="1"/>
              <a:t>SecureCare</a:t>
            </a:r>
            <a:r>
              <a:rPr lang="en-US" dirty="0"/>
              <a:t> remotely</a:t>
            </a:r>
          </a:p>
        </p:txBody>
      </p:sp>
      <p:sp>
        <p:nvSpPr>
          <p:cNvPr id="24" name="Content Placeholder 3">
            <a:extLst>
              <a:ext uri="{FF2B5EF4-FFF2-40B4-BE49-F238E27FC236}">
                <a16:creationId xmlns:a16="http://schemas.microsoft.com/office/drawing/2014/main" id="{FCDA8693-0B1D-4A38-807A-3E6218B55397}"/>
              </a:ext>
            </a:extLst>
          </p:cNvPr>
          <p:cNvSpPr txBox="1">
            <a:spLocks/>
          </p:cNvSpPr>
          <p:nvPr/>
        </p:nvSpPr>
        <p:spPr>
          <a:xfrm>
            <a:off x="495300" y="3675380"/>
            <a:ext cx="2400300" cy="18830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n-US" sz="1800" dirty="0"/>
              <a:t>Tools to identify and engage prospects.</a:t>
            </a:r>
          </a:p>
        </p:txBody>
      </p:sp>
      <p:sp>
        <p:nvSpPr>
          <p:cNvPr id="25" name="Content Placeholder 3">
            <a:extLst>
              <a:ext uri="{FF2B5EF4-FFF2-40B4-BE49-F238E27FC236}">
                <a16:creationId xmlns:a16="http://schemas.microsoft.com/office/drawing/2014/main" id="{FFB46BED-87AA-4AF7-A864-1BCAB8DB3FA5}"/>
              </a:ext>
            </a:extLst>
          </p:cNvPr>
          <p:cNvSpPr txBox="1">
            <a:spLocks/>
          </p:cNvSpPr>
          <p:nvPr/>
        </p:nvSpPr>
        <p:spPr>
          <a:xfrm>
            <a:off x="3285067" y="3675379"/>
            <a:ext cx="2400300" cy="18830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n-US" sz="1800" dirty="0"/>
              <a:t>Application can be done entirely online.</a:t>
            </a:r>
          </a:p>
        </p:txBody>
      </p:sp>
      <p:sp>
        <p:nvSpPr>
          <p:cNvPr id="26" name="Content Placeholder 3">
            <a:extLst>
              <a:ext uri="{FF2B5EF4-FFF2-40B4-BE49-F238E27FC236}">
                <a16:creationId xmlns:a16="http://schemas.microsoft.com/office/drawing/2014/main" id="{7D9F4B98-5BDD-4199-9EC6-B06EE4B2956D}"/>
              </a:ext>
            </a:extLst>
          </p:cNvPr>
          <p:cNvSpPr txBox="1">
            <a:spLocks/>
          </p:cNvSpPr>
          <p:nvPr/>
        </p:nvSpPr>
        <p:spPr>
          <a:xfrm>
            <a:off x="6053667" y="3675379"/>
            <a:ext cx="2400300" cy="18830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n-US" sz="1800" dirty="0"/>
              <a:t>Online scheduling and contact-free underwriting.</a:t>
            </a:r>
          </a:p>
        </p:txBody>
      </p:sp>
      <p:sp>
        <p:nvSpPr>
          <p:cNvPr id="27" name="Content Placeholder 3">
            <a:extLst>
              <a:ext uri="{FF2B5EF4-FFF2-40B4-BE49-F238E27FC236}">
                <a16:creationId xmlns:a16="http://schemas.microsoft.com/office/drawing/2014/main" id="{B4709943-43CE-47AA-825F-A26917A71826}"/>
              </a:ext>
            </a:extLst>
          </p:cNvPr>
          <p:cNvSpPr txBox="1">
            <a:spLocks/>
          </p:cNvSpPr>
          <p:nvPr/>
        </p:nvSpPr>
        <p:spPr>
          <a:xfrm>
            <a:off x="8822267" y="3675379"/>
            <a:ext cx="2400300" cy="18830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n-US" sz="1800" dirty="0"/>
              <a:t>Paperless delivery experience.</a:t>
            </a:r>
          </a:p>
        </p:txBody>
      </p:sp>
    </p:spTree>
    <p:extLst>
      <p:ext uri="{BB962C8B-B14F-4D97-AF65-F5344CB8AC3E}">
        <p14:creationId xmlns:p14="http://schemas.microsoft.com/office/powerpoint/2010/main" val="21046753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031" y="254543"/>
            <a:ext cx="11734800" cy="5478423"/>
          </a:xfrm>
          <a:prstGeom prst="rect">
            <a:avLst/>
          </a:prstGeom>
          <a:noFill/>
        </p:spPr>
        <p:txBody>
          <a:bodyPr wrap="square" rtlCol="0">
            <a:spAutoFit/>
          </a:bodyPr>
          <a:lstStyle/>
          <a:p>
            <a:r>
              <a:rPr lang="en-US" sz="1000" dirty="0">
                <a:cs typeface="Arial"/>
              </a:rPr>
              <a:t>If owner/insured are different, benefits will be paid to the owner upon the insured being certified as a chronically ill individual. </a:t>
            </a:r>
          </a:p>
          <a:p>
            <a:br>
              <a:rPr lang="en-US" sz="1000" dirty="0">
                <a:cs typeface="Arial"/>
              </a:rPr>
            </a:br>
            <a:r>
              <a:rPr lang="en-US" sz="1000" dirty="0">
                <a:cs typeface="Arial"/>
              </a:rPr>
              <a:t>If owner/insured are different, the death benefit will be paid upon death of the insured. </a:t>
            </a:r>
          </a:p>
          <a:p>
            <a:endParaRPr lang="en-US" sz="1000" dirty="0">
              <a:cs typeface="Arial"/>
            </a:endParaRPr>
          </a:p>
          <a:p>
            <a:r>
              <a:rPr lang="en-US" sz="1000" dirty="0">
                <a:cs typeface="Arial"/>
              </a:rPr>
              <a:t>Reduced paid-up benefit refers to the reduced paid-up nonforfeiture benefit that purchases paid-up insurance in the event of premium lapse.</a:t>
            </a:r>
          </a:p>
          <a:p>
            <a:endParaRPr lang="en-US" sz="1000" dirty="0">
              <a:latin typeface="Arial"/>
              <a:cs typeface="Arial"/>
            </a:endParaRPr>
          </a:p>
          <a:p>
            <a:r>
              <a:rPr lang="en-US" sz="1000" dirty="0">
                <a:latin typeface="Arial"/>
                <a:cs typeface="Arial"/>
              </a:rPr>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a:t>
            </a:r>
          </a:p>
          <a:p>
            <a:endParaRPr lang="en-US" sz="1000" dirty="0"/>
          </a:p>
          <a:p>
            <a:r>
              <a:rPr lang="en-US" sz="1000" dirty="0"/>
              <a:t>Please keep in mind that the primary reason to purchase a life insurance product is the death benefit.</a:t>
            </a:r>
          </a:p>
          <a:p>
            <a:endParaRPr lang="en-US" sz="1000" dirty="0"/>
          </a:p>
          <a:p>
            <a:r>
              <a:rPr lang="en-US" sz="1000" dirty="0"/>
              <a:t>Guarantees are based on the claims paying ability of the issuing company.</a:t>
            </a:r>
          </a:p>
          <a:p>
            <a:endParaRPr lang="en-US" sz="1000" dirty="0"/>
          </a:p>
          <a:p>
            <a:r>
              <a:rPr lang="en-US" sz="1000" dirty="0"/>
              <a:t>Life insurance products contain fees, such as mortality and expense charges, and may contain restrictions, such as surrender periods.</a:t>
            </a:r>
          </a:p>
          <a:p>
            <a:endParaRPr lang="en-US" sz="1000" dirty="0"/>
          </a:p>
          <a:p>
            <a:r>
              <a:rPr lang="en-US" sz="1000" dirty="0"/>
              <a:t>Additional agreements may be available. Agreements may be subject to additional costs and restrictions. Agreements may not be available in all states or may exist under a different name in various states and may not be available in combination with other agreements.</a:t>
            </a:r>
          </a:p>
          <a:p>
            <a:endParaRPr lang="en-US" sz="1000" dirty="0"/>
          </a:p>
          <a:p>
            <a:r>
              <a:rPr lang="en-US" sz="1000" dirty="0"/>
              <a:t>SecureCare may not be available in all states. Product features, including limitations and exclusions, may vary by state.</a:t>
            </a:r>
          </a:p>
          <a:p>
            <a:endParaRPr lang="en-US" sz="1000" dirty="0"/>
          </a:p>
          <a:p>
            <a:r>
              <a:rPr lang="en-US" sz="1000" dirty="0"/>
              <a:t>SecureCare Universal Life Insurance includes the Acceleration for Long-Term Care Agreement. The Acceleration for Long-Term Care Agreement and Extension of Long-Term Care Benefits Agreements are tax qualified long-term care agreements that cover care such as nursing care, home and community based care, and informal care as defined in these agreements.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a:t>
            </a:r>
          </a:p>
          <a:p>
            <a:endParaRPr lang="en-US" sz="1000" dirty="0"/>
          </a:p>
          <a:p>
            <a:r>
              <a:rPr lang="en-US" sz="1000" dirty="0"/>
              <a:t>The death proceeds will be reduced by a long-term care or terminal illness benefit payment under this policy. Clients should consult a tax advisor regarding long-term care benefit payments, terminal illness benefit payments, or when taking a loan or withdrawal from a life insurance contract.</a:t>
            </a:r>
          </a:p>
          <a:p>
            <a:endParaRPr lang="en-US" sz="1000" dirty="0"/>
          </a:p>
          <a:p>
            <a:r>
              <a:rPr lang="en-US" sz="1000" dirty="0"/>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a:t>
            </a:r>
          </a:p>
          <a:p>
            <a:endParaRPr lang="en-US" sz="1000" dirty="0"/>
          </a:p>
          <a:p>
            <a:r>
              <a:rPr lang="en-US" sz="1000" dirty="0"/>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affiliates, have a financial interest in the sale of their products.</a:t>
            </a:r>
          </a:p>
        </p:txBody>
      </p:sp>
    </p:spTree>
    <p:extLst>
      <p:ext uri="{BB962C8B-B14F-4D97-AF65-F5344CB8AC3E}">
        <p14:creationId xmlns:p14="http://schemas.microsoft.com/office/powerpoint/2010/main" val="32931547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8012" y="5943855"/>
            <a:ext cx="6896100" cy="1162260"/>
          </a:xfrm>
        </p:spPr>
        <p:txBody>
          <a:bodyPr/>
          <a:lstStyle/>
          <a:p>
            <a:pPr>
              <a:lnSpc>
                <a:spcPct val="120000"/>
              </a:lnSpc>
              <a:spcAft>
                <a:spcPts val="450"/>
              </a:spcAft>
            </a:pPr>
            <a:r>
              <a:rPr lang="en-US" sz="80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800" b="1" spc="15" dirty="0">
                <a:solidFill>
                  <a:srgbClr val="000000"/>
                </a:solidFill>
                <a:latin typeface="Arial" panose="020B0604020202020204" pitchFamily="34" charset="0"/>
                <a:ea typeface="Times New Roman" panose="02020603050405020304" pitchFamily="18" charset="0"/>
                <a:cs typeface="Times-Roman"/>
              </a:rPr>
            </a:br>
            <a:r>
              <a:rPr lang="en-US" sz="800" b="1" spc="15" dirty="0">
                <a:solidFill>
                  <a:srgbClr val="0C7B3F"/>
                </a:solidFill>
                <a:latin typeface="Arial" panose="020B0604020202020204" pitchFamily="34" charset="0"/>
                <a:ea typeface="Times New Roman" panose="02020603050405020304" pitchFamily="18" charset="0"/>
                <a:cs typeface="Times-Roman"/>
              </a:rPr>
              <a:t>securian.com</a:t>
            </a:r>
            <a:endParaRPr lang="en-US" sz="800" dirty="0">
              <a:solidFill>
                <a:srgbClr val="000000"/>
              </a:solidFill>
              <a:latin typeface="Times-Roman"/>
              <a:ea typeface="Times New Roman" panose="02020603050405020304" pitchFamily="18" charset="0"/>
              <a:cs typeface="Times-Roman"/>
            </a:endParaRPr>
          </a:p>
          <a:p>
            <a:r>
              <a:rPr lang="en-US" sz="800"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800" spc="5" dirty="0">
                <a:solidFill>
                  <a:srgbClr val="323232"/>
                </a:solidFill>
                <a:ea typeface="Times New Roman" panose="02020603050405020304" pitchFamily="18" charset="0"/>
                <a:cs typeface="HurmeGeometricSans3-Regular" panose="020B0500020000000000" pitchFamily="34" charset="0"/>
              </a:rPr>
            </a:br>
            <a:r>
              <a:rPr lang="en-US" sz="800" spc="5" dirty="0">
                <a:solidFill>
                  <a:srgbClr val="323232"/>
                </a:solidFill>
                <a:ea typeface="Times New Roman" panose="02020603050405020304" pitchFamily="18" charset="0"/>
                <a:cs typeface="HurmeGeometricSans3-Regular" panose="020B0500020000000000" pitchFamily="34" charset="0"/>
              </a:rPr>
              <a:t>©2021 Securian Financial Group, Inc. All rights reserved.</a:t>
            </a:r>
            <a:endParaRPr lang="en-US" sz="800" spc="-10" dirty="0">
              <a:solidFill>
                <a:srgbClr val="323232"/>
              </a:solidFill>
              <a:ea typeface="Times New Roman" panose="02020603050405020304" pitchFamily="18" charset="0"/>
              <a:cs typeface="HurmeGeometricSans3-Regular" panose="020B0500020000000000" pitchFamily="34" charset="0"/>
            </a:endParaRPr>
          </a:p>
          <a:p>
            <a:r>
              <a:rPr lang="en-US" sz="800" spc="5" dirty="0">
                <a:solidFill>
                  <a:srgbClr val="323232"/>
                </a:solidFill>
                <a:ea typeface="Times New Roman" panose="02020603050405020304" pitchFamily="18" charset="0"/>
                <a:cs typeface="HurmeGeometricSans3-Regular" panose="020B0500020000000000" pitchFamily="34" charset="0"/>
              </a:rPr>
              <a:t>SECURECAREPPT Rev 1-2021   DOFU 1-2021</a:t>
            </a:r>
          </a:p>
          <a:p>
            <a:r>
              <a:rPr lang="en-US" sz="800" spc="5" dirty="0">
                <a:solidFill>
                  <a:srgbClr val="323232"/>
                </a:solidFill>
                <a:ea typeface="Times New Roman" panose="02020603050405020304" pitchFamily="18" charset="0"/>
                <a:cs typeface="HurmeGeometricSans3-Regular" panose="020B0500020000000000" pitchFamily="34" charset="0"/>
              </a:rPr>
              <a:t>1443080 </a:t>
            </a:r>
            <a:br>
              <a:rPr lang="en-US" sz="800" spc="5" dirty="0">
                <a:solidFill>
                  <a:srgbClr val="323232"/>
                </a:solidFill>
                <a:ea typeface="Times New Roman" panose="02020603050405020304" pitchFamily="18" charset="0"/>
                <a:cs typeface="HurmeGeometricSans3-Regular" panose="020B0500020000000000" pitchFamily="34" charset="0"/>
              </a:rPr>
            </a:br>
            <a:endParaRPr lang="en-US" sz="800" spc="-10" dirty="0">
              <a:solidFill>
                <a:srgbClr val="323232"/>
              </a:solidFill>
              <a:ea typeface="Times New Roman" panose="02020603050405020304" pitchFamily="18" charset="0"/>
              <a:cs typeface="HurmeGeometricSans3-Regular" panose="020B0500020000000000" pitchFamily="34" charset="0"/>
            </a:endParaRPr>
          </a:p>
        </p:txBody>
      </p:sp>
      <p:sp>
        <p:nvSpPr>
          <p:cNvPr id="5" name="TextBox 4"/>
          <p:cNvSpPr txBox="1"/>
          <p:nvPr/>
        </p:nvSpPr>
        <p:spPr>
          <a:xfrm>
            <a:off x="188031" y="254543"/>
            <a:ext cx="11734800" cy="1477328"/>
          </a:xfrm>
          <a:prstGeom prst="rect">
            <a:avLst/>
          </a:prstGeom>
          <a:noFill/>
        </p:spPr>
        <p:txBody>
          <a:bodyPr wrap="square" rtlCol="0">
            <a:spAutoFit/>
          </a:bodyPr>
          <a:lstStyle/>
          <a:p>
            <a:endParaRPr lang="en-US" sz="1000" dirty="0"/>
          </a:p>
          <a:p>
            <a:r>
              <a:rPr lang="en-US" sz="1000" b="1" dirty="0"/>
              <a:t>INSURANCE PRODUCTS ARE ISSUED BY MINNESOTA LIFE INSURANCE COMPANY </a:t>
            </a:r>
            <a:r>
              <a:rPr lang="en-US" sz="1000" dirty="0"/>
              <a:t>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endParaRPr lang="en-US" sz="1000" dirty="0"/>
          </a:p>
          <a:p>
            <a:r>
              <a:rPr lang="en-US" sz="1000" dirty="0"/>
              <a:t>Securian Financial is the marketing name for Securian Financial Group, Inc., and its affiliates. Minnesota Life Insurance Company and Securian Life Insurance Company are affiliates of Securian Financial Group, Inc.</a:t>
            </a:r>
          </a:p>
          <a:p>
            <a:endParaRPr lang="en-US" sz="1000" dirty="0"/>
          </a:p>
          <a:p>
            <a:r>
              <a:rPr lang="en-US" sz="1000" b="1" dirty="0"/>
              <a:t>For financial professional use only. </a:t>
            </a:r>
            <a:r>
              <a:rPr lang="en-US" sz="1000" dirty="0"/>
              <a:t>Not for use with the public. This material may not be reproduced in any form where it would be accessible to the general public.</a:t>
            </a:r>
          </a:p>
        </p:txBody>
      </p:sp>
    </p:spTree>
    <p:extLst>
      <p:ext uri="{BB962C8B-B14F-4D97-AF65-F5344CB8AC3E}">
        <p14:creationId xmlns:p14="http://schemas.microsoft.com/office/powerpoint/2010/main" val="2964429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298122" y="1667421"/>
            <a:ext cx="6579756" cy="4917809"/>
          </a:xfrm>
        </p:spPr>
        <p:txBody>
          <a:bodyPr/>
          <a:lstStyle/>
          <a:p>
            <a:pPr>
              <a:lnSpc>
                <a:spcPts val="8000"/>
              </a:lnSpc>
            </a:pPr>
            <a:r>
              <a:rPr lang="en-US" sz="7200" dirty="0"/>
              <a:t>Questions?</a:t>
            </a:r>
            <a:br>
              <a:rPr lang="en-US" sz="7200" dirty="0"/>
            </a:br>
            <a:r>
              <a:rPr lang="en-US" sz="4800" dirty="0">
                <a:solidFill>
                  <a:srgbClr val="94C83C"/>
                </a:solidFill>
              </a:rPr>
              <a:t>[phone number]</a:t>
            </a:r>
            <a:br>
              <a:rPr lang="en-US" sz="4800" dirty="0">
                <a:solidFill>
                  <a:srgbClr val="94C83C"/>
                </a:solidFill>
              </a:rPr>
            </a:br>
            <a:r>
              <a:rPr lang="en-US" sz="4800" dirty="0">
                <a:solidFill>
                  <a:srgbClr val="94C83C"/>
                </a:solidFill>
              </a:rPr>
              <a:t>[email]</a:t>
            </a:r>
          </a:p>
        </p:txBody>
      </p:sp>
      <p:sp>
        <p:nvSpPr>
          <p:cNvPr id="3" name="Oval 2">
            <a:hlinkClick r:id="rId3" action="ppaction://hlinksldjump"/>
          </p:cNvPr>
          <p:cNvSpPr/>
          <p:nvPr/>
        </p:nvSpPr>
        <p:spPr>
          <a:xfrm>
            <a:off x="8786554" y="4971010"/>
            <a:ext cx="1521229" cy="15212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8434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76300" y="1447799"/>
            <a:ext cx="3819878" cy="1144783"/>
          </a:xfrm>
        </p:spPr>
        <p:txBody>
          <a:bodyPr/>
          <a:lstStyle/>
          <a:p>
            <a:r>
              <a:rPr lang="en-US" b="1" dirty="0">
                <a:latin typeface="Arial" panose="020B0604020202020204" pitchFamily="34" charset="0"/>
                <a:cs typeface="Arial" panose="020B0604020202020204" pitchFamily="34" charset="0"/>
              </a:rPr>
              <a:t>Four guarantees: LTC benefits</a:t>
            </a:r>
            <a:endParaRPr lang="en-US" b="1" baseline="30000" dirty="0">
              <a:latin typeface="Arial" panose="020B0604020202020204" pitchFamily="34" charset="0"/>
              <a:cs typeface="Arial" panose="020B0604020202020204" pitchFamily="34" charset="0"/>
            </a:endParaRPr>
          </a:p>
        </p:txBody>
      </p:sp>
      <p:sp>
        <p:nvSpPr>
          <p:cNvPr id="2" name="Rectangle 1"/>
          <p:cNvSpPr/>
          <p:nvPr/>
        </p:nvSpPr>
        <p:spPr>
          <a:xfrm>
            <a:off x="381000" y="6569904"/>
            <a:ext cx="11811000" cy="276999"/>
          </a:xfrm>
          <a:prstGeom prst="rect">
            <a:avLst/>
          </a:prstGeom>
        </p:spPr>
        <p:txBody>
          <a:bodyPr wrap="square">
            <a:spAutoFit/>
          </a:bodyPr>
          <a:lstStyle/>
          <a:p>
            <a:r>
              <a:rPr lang="en-US" sz="1200" dirty="0">
                <a:cs typeface="Arial"/>
              </a:rPr>
              <a:t>This is a hypothetical example for illustrative purposes only.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2027" y="2699440"/>
            <a:ext cx="762000" cy="763557"/>
          </a:xfrm>
          <a:prstGeom prst="rect">
            <a:avLst/>
          </a:prstGeom>
        </p:spPr>
      </p:pic>
      <p:sp>
        <p:nvSpPr>
          <p:cNvPr id="11" name="Rectangle 10"/>
          <p:cNvSpPr/>
          <p:nvPr/>
        </p:nvSpPr>
        <p:spPr>
          <a:xfrm>
            <a:off x="876300" y="3541849"/>
            <a:ext cx="2313454" cy="1277273"/>
          </a:xfrm>
          <a:prstGeom prst="rect">
            <a:avLst/>
          </a:prstGeom>
        </p:spPr>
        <p:txBody>
          <a:bodyPr wrap="none">
            <a:spAutoFit/>
          </a:bodyPr>
          <a:lstStyle/>
          <a:p>
            <a:pPr algn="ctr"/>
            <a:r>
              <a:rPr lang="en-US" b="1" dirty="0">
                <a:solidFill>
                  <a:srgbClr val="0BA94C"/>
                </a:solidFill>
              </a:rPr>
              <a:t>$7,093</a:t>
            </a:r>
          </a:p>
          <a:p>
            <a:pPr algn="ctr"/>
            <a:r>
              <a:rPr lang="en-US" dirty="0">
                <a:solidFill>
                  <a:srgbClr val="0BA94C"/>
                </a:solidFill>
              </a:rPr>
              <a:t>Max. monthly benefit</a:t>
            </a:r>
          </a:p>
          <a:p>
            <a:pPr algn="ctr">
              <a:spcBef>
                <a:spcPts val="600"/>
              </a:spcBef>
            </a:pPr>
            <a:r>
              <a:rPr lang="en-US" b="1" dirty="0">
                <a:solidFill>
                  <a:srgbClr val="0BA94C"/>
                </a:solidFill>
              </a:rPr>
              <a:t>$550,602</a:t>
            </a:r>
          </a:p>
          <a:p>
            <a:pPr algn="ctr"/>
            <a:r>
              <a:rPr lang="en-US" dirty="0">
                <a:solidFill>
                  <a:srgbClr val="0BA94C"/>
                </a:solidFill>
              </a:rPr>
              <a:t>Total LTC benefits</a:t>
            </a:r>
          </a:p>
        </p:txBody>
      </p:sp>
      <p:sp>
        <p:nvSpPr>
          <p:cNvPr id="26" name="Block Arc 25"/>
          <p:cNvSpPr/>
          <p:nvPr/>
        </p:nvSpPr>
        <p:spPr>
          <a:xfrm flipH="1" flipV="1">
            <a:off x="3714294" y="1832449"/>
            <a:ext cx="4233730" cy="4156058"/>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3605992" y="1801368"/>
            <a:ext cx="4233730" cy="4233730"/>
            <a:chOff x="7943665" y="1634769"/>
            <a:chExt cx="4233730" cy="4233730"/>
          </a:xfrm>
        </p:grpSpPr>
        <p:sp>
          <p:nvSpPr>
            <p:cNvPr id="28" name="Block Arc 27"/>
            <p:cNvSpPr/>
            <p:nvPr/>
          </p:nvSpPr>
          <p:spPr>
            <a:xfrm flipV="1">
              <a:off x="7943665" y="1634769"/>
              <a:ext cx="4233730" cy="4233730"/>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p:cNvSpPr/>
            <p:nvPr/>
          </p:nvSpPr>
          <p:spPr>
            <a:xfrm>
              <a:off x="7943665" y="1634769"/>
              <a:ext cx="4233730" cy="4233730"/>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p:cNvSpPr/>
            <p:nvPr/>
          </p:nvSpPr>
          <p:spPr>
            <a:xfrm flipH="1" flipV="1">
              <a:off x="7943665" y="1634769"/>
              <a:ext cx="4233730" cy="4233730"/>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flipH="1">
              <a:off x="7943665" y="1634769"/>
              <a:ext cx="4233730" cy="4233730"/>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Block Arc 31"/>
          <p:cNvSpPr/>
          <p:nvPr/>
        </p:nvSpPr>
        <p:spPr>
          <a:xfrm flipH="1">
            <a:off x="3605992" y="1726669"/>
            <a:ext cx="4233730" cy="4156058"/>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lock Arc 32">
            <a:hlinkClick r:id="" action="ppaction://customshow?id=0&amp;return=true"/>
          </p:cNvPr>
          <p:cNvSpPr/>
          <p:nvPr/>
        </p:nvSpPr>
        <p:spPr>
          <a:xfrm>
            <a:off x="3408383" y="1837438"/>
            <a:ext cx="4233730" cy="4156058"/>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lock Arc 33"/>
          <p:cNvSpPr/>
          <p:nvPr/>
        </p:nvSpPr>
        <p:spPr>
          <a:xfrm rot="190797" flipV="1">
            <a:off x="3600946" y="1999207"/>
            <a:ext cx="4233730" cy="4156058"/>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4600055" y="2862819"/>
            <a:ext cx="2156297" cy="215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00602" y="2593903"/>
            <a:ext cx="1536700" cy="584775"/>
          </a:xfrm>
          <a:prstGeom prst="rect">
            <a:avLst/>
          </a:prstGeom>
          <a:noFill/>
        </p:spPr>
        <p:txBody>
          <a:bodyPr wrap="square" rtlCol="0">
            <a:spAutoFit/>
          </a:bodyPr>
          <a:lstStyle/>
          <a:p>
            <a:pPr algn="ctr"/>
            <a:r>
              <a:rPr lang="en-US" sz="1600" b="1" dirty="0">
                <a:solidFill>
                  <a:schemeClr val="bg1"/>
                </a:solidFill>
              </a:rPr>
              <a:t>Long-term care</a:t>
            </a:r>
          </a:p>
        </p:txBody>
      </p:sp>
      <p:sp>
        <p:nvSpPr>
          <p:cNvPr id="37" name="TextBox 36"/>
          <p:cNvSpPr txBox="1"/>
          <p:nvPr/>
        </p:nvSpPr>
        <p:spPr>
          <a:xfrm>
            <a:off x="6293488" y="2619303"/>
            <a:ext cx="1320945" cy="584775"/>
          </a:xfrm>
          <a:prstGeom prst="rect">
            <a:avLst/>
          </a:prstGeom>
          <a:noFill/>
        </p:spPr>
        <p:txBody>
          <a:bodyPr wrap="square" rtlCol="0">
            <a:spAutoFit/>
          </a:bodyPr>
          <a:lstStyle/>
          <a:p>
            <a:pPr algn="ctr"/>
            <a:r>
              <a:rPr lang="en-US" sz="1600" b="1" dirty="0">
                <a:solidFill>
                  <a:schemeClr val="tx2"/>
                </a:solidFill>
              </a:rPr>
              <a:t>Death benefit</a:t>
            </a:r>
          </a:p>
        </p:txBody>
      </p:sp>
      <p:sp>
        <p:nvSpPr>
          <p:cNvPr id="38" name="TextBox 37"/>
          <p:cNvSpPr txBox="1"/>
          <p:nvPr/>
        </p:nvSpPr>
        <p:spPr>
          <a:xfrm>
            <a:off x="6076447" y="4772323"/>
            <a:ext cx="1536700" cy="584775"/>
          </a:xfrm>
          <a:prstGeom prst="rect">
            <a:avLst/>
          </a:prstGeom>
          <a:noFill/>
        </p:spPr>
        <p:txBody>
          <a:bodyPr wrap="square" rtlCol="0">
            <a:spAutoFit/>
          </a:bodyPr>
          <a:lstStyle/>
          <a:p>
            <a:pPr algn="ctr"/>
            <a:r>
              <a:rPr lang="en-US" sz="1600" b="1" dirty="0">
                <a:solidFill>
                  <a:schemeClr val="bg1"/>
                </a:solidFill>
              </a:rPr>
              <a:t>Return of premium</a:t>
            </a:r>
            <a:endParaRPr lang="en-US" sz="1600" b="1" baseline="30000" dirty="0">
              <a:solidFill>
                <a:schemeClr val="bg1"/>
              </a:solidFill>
            </a:endParaRPr>
          </a:p>
        </p:txBody>
      </p:sp>
      <p:sp>
        <p:nvSpPr>
          <p:cNvPr id="39" name="TextBox 38"/>
          <p:cNvSpPr txBox="1"/>
          <p:nvPr/>
        </p:nvSpPr>
        <p:spPr>
          <a:xfrm>
            <a:off x="3786856" y="4603617"/>
            <a:ext cx="1278028" cy="830997"/>
          </a:xfrm>
          <a:prstGeom prst="rect">
            <a:avLst/>
          </a:prstGeom>
          <a:noFill/>
        </p:spPr>
        <p:txBody>
          <a:bodyPr wrap="square" rtlCol="0">
            <a:spAutoFit/>
          </a:bodyPr>
          <a:lstStyle/>
          <a:p>
            <a:pPr algn="ctr"/>
            <a:r>
              <a:rPr lang="en-US" sz="1600" b="1" spc="-20" dirty="0">
                <a:solidFill>
                  <a:schemeClr val="tx2"/>
                </a:solidFill>
              </a:rPr>
              <a:t>Reduced paid-up benefit</a:t>
            </a:r>
            <a:endParaRPr lang="en-US" sz="1600" b="1" spc="-20" baseline="30000" dirty="0">
              <a:solidFill>
                <a:schemeClr val="tx2"/>
              </a:solidFill>
            </a:endParaRPr>
          </a:p>
        </p:txBody>
      </p:sp>
      <p:sp>
        <p:nvSpPr>
          <p:cNvPr id="40" name="TextBox 39"/>
          <p:cNvSpPr txBox="1"/>
          <p:nvPr/>
        </p:nvSpPr>
        <p:spPr>
          <a:xfrm>
            <a:off x="4600055" y="3486404"/>
            <a:ext cx="2215725" cy="707886"/>
          </a:xfrm>
          <a:prstGeom prst="rect">
            <a:avLst/>
          </a:prstGeom>
          <a:noFill/>
        </p:spPr>
        <p:txBody>
          <a:bodyPr wrap="square" rtlCol="0">
            <a:spAutoFit/>
          </a:bodyPr>
          <a:lstStyle/>
          <a:p>
            <a:pPr algn="ctr"/>
            <a:r>
              <a:rPr lang="en-US" sz="2000" b="1" dirty="0"/>
              <a:t>FOUR GUARANTEES</a:t>
            </a:r>
          </a:p>
        </p:txBody>
      </p:sp>
    </p:spTree>
    <p:extLst>
      <p:ext uri="{BB962C8B-B14F-4D97-AF65-F5344CB8AC3E}">
        <p14:creationId xmlns:p14="http://schemas.microsoft.com/office/powerpoint/2010/main" val="3738207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7953862"/>
              </p:ext>
            </p:extLst>
          </p:nvPr>
        </p:nvGraphicFramePr>
        <p:xfrm>
          <a:off x="354758" y="3976827"/>
          <a:ext cx="2994197" cy="2011680"/>
        </p:xfrm>
        <a:graphic>
          <a:graphicData uri="http://schemas.openxmlformats.org/drawingml/2006/table">
            <a:tbl>
              <a:tblPr firstRow="1" bandRow="1">
                <a:tableStyleId>{00A15C55-8517-42AA-B614-E9B94910E393}</a:tableStyleId>
              </a:tblPr>
              <a:tblGrid>
                <a:gridCol w="507072">
                  <a:extLst>
                    <a:ext uri="{9D8B030D-6E8A-4147-A177-3AD203B41FA5}">
                      <a16:colId xmlns:a16="http://schemas.microsoft.com/office/drawing/2014/main" val="3644208030"/>
                    </a:ext>
                  </a:extLst>
                </a:gridCol>
                <a:gridCol w="826764">
                  <a:extLst>
                    <a:ext uri="{9D8B030D-6E8A-4147-A177-3AD203B41FA5}">
                      <a16:colId xmlns:a16="http://schemas.microsoft.com/office/drawing/2014/main" val="1747964703"/>
                    </a:ext>
                  </a:extLst>
                </a:gridCol>
                <a:gridCol w="861018">
                  <a:extLst>
                    <a:ext uri="{9D8B030D-6E8A-4147-A177-3AD203B41FA5}">
                      <a16:colId xmlns:a16="http://schemas.microsoft.com/office/drawing/2014/main" val="2043778762"/>
                    </a:ext>
                  </a:extLst>
                </a:gridCol>
                <a:gridCol w="799343">
                  <a:extLst>
                    <a:ext uri="{9D8B030D-6E8A-4147-A177-3AD203B41FA5}">
                      <a16:colId xmlns:a16="http://schemas.microsoft.com/office/drawing/2014/main" val="2886071586"/>
                    </a:ext>
                  </a:extLst>
                </a:gridCol>
              </a:tblGrid>
              <a:tr h="598958">
                <a:tc>
                  <a:txBody>
                    <a:bodyPr/>
                    <a:lstStyle/>
                    <a:p>
                      <a:pPr algn="r"/>
                      <a:r>
                        <a:rPr lang="en-US" sz="1200" dirty="0">
                          <a:solidFill>
                            <a:schemeClr val="tx2"/>
                          </a:solidFill>
                        </a:rPr>
                        <a:t>Year</a:t>
                      </a:r>
                    </a:p>
                  </a:txBody>
                  <a:tcPr/>
                </a:tc>
                <a:tc>
                  <a:txBody>
                    <a:bodyPr/>
                    <a:lstStyle/>
                    <a:p>
                      <a:pPr algn="r"/>
                      <a:r>
                        <a:rPr lang="en-US" sz="1200" dirty="0">
                          <a:solidFill>
                            <a:schemeClr val="tx2"/>
                          </a:solidFill>
                        </a:rPr>
                        <a:t>Death benefit</a:t>
                      </a:r>
                    </a:p>
                  </a:txBody>
                  <a:tcPr/>
                </a:tc>
                <a:tc>
                  <a:txBody>
                    <a:bodyPr/>
                    <a:lstStyle/>
                    <a:p>
                      <a:pPr algn="r"/>
                      <a:r>
                        <a:rPr lang="en-US" sz="1200" dirty="0">
                          <a:solidFill>
                            <a:schemeClr val="tx2"/>
                          </a:solidFill>
                        </a:rPr>
                        <a:t>Total LTC</a:t>
                      </a:r>
                      <a:r>
                        <a:rPr lang="en-US" sz="1200" baseline="0" dirty="0">
                          <a:solidFill>
                            <a:schemeClr val="tx2"/>
                          </a:solidFill>
                        </a:rPr>
                        <a:t> benefits</a:t>
                      </a:r>
                      <a:endParaRPr lang="en-US" sz="1200" dirty="0">
                        <a:solidFill>
                          <a:schemeClr val="tx2"/>
                        </a:solidFill>
                      </a:endParaRPr>
                    </a:p>
                  </a:txBody>
                  <a:tcPr/>
                </a:tc>
                <a:tc>
                  <a:txBody>
                    <a:bodyPr/>
                    <a:lstStyle/>
                    <a:p>
                      <a:pPr algn="r"/>
                      <a:r>
                        <a:rPr lang="en-US" sz="1200" dirty="0">
                          <a:solidFill>
                            <a:schemeClr val="tx2"/>
                          </a:solidFill>
                        </a:rPr>
                        <a:t>Monthly</a:t>
                      </a:r>
                      <a:r>
                        <a:rPr lang="en-US" sz="1200" baseline="0" dirty="0">
                          <a:solidFill>
                            <a:schemeClr val="tx2"/>
                          </a:solidFill>
                        </a:rPr>
                        <a:t> max. benefit</a:t>
                      </a:r>
                      <a:endParaRPr lang="en-US" sz="1200" dirty="0">
                        <a:solidFill>
                          <a:schemeClr val="tx2"/>
                        </a:solidFill>
                      </a:endParaRPr>
                    </a:p>
                  </a:txBody>
                  <a:tcPr/>
                </a:tc>
                <a:extLst>
                  <a:ext uri="{0D108BD9-81ED-4DB2-BD59-A6C34878D82A}">
                    <a16:rowId xmlns:a16="http://schemas.microsoft.com/office/drawing/2014/main" val="1334068815"/>
                  </a:ext>
                </a:extLst>
              </a:tr>
              <a:tr h="256696">
                <a:tc>
                  <a:txBody>
                    <a:bodyPr/>
                    <a:lstStyle/>
                    <a:p>
                      <a:pPr algn="r"/>
                      <a:r>
                        <a:rPr lang="en-US" sz="1200" dirty="0"/>
                        <a:t>1</a:t>
                      </a:r>
                    </a:p>
                  </a:txBody>
                  <a:tcPr/>
                </a:tc>
                <a:tc>
                  <a:txBody>
                    <a:bodyPr/>
                    <a:lstStyle/>
                    <a:p>
                      <a:pPr algn="r"/>
                      <a:r>
                        <a:rPr lang="en-US" sz="1200" u="none" strike="noStrike" kern="1200" baseline="0" dirty="0"/>
                        <a:t>$8,836</a:t>
                      </a:r>
                      <a:endParaRPr lang="en-US" sz="1200" dirty="0"/>
                    </a:p>
                  </a:txBody>
                  <a:tcPr/>
                </a:tc>
                <a:tc>
                  <a:txBody>
                    <a:bodyPr/>
                    <a:lstStyle/>
                    <a:p>
                      <a:pPr algn="r"/>
                      <a:r>
                        <a:rPr lang="en-US" sz="1200" u="none" strike="noStrike" kern="1200" baseline="0" dirty="0"/>
                        <a:t>$29,435</a:t>
                      </a:r>
                      <a:endParaRPr lang="en-US" sz="1200" dirty="0"/>
                    </a:p>
                  </a:txBody>
                  <a:tcPr/>
                </a:tc>
                <a:tc>
                  <a:txBody>
                    <a:bodyPr/>
                    <a:lstStyle/>
                    <a:p>
                      <a:pPr algn="r"/>
                      <a:r>
                        <a:rPr lang="en-US" sz="1200" dirty="0"/>
                        <a:t>$379</a:t>
                      </a:r>
                    </a:p>
                  </a:txBody>
                  <a:tcPr/>
                </a:tc>
                <a:extLst>
                  <a:ext uri="{0D108BD9-81ED-4DB2-BD59-A6C34878D82A}">
                    <a16:rowId xmlns:a16="http://schemas.microsoft.com/office/drawing/2014/main" val="119327914"/>
                  </a:ext>
                </a:extLst>
              </a:tr>
              <a:tr h="256696">
                <a:tc>
                  <a:txBody>
                    <a:bodyPr/>
                    <a:lstStyle/>
                    <a:p>
                      <a:pPr algn="r"/>
                      <a:r>
                        <a:rPr lang="en-US" sz="1200" dirty="0"/>
                        <a:t>2</a:t>
                      </a:r>
                    </a:p>
                  </a:txBody>
                  <a:tcPr/>
                </a:tc>
                <a:tc>
                  <a:txBody>
                    <a:bodyPr/>
                    <a:lstStyle/>
                    <a:p>
                      <a:pPr algn="r"/>
                      <a:r>
                        <a:rPr lang="en-US" sz="1200" u="none" strike="noStrike" kern="1200" baseline="0" dirty="0"/>
                        <a:t>$32,383</a:t>
                      </a:r>
                      <a:endParaRPr lang="en-US" sz="1200" dirty="0"/>
                    </a:p>
                  </a:txBody>
                  <a:tcPr/>
                </a:tc>
                <a:tc>
                  <a:txBody>
                    <a:bodyPr/>
                    <a:lstStyle/>
                    <a:p>
                      <a:pPr lvl="0" algn="r"/>
                      <a:r>
                        <a:rPr lang="en-US" sz="1200" u="none" strike="noStrike" kern="1200" baseline="0" dirty="0"/>
                        <a:t>$111,112</a:t>
                      </a:r>
                      <a:endParaRPr lang="en-US" sz="1200" dirty="0"/>
                    </a:p>
                  </a:txBody>
                  <a:tcPr/>
                </a:tc>
                <a:tc>
                  <a:txBody>
                    <a:bodyPr/>
                    <a:lstStyle/>
                    <a:p>
                      <a:pPr lvl="0" algn="r"/>
                      <a:r>
                        <a:rPr lang="en-US" sz="1200" dirty="0"/>
                        <a:t>$1,431</a:t>
                      </a:r>
                    </a:p>
                  </a:txBody>
                  <a:tcPr/>
                </a:tc>
                <a:extLst>
                  <a:ext uri="{0D108BD9-81ED-4DB2-BD59-A6C34878D82A}">
                    <a16:rowId xmlns:a16="http://schemas.microsoft.com/office/drawing/2014/main" val="908322032"/>
                  </a:ext>
                </a:extLst>
              </a:tr>
              <a:tr h="256696">
                <a:tc>
                  <a:txBody>
                    <a:bodyPr/>
                    <a:lstStyle/>
                    <a:p>
                      <a:pPr algn="r"/>
                      <a:r>
                        <a:rPr lang="en-US" sz="1200" dirty="0"/>
                        <a:t>3</a:t>
                      </a:r>
                    </a:p>
                  </a:txBody>
                  <a:tcPr/>
                </a:tc>
                <a:tc>
                  <a:txBody>
                    <a:bodyPr/>
                    <a:lstStyle/>
                    <a:p>
                      <a:pPr algn="r"/>
                      <a:r>
                        <a:rPr lang="en-US" sz="1200" u="none" strike="noStrike" kern="1200" baseline="0" dirty="0"/>
                        <a:t>$55,387</a:t>
                      </a: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$195,743</a:t>
                      </a: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$2,522</a:t>
                      </a:r>
                    </a:p>
                  </a:txBody>
                  <a:tcPr/>
                </a:tc>
                <a:extLst>
                  <a:ext uri="{0D108BD9-81ED-4DB2-BD59-A6C34878D82A}">
                    <a16:rowId xmlns:a16="http://schemas.microsoft.com/office/drawing/2014/main" val="1763700760"/>
                  </a:ext>
                </a:extLst>
              </a:tr>
              <a:tr h="256696">
                <a:tc>
                  <a:txBody>
                    <a:bodyPr/>
                    <a:lstStyle/>
                    <a:p>
                      <a:pPr algn="r"/>
                      <a:r>
                        <a:rPr lang="en-US" sz="1200" dirty="0"/>
                        <a:t>4</a:t>
                      </a:r>
                    </a:p>
                  </a:txBody>
                  <a:tcPr/>
                </a:tc>
                <a:tc>
                  <a:txBody>
                    <a:bodyPr/>
                    <a:lstStyle/>
                    <a:p>
                      <a:pPr algn="r"/>
                      <a:r>
                        <a:rPr lang="en-US" sz="1200" u="none" strike="noStrike" kern="1200" baseline="0" dirty="0"/>
                        <a:t>$77,907</a:t>
                      </a: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$283,591</a:t>
                      </a: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$3,654</a:t>
                      </a:r>
                    </a:p>
                  </a:txBody>
                  <a:tcPr/>
                </a:tc>
                <a:extLst>
                  <a:ext uri="{0D108BD9-81ED-4DB2-BD59-A6C34878D82A}">
                    <a16:rowId xmlns:a16="http://schemas.microsoft.com/office/drawing/2014/main" val="4099225739"/>
                  </a:ext>
                </a:extLst>
              </a:tr>
              <a:tr h="256850">
                <a:tc>
                  <a:txBody>
                    <a:bodyPr/>
                    <a:lstStyle/>
                    <a:p>
                      <a:pPr algn="r"/>
                      <a:r>
                        <a:rPr lang="en-US" sz="1200" dirty="0"/>
                        <a:t>5</a:t>
                      </a:r>
                    </a:p>
                  </a:txBody>
                  <a:tcPr/>
                </a:tc>
                <a:tc>
                  <a:txBody>
                    <a:bodyPr/>
                    <a:lstStyle/>
                    <a:p>
                      <a:pPr algn="r"/>
                      <a:r>
                        <a:rPr lang="en-US" sz="1200" u="none" strike="noStrike" kern="1200" baseline="0" dirty="0"/>
                        <a:t>$100,000</a:t>
                      </a: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$374,933</a:t>
                      </a: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$4,830</a:t>
                      </a:r>
                    </a:p>
                  </a:txBody>
                  <a:tcPr/>
                </a:tc>
                <a:extLst>
                  <a:ext uri="{0D108BD9-81ED-4DB2-BD59-A6C34878D82A}">
                    <a16:rowId xmlns:a16="http://schemas.microsoft.com/office/drawing/2014/main" val="2037215268"/>
                  </a:ext>
                </a:extLst>
              </a:tr>
            </a:tbl>
          </a:graphicData>
        </a:graphic>
      </p:graphicFrame>
      <p:sp>
        <p:nvSpPr>
          <p:cNvPr id="16" name="Title 15"/>
          <p:cNvSpPr>
            <a:spLocks noGrp="1"/>
          </p:cNvSpPr>
          <p:nvPr>
            <p:ph type="title"/>
          </p:nvPr>
        </p:nvSpPr>
        <p:spPr>
          <a:xfrm>
            <a:off x="876300" y="1447800"/>
            <a:ext cx="4290060" cy="1494692"/>
          </a:xfrm>
        </p:spPr>
        <p:txBody>
          <a:bodyPr/>
          <a:lstStyle/>
          <a:p>
            <a:r>
              <a:rPr lang="en-US" b="1" dirty="0">
                <a:latin typeface="Arial" panose="020B0604020202020204" pitchFamily="34" charset="0"/>
                <a:cs typeface="Arial" panose="020B0604020202020204" pitchFamily="34" charset="0"/>
              </a:rPr>
              <a:t>Four guarantees: </a:t>
            </a:r>
            <a:r>
              <a:rPr lang="en-US" b="1" dirty="0">
                <a:solidFill>
                  <a:srgbClr val="56C4EA"/>
                </a:solidFill>
                <a:latin typeface="Arial" panose="020B0604020202020204" pitchFamily="34" charset="0"/>
                <a:cs typeface="Arial" panose="020B0604020202020204" pitchFamily="34" charset="0"/>
              </a:rPr>
              <a:t>Reduced paid-up</a:t>
            </a:r>
            <a:r>
              <a:rPr lang="en-US" b="1" baseline="30000" dirty="0">
                <a:solidFill>
                  <a:srgbClr val="56C4EA"/>
                </a:solidFill>
                <a:latin typeface="Arial" panose="020B0604020202020204" pitchFamily="34" charset="0"/>
                <a:cs typeface="Arial" panose="020B0604020202020204" pitchFamily="34" charset="0"/>
              </a:rPr>
              <a:t>1</a:t>
            </a:r>
          </a:p>
        </p:txBody>
      </p:sp>
      <p:sp>
        <p:nvSpPr>
          <p:cNvPr id="22" name="Block Arc 21"/>
          <p:cNvSpPr/>
          <p:nvPr/>
        </p:nvSpPr>
        <p:spPr>
          <a:xfrm flipH="1" flipV="1">
            <a:off x="3714294" y="1832449"/>
            <a:ext cx="4233730" cy="4156058"/>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3605992" y="1801368"/>
            <a:ext cx="4233730" cy="4233730"/>
            <a:chOff x="7943665" y="1634769"/>
            <a:chExt cx="4233730" cy="4233730"/>
          </a:xfrm>
        </p:grpSpPr>
        <p:sp>
          <p:nvSpPr>
            <p:cNvPr id="24" name="Block Arc 23"/>
            <p:cNvSpPr/>
            <p:nvPr/>
          </p:nvSpPr>
          <p:spPr>
            <a:xfrm flipV="1">
              <a:off x="7943665" y="1634769"/>
              <a:ext cx="4233730" cy="4233730"/>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lock Arc 25"/>
            <p:cNvSpPr/>
            <p:nvPr/>
          </p:nvSpPr>
          <p:spPr>
            <a:xfrm>
              <a:off x="7943665" y="1634769"/>
              <a:ext cx="4233730" cy="4233730"/>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lock Arc 26"/>
            <p:cNvSpPr/>
            <p:nvPr/>
          </p:nvSpPr>
          <p:spPr>
            <a:xfrm flipH="1" flipV="1">
              <a:off x="7943665" y="1634769"/>
              <a:ext cx="4233730" cy="4233730"/>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p:cNvSpPr/>
            <p:nvPr/>
          </p:nvSpPr>
          <p:spPr>
            <a:xfrm flipH="1">
              <a:off x="7943665" y="1634769"/>
              <a:ext cx="4233730" cy="4233730"/>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Block Arc 28"/>
          <p:cNvSpPr/>
          <p:nvPr/>
        </p:nvSpPr>
        <p:spPr>
          <a:xfrm flipH="1">
            <a:off x="3605992" y="1726669"/>
            <a:ext cx="4233730" cy="4156058"/>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a:hlinkClick r:id="" action="ppaction://customshow?id=0&amp;return=true"/>
          </p:cNvPr>
          <p:cNvSpPr/>
          <p:nvPr/>
        </p:nvSpPr>
        <p:spPr>
          <a:xfrm>
            <a:off x="3408383" y="1837438"/>
            <a:ext cx="4233730" cy="4156058"/>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rot="190797" flipV="1">
            <a:off x="3600946" y="1999207"/>
            <a:ext cx="4233730" cy="4156058"/>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4600055" y="2862819"/>
            <a:ext cx="2156297" cy="215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00602" y="2593903"/>
            <a:ext cx="1536700" cy="584775"/>
          </a:xfrm>
          <a:prstGeom prst="rect">
            <a:avLst/>
          </a:prstGeom>
          <a:noFill/>
        </p:spPr>
        <p:txBody>
          <a:bodyPr wrap="square" rtlCol="0">
            <a:spAutoFit/>
          </a:bodyPr>
          <a:lstStyle/>
          <a:p>
            <a:pPr algn="ctr"/>
            <a:r>
              <a:rPr lang="en-US" sz="1600" b="1" dirty="0">
                <a:solidFill>
                  <a:schemeClr val="bg1"/>
                </a:solidFill>
              </a:rPr>
              <a:t>Long-term care</a:t>
            </a:r>
          </a:p>
        </p:txBody>
      </p:sp>
      <p:sp>
        <p:nvSpPr>
          <p:cNvPr id="34" name="TextBox 33"/>
          <p:cNvSpPr txBox="1"/>
          <p:nvPr/>
        </p:nvSpPr>
        <p:spPr>
          <a:xfrm>
            <a:off x="6293488" y="2619303"/>
            <a:ext cx="1320945" cy="584775"/>
          </a:xfrm>
          <a:prstGeom prst="rect">
            <a:avLst/>
          </a:prstGeom>
          <a:noFill/>
        </p:spPr>
        <p:txBody>
          <a:bodyPr wrap="square" rtlCol="0">
            <a:spAutoFit/>
          </a:bodyPr>
          <a:lstStyle/>
          <a:p>
            <a:pPr algn="ctr"/>
            <a:r>
              <a:rPr lang="en-US" sz="1600" b="1" dirty="0">
                <a:solidFill>
                  <a:schemeClr val="tx2"/>
                </a:solidFill>
              </a:rPr>
              <a:t>Death benefit</a:t>
            </a:r>
          </a:p>
        </p:txBody>
      </p:sp>
      <p:sp>
        <p:nvSpPr>
          <p:cNvPr id="35" name="TextBox 34"/>
          <p:cNvSpPr txBox="1"/>
          <p:nvPr/>
        </p:nvSpPr>
        <p:spPr>
          <a:xfrm>
            <a:off x="6076447" y="4772323"/>
            <a:ext cx="1536700" cy="584775"/>
          </a:xfrm>
          <a:prstGeom prst="rect">
            <a:avLst/>
          </a:prstGeom>
          <a:noFill/>
        </p:spPr>
        <p:txBody>
          <a:bodyPr wrap="square" rtlCol="0">
            <a:spAutoFit/>
          </a:bodyPr>
          <a:lstStyle/>
          <a:p>
            <a:pPr algn="ctr"/>
            <a:r>
              <a:rPr lang="en-US" sz="1600" b="1" dirty="0">
                <a:solidFill>
                  <a:schemeClr val="bg1"/>
                </a:solidFill>
              </a:rPr>
              <a:t>Return of premium</a:t>
            </a:r>
            <a:endParaRPr lang="en-US" sz="1600" b="1" baseline="30000" dirty="0">
              <a:solidFill>
                <a:schemeClr val="bg1"/>
              </a:solidFill>
            </a:endParaRPr>
          </a:p>
        </p:txBody>
      </p:sp>
      <p:sp>
        <p:nvSpPr>
          <p:cNvPr id="36" name="TextBox 35"/>
          <p:cNvSpPr txBox="1"/>
          <p:nvPr/>
        </p:nvSpPr>
        <p:spPr>
          <a:xfrm>
            <a:off x="3786856" y="4603617"/>
            <a:ext cx="1278028" cy="830997"/>
          </a:xfrm>
          <a:prstGeom prst="rect">
            <a:avLst/>
          </a:prstGeom>
          <a:noFill/>
        </p:spPr>
        <p:txBody>
          <a:bodyPr wrap="square" rtlCol="0">
            <a:spAutoFit/>
          </a:bodyPr>
          <a:lstStyle/>
          <a:p>
            <a:pPr algn="ctr"/>
            <a:r>
              <a:rPr lang="en-US" sz="1600" b="1" spc="-20" dirty="0">
                <a:solidFill>
                  <a:schemeClr val="tx2"/>
                </a:solidFill>
              </a:rPr>
              <a:t>Reduced paid-up benefit</a:t>
            </a:r>
            <a:endParaRPr lang="en-US" sz="1600" b="1" spc="-20" baseline="30000" dirty="0">
              <a:solidFill>
                <a:schemeClr val="tx2"/>
              </a:solidFill>
            </a:endParaRPr>
          </a:p>
        </p:txBody>
      </p:sp>
      <p:sp>
        <p:nvSpPr>
          <p:cNvPr id="37" name="TextBox 36"/>
          <p:cNvSpPr txBox="1"/>
          <p:nvPr/>
        </p:nvSpPr>
        <p:spPr>
          <a:xfrm>
            <a:off x="4600055" y="3486404"/>
            <a:ext cx="2215725" cy="707886"/>
          </a:xfrm>
          <a:prstGeom prst="rect">
            <a:avLst/>
          </a:prstGeom>
          <a:noFill/>
        </p:spPr>
        <p:txBody>
          <a:bodyPr wrap="square" rtlCol="0">
            <a:spAutoFit/>
          </a:bodyPr>
          <a:lstStyle/>
          <a:p>
            <a:pPr algn="ctr"/>
            <a:r>
              <a:rPr lang="en-US" sz="2000" b="1" dirty="0"/>
              <a:t>FOUR GUARANTEES</a:t>
            </a:r>
          </a:p>
        </p:txBody>
      </p:sp>
      <p:sp>
        <p:nvSpPr>
          <p:cNvPr id="21" name="Rectangle 20">
            <a:extLst>
              <a:ext uri="{FF2B5EF4-FFF2-40B4-BE49-F238E27FC236}">
                <a16:creationId xmlns:a16="http://schemas.microsoft.com/office/drawing/2014/main" id="{34B8A0E1-3476-4A89-9CE0-9B494FFC9FE7}"/>
              </a:ext>
            </a:extLst>
          </p:cNvPr>
          <p:cNvSpPr/>
          <p:nvPr/>
        </p:nvSpPr>
        <p:spPr>
          <a:xfrm>
            <a:off x="384048" y="6377942"/>
            <a:ext cx="11811000" cy="461665"/>
          </a:xfrm>
          <a:prstGeom prst="rect">
            <a:avLst/>
          </a:prstGeom>
        </p:spPr>
        <p:txBody>
          <a:bodyPr wrap="square">
            <a:spAutoFit/>
          </a:bodyPr>
          <a:lstStyle/>
          <a:p>
            <a:r>
              <a:rPr lang="en-US" sz="1200" dirty="0">
                <a:cs typeface="Arial"/>
              </a:rPr>
              <a:t>1. Reduced paid-up benefit refers to the reduced paid-up nonforfeiture benefit that purchases paid-up insurance in the event of premium lapse. </a:t>
            </a:r>
          </a:p>
          <a:p>
            <a:r>
              <a:rPr lang="en-US" sz="1200" dirty="0">
                <a:cs typeface="Arial"/>
              </a:rPr>
              <a:t>This is a hypothetical example for illustrative purposes only.</a:t>
            </a:r>
          </a:p>
        </p:txBody>
      </p:sp>
    </p:spTree>
    <p:extLst>
      <p:ext uri="{BB962C8B-B14F-4D97-AF65-F5344CB8AC3E}">
        <p14:creationId xmlns:p14="http://schemas.microsoft.com/office/powerpoint/2010/main" val="22256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p:txBody>
          <a:bodyPr/>
          <a:lstStyle/>
          <a:p>
            <a:r>
              <a:rPr lang="en-US" dirty="0"/>
              <a:t>Why is having a long-term care plan important?</a:t>
            </a:r>
          </a:p>
        </p:txBody>
      </p:sp>
      <p:graphicFrame>
        <p:nvGraphicFramePr>
          <p:cNvPr id="33" name="Chart 32">
            <a:extLst>
              <a:ext uri="{FF2B5EF4-FFF2-40B4-BE49-F238E27FC236}">
                <a16:creationId xmlns:a16="http://schemas.microsoft.com/office/drawing/2014/main" id="{41BF18C9-E87B-495E-B05A-2F71CBDDFEEC}"/>
              </a:ext>
            </a:extLst>
          </p:cNvPr>
          <p:cNvGraphicFramePr>
            <a:graphicFrameLocks/>
          </p:cNvGraphicFramePr>
          <p:nvPr>
            <p:extLst>
              <p:ext uri="{D42A27DB-BD31-4B8C-83A1-F6EECF244321}">
                <p14:modId xmlns:p14="http://schemas.microsoft.com/office/powerpoint/2010/main" val="2521214246"/>
              </p:ext>
            </p:extLst>
          </p:nvPr>
        </p:nvGraphicFramePr>
        <p:xfrm>
          <a:off x="3096986" y="2423713"/>
          <a:ext cx="5060077" cy="3773887"/>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a:extLst>
              <a:ext uri="{FF2B5EF4-FFF2-40B4-BE49-F238E27FC236}">
                <a16:creationId xmlns:a16="http://schemas.microsoft.com/office/drawing/2014/main" id="{6C6091E8-09D4-419F-BCAC-F23BD12CF6AC}"/>
              </a:ext>
            </a:extLst>
          </p:cNvPr>
          <p:cNvCxnSpPr>
            <a:cxnSpLocks/>
          </p:cNvCxnSpPr>
          <p:nvPr/>
        </p:nvCxnSpPr>
        <p:spPr>
          <a:xfrm>
            <a:off x="7007399" y="2617657"/>
            <a:ext cx="389149" cy="0"/>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AB569DA-AE14-48F7-BDC6-94852A1F7695}"/>
              </a:ext>
            </a:extLst>
          </p:cNvPr>
          <p:cNvSpPr txBox="1"/>
          <p:nvPr/>
        </p:nvSpPr>
        <p:spPr>
          <a:xfrm>
            <a:off x="7673801" y="2471100"/>
            <a:ext cx="1997840" cy="276999"/>
          </a:xfrm>
          <a:prstGeom prst="rect">
            <a:avLst/>
          </a:prstGeom>
          <a:noFill/>
        </p:spPr>
        <p:txBody>
          <a:bodyPr wrap="square" rtlCol="0">
            <a:spAutoFit/>
          </a:bodyPr>
          <a:lstStyle/>
          <a:p>
            <a:r>
              <a:rPr lang="en-US" sz="1200" b="1" dirty="0">
                <a:solidFill>
                  <a:srgbClr val="00B050"/>
                </a:solidFill>
              </a:rPr>
              <a:t>Income: $80,000</a:t>
            </a:r>
          </a:p>
        </p:txBody>
      </p:sp>
      <p:sp>
        <p:nvSpPr>
          <p:cNvPr id="19" name="TextBox 18">
            <a:extLst>
              <a:ext uri="{FF2B5EF4-FFF2-40B4-BE49-F238E27FC236}">
                <a16:creationId xmlns:a16="http://schemas.microsoft.com/office/drawing/2014/main" id="{F474FDE5-ED30-4E25-B7BC-7523DD95ABEF}"/>
              </a:ext>
            </a:extLst>
          </p:cNvPr>
          <p:cNvSpPr txBox="1"/>
          <p:nvPr/>
        </p:nvSpPr>
        <p:spPr>
          <a:xfrm>
            <a:off x="7673801" y="2715432"/>
            <a:ext cx="2119369" cy="276999"/>
          </a:xfrm>
          <a:prstGeom prst="rect">
            <a:avLst/>
          </a:prstGeom>
          <a:noFill/>
        </p:spPr>
        <p:txBody>
          <a:bodyPr wrap="square" rtlCol="0">
            <a:spAutoFit/>
          </a:bodyPr>
          <a:lstStyle/>
          <a:p>
            <a:r>
              <a:rPr lang="en-US" sz="1200" b="1" dirty="0">
                <a:solidFill>
                  <a:srgbClr val="FF0000"/>
                </a:solidFill>
              </a:rPr>
              <a:t>Living expenses: $60,000</a:t>
            </a:r>
          </a:p>
        </p:txBody>
      </p:sp>
      <p:sp>
        <p:nvSpPr>
          <p:cNvPr id="20" name="TextBox 19">
            <a:extLst>
              <a:ext uri="{FF2B5EF4-FFF2-40B4-BE49-F238E27FC236}">
                <a16:creationId xmlns:a16="http://schemas.microsoft.com/office/drawing/2014/main" id="{9AA6EB0C-1CF0-41E3-BD20-D0C1B7ACB077}"/>
              </a:ext>
            </a:extLst>
          </p:cNvPr>
          <p:cNvSpPr txBox="1"/>
          <p:nvPr/>
        </p:nvSpPr>
        <p:spPr>
          <a:xfrm>
            <a:off x="7673801" y="2959764"/>
            <a:ext cx="1997840" cy="276999"/>
          </a:xfrm>
          <a:prstGeom prst="rect">
            <a:avLst/>
          </a:prstGeom>
          <a:noFill/>
        </p:spPr>
        <p:txBody>
          <a:bodyPr wrap="square" rtlCol="0">
            <a:spAutoFit/>
          </a:bodyPr>
          <a:lstStyle/>
          <a:p>
            <a:r>
              <a:rPr lang="en-US" sz="1200" b="1" dirty="0">
                <a:solidFill>
                  <a:srgbClr val="FF0000"/>
                </a:solidFill>
              </a:rPr>
              <a:t>LTC expenses: $75,000</a:t>
            </a:r>
          </a:p>
        </p:txBody>
      </p:sp>
      <p:sp>
        <p:nvSpPr>
          <p:cNvPr id="24" name="TextBox 23">
            <a:extLst>
              <a:ext uri="{FF2B5EF4-FFF2-40B4-BE49-F238E27FC236}">
                <a16:creationId xmlns:a16="http://schemas.microsoft.com/office/drawing/2014/main" id="{D97FC40A-0F73-4431-9A81-426248C61C9E}"/>
              </a:ext>
            </a:extLst>
          </p:cNvPr>
          <p:cNvSpPr txBox="1"/>
          <p:nvPr/>
        </p:nvSpPr>
        <p:spPr>
          <a:xfrm>
            <a:off x="7673801" y="3204095"/>
            <a:ext cx="1997840" cy="276999"/>
          </a:xfrm>
          <a:prstGeom prst="rect">
            <a:avLst/>
          </a:prstGeom>
          <a:noFill/>
        </p:spPr>
        <p:txBody>
          <a:bodyPr wrap="square" rtlCol="0">
            <a:spAutoFit/>
          </a:bodyPr>
          <a:lstStyle/>
          <a:p>
            <a:r>
              <a:rPr lang="en-US" sz="1200" b="1" dirty="0">
                <a:solidFill>
                  <a:srgbClr val="FF0000"/>
                </a:solidFill>
              </a:rPr>
              <a:t>Total expenses: $135,000</a:t>
            </a:r>
          </a:p>
        </p:txBody>
      </p:sp>
      <p:cxnSp>
        <p:nvCxnSpPr>
          <p:cNvPr id="53" name="Straight Arrow Connector 52">
            <a:extLst>
              <a:ext uri="{FF2B5EF4-FFF2-40B4-BE49-F238E27FC236}">
                <a16:creationId xmlns:a16="http://schemas.microsoft.com/office/drawing/2014/main" id="{817CBD64-BB5A-4DFF-B16E-12EBF4502B6A}"/>
              </a:ext>
            </a:extLst>
          </p:cNvPr>
          <p:cNvCxnSpPr>
            <a:cxnSpLocks/>
          </p:cNvCxnSpPr>
          <p:nvPr/>
        </p:nvCxnSpPr>
        <p:spPr>
          <a:xfrm>
            <a:off x="7396548" y="4614747"/>
            <a:ext cx="381000" cy="32668"/>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F0C60C6-D1E5-4BBE-9BB1-8AAAC378EE1B}"/>
              </a:ext>
            </a:extLst>
          </p:cNvPr>
          <p:cNvCxnSpPr>
            <a:cxnSpLocks/>
          </p:cNvCxnSpPr>
          <p:nvPr/>
        </p:nvCxnSpPr>
        <p:spPr>
          <a:xfrm>
            <a:off x="8580998" y="4702074"/>
            <a:ext cx="375950" cy="0"/>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38070BA-98D8-461E-B229-D8E5DF41BBAA}"/>
              </a:ext>
            </a:extLst>
          </p:cNvPr>
          <p:cNvSpPr txBox="1"/>
          <p:nvPr/>
        </p:nvSpPr>
        <p:spPr>
          <a:xfrm>
            <a:off x="9004989" y="4557957"/>
            <a:ext cx="1997840" cy="276999"/>
          </a:xfrm>
          <a:prstGeom prst="rect">
            <a:avLst/>
          </a:prstGeom>
          <a:noFill/>
        </p:spPr>
        <p:txBody>
          <a:bodyPr wrap="square" rtlCol="0">
            <a:spAutoFit/>
          </a:bodyPr>
          <a:lstStyle/>
          <a:p>
            <a:r>
              <a:rPr lang="en-US" sz="1200" b="1" dirty="0">
                <a:solidFill>
                  <a:srgbClr val="00B050"/>
                </a:solidFill>
              </a:rPr>
              <a:t>LTC benefit</a:t>
            </a:r>
          </a:p>
        </p:txBody>
      </p:sp>
      <p:sp>
        <p:nvSpPr>
          <p:cNvPr id="50" name="TextBox 49">
            <a:extLst>
              <a:ext uri="{FF2B5EF4-FFF2-40B4-BE49-F238E27FC236}">
                <a16:creationId xmlns:a16="http://schemas.microsoft.com/office/drawing/2014/main" id="{63BC1A5A-76D0-42B5-AC83-BF8D7C3749AF}"/>
              </a:ext>
            </a:extLst>
          </p:cNvPr>
          <p:cNvSpPr txBox="1"/>
          <p:nvPr/>
        </p:nvSpPr>
        <p:spPr>
          <a:xfrm>
            <a:off x="9004989" y="4802289"/>
            <a:ext cx="2119369" cy="276999"/>
          </a:xfrm>
          <a:prstGeom prst="rect">
            <a:avLst/>
          </a:prstGeom>
          <a:noFill/>
        </p:spPr>
        <p:txBody>
          <a:bodyPr wrap="square" rtlCol="0">
            <a:spAutoFit/>
          </a:bodyPr>
          <a:lstStyle/>
          <a:p>
            <a:r>
              <a:rPr lang="en-US" sz="1200" b="1" dirty="0">
                <a:solidFill>
                  <a:srgbClr val="FF0000"/>
                </a:solidFill>
              </a:rPr>
              <a:t>LTC expenses: $75,000</a:t>
            </a:r>
          </a:p>
        </p:txBody>
      </p:sp>
      <p:sp>
        <p:nvSpPr>
          <p:cNvPr id="54" name="Partial Circle 53">
            <a:extLst>
              <a:ext uri="{FF2B5EF4-FFF2-40B4-BE49-F238E27FC236}">
                <a16:creationId xmlns:a16="http://schemas.microsoft.com/office/drawing/2014/main" id="{40520CC7-9637-43AD-AABA-80A69232CCA8}"/>
              </a:ext>
            </a:extLst>
          </p:cNvPr>
          <p:cNvSpPr/>
          <p:nvPr/>
        </p:nvSpPr>
        <p:spPr>
          <a:xfrm>
            <a:off x="4976434" y="3283900"/>
            <a:ext cx="2333973" cy="2369313"/>
          </a:xfrm>
          <a:prstGeom prst="pie">
            <a:avLst>
              <a:gd name="adj1" fmla="val 21585285"/>
              <a:gd name="adj2" fmla="val 1500008"/>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a:extLst>
              <a:ext uri="{FF2B5EF4-FFF2-40B4-BE49-F238E27FC236}">
                <a16:creationId xmlns:a16="http://schemas.microsoft.com/office/drawing/2014/main" id="{73F2E1B3-B39E-4E45-BD04-D2C9533D3EC6}"/>
              </a:ext>
            </a:extLst>
          </p:cNvPr>
          <p:cNvGrpSpPr/>
          <p:nvPr/>
        </p:nvGrpSpPr>
        <p:grpSpPr>
          <a:xfrm>
            <a:off x="7825330" y="4476200"/>
            <a:ext cx="1997840" cy="780213"/>
            <a:chOff x="6315844" y="4476200"/>
            <a:chExt cx="1997840" cy="780213"/>
          </a:xfrm>
        </p:grpSpPr>
        <p:pic>
          <p:nvPicPr>
            <p:cNvPr id="43" name="Picture 42">
              <a:extLst>
                <a:ext uri="{FF2B5EF4-FFF2-40B4-BE49-F238E27FC236}">
                  <a16:creationId xmlns:a16="http://schemas.microsoft.com/office/drawing/2014/main" id="{F30C933F-64CF-418C-9298-A93220DF6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5977" y="4476200"/>
              <a:ext cx="559281" cy="503214"/>
            </a:xfrm>
            <a:prstGeom prst="rect">
              <a:avLst/>
            </a:prstGeom>
          </p:spPr>
        </p:pic>
        <p:sp>
          <p:nvSpPr>
            <p:cNvPr id="56" name="TextBox 55">
              <a:extLst>
                <a:ext uri="{FF2B5EF4-FFF2-40B4-BE49-F238E27FC236}">
                  <a16:creationId xmlns:a16="http://schemas.microsoft.com/office/drawing/2014/main" id="{7C3A7F3F-D113-4013-9D01-4B9E2275329D}"/>
                </a:ext>
              </a:extLst>
            </p:cNvPr>
            <p:cNvSpPr txBox="1"/>
            <p:nvPr/>
          </p:nvSpPr>
          <p:spPr>
            <a:xfrm>
              <a:off x="6315844" y="4979414"/>
              <a:ext cx="1997840" cy="276999"/>
            </a:xfrm>
            <a:prstGeom prst="rect">
              <a:avLst/>
            </a:prstGeom>
            <a:noFill/>
          </p:spPr>
          <p:txBody>
            <a:bodyPr wrap="square" rtlCol="0">
              <a:spAutoFit/>
            </a:bodyPr>
            <a:lstStyle/>
            <a:p>
              <a:r>
                <a:rPr lang="en-US" sz="1200" b="1" dirty="0">
                  <a:solidFill>
                    <a:schemeClr val="tx2"/>
                  </a:solidFill>
                </a:rPr>
                <a:t>LTC plan</a:t>
              </a:r>
            </a:p>
          </p:txBody>
        </p:sp>
      </p:grpSp>
      <p:sp>
        <p:nvSpPr>
          <p:cNvPr id="3" name="TextBox 2">
            <a:extLst>
              <a:ext uri="{FF2B5EF4-FFF2-40B4-BE49-F238E27FC236}">
                <a16:creationId xmlns:a16="http://schemas.microsoft.com/office/drawing/2014/main" id="{16349EAE-1D53-4B24-BB13-2822C8FA7EC9}"/>
              </a:ext>
            </a:extLst>
          </p:cNvPr>
          <p:cNvSpPr txBox="1"/>
          <p:nvPr/>
        </p:nvSpPr>
        <p:spPr>
          <a:xfrm>
            <a:off x="643755" y="6486105"/>
            <a:ext cx="7518400" cy="230832"/>
          </a:xfrm>
          <a:prstGeom prst="rect">
            <a:avLst/>
          </a:prstGeom>
          <a:noFill/>
        </p:spPr>
        <p:txBody>
          <a:bodyPr wrap="square" rtlCol="0">
            <a:spAutoFit/>
          </a:bodyPr>
          <a:lstStyle/>
          <a:p>
            <a:r>
              <a:rPr lang="en-US" sz="900" dirty="0"/>
              <a:t>This is a hypothetical example for illustrative purposes only.</a:t>
            </a:r>
          </a:p>
        </p:txBody>
      </p:sp>
      <p:grpSp>
        <p:nvGrpSpPr>
          <p:cNvPr id="10" name="Group 9">
            <a:extLst>
              <a:ext uri="{FF2B5EF4-FFF2-40B4-BE49-F238E27FC236}">
                <a16:creationId xmlns:a16="http://schemas.microsoft.com/office/drawing/2014/main" id="{6D4CFC39-B180-4FD9-B4DA-9571A5EA5BAF}"/>
              </a:ext>
            </a:extLst>
          </p:cNvPr>
          <p:cNvGrpSpPr/>
          <p:nvPr/>
        </p:nvGrpSpPr>
        <p:grpSpPr>
          <a:xfrm>
            <a:off x="946356" y="3429000"/>
            <a:ext cx="3606115" cy="1354217"/>
            <a:chOff x="946356" y="3429000"/>
            <a:chExt cx="3606115" cy="1354217"/>
          </a:xfrm>
        </p:grpSpPr>
        <p:sp>
          <p:nvSpPr>
            <p:cNvPr id="4" name="TextBox 3">
              <a:extLst>
                <a:ext uri="{FF2B5EF4-FFF2-40B4-BE49-F238E27FC236}">
                  <a16:creationId xmlns:a16="http://schemas.microsoft.com/office/drawing/2014/main" id="{F6231506-8B44-48BE-9A67-FD4A44C93BE7}"/>
                </a:ext>
              </a:extLst>
            </p:cNvPr>
            <p:cNvSpPr txBox="1"/>
            <p:nvPr/>
          </p:nvSpPr>
          <p:spPr>
            <a:xfrm>
              <a:off x="1067393" y="3429000"/>
              <a:ext cx="3485078" cy="1354217"/>
            </a:xfrm>
            <a:prstGeom prst="rect">
              <a:avLst/>
            </a:prstGeom>
            <a:noFill/>
          </p:spPr>
          <p:txBody>
            <a:bodyPr wrap="square" rtlCol="0">
              <a:spAutoFit/>
            </a:bodyPr>
            <a:lstStyle/>
            <a:p>
              <a:pPr>
                <a:spcAft>
                  <a:spcPts val="600"/>
                </a:spcAft>
              </a:pPr>
              <a:r>
                <a:rPr lang="en-US" sz="1200" dirty="0"/>
                <a:t>Investments/retirement savings</a:t>
              </a:r>
            </a:p>
            <a:p>
              <a:pPr>
                <a:spcAft>
                  <a:spcPts val="600"/>
                </a:spcAft>
              </a:pPr>
              <a:r>
                <a:rPr lang="en-US" sz="1200" dirty="0"/>
                <a:t>Tangible assets (home, car, cabin)</a:t>
              </a:r>
            </a:p>
            <a:p>
              <a:pPr>
                <a:spcAft>
                  <a:spcPts val="600"/>
                </a:spcAft>
              </a:pPr>
              <a:r>
                <a:rPr lang="en-US" sz="1200" dirty="0"/>
                <a:t>Liquid assets</a:t>
              </a:r>
            </a:p>
            <a:p>
              <a:pPr>
                <a:spcAft>
                  <a:spcPts val="600"/>
                </a:spcAft>
              </a:pPr>
              <a:r>
                <a:rPr lang="en-US" sz="1200" dirty="0"/>
                <a:t>Life insurance</a:t>
              </a:r>
            </a:p>
            <a:p>
              <a:endParaRPr lang="en-US" sz="1400" dirty="0"/>
            </a:p>
          </p:txBody>
        </p:sp>
        <p:sp>
          <p:nvSpPr>
            <p:cNvPr id="5" name="Rectangle 4">
              <a:extLst>
                <a:ext uri="{FF2B5EF4-FFF2-40B4-BE49-F238E27FC236}">
                  <a16:creationId xmlns:a16="http://schemas.microsoft.com/office/drawing/2014/main" id="{B44DF5E6-AF9E-45AE-BB86-B3B577CAF52E}"/>
                </a:ext>
              </a:extLst>
            </p:cNvPr>
            <p:cNvSpPr/>
            <p:nvPr/>
          </p:nvSpPr>
          <p:spPr>
            <a:xfrm>
              <a:off x="946356" y="3509182"/>
              <a:ext cx="138499" cy="138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02CEFE-0F0B-4EF1-AECC-0442DBCA7A7E}"/>
                </a:ext>
              </a:extLst>
            </p:cNvPr>
            <p:cNvSpPr/>
            <p:nvPr/>
          </p:nvSpPr>
          <p:spPr>
            <a:xfrm>
              <a:off x="946356" y="3766759"/>
              <a:ext cx="138499" cy="138499"/>
            </a:xfrm>
            <a:prstGeom prst="rect">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39554B-B194-4D59-AB18-6E76FE54E74E}"/>
                </a:ext>
              </a:extLst>
            </p:cNvPr>
            <p:cNvSpPr/>
            <p:nvPr/>
          </p:nvSpPr>
          <p:spPr>
            <a:xfrm>
              <a:off x="946356" y="4024336"/>
              <a:ext cx="138499" cy="13849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789D73-A1FC-4B8D-966E-32B38C789776}"/>
                </a:ext>
              </a:extLst>
            </p:cNvPr>
            <p:cNvSpPr/>
            <p:nvPr/>
          </p:nvSpPr>
          <p:spPr>
            <a:xfrm>
              <a:off x="946356" y="4281914"/>
              <a:ext cx="138499" cy="138499"/>
            </a:xfrm>
            <a:prstGeom prst="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80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24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499"/>
                                          </p:stCondLst>
                                        </p:cTn>
                                        <p:tgtEl>
                                          <p:spTgt spid="2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750"/>
                                        <p:tgtEl>
                                          <p:spTgt spid="54"/>
                                        </p:tgtEl>
                                      </p:cBhvr>
                                    </p:animEffect>
                                  </p:childTnLst>
                                </p:cTn>
                              </p:par>
                              <p:par>
                                <p:cTn id="39" presetID="22" presetClass="entr" presetSubtype="8" fill="hold" nodeType="withEffect">
                                  <p:stCondLst>
                                    <p:cond delay="75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par>
                                <p:cTn id="42" presetID="22" presetClass="entr" presetSubtype="8" fill="hold" nodeType="withEffect">
                                  <p:stCondLst>
                                    <p:cond delay="100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17" grpId="0"/>
      <p:bldP spid="19" grpId="0"/>
      <p:bldP spid="20" grpId="0"/>
      <p:bldP spid="20" grpId="1"/>
      <p:bldP spid="24" grpId="0"/>
      <p:bldP spid="24" grpId="1"/>
      <p:bldP spid="49" grpId="0"/>
      <p:bldP spid="50" grpId="0"/>
      <p:bldP spid="5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76300" y="1447799"/>
            <a:ext cx="3695700" cy="1658815"/>
          </a:xfrm>
        </p:spPr>
        <p:txBody>
          <a:bodyPr/>
          <a:lstStyle/>
          <a:p>
            <a:r>
              <a:rPr lang="en-US" b="1" dirty="0">
                <a:latin typeface="Arial" panose="020B0604020202020204" pitchFamily="34" charset="0"/>
                <a:cs typeface="Arial" panose="020B0604020202020204" pitchFamily="34" charset="0"/>
              </a:rPr>
              <a:t>Four guarantees: </a:t>
            </a:r>
            <a:r>
              <a:rPr lang="en-US" b="1" dirty="0">
                <a:solidFill>
                  <a:srgbClr val="94C83C"/>
                </a:solidFill>
                <a:latin typeface="Arial" panose="020B0604020202020204" pitchFamily="34" charset="0"/>
                <a:cs typeface="Arial" panose="020B0604020202020204" pitchFamily="34" charset="0"/>
              </a:rPr>
              <a:t>Death benefit</a:t>
            </a:r>
            <a:endParaRPr lang="en-US" b="1" baseline="30000" dirty="0">
              <a:solidFill>
                <a:srgbClr val="94C83C"/>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3900" y="1903489"/>
            <a:ext cx="722318" cy="771379"/>
          </a:xfrm>
          <a:prstGeom prst="rect">
            <a:avLst/>
          </a:prstGeom>
        </p:spPr>
      </p:pic>
      <p:sp>
        <p:nvSpPr>
          <p:cNvPr id="19" name="Rectangle 18"/>
          <p:cNvSpPr/>
          <p:nvPr/>
        </p:nvSpPr>
        <p:spPr>
          <a:xfrm>
            <a:off x="8834584" y="2737282"/>
            <a:ext cx="1620957" cy="646331"/>
          </a:xfrm>
          <a:prstGeom prst="rect">
            <a:avLst/>
          </a:prstGeom>
        </p:spPr>
        <p:txBody>
          <a:bodyPr wrap="none">
            <a:spAutoFit/>
          </a:bodyPr>
          <a:lstStyle/>
          <a:p>
            <a:pPr algn="ctr"/>
            <a:r>
              <a:rPr lang="en-US" b="1" dirty="0">
                <a:solidFill>
                  <a:srgbClr val="94C83C"/>
                </a:solidFill>
              </a:rPr>
              <a:t>$100,000</a:t>
            </a:r>
          </a:p>
          <a:p>
            <a:pPr algn="ctr"/>
            <a:r>
              <a:rPr lang="en-US" b="1" dirty="0">
                <a:solidFill>
                  <a:srgbClr val="94C83C"/>
                </a:solidFill>
              </a:rPr>
              <a:t>death benefit</a:t>
            </a:r>
          </a:p>
        </p:txBody>
      </p:sp>
      <p:sp>
        <p:nvSpPr>
          <p:cNvPr id="26" name="Block Arc 25"/>
          <p:cNvSpPr/>
          <p:nvPr/>
        </p:nvSpPr>
        <p:spPr>
          <a:xfrm flipH="1" flipV="1">
            <a:off x="3714294" y="1832449"/>
            <a:ext cx="4233730" cy="4156058"/>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3605992" y="1801368"/>
            <a:ext cx="4233730" cy="4233730"/>
            <a:chOff x="7943665" y="1634769"/>
            <a:chExt cx="4233730" cy="4233730"/>
          </a:xfrm>
        </p:grpSpPr>
        <p:sp>
          <p:nvSpPr>
            <p:cNvPr id="28" name="Block Arc 27"/>
            <p:cNvSpPr/>
            <p:nvPr/>
          </p:nvSpPr>
          <p:spPr>
            <a:xfrm flipV="1">
              <a:off x="7943665" y="1634769"/>
              <a:ext cx="4233730" cy="4233730"/>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p:cNvSpPr/>
            <p:nvPr/>
          </p:nvSpPr>
          <p:spPr>
            <a:xfrm>
              <a:off x="7943665" y="1634769"/>
              <a:ext cx="4233730" cy="4233730"/>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p:cNvSpPr/>
            <p:nvPr/>
          </p:nvSpPr>
          <p:spPr>
            <a:xfrm flipH="1" flipV="1">
              <a:off x="7943665" y="1634769"/>
              <a:ext cx="4233730" cy="4233730"/>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flipH="1">
              <a:off x="7943665" y="1634769"/>
              <a:ext cx="4233730" cy="4233730"/>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Block Arc 31"/>
          <p:cNvSpPr/>
          <p:nvPr/>
        </p:nvSpPr>
        <p:spPr>
          <a:xfrm flipH="1">
            <a:off x="3605992" y="1726669"/>
            <a:ext cx="4233730" cy="4156058"/>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lock Arc 32">
            <a:hlinkClick r:id="" action="ppaction://customshow?id=0&amp;return=true"/>
          </p:cNvPr>
          <p:cNvSpPr/>
          <p:nvPr/>
        </p:nvSpPr>
        <p:spPr>
          <a:xfrm>
            <a:off x="3408383" y="1837438"/>
            <a:ext cx="4233730" cy="4156058"/>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lock Arc 33"/>
          <p:cNvSpPr/>
          <p:nvPr/>
        </p:nvSpPr>
        <p:spPr>
          <a:xfrm rot="190797" flipV="1">
            <a:off x="3600946" y="1999207"/>
            <a:ext cx="4233730" cy="4156058"/>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4600055" y="2862819"/>
            <a:ext cx="2156297" cy="215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00602" y="2593903"/>
            <a:ext cx="1536700" cy="584775"/>
          </a:xfrm>
          <a:prstGeom prst="rect">
            <a:avLst/>
          </a:prstGeom>
          <a:noFill/>
        </p:spPr>
        <p:txBody>
          <a:bodyPr wrap="square" rtlCol="0">
            <a:spAutoFit/>
          </a:bodyPr>
          <a:lstStyle/>
          <a:p>
            <a:pPr algn="ctr"/>
            <a:r>
              <a:rPr lang="en-US" sz="1600" b="1" dirty="0">
                <a:solidFill>
                  <a:schemeClr val="bg1"/>
                </a:solidFill>
              </a:rPr>
              <a:t>Long-term care</a:t>
            </a:r>
          </a:p>
        </p:txBody>
      </p:sp>
      <p:sp>
        <p:nvSpPr>
          <p:cNvPr id="37" name="TextBox 36"/>
          <p:cNvSpPr txBox="1"/>
          <p:nvPr/>
        </p:nvSpPr>
        <p:spPr>
          <a:xfrm>
            <a:off x="6293488" y="2619303"/>
            <a:ext cx="1320945" cy="584775"/>
          </a:xfrm>
          <a:prstGeom prst="rect">
            <a:avLst/>
          </a:prstGeom>
          <a:noFill/>
        </p:spPr>
        <p:txBody>
          <a:bodyPr wrap="square" rtlCol="0">
            <a:spAutoFit/>
          </a:bodyPr>
          <a:lstStyle/>
          <a:p>
            <a:pPr algn="ctr"/>
            <a:r>
              <a:rPr lang="en-US" sz="1600" b="1" dirty="0">
                <a:solidFill>
                  <a:schemeClr val="tx2"/>
                </a:solidFill>
              </a:rPr>
              <a:t>Death benefit</a:t>
            </a:r>
          </a:p>
        </p:txBody>
      </p:sp>
      <p:sp>
        <p:nvSpPr>
          <p:cNvPr id="38" name="TextBox 37"/>
          <p:cNvSpPr txBox="1"/>
          <p:nvPr/>
        </p:nvSpPr>
        <p:spPr>
          <a:xfrm>
            <a:off x="6076447" y="4772323"/>
            <a:ext cx="1536700" cy="584775"/>
          </a:xfrm>
          <a:prstGeom prst="rect">
            <a:avLst/>
          </a:prstGeom>
          <a:noFill/>
        </p:spPr>
        <p:txBody>
          <a:bodyPr wrap="square" rtlCol="0">
            <a:spAutoFit/>
          </a:bodyPr>
          <a:lstStyle/>
          <a:p>
            <a:pPr algn="ctr"/>
            <a:r>
              <a:rPr lang="en-US" sz="1600" b="1" dirty="0">
                <a:solidFill>
                  <a:schemeClr val="bg1"/>
                </a:solidFill>
              </a:rPr>
              <a:t>Return of premium</a:t>
            </a:r>
            <a:endParaRPr lang="en-US" sz="1600" b="1" baseline="30000" dirty="0">
              <a:solidFill>
                <a:schemeClr val="bg1"/>
              </a:solidFill>
            </a:endParaRPr>
          </a:p>
        </p:txBody>
      </p:sp>
      <p:sp>
        <p:nvSpPr>
          <p:cNvPr id="39" name="TextBox 38"/>
          <p:cNvSpPr txBox="1"/>
          <p:nvPr/>
        </p:nvSpPr>
        <p:spPr>
          <a:xfrm>
            <a:off x="3786856" y="4603617"/>
            <a:ext cx="1278028" cy="830997"/>
          </a:xfrm>
          <a:prstGeom prst="rect">
            <a:avLst/>
          </a:prstGeom>
          <a:noFill/>
        </p:spPr>
        <p:txBody>
          <a:bodyPr wrap="square" rtlCol="0">
            <a:spAutoFit/>
          </a:bodyPr>
          <a:lstStyle/>
          <a:p>
            <a:pPr algn="ctr"/>
            <a:r>
              <a:rPr lang="en-US" sz="1600" b="1" spc="-20" dirty="0">
                <a:solidFill>
                  <a:schemeClr val="tx2"/>
                </a:solidFill>
              </a:rPr>
              <a:t>Reduced paid-up benefit</a:t>
            </a:r>
            <a:endParaRPr lang="en-US" sz="1600" b="1" spc="-20" baseline="30000" dirty="0">
              <a:solidFill>
                <a:schemeClr val="tx2"/>
              </a:solidFill>
            </a:endParaRPr>
          </a:p>
        </p:txBody>
      </p:sp>
      <p:sp>
        <p:nvSpPr>
          <p:cNvPr id="40" name="TextBox 39"/>
          <p:cNvSpPr txBox="1"/>
          <p:nvPr/>
        </p:nvSpPr>
        <p:spPr>
          <a:xfrm>
            <a:off x="4600055" y="3486404"/>
            <a:ext cx="2215725" cy="707886"/>
          </a:xfrm>
          <a:prstGeom prst="rect">
            <a:avLst/>
          </a:prstGeom>
          <a:noFill/>
        </p:spPr>
        <p:txBody>
          <a:bodyPr wrap="square" rtlCol="0">
            <a:spAutoFit/>
          </a:bodyPr>
          <a:lstStyle/>
          <a:p>
            <a:pPr algn="ctr"/>
            <a:r>
              <a:rPr lang="en-US" sz="2000" b="1" dirty="0"/>
              <a:t>FOUR GUARANTEES</a:t>
            </a:r>
          </a:p>
        </p:txBody>
      </p:sp>
      <p:sp>
        <p:nvSpPr>
          <p:cNvPr id="21" name="Rectangle 20">
            <a:extLst>
              <a:ext uri="{FF2B5EF4-FFF2-40B4-BE49-F238E27FC236}">
                <a16:creationId xmlns:a16="http://schemas.microsoft.com/office/drawing/2014/main" id="{2E09A0D1-8272-40DA-8BE2-A9A5BAA1DB6C}"/>
              </a:ext>
            </a:extLst>
          </p:cNvPr>
          <p:cNvSpPr/>
          <p:nvPr/>
        </p:nvSpPr>
        <p:spPr>
          <a:xfrm>
            <a:off x="381000" y="6569904"/>
            <a:ext cx="11811000" cy="276999"/>
          </a:xfrm>
          <a:prstGeom prst="rect">
            <a:avLst/>
          </a:prstGeom>
        </p:spPr>
        <p:txBody>
          <a:bodyPr wrap="square">
            <a:spAutoFit/>
          </a:bodyPr>
          <a:lstStyle/>
          <a:p>
            <a:r>
              <a:rPr lang="en-US" sz="1200" dirty="0">
                <a:cs typeface="Arial"/>
              </a:rPr>
              <a:t>This is a hypothetical example for illustrative purposes only.</a:t>
            </a:r>
          </a:p>
        </p:txBody>
      </p:sp>
    </p:spTree>
    <p:extLst>
      <p:ext uri="{BB962C8B-B14F-4D97-AF65-F5344CB8AC3E}">
        <p14:creationId xmlns:p14="http://schemas.microsoft.com/office/powerpoint/2010/main" val="36669671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7211" y="4436124"/>
            <a:ext cx="891012" cy="771379"/>
          </a:xfrm>
          <a:prstGeom prst="rect">
            <a:avLst/>
          </a:prstGeom>
        </p:spPr>
      </p:pic>
      <p:sp>
        <p:nvSpPr>
          <p:cNvPr id="12" name="Rectangle 11"/>
          <p:cNvSpPr/>
          <p:nvPr/>
        </p:nvSpPr>
        <p:spPr>
          <a:xfrm>
            <a:off x="7184852" y="5454428"/>
            <a:ext cx="3355407" cy="553998"/>
          </a:xfrm>
          <a:prstGeom prst="rect">
            <a:avLst/>
          </a:prstGeom>
        </p:spPr>
        <p:txBody>
          <a:bodyPr wrap="none">
            <a:spAutoFit/>
          </a:bodyPr>
          <a:lstStyle/>
          <a:p>
            <a:pPr algn="ctr"/>
            <a:r>
              <a:rPr lang="en-US" b="1" dirty="0">
                <a:solidFill>
                  <a:srgbClr val="006DAF"/>
                </a:solidFill>
              </a:rPr>
              <a:t>$100,000</a:t>
            </a:r>
          </a:p>
          <a:p>
            <a:pPr algn="ctr"/>
            <a:r>
              <a:rPr lang="en-US" sz="1200" dirty="0">
                <a:solidFill>
                  <a:srgbClr val="006DAF"/>
                </a:solidFill>
              </a:rPr>
              <a:t>Full return of premium paid beginning in year 6</a:t>
            </a:r>
          </a:p>
        </p:txBody>
      </p:sp>
      <p:sp>
        <p:nvSpPr>
          <p:cNvPr id="16" name="Title 15"/>
          <p:cNvSpPr>
            <a:spLocks noGrp="1"/>
          </p:cNvSpPr>
          <p:nvPr>
            <p:ph type="title"/>
          </p:nvPr>
        </p:nvSpPr>
        <p:spPr>
          <a:xfrm>
            <a:off x="876300" y="1447800"/>
            <a:ext cx="3848100" cy="1295400"/>
          </a:xfrm>
        </p:spPr>
        <p:txBody>
          <a:bodyPr/>
          <a:lstStyle/>
          <a:p>
            <a:r>
              <a:rPr lang="en-US" b="1" dirty="0">
                <a:latin typeface="Arial" panose="020B0604020202020204" pitchFamily="34" charset="0"/>
                <a:cs typeface="Arial" panose="020B0604020202020204" pitchFamily="34" charset="0"/>
              </a:rPr>
              <a:t>Four guarantees: </a:t>
            </a:r>
            <a:r>
              <a:rPr lang="en-US" b="1" dirty="0">
                <a:solidFill>
                  <a:srgbClr val="006DAF"/>
                </a:solidFill>
                <a:latin typeface="Arial" panose="020B0604020202020204" pitchFamily="34" charset="0"/>
                <a:cs typeface="Arial" panose="020B0604020202020204" pitchFamily="34" charset="0"/>
              </a:rPr>
              <a:t>Return of premium</a:t>
            </a:r>
            <a:r>
              <a:rPr lang="en-US" b="1" baseline="30000" dirty="0">
                <a:solidFill>
                  <a:srgbClr val="006DAF"/>
                </a:solidFill>
                <a:latin typeface="Arial" panose="020B0604020202020204" pitchFamily="34" charset="0"/>
                <a:cs typeface="Arial" panose="020B0604020202020204" pitchFamily="34" charset="0"/>
              </a:rPr>
              <a:t>1</a:t>
            </a:r>
          </a:p>
        </p:txBody>
      </p:sp>
      <p:sp>
        <p:nvSpPr>
          <p:cNvPr id="7" name="Block Arc 6"/>
          <p:cNvSpPr/>
          <p:nvPr/>
        </p:nvSpPr>
        <p:spPr>
          <a:xfrm flipH="1" flipV="1">
            <a:off x="3714294" y="1832449"/>
            <a:ext cx="4233730" cy="4156058"/>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3605992" y="1801368"/>
            <a:ext cx="4233730" cy="4233730"/>
            <a:chOff x="7943665" y="1634769"/>
            <a:chExt cx="4233730" cy="4233730"/>
          </a:xfrm>
        </p:grpSpPr>
        <p:sp>
          <p:nvSpPr>
            <p:cNvPr id="9" name="Block Arc 8"/>
            <p:cNvSpPr/>
            <p:nvPr/>
          </p:nvSpPr>
          <p:spPr>
            <a:xfrm flipV="1">
              <a:off x="7943665" y="1634769"/>
              <a:ext cx="4233730" cy="4233730"/>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p:cNvSpPr/>
            <p:nvPr/>
          </p:nvSpPr>
          <p:spPr>
            <a:xfrm>
              <a:off x="7943665" y="1634769"/>
              <a:ext cx="4233730" cy="4233730"/>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p:cNvSpPr/>
            <p:nvPr/>
          </p:nvSpPr>
          <p:spPr>
            <a:xfrm flipH="1" flipV="1">
              <a:off x="7943665" y="1634769"/>
              <a:ext cx="4233730" cy="4233730"/>
            </a:xfrm>
            <a:prstGeom prst="blockArc">
              <a:avLst>
                <a:gd name="adj1" fmla="val 10800000"/>
                <a:gd name="adj2" fmla="val 16291631"/>
                <a:gd name="adj3" fmla="val 32395"/>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p:nvPr/>
          </p:nvSpPr>
          <p:spPr>
            <a:xfrm flipH="1">
              <a:off x="7943665" y="1634769"/>
              <a:ext cx="4233730" cy="4233730"/>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Block Arc 13"/>
          <p:cNvSpPr/>
          <p:nvPr/>
        </p:nvSpPr>
        <p:spPr>
          <a:xfrm flipH="1">
            <a:off x="3605992" y="1726669"/>
            <a:ext cx="4233730" cy="4156058"/>
          </a:xfrm>
          <a:prstGeom prst="blockArc">
            <a:avLst>
              <a:gd name="adj1" fmla="val 10800000"/>
              <a:gd name="adj2" fmla="val 16291631"/>
              <a:gd name="adj3" fmla="val 32395"/>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lock Arc 14">
            <a:hlinkClick r:id="" action="ppaction://customshow?id=0&amp;return=true"/>
          </p:cNvPr>
          <p:cNvSpPr/>
          <p:nvPr/>
        </p:nvSpPr>
        <p:spPr>
          <a:xfrm>
            <a:off x="3408383" y="1837438"/>
            <a:ext cx="4233730" cy="4156058"/>
          </a:xfrm>
          <a:prstGeom prst="blockArc">
            <a:avLst>
              <a:gd name="adj1" fmla="val 10800000"/>
              <a:gd name="adj2" fmla="val 16291631"/>
              <a:gd name="adj3" fmla="val 323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p:cNvSpPr/>
          <p:nvPr/>
        </p:nvSpPr>
        <p:spPr>
          <a:xfrm rot="190797" flipV="1">
            <a:off x="3600946" y="1999207"/>
            <a:ext cx="4233730" cy="4156058"/>
          </a:xfrm>
          <a:prstGeom prst="blockArc">
            <a:avLst>
              <a:gd name="adj1" fmla="val 10800000"/>
              <a:gd name="adj2" fmla="val 16291631"/>
              <a:gd name="adj3" fmla="val 32395"/>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4600055" y="2862819"/>
            <a:ext cx="2156297" cy="215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00602" y="2593903"/>
            <a:ext cx="1536700" cy="584775"/>
          </a:xfrm>
          <a:prstGeom prst="rect">
            <a:avLst/>
          </a:prstGeom>
          <a:noFill/>
        </p:spPr>
        <p:txBody>
          <a:bodyPr wrap="square" rtlCol="0">
            <a:spAutoFit/>
          </a:bodyPr>
          <a:lstStyle/>
          <a:p>
            <a:pPr algn="ctr"/>
            <a:r>
              <a:rPr lang="en-US" sz="1600" b="1" dirty="0">
                <a:solidFill>
                  <a:schemeClr val="bg1"/>
                </a:solidFill>
              </a:rPr>
              <a:t>Long-term care</a:t>
            </a:r>
          </a:p>
        </p:txBody>
      </p:sp>
      <p:sp>
        <p:nvSpPr>
          <p:cNvPr id="21" name="TextBox 20"/>
          <p:cNvSpPr txBox="1"/>
          <p:nvPr/>
        </p:nvSpPr>
        <p:spPr>
          <a:xfrm>
            <a:off x="6293488" y="2619303"/>
            <a:ext cx="1320945" cy="584775"/>
          </a:xfrm>
          <a:prstGeom prst="rect">
            <a:avLst/>
          </a:prstGeom>
          <a:noFill/>
        </p:spPr>
        <p:txBody>
          <a:bodyPr wrap="square" rtlCol="0">
            <a:spAutoFit/>
          </a:bodyPr>
          <a:lstStyle/>
          <a:p>
            <a:pPr algn="ctr"/>
            <a:r>
              <a:rPr lang="en-US" sz="1600" b="1" dirty="0">
                <a:solidFill>
                  <a:schemeClr val="tx2"/>
                </a:solidFill>
              </a:rPr>
              <a:t>Death benefit</a:t>
            </a:r>
          </a:p>
        </p:txBody>
      </p:sp>
      <p:sp>
        <p:nvSpPr>
          <p:cNvPr id="22" name="TextBox 21"/>
          <p:cNvSpPr txBox="1"/>
          <p:nvPr/>
        </p:nvSpPr>
        <p:spPr>
          <a:xfrm>
            <a:off x="6076447" y="4772323"/>
            <a:ext cx="1536700" cy="584775"/>
          </a:xfrm>
          <a:prstGeom prst="rect">
            <a:avLst/>
          </a:prstGeom>
          <a:noFill/>
        </p:spPr>
        <p:txBody>
          <a:bodyPr wrap="square" rtlCol="0">
            <a:spAutoFit/>
          </a:bodyPr>
          <a:lstStyle/>
          <a:p>
            <a:pPr algn="ctr"/>
            <a:r>
              <a:rPr lang="en-US" sz="1600" b="1" dirty="0">
                <a:solidFill>
                  <a:schemeClr val="bg1"/>
                </a:solidFill>
              </a:rPr>
              <a:t>Return of premium</a:t>
            </a:r>
            <a:endParaRPr lang="en-US" sz="1600" b="1" baseline="30000" dirty="0">
              <a:solidFill>
                <a:schemeClr val="bg1"/>
              </a:solidFill>
            </a:endParaRPr>
          </a:p>
        </p:txBody>
      </p:sp>
      <p:sp>
        <p:nvSpPr>
          <p:cNvPr id="23" name="TextBox 22"/>
          <p:cNvSpPr txBox="1"/>
          <p:nvPr/>
        </p:nvSpPr>
        <p:spPr>
          <a:xfrm>
            <a:off x="3786856" y="4603617"/>
            <a:ext cx="1278028" cy="830997"/>
          </a:xfrm>
          <a:prstGeom prst="rect">
            <a:avLst/>
          </a:prstGeom>
          <a:noFill/>
        </p:spPr>
        <p:txBody>
          <a:bodyPr wrap="square" rtlCol="0">
            <a:spAutoFit/>
          </a:bodyPr>
          <a:lstStyle/>
          <a:p>
            <a:pPr algn="ctr"/>
            <a:r>
              <a:rPr lang="en-US" sz="1600" b="1" spc="-20" dirty="0">
                <a:solidFill>
                  <a:schemeClr val="tx2"/>
                </a:solidFill>
              </a:rPr>
              <a:t>Reduced paid-up benefit</a:t>
            </a:r>
            <a:endParaRPr lang="en-US" sz="1600" b="1" spc="-20" baseline="30000" dirty="0">
              <a:solidFill>
                <a:schemeClr val="tx2"/>
              </a:solidFill>
            </a:endParaRPr>
          </a:p>
        </p:txBody>
      </p:sp>
      <p:sp>
        <p:nvSpPr>
          <p:cNvPr id="24" name="TextBox 23"/>
          <p:cNvSpPr txBox="1"/>
          <p:nvPr/>
        </p:nvSpPr>
        <p:spPr>
          <a:xfrm>
            <a:off x="4600055" y="3486404"/>
            <a:ext cx="2215725" cy="707886"/>
          </a:xfrm>
          <a:prstGeom prst="rect">
            <a:avLst/>
          </a:prstGeom>
          <a:noFill/>
        </p:spPr>
        <p:txBody>
          <a:bodyPr wrap="square" rtlCol="0">
            <a:spAutoFit/>
          </a:bodyPr>
          <a:lstStyle/>
          <a:p>
            <a:pPr algn="ctr"/>
            <a:r>
              <a:rPr lang="en-US" sz="2000" b="1" dirty="0"/>
              <a:t>FOUR GUARANTEES</a:t>
            </a:r>
          </a:p>
        </p:txBody>
      </p:sp>
      <p:graphicFrame>
        <p:nvGraphicFramePr>
          <p:cNvPr id="27" name="Table 26">
            <a:extLst>
              <a:ext uri="{FF2B5EF4-FFF2-40B4-BE49-F238E27FC236}">
                <a16:creationId xmlns:a16="http://schemas.microsoft.com/office/drawing/2014/main" id="{D99B019D-0D68-4260-BF5D-5DA5F1B2C910}"/>
              </a:ext>
            </a:extLst>
          </p:cNvPr>
          <p:cNvGraphicFramePr>
            <a:graphicFrameLocks noGrp="1"/>
          </p:cNvGraphicFramePr>
          <p:nvPr>
            <p:extLst>
              <p:ext uri="{D42A27DB-BD31-4B8C-83A1-F6EECF244321}">
                <p14:modId xmlns:p14="http://schemas.microsoft.com/office/powerpoint/2010/main" val="2474535822"/>
              </p:ext>
            </p:extLst>
          </p:nvPr>
        </p:nvGraphicFramePr>
        <p:xfrm>
          <a:off x="10238816" y="3155500"/>
          <a:ext cx="1560955" cy="2104611"/>
        </p:xfrm>
        <a:graphic>
          <a:graphicData uri="http://schemas.openxmlformats.org/drawingml/2006/table">
            <a:tbl>
              <a:tblPr firstRow="1" bandRow="1">
                <a:tableStyleId>{00A15C55-8517-42AA-B614-E9B94910E393}</a:tableStyleId>
              </a:tblPr>
              <a:tblGrid>
                <a:gridCol w="593413">
                  <a:extLst>
                    <a:ext uri="{9D8B030D-6E8A-4147-A177-3AD203B41FA5}">
                      <a16:colId xmlns:a16="http://schemas.microsoft.com/office/drawing/2014/main" val="3644208030"/>
                    </a:ext>
                  </a:extLst>
                </a:gridCol>
                <a:gridCol w="967542">
                  <a:extLst>
                    <a:ext uri="{9D8B030D-6E8A-4147-A177-3AD203B41FA5}">
                      <a16:colId xmlns:a16="http://schemas.microsoft.com/office/drawing/2014/main" val="1747964703"/>
                    </a:ext>
                  </a:extLst>
                </a:gridCol>
              </a:tblGrid>
              <a:tr h="458691">
                <a:tc>
                  <a:txBody>
                    <a:bodyPr/>
                    <a:lstStyle/>
                    <a:p>
                      <a:pPr algn="r"/>
                      <a:r>
                        <a:rPr lang="en-US" sz="1200" dirty="0">
                          <a:solidFill>
                            <a:schemeClr val="bg1"/>
                          </a:solidFill>
                        </a:rPr>
                        <a:t>Year</a:t>
                      </a:r>
                    </a:p>
                  </a:txBody>
                  <a:tcPr>
                    <a:solidFill>
                      <a:srgbClr val="006DAF"/>
                    </a:solidFill>
                  </a:tcPr>
                </a:tc>
                <a:tc>
                  <a:txBody>
                    <a:bodyPr/>
                    <a:lstStyle/>
                    <a:p>
                      <a:pPr algn="r"/>
                      <a:r>
                        <a:rPr lang="en-US" sz="1200" dirty="0">
                          <a:solidFill>
                            <a:schemeClr val="bg1"/>
                          </a:solidFill>
                        </a:rPr>
                        <a:t>Surrender value</a:t>
                      </a:r>
                    </a:p>
                  </a:txBody>
                  <a:tcPr>
                    <a:solidFill>
                      <a:srgbClr val="006DAF"/>
                    </a:solidFill>
                  </a:tcPr>
                </a:tc>
                <a:extLst>
                  <a:ext uri="{0D108BD9-81ED-4DB2-BD59-A6C34878D82A}">
                    <a16:rowId xmlns:a16="http://schemas.microsoft.com/office/drawing/2014/main" val="1334068815"/>
                  </a:ext>
                </a:extLst>
              </a:tr>
              <a:tr h="245493">
                <a:tc>
                  <a:txBody>
                    <a:bodyPr/>
                    <a:lstStyle/>
                    <a:p>
                      <a:pPr algn="r"/>
                      <a:r>
                        <a:rPr lang="en-US" sz="1200" dirty="0"/>
                        <a:t>1</a:t>
                      </a:r>
                    </a:p>
                  </a:txBody>
                  <a:tcPr/>
                </a:tc>
                <a:tc>
                  <a:txBody>
                    <a:bodyPr/>
                    <a:lstStyle/>
                    <a:p>
                      <a:pPr algn="r"/>
                      <a:r>
                        <a:rPr lang="en-US" sz="1200" u="none" strike="noStrike" kern="1200" baseline="0" dirty="0"/>
                        <a:t>$16,000</a:t>
                      </a:r>
                      <a:endParaRPr lang="en-US" sz="1200" dirty="0"/>
                    </a:p>
                  </a:txBody>
                  <a:tcPr/>
                </a:tc>
                <a:extLst>
                  <a:ext uri="{0D108BD9-81ED-4DB2-BD59-A6C34878D82A}">
                    <a16:rowId xmlns:a16="http://schemas.microsoft.com/office/drawing/2014/main" val="119327914"/>
                  </a:ext>
                </a:extLst>
              </a:tr>
              <a:tr h="245493">
                <a:tc>
                  <a:txBody>
                    <a:bodyPr/>
                    <a:lstStyle/>
                    <a:p>
                      <a:pPr algn="r"/>
                      <a:r>
                        <a:rPr lang="en-US" sz="1200" dirty="0"/>
                        <a:t>2</a:t>
                      </a:r>
                    </a:p>
                  </a:txBody>
                  <a:tcPr/>
                </a:tc>
                <a:tc>
                  <a:txBody>
                    <a:bodyPr/>
                    <a:lstStyle/>
                    <a:p>
                      <a:pPr algn="r"/>
                      <a:r>
                        <a:rPr lang="en-US" sz="1200" u="none" strike="noStrike" kern="1200" baseline="0" dirty="0"/>
                        <a:t>$33,600</a:t>
                      </a:r>
                      <a:endParaRPr lang="en-US" sz="1200" dirty="0"/>
                    </a:p>
                  </a:txBody>
                  <a:tcPr/>
                </a:tc>
                <a:extLst>
                  <a:ext uri="{0D108BD9-81ED-4DB2-BD59-A6C34878D82A}">
                    <a16:rowId xmlns:a16="http://schemas.microsoft.com/office/drawing/2014/main" val="908322032"/>
                  </a:ext>
                </a:extLst>
              </a:tr>
              <a:tr h="245493">
                <a:tc>
                  <a:txBody>
                    <a:bodyPr/>
                    <a:lstStyle/>
                    <a:p>
                      <a:pPr algn="r"/>
                      <a:r>
                        <a:rPr lang="en-US" sz="1200" dirty="0"/>
                        <a:t>3</a:t>
                      </a:r>
                    </a:p>
                  </a:txBody>
                  <a:tcPr/>
                </a:tc>
                <a:tc>
                  <a:txBody>
                    <a:bodyPr/>
                    <a:lstStyle/>
                    <a:p>
                      <a:pPr algn="r"/>
                      <a:r>
                        <a:rPr lang="en-US" sz="1200" u="none" strike="noStrike" kern="1200" baseline="0" dirty="0"/>
                        <a:t>$52,800</a:t>
                      </a:r>
                      <a:endParaRPr lang="en-US" sz="1200" dirty="0"/>
                    </a:p>
                  </a:txBody>
                  <a:tcPr/>
                </a:tc>
                <a:extLst>
                  <a:ext uri="{0D108BD9-81ED-4DB2-BD59-A6C34878D82A}">
                    <a16:rowId xmlns:a16="http://schemas.microsoft.com/office/drawing/2014/main" val="1763700760"/>
                  </a:ext>
                </a:extLst>
              </a:tr>
              <a:tr h="245493">
                <a:tc>
                  <a:txBody>
                    <a:bodyPr/>
                    <a:lstStyle/>
                    <a:p>
                      <a:pPr algn="r"/>
                      <a:r>
                        <a:rPr lang="en-US" sz="1200" dirty="0"/>
                        <a:t>4</a:t>
                      </a:r>
                    </a:p>
                  </a:txBody>
                  <a:tcPr/>
                </a:tc>
                <a:tc>
                  <a:txBody>
                    <a:bodyPr/>
                    <a:lstStyle/>
                    <a:p>
                      <a:pPr algn="r"/>
                      <a:r>
                        <a:rPr lang="en-US" sz="1200" u="none" strike="noStrike" kern="1200" baseline="0" dirty="0"/>
                        <a:t>$73,600</a:t>
                      </a:r>
                      <a:endParaRPr lang="en-US" sz="1200" dirty="0"/>
                    </a:p>
                  </a:txBody>
                  <a:tcPr/>
                </a:tc>
                <a:extLst>
                  <a:ext uri="{0D108BD9-81ED-4DB2-BD59-A6C34878D82A}">
                    <a16:rowId xmlns:a16="http://schemas.microsoft.com/office/drawing/2014/main" val="4099225739"/>
                  </a:ext>
                </a:extLst>
              </a:tr>
              <a:tr h="245493">
                <a:tc>
                  <a:txBody>
                    <a:bodyPr/>
                    <a:lstStyle/>
                    <a:p>
                      <a:pPr algn="r"/>
                      <a:r>
                        <a:rPr lang="en-US" sz="1200" dirty="0"/>
                        <a:t>5</a:t>
                      </a:r>
                    </a:p>
                  </a:txBody>
                  <a:tcPr/>
                </a:tc>
                <a:tc>
                  <a:txBody>
                    <a:bodyPr/>
                    <a:lstStyle/>
                    <a:p>
                      <a:pPr algn="r"/>
                      <a:r>
                        <a:rPr lang="en-US" sz="1200" u="none" strike="noStrike" kern="1200" baseline="0" dirty="0"/>
                        <a:t>$96,000</a:t>
                      </a:r>
                      <a:endParaRPr lang="en-US" sz="1200" dirty="0"/>
                    </a:p>
                  </a:txBody>
                  <a:tcPr/>
                </a:tc>
                <a:extLst>
                  <a:ext uri="{0D108BD9-81ED-4DB2-BD59-A6C34878D82A}">
                    <a16:rowId xmlns:a16="http://schemas.microsoft.com/office/drawing/2014/main" val="2037215268"/>
                  </a:ext>
                </a:extLst>
              </a:tr>
              <a:tr h="245493">
                <a:tc>
                  <a:txBody>
                    <a:bodyPr/>
                    <a:lstStyle/>
                    <a:p>
                      <a:pPr algn="r"/>
                      <a:r>
                        <a:rPr lang="en-US" sz="1200" dirty="0"/>
                        <a:t>6+</a:t>
                      </a:r>
                    </a:p>
                  </a:txBody>
                  <a:tcPr/>
                </a:tc>
                <a:tc>
                  <a:txBody>
                    <a:bodyPr/>
                    <a:lstStyle/>
                    <a:p>
                      <a:pPr algn="r"/>
                      <a:r>
                        <a:rPr lang="en-US" sz="1200" dirty="0"/>
                        <a:t>$100,000</a:t>
                      </a:r>
                    </a:p>
                  </a:txBody>
                  <a:tcPr/>
                </a:tc>
                <a:extLst>
                  <a:ext uri="{0D108BD9-81ED-4DB2-BD59-A6C34878D82A}">
                    <a16:rowId xmlns:a16="http://schemas.microsoft.com/office/drawing/2014/main" val="3060158298"/>
                  </a:ext>
                </a:extLst>
              </a:tr>
            </a:tbl>
          </a:graphicData>
        </a:graphic>
      </p:graphicFrame>
      <p:sp>
        <p:nvSpPr>
          <p:cNvPr id="28" name="Rectangle 27">
            <a:extLst>
              <a:ext uri="{FF2B5EF4-FFF2-40B4-BE49-F238E27FC236}">
                <a16:creationId xmlns:a16="http://schemas.microsoft.com/office/drawing/2014/main" id="{A9D1BF06-153E-420B-8C90-A6FDAA496627}"/>
              </a:ext>
            </a:extLst>
          </p:cNvPr>
          <p:cNvSpPr/>
          <p:nvPr/>
        </p:nvSpPr>
        <p:spPr>
          <a:xfrm>
            <a:off x="185738" y="6235064"/>
            <a:ext cx="12009310" cy="646331"/>
          </a:xfrm>
          <a:prstGeom prst="rect">
            <a:avLst/>
          </a:prstGeom>
        </p:spPr>
        <p:txBody>
          <a:bodyPr wrap="square">
            <a:spAutoFit/>
          </a:bodyPr>
          <a:lstStyle/>
          <a:p>
            <a:r>
              <a:rPr lang="en-US" sz="1200" dirty="0">
                <a:cs typeface="Arial"/>
              </a:rPr>
              <a:t>1. 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a:t>
            </a:r>
          </a:p>
          <a:p>
            <a:r>
              <a:rPr lang="en-US" sz="1200" dirty="0">
                <a:cs typeface="Arial"/>
              </a:rPr>
              <a:t>This is a hypothetical example for illustrative purposes only.</a:t>
            </a:r>
          </a:p>
        </p:txBody>
      </p:sp>
    </p:spTree>
    <p:extLst>
      <p:ext uri="{BB962C8B-B14F-4D97-AF65-F5344CB8AC3E}">
        <p14:creationId xmlns:p14="http://schemas.microsoft.com/office/powerpoint/2010/main" val="117858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us 54"/>
          <p:cNvSpPr/>
          <p:nvPr/>
        </p:nvSpPr>
        <p:spPr>
          <a:xfrm>
            <a:off x="3932706" y="4255557"/>
            <a:ext cx="594531" cy="594531"/>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6" name="Equal 55"/>
          <p:cNvSpPr/>
          <p:nvPr/>
        </p:nvSpPr>
        <p:spPr>
          <a:xfrm>
            <a:off x="7312989" y="4269659"/>
            <a:ext cx="546745" cy="546745"/>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2" name="Group 131"/>
          <p:cNvGrpSpPr/>
          <p:nvPr/>
        </p:nvGrpSpPr>
        <p:grpSpPr>
          <a:xfrm>
            <a:off x="1422400" y="4013655"/>
            <a:ext cx="2239899" cy="2057853"/>
            <a:chOff x="876300" y="3492955"/>
            <a:chExt cx="2239899" cy="2057853"/>
          </a:xfrm>
        </p:grpSpPr>
        <p:grpSp>
          <p:nvGrpSpPr>
            <p:cNvPr id="80" name="Group 79"/>
            <p:cNvGrpSpPr/>
            <p:nvPr/>
          </p:nvGrpSpPr>
          <p:grpSpPr>
            <a:xfrm>
              <a:off x="981265" y="3497420"/>
              <a:ext cx="2029968" cy="914400"/>
              <a:chOff x="2043938" y="5256182"/>
              <a:chExt cx="2029968" cy="914400"/>
            </a:xfrm>
          </p:grpSpPr>
          <p:sp>
            <p:nvSpPr>
              <p:cNvPr id="78" name="Rectangle 77"/>
              <p:cNvSpPr/>
              <p:nvPr/>
            </p:nvSpPr>
            <p:spPr>
              <a:xfrm>
                <a:off x="2043938" y="5256182"/>
                <a:ext cx="2029968" cy="914400"/>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043938" y="5973266"/>
                <a:ext cx="2029968" cy="197315"/>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969832" y="3492955"/>
              <a:ext cx="2052834" cy="646331"/>
            </a:xfrm>
            <a:prstGeom prst="rect">
              <a:avLst/>
            </a:prstGeom>
            <a:noFill/>
          </p:spPr>
          <p:txBody>
            <a:bodyPr wrap="square" rtlCol="0">
              <a:spAutoFit/>
            </a:bodyPr>
            <a:lstStyle/>
            <a:p>
              <a:pPr algn="ctr"/>
              <a:r>
                <a:rPr lang="en-US" b="1" dirty="0">
                  <a:solidFill>
                    <a:schemeClr val="accent5"/>
                  </a:solidFill>
                </a:rPr>
                <a:t>Acceleration for LTC benefits</a:t>
              </a:r>
            </a:p>
          </p:txBody>
        </p:sp>
        <p:sp>
          <p:nvSpPr>
            <p:cNvPr id="99" name="Rectangle 98"/>
            <p:cNvSpPr/>
            <p:nvPr/>
          </p:nvSpPr>
          <p:spPr>
            <a:xfrm>
              <a:off x="876300" y="4550534"/>
              <a:ext cx="2239899" cy="1000274"/>
            </a:xfrm>
            <a:prstGeom prst="rect">
              <a:avLst/>
            </a:prstGeom>
          </p:spPr>
          <p:txBody>
            <a:bodyPr wrap="square">
              <a:spAutoFit/>
            </a:bodyPr>
            <a:lstStyle/>
            <a:p>
              <a:r>
                <a:rPr lang="en-US" dirty="0">
                  <a:solidFill>
                    <a:schemeClr val="accent1"/>
                  </a:solidFill>
                </a:rPr>
                <a:t>■ </a:t>
              </a:r>
              <a:r>
                <a:rPr lang="en-US" dirty="0"/>
                <a:t>Day 1:  $98,474</a:t>
              </a:r>
            </a:p>
            <a:p>
              <a:r>
                <a:rPr lang="en-US" dirty="0">
                  <a:solidFill>
                    <a:schemeClr val="bg2"/>
                  </a:solidFill>
                </a:rPr>
                <a:t>■ </a:t>
              </a:r>
              <a:r>
                <a:rPr lang="en-US" dirty="0"/>
                <a:t>Age 80: $167,645</a:t>
              </a:r>
            </a:p>
            <a:p>
              <a:pPr>
                <a:spcBef>
                  <a:spcPts val="600"/>
                </a:spcBef>
              </a:pPr>
              <a:r>
                <a:rPr lang="en-US" dirty="0">
                  <a:solidFill>
                    <a:schemeClr val="accent5"/>
                  </a:solidFill>
                </a:rPr>
                <a:t>2-year benefit</a:t>
              </a:r>
            </a:p>
          </p:txBody>
        </p:sp>
      </p:grpSp>
      <p:grpSp>
        <p:nvGrpSpPr>
          <p:cNvPr id="133" name="Group 132"/>
          <p:cNvGrpSpPr/>
          <p:nvPr/>
        </p:nvGrpSpPr>
        <p:grpSpPr>
          <a:xfrm>
            <a:off x="4800163" y="3103720"/>
            <a:ext cx="2239899" cy="2967788"/>
            <a:chOff x="4254063" y="2583020"/>
            <a:chExt cx="2239899" cy="2967788"/>
          </a:xfrm>
        </p:grpSpPr>
        <p:grpSp>
          <p:nvGrpSpPr>
            <p:cNvPr id="96" name="Group 95"/>
            <p:cNvGrpSpPr/>
            <p:nvPr/>
          </p:nvGrpSpPr>
          <p:grpSpPr>
            <a:xfrm>
              <a:off x="4347595" y="2583020"/>
              <a:ext cx="2052834" cy="1828800"/>
              <a:chOff x="4146835" y="4487375"/>
              <a:chExt cx="2052834" cy="1828800"/>
            </a:xfrm>
          </p:grpSpPr>
          <p:grpSp>
            <p:nvGrpSpPr>
              <p:cNvPr id="81" name="Group 80"/>
              <p:cNvGrpSpPr/>
              <p:nvPr/>
            </p:nvGrpSpPr>
            <p:grpSpPr>
              <a:xfrm>
                <a:off x="4158268" y="4487375"/>
                <a:ext cx="2029968" cy="1828800"/>
                <a:chOff x="2043938" y="5256182"/>
                <a:chExt cx="2029968" cy="1828800"/>
              </a:xfrm>
            </p:grpSpPr>
            <p:sp>
              <p:nvSpPr>
                <p:cNvPr id="82" name="Rectangle 81"/>
                <p:cNvSpPr/>
                <p:nvPr/>
              </p:nvSpPr>
              <p:spPr>
                <a:xfrm>
                  <a:off x="2043938" y="5256182"/>
                  <a:ext cx="2029968" cy="1828800"/>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043938" y="6636206"/>
                  <a:ext cx="2029968" cy="448775"/>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p:cNvSpPr txBox="1"/>
              <p:nvPr/>
            </p:nvSpPr>
            <p:spPr>
              <a:xfrm>
                <a:off x="4146835" y="4735710"/>
                <a:ext cx="2052834" cy="646331"/>
              </a:xfrm>
              <a:prstGeom prst="rect">
                <a:avLst/>
              </a:prstGeom>
              <a:noFill/>
            </p:spPr>
            <p:txBody>
              <a:bodyPr wrap="square" rtlCol="0">
                <a:spAutoFit/>
              </a:bodyPr>
              <a:lstStyle/>
              <a:p>
                <a:pPr algn="ctr"/>
                <a:r>
                  <a:rPr lang="en-US" b="1" dirty="0">
                    <a:solidFill>
                      <a:schemeClr val="accent5"/>
                    </a:solidFill>
                  </a:rPr>
                  <a:t>Extension of LTC benefits</a:t>
                </a:r>
              </a:p>
            </p:txBody>
          </p:sp>
        </p:grpSp>
        <p:sp>
          <p:nvSpPr>
            <p:cNvPr id="100" name="Rectangle 99"/>
            <p:cNvSpPr/>
            <p:nvPr/>
          </p:nvSpPr>
          <p:spPr>
            <a:xfrm>
              <a:off x="4254063" y="4550534"/>
              <a:ext cx="2239899" cy="1000274"/>
            </a:xfrm>
            <a:prstGeom prst="rect">
              <a:avLst/>
            </a:prstGeom>
          </p:spPr>
          <p:txBody>
            <a:bodyPr wrap="square">
              <a:spAutoFit/>
            </a:bodyPr>
            <a:lstStyle/>
            <a:p>
              <a:r>
                <a:rPr lang="en-US" dirty="0">
                  <a:solidFill>
                    <a:schemeClr val="accent1"/>
                  </a:solidFill>
                </a:rPr>
                <a:t>■ </a:t>
              </a:r>
              <a:r>
                <a:rPr lang="en-US" dirty="0"/>
                <a:t>Day 1: $215,303</a:t>
              </a:r>
            </a:p>
            <a:p>
              <a:r>
                <a:rPr lang="en-US" dirty="0">
                  <a:solidFill>
                    <a:schemeClr val="bg2"/>
                  </a:solidFill>
                </a:rPr>
                <a:t>■ </a:t>
              </a:r>
              <a:r>
                <a:rPr lang="en-US" dirty="0"/>
                <a:t>Age 80: $366,540</a:t>
              </a:r>
            </a:p>
            <a:p>
              <a:pPr>
                <a:spcBef>
                  <a:spcPts val="600"/>
                </a:spcBef>
              </a:pPr>
              <a:r>
                <a:rPr lang="en-US" dirty="0">
                  <a:solidFill>
                    <a:schemeClr val="accent5"/>
                  </a:solidFill>
                </a:rPr>
                <a:t>4-year benefit</a:t>
              </a:r>
            </a:p>
          </p:txBody>
        </p:sp>
      </p:grpSp>
      <p:grpSp>
        <p:nvGrpSpPr>
          <p:cNvPr id="134" name="Group 133"/>
          <p:cNvGrpSpPr/>
          <p:nvPr/>
        </p:nvGrpSpPr>
        <p:grpSpPr>
          <a:xfrm>
            <a:off x="8110182" y="2194560"/>
            <a:ext cx="2239899" cy="3876948"/>
            <a:chOff x="7564082" y="1673860"/>
            <a:chExt cx="2239899" cy="3876948"/>
          </a:xfrm>
        </p:grpSpPr>
        <p:grpSp>
          <p:nvGrpSpPr>
            <p:cNvPr id="97" name="Group 96"/>
            <p:cNvGrpSpPr/>
            <p:nvPr/>
          </p:nvGrpSpPr>
          <p:grpSpPr>
            <a:xfrm>
              <a:off x="7657614" y="1673860"/>
              <a:ext cx="2052834" cy="2737960"/>
              <a:chOff x="7603002" y="3575281"/>
              <a:chExt cx="2052834" cy="2737960"/>
            </a:xfrm>
          </p:grpSpPr>
          <p:grpSp>
            <p:nvGrpSpPr>
              <p:cNvPr id="84" name="Group 83"/>
              <p:cNvGrpSpPr/>
              <p:nvPr/>
            </p:nvGrpSpPr>
            <p:grpSpPr>
              <a:xfrm>
                <a:off x="7614435" y="3575281"/>
                <a:ext cx="2029968" cy="2737960"/>
                <a:chOff x="2043938" y="5237866"/>
                <a:chExt cx="2029968" cy="2737960"/>
              </a:xfrm>
            </p:grpSpPr>
            <p:sp>
              <p:nvSpPr>
                <p:cNvPr id="85" name="Rectangle 84"/>
                <p:cNvSpPr/>
                <p:nvPr/>
              </p:nvSpPr>
              <p:spPr>
                <a:xfrm>
                  <a:off x="2043938" y="5237866"/>
                  <a:ext cx="2029968" cy="2737960"/>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043938" y="7281239"/>
                  <a:ext cx="2029968" cy="694586"/>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p:cNvSpPr txBox="1"/>
              <p:nvPr/>
            </p:nvSpPr>
            <p:spPr>
              <a:xfrm>
                <a:off x="7603002" y="3806232"/>
                <a:ext cx="2052834" cy="646331"/>
              </a:xfrm>
              <a:prstGeom prst="rect">
                <a:avLst/>
              </a:prstGeom>
              <a:noFill/>
            </p:spPr>
            <p:txBody>
              <a:bodyPr wrap="square" rtlCol="0">
                <a:spAutoFit/>
              </a:bodyPr>
              <a:lstStyle/>
              <a:p>
                <a:pPr algn="ctr"/>
                <a:r>
                  <a:rPr lang="en-US" b="1" dirty="0">
                    <a:solidFill>
                      <a:schemeClr val="accent5"/>
                    </a:solidFill>
                  </a:rPr>
                  <a:t>Total LTC benefits</a:t>
                </a:r>
              </a:p>
            </p:txBody>
          </p:sp>
        </p:grpSp>
        <p:sp>
          <p:nvSpPr>
            <p:cNvPr id="98" name="Rectangle 97"/>
            <p:cNvSpPr/>
            <p:nvPr/>
          </p:nvSpPr>
          <p:spPr>
            <a:xfrm>
              <a:off x="7685276" y="2684620"/>
              <a:ext cx="2013739" cy="1015663"/>
            </a:xfrm>
            <a:prstGeom prst="rect">
              <a:avLst/>
            </a:prstGeom>
          </p:spPr>
          <p:txBody>
            <a:bodyPr wrap="square">
              <a:spAutoFit/>
            </a:bodyPr>
            <a:lstStyle/>
            <a:p>
              <a:pPr algn="ctr"/>
              <a:r>
                <a:rPr lang="en-US" b="1" dirty="0">
                  <a:solidFill>
                    <a:schemeClr val="bg1"/>
                  </a:solidFill>
                </a:rPr>
                <a:t>Max monthly benefit: </a:t>
              </a:r>
            </a:p>
            <a:p>
              <a:pPr algn="ctr"/>
              <a:r>
                <a:rPr lang="en-US" sz="2400" b="1" dirty="0">
                  <a:solidFill>
                    <a:schemeClr val="bg1"/>
                  </a:solidFill>
                </a:rPr>
                <a:t>$6,882</a:t>
              </a:r>
            </a:p>
          </p:txBody>
        </p:sp>
        <p:sp>
          <p:nvSpPr>
            <p:cNvPr id="101" name="Rectangle 100"/>
            <p:cNvSpPr/>
            <p:nvPr/>
          </p:nvSpPr>
          <p:spPr>
            <a:xfrm>
              <a:off x="7564082" y="4550534"/>
              <a:ext cx="2239899" cy="1000274"/>
            </a:xfrm>
            <a:prstGeom prst="rect">
              <a:avLst/>
            </a:prstGeom>
          </p:spPr>
          <p:txBody>
            <a:bodyPr wrap="square">
              <a:spAutoFit/>
            </a:bodyPr>
            <a:lstStyle/>
            <a:p>
              <a:r>
                <a:rPr lang="en-US" dirty="0">
                  <a:solidFill>
                    <a:schemeClr val="accent1"/>
                  </a:solidFill>
                </a:rPr>
                <a:t>■ </a:t>
              </a:r>
              <a:r>
                <a:rPr lang="en-US" dirty="0"/>
                <a:t>Day 1: $313,777</a:t>
              </a:r>
            </a:p>
            <a:p>
              <a:r>
                <a:rPr lang="en-US" dirty="0">
                  <a:solidFill>
                    <a:schemeClr val="bg2"/>
                  </a:solidFill>
                </a:rPr>
                <a:t>■ </a:t>
              </a:r>
              <a:r>
                <a:rPr lang="en-US" dirty="0"/>
                <a:t>Age 80: $534,185</a:t>
              </a:r>
            </a:p>
            <a:p>
              <a:pPr>
                <a:spcBef>
                  <a:spcPts val="600"/>
                </a:spcBef>
              </a:pPr>
              <a:r>
                <a:rPr lang="en-US" dirty="0">
                  <a:solidFill>
                    <a:schemeClr val="accent5"/>
                  </a:solidFill>
                </a:rPr>
                <a:t>6-year benefit</a:t>
              </a:r>
            </a:p>
          </p:txBody>
        </p:sp>
      </p:grpSp>
      <p:grpSp>
        <p:nvGrpSpPr>
          <p:cNvPr id="62" name="Group 61"/>
          <p:cNvGrpSpPr/>
          <p:nvPr/>
        </p:nvGrpSpPr>
        <p:grpSpPr>
          <a:xfrm>
            <a:off x="1515932" y="1445232"/>
            <a:ext cx="1886704" cy="1611419"/>
            <a:chOff x="-293111" y="3081443"/>
            <a:chExt cx="1886704" cy="1611419"/>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62" y="3081443"/>
              <a:ext cx="574358" cy="845894"/>
            </a:xfrm>
            <a:prstGeom prst="rect">
              <a:avLst/>
            </a:prstGeom>
          </p:spPr>
        </p:pic>
        <p:sp>
          <p:nvSpPr>
            <p:cNvPr id="59" name="TextBox 58"/>
            <p:cNvSpPr txBox="1"/>
            <p:nvPr/>
          </p:nvSpPr>
          <p:spPr>
            <a:xfrm>
              <a:off x="-293111" y="3954198"/>
              <a:ext cx="1886704" cy="738664"/>
            </a:xfrm>
            <a:prstGeom prst="rect">
              <a:avLst/>
            </a:prstGeom>
            <a:noFill/>
          </p:spPr>
          <p:txBody>
            <a:bodyPr wrap="square" rtlCol="0">
              <a:spAutoFit/>
            </a:bodyPr>
            <a:lstStyle/>
            <a:p>
              <a:pPr algn="ctr"/>
              <a:r>
                <a:rPr lang="en-US" sz="2400" b="1" dirty="0"/>
                <a:t>$100,000</a:t>
              </a:r>
            </a:p>
            <a:p>
              <a:pPr algn="ctr"/>
              <a:r>
                <a:rPr lang="en-US" dirty="0"/>
                <a:t>Single premium</a:t>
              </a:r>
            </a:p>
          </p:txBody>
        </p:sp>
      </p:grpSp>
      <p:sp>
        <p:nvSpPr>
          <p:cNvPr id="104" name="Freeform 6"/>
          <p:cNvSpPr>
            <a:spLocks/>
          </p:cNvSpPr>
          <p:nvPr/>
        </p:nvSpPr>
        <p:spPr bwMode="auto">
          <a:xfrm>
            <a:off x="2230119" y="3169297"/>
            <a:ext cx="501872" cy="587720"/>
          </a:xfrm>
          <a:custGeom>
            <a:avLst/>
            <a:gdLst>
              <a:gd name="T0" fmla="*/ 502 w 1004"/>
              <a:gd name="T1" fmla="*/ 1179 h 1179"/>
              <a:gd name="T2" fmla="*/ 467 w 1004"/>
              <a:gd name="T3" fmla="*/ 1165 h 1179"/>
              <a:gd name="T4" fmla="*/ 21 w 1004"/>
              <a:gd name="T5" fmla="*/ 759 h 1179"/>
              <a:gd name="T6" fmla="*/ 8 w 1004"/>
              <a:gd name="T7" fmla="*/ 702 h 1179"/>
              <a:gd name="T8" fmla="*/ 56 w 1004"/>
              <a:gd name="T9" fmla="*/ 669 h 1179"/>
              <a:gd name="T10" fmla="*/ 56 w 1004"/>
              <a:gd name="T11" fmla="*/ 669 h 1179"/>
              <a:gd name="T12" fmla="*/ 307 w 1004"/>
              <a:gd name="T13" fmla="*/ 670 h 1179"/>
              <a:gd name="T14" fmla="*/ 307 w 1004"/>
              <a:gd name="T15" fmla="*/ 52 h 1179"/>
              <a:gd name="T16" fmla="*/ 359 w 1004"/>
              <a:gd name="T17" fmla="*/ 0 h 1179"/>
              <a:gd name="T18" fmla="*/ 411 w 1004"/>
              <a:gd name="T19" fmla="*/ 52 h 1179"/>
              <a:gd name="T20" fmla="*/ 411 w 1004"/>
              <a:gd name="T21" fmla="*/ 722 h 1179"/>
              <a:gd name="T22" fmla="*/ 395 w 1004"/>
              <a:gd name="T23" fmla="*/ 759 h 1179"/>
              <a:gd name="T24" fmla="*/ 359 w 1004"/>
              <a:gd name="T25" fmla="*/ 774 h 1179"/>
              <a:gd name="T26" fmla="*/ 191 w 1004"/>
              <a:gd name="T27" fmla="*/ 773 h 1179"/>
              <a:gd name="T28" fmla="*/ 502 w 1004"/>
              <a:gd name="T29" fmla="*/ 1056 h 1179"/>
              <a:gd name="T30" fmla="*/ 813 w 1004"/>
              <a:gd name="T31" fmla="*/ 775 h 1179"/>
              <a:gd name="T32" fmla="*/ 641 w 1004"/>
              <a:gd name="T33" fmla="*/ 774 h 1179"/>
              <a:gd name="T34" fmla="*/ 589 w 1004"/>
              <a:gd name="T35" fmla="*/ 722 h 1179"/>
              <a:gd name="T36" fmla="*/ 589 w 1004"/>
              <a:gd name="T37" fmla="*/ 52 h 1179"/>
              <a:gd name="T38" fmla="*/ 641 w 1004"/>
              <a:gd name="T39" fmla="*/ 0 h 1179"/>
              <a:gd name="T40" fmla="*/ 693 w 1004"/>
              <a:gd name="T41" fmla="*/ 52 h 1179"/>
              <a:gd name="T42" fmla="*/ 693 w 1004"/>
              <a:gd name="T43" fmla="*/ 670 h 1179"/>
              <a:gd name="T44" fmla="*/ 948 w 1004"/>
              <a:gd name="T45" fmla="*/ 671 h 1179"/>
              <a:gd name="T46" fmla="*/ 996 w 1004"/>
              <a:gd name="T47" fmla="*/ 704 h 1179"/>
              <a:gd name="T48" fmla="*/ 983 w 1004"/>
              <a:gd name="T49" fmla="*/ 761 h 1179"/>
              <a:gd name="T50" fmla="*/ 537 w 1004"/>
              <a:gd name="T51" fmla="*/ 1165 h 1179"/>
              <a:gd name="T52" fmla="*/ 502 w 1004"/>
              <a:gd name="T53"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4" h="1179">
                <a:moveTo>
                  <a:pt x="502" y="1179"/>
                </a:moveTo>
                <a:cubicBezTo>
                  <a:pt x="489" y="1179"/>
                  <a:pt x="477" y="1174"/>
                  <a:pt x="467" y="1165"/>
                </a:cubicBezTo>
                <a:cubicBezTo>
                  <a:pt x="21" y="759"/>
                  <a:pt x="21" y="759"/>
                  <a:pt x="21" y="759"/>
                </a:cubicBezTo>
                <a:cubicBezTo>
                  <a:pt x="5" y="745"/>
                  <a:pt x="0" y="722"/>
                  <a:pt x="8" y="702"/>
                </a:cubicBezTo>
                <a:cubicBezTo>
                  <a:pt x="15" y="682"/>
                  <a:pt x="35" y="669"/>
                  <a:pt x="56" y="669"/>
                </a:cubicBezTo>
                <a:cubicBezTo>
                  <a:pt x="56" y="669"/>
                  <a:pt x="56" y="669"/>
                  <a:pt x="56" y="669"/>
                </a:cubicBezTo>
                <a:cubicBezTo>
                  <a:pt x="307" y="670"/>
                  <a:pt x="307" y="670"/>
                  <a:pt x="307" y="670"/>
                </a:cubicBezTo>
                <a:cubicBezTo>
                  <a:pt x="307" y="52"/>
                  <a:pt x="307" y="52"/>
                  <a:pt x="307" y="52"/>
                </a:cubicBezTo>
                <a:cubicBezTo>
                  <a:pt x="307" y="23"/>
                  <a:pt x="330" y="0"/>
                  <a:pt x="359" y="0"/>
                </a:cubicBezTo>
                <a:cubicBezTo>
                  <a:pt x="387" y="0"/>
                  <a:pt x="411" y="23"/>
                  <a:pt x="411" y="52"/>
                </a:cubicBezTo>
                <a:cubicBezTo>
                  <a:pt x="411" y="722"/>
                  <a:pt x="411" y="722"/>
                  <a:pt x="411" y="722"/>
                </a:cubicBezTo>
                <a:cubicBezTo>
                  <a:pt x="411" y="736"/>
                  <a:pt x="405" y="749"/>
                  <a:pt x="395" y="759"/>
                </a:cubicBezTo>
                <a:cubicBezTo>
                  <a:pt x="386" y="768"/>
                  <a:pt x="373" y="774"/>
                  <a:pt x="359" y="774"/>
                </a:cubicBezTo>
                <a:cubicBezTo>
                  <a:pt x="191" y="773"/>
                  <a:pt x="191" y="773"/>
                  <a:pt x="191" y="773"/>
                </a:cubicBezTo>
                <a:cubicBezTo>
                  <a:pt x="502" y="1056"/>
                  <a:pt x="502" y="1056"/>
                  <a:pt x="502" y="1056"/>
                </a:cubicBezTo>
                <a:cubicBezTo>
                  <a:pt x="813" y="775"/>
                  <a:pt x="813" y="775"/>
                  <a:pt x="813" y="775"/>
                </a:cubicBezTo>
                <a:cubicBezTo>
                  <a:pt x="641" y="774"/>
                  <a:pt x="641" y="774"/>
                  <a:pt x="641" y="774"/>
                </a:cubicBezTo>
                <a:cubicBezTo>
                  <a:pt x="612" y="774"/>
                  <a:pt x="589" y="751"/>
                  <a:pt x="589" y="722"/>
                </a:cubicBezTo>
                <a:cubicBezTo>
                  <a:pt x="589" y="52"/>
                  <a:pt x="589" y="52"/>
                  <a:pt x="589" y="52"/>
                </a:cubicBezTo>
                <a:cubicBezTo>
                  <a:pt x="589" y="23"/>
                  <a:pt x="612" y="0"/>
                  <a:pt x="641" y="0"/>
                </a:cubicBezTo>
                <a:cubicBezTo>
                  <a:pt x="669" y="0"/>
                  <a:pt x="693" y="23"/>
                  <a:pt x="693" y="52"/>
                </a:cubicBezTo>
                <a:cubicBezTo>
                  <a:pt x="693" y="670"/>
                  <a:pt x="693" y="670"/>
                  <a:pt x="693" y="670"/>
                </a:cubicBezTo>
                <a:cubicBezTo>
                  <a:pt x="948" y="671"/>
                  <a:pt x="948" y="671"/>
                  <a:pt x="948" y="671"/>
                </a:cubicBezTo>
                <a:cubicBezTo>
                  <a:pt x="969" y="671"/>
                  <a:pt x="989" y="684"/>
                  <a:pt x="996" y="704"/>
                </a:cubicBezTo>
                <a:cubicBezTo>
                  <a:pt x="1004" y="724"/>
                  <a:pt x="998" y="747"/>
                  <a:pt x="983" y="761"/>
                </a:cubicBezTo>
                <a:cubicBezTo>
                  <a:pt x="537" y="1165"/>
                  <a:pt x="537" y="1165"/>
                  <a:pt x="537" y="1165"/>
                </a:cubicBezTo>
                <a:cubicBezTo>
                  <a:pt x="527" y="1174"/>
                  <a:pt x="514" y="1179"/>
                  <a:pt x="502" y="1179"/>
                </a:cubicBezTo>
                <a:close/>
              </a:path>
            </a:pathLst>
          </a:custGeom>
          <a:solidFill>
            <a:srgbClr val="95C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172915" y="6553450"/>
            <a:ext cx="6322742"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32116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up)">
                                      <p:cBhvr>
                                        <p:cTn id="12" dur="500"/>
                                        <p:tgtEl>
                                          <p:spTgt spid="104"/>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500"/>
                                        <p:tgtEl>
                                          <p:spTgt spid="1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25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3"/>
                                        </p:tgtEl>
                                        <p:attrNameLst>
                                          <p:attrName>style.visibility</p:attrName>
                                        </p:attrNameLst>
                                      </p:cBhvr>
                                      <p:to>
                                        <p:strVal val="visible"/>
                                      </p:to>
                                    </p:set>
                                    <p:animEffect transition="in" filter="fade">
                                      <p:cBhvr>
                                        <p:cTn id="26" dur="500"/>
                                        <p:tgtEl>
                                          <p:spTgt spid="1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104" grpId="0" animBg="1"/>
    </p:bldLst>
  </p:timing>
</p:sld>
</file>

<file path=ppt/theme/theme1.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PP.potx" id="{807306DD-3A14-445E-BF7B-57943B155321}" vid="{4A7F5584-6D59-4FB2-8166-54C9C94A81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ecf37ea4-7545-48b4-89f8-fccb9bf55e04" Name="System" ContentType="XML" MajorVersion="0" MinorVersion="1" isLocalCopy="False" IsBaseObject="False" DataSourceId="7f734ec1-92e8-465e-9056-b2d22f4aa23f" DataSourceMajorVersion="0" DataSourceMinorVersion="1"/>
</file>

<file path=customXml/item10.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3" ma:contentTypeDescription="Create a new document." ma:contentTypeScope="" ma:versionID="be79b10c9b7d6186491bbbc71a072961">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ced4b16f4c916d0eac0e3d84e56da386"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 UniqueId="7f39dc66-47f6-47f7-b39d-26c713903c81" Name="AD_HOC" ContentType="XML" MajorVersion="0" MinorVersion="1" isLocalCopy="False" IsBaseObject="False" DataSourceId="df420c37-bafd-48d3-a61c-6bf7b77c92d4" DataSourceMajorVersion="0" DataSourceMinorVersion="1"/>
</file>

<file path=customXml/item3.xml><?xml version="1.0" encoding="utf-8"?>
<VariableList UniqueId="7a2015c5-9fa4-4731-bc2b-1ace14a93fbe" Name="Computed" ContentType="XML" MajorVersion="0" MinorVersion="1" isLocalCopy="False" IsBaseObject="False" DataSourceId="4c822076-583d-4bd0-afcb-c2f862a1f3fc" DataSourceMajorVersion="0" DataSourceMinorVersion="1"/>
</file>

<file path=customXml/item4.xml><?xml version="1.0" encoding="utf-8"?>
<VariableListDefinition name="Computed" displayName="Computed" id="7a2015c5-9fa4-4731-bc2b-1ace14a93fbe" isdomainofvalue="False" dataSourceId="4c822076-583d-4bd0-afcb-c2f862a1f3fc"/>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VariableListDefinition name="System" displayName="System" id="ecf37ea4-7545-48b4-89f8-fccb9bf55e04" isdomainofvalue="False" dataSourceId="7f734ec1-92e8-465e-9056-b2d22f4aa23f"/>
</file>

<file path=customXml/item8.xml><?xml version="1.0" encoding="utf-8"?>
<VariableListDefinition name="AD_HOC" displayName="AD_HOC" id="7f39dc66-47f6-47f7-b39d-26c713903c81" isdomainofvalue="False" dataSourceId="df420c37-bafd-48d3-a61c-6bf7b77c92d4"/>
</file>

<file path=customXml/item9.xml><?xml version="1.0" encoding="utf-8"?>
<AllExternalAdhocVariableMappings/>
</file>

<file path=customXml/itemProps1.xml><?xml version="1.0" encoding="utf-8"?>
<ds:datastoreItem xmlns:ds="http://schemas.openxmlformats.org/officeDocument/2006/customXml" ds:itemID="{07343520-8DFD-42A0-96D7-7D8C14C50347}">
  <ds:schemaRefs/>
</ds:datastoreItem>
</file>

<file path=customXml/itemProps10.xml><?xml version="1.0" encoding="utf-8"?>
<ds:datastoreItem xmlns:ds="http://schemas.openxmlformats.org/officeDocument/2006/customXml" ds:itemID="{CD0CBC43-01BF-4D82-B80A-BF5AB0BA6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A0E7F8-5FFA-4A64-B7AC-BAF0C0AD71C9}">
  <ds:schemaRefs/>
</ds:datastoreItem>
</file>

<file path=customXml/itemProps3.xml><?xml version="1.0" encoding="utf-8"?>
<ds:datastoreItem xmlns:ds="http://schemas.openxmlformats.org/officeDocument/2006/customXml" ds:itemID="{DC83C2D8-19C6-4A0B-8F40-B9E0EF6502A1}">
  <ds:schemaRefs/>
</ds:datastoreItem>
</file>

<file path=customXml/itemProps4.xml><?xml version="1.0" encoding="utf-8"?>
<ds:datastoreItem xmlns:ds="http://schemas.openxmlformats.org/officeDocument/2006/customXml" ds:itemID="{228158F1-166D-4C2D-9586-CE37D9B6B6A9}">
  <ds:schemaRefs/>
</ds:datastoreItem>
</file>

<file path=customXml/itemProps5.xml><?xml version="1.0" encoding="utf-8"?>
<ds:datastoreItem xmlns:ds="http://schemas.openxmlformats.org/officeDocument/2006/customXml" ds:itemID="{DAA1F3D5-EE33-472A-BD92-EEA8CB84B27F}">
  <ds:schemaRef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bc07c542-31d9-43e6-8381-41bf2cd25ef3"/>
    <ds:schemaRef ds:uri="b24728e0-73a7-4bf8-b246-3d3a4eb367b6"/>
    <ds:schemaRef ds:uri="http://schemas.microsoft.com/office/2006/metadata/properties"/>
  </ds:schemaRefs>
</ds:datastoreItem>
</file>

<file path=customXml/itemProps6.xml><?xml version="1.0" encoding="utf-8"?>
<ds:datastoreItem xmlns:ds="http://schemas.openxmlformats.org/officeDocument/2006/customXml" ds:itemID="{DEFB465F-BACF-44D2-BC08-9FC7640EA008}">
  <ds:schemaRefs>
    <ds:schemaRef ds:uri="http://schemas.microsoft.com/sharepoint/v3/contenttype/forms"/>
  </ds:schemaRefs>
</ds:datastoreItem>
</file>

<file path=customXml/itemProps7.xml><?xml version="1.0" encoding="utf-8"?>
<ds:datastoreItem xmlns:ds="http://schemas.openxmlformats.org/officeDocument/2006/customXml" ds:itemID="{B1764AF0-7AB2-41A0-901E-AF4144339D51}">
  <ds:schemaRefs/>
</ds:datastoreItem>
</file>

<file path=customXml/itemProps8.xml><?xml version="1.0" encoding="utf-8"?>
<ds:datastoreItem xmlns:ds="http://schemas.openxmlformats.org/officeDocument/2006/customXml" ds:itemID="{5802B5B8-7DCF-4C35-A5F7-D64A40169F00}">
  <ds:schemaRefs/>
</ds:datastoreItem>
</file>

<file path=customXml/itemProps9.xml><?xml version="1.0" encoding="utf-8"?>
<ds:datastoreItem xmlns:ds="http://schemas.openxmlformats.org/officeDocument/2006/customXml" ds:itemID="{6FFA6EF8-E4A8-4D49-98B3-4CAB39B49EBA}">
  <ds:schemaRefs/>
</ds:datastoreItem>
</file>

<file path=docProps/app.xml><?xml version="1.0" encoding="utf-8"?>
<Properties xmlns="http://schemas.openxmlformats.org/officeDocument/2006/extended-properties" xmlns:vt="http://schemas.openxmlformats.org/officeDocument/2006/docPropsVTypes">
  <TotalTime>421</TotalTime>
  <Words>13002</Words>
  <Application>Microsoft Office PowerPoint</Application>
  <PresentationFormat>Widescreen</PresentationFormat>
  <Paragraphs>1293</Paragraphs>
  <Slides>81</Slides>
  <Notes>81</Notes>
  <HiddenSlides>0</HiddenSlides>
  <MMClips>0</MMClips>
  <ScaleCrop>false</ScaleCrop>
  <HeadingPairs>
    <vt:vector size="8" baseType="variant">
      <vt:variant>
        <vt:lpstr>Fonts Used</vt:lpstr>
      </vt:variant>
      <vt:variant>
        <vt:i4>13</vt:i4>
      </vt:variant>
      <vt:variant>
        <vt:lpstr>Theme</vt:lpstr>
      </vt:variant>
      <vt:variant>
        <vt:i4>2</vt:i4>
      </vt:variant>
      <vt:variant>
        <vt:lpstr>Slide Titles</vt:lpstr>
      </vt:variant>
      <vt:variant>
        <vt:i4>81</vt:i4>
      </vt:variant>
      <vt:variant>
        <vt:lpstr>Custom Shows</vt:lpstr>
      </vt:variant>
      <vt:variant>
        <vt:i4>4</vt:i4>
      </vt:variant>
    </vt:vector>
  </HeadingPairs>
  <TitlesOfParts>
    <vt:vector size="100" baseType="lpstr">
      <vt:lpstr>Arail</vt:lpstr>
      <vt:lpstr>Arial</vt:lpstr>
      <vt:lpstr>Calibri</vt:lpstr>
      <vt:lpstr>Calibri Light</vt:lpstr>
      <vt:lpstr>Courier New</vt:lpstr>
      <vt:lpstr>Hurme Geometric Sans 3 SemiBold</vt:lpstr>
      <vt:lpstr>HurmeGeometricSans3 Regular</vt:lpstr>
      <vt:lpstr>HurmeGeometricSans3-Regular</vt:lpstr>
      <vt:lpstr>HurmeGeometricSans3-SemiBold</vt:lpstr>
      <vt:lpstr>Symbol</vt:lpstr>
      <vt:lpstr>Times</vt:lpstr>
      <vt:lpstr>Times New Roman</vt:lpstr>
      <vt:lpstr>Times-Roman</vt:lpstr>
      <vt:lpstr>1_Office Theme</vt:lpstr>
      <vt:lpstr>Custom Design</vt:lpstr>
      <vt:lpstr>SecureCare Universal Life</vt:lpstr>
      <vt:lpstr>Our time today … </vt:lpstr>
      <vt:lpstr>Shared success creates enduring  relationships</vt:lpstr>
      <vt:lpstr>About Securian Financial</vt:lpstr>
      <vt:lpstr>The value of high ratings</vt:lpstr>
      <vt:lpstr>A new long-term care solution</vt:lpstr>
      <vt:lpstr>The need for long-term care (LTC)</vt:lpstr>
      <vt:lpstr>Why is having a long-term care plan important?</vt:lpstr>
      <vt:lpstr>PowerPoint Presentation</vt:lpstr>
      <vt:lpstr>Coverage options</vt:lpstr>
      <vt:lpstr>PowerPoint Presentation</vt:lpstr>
      <vt:lpstr>Innovation creates client solutions</vt:lpstr>
      <vt:lpstr>Five key questions a LTCi product should answer</vt:lpstr>
      <vt:lpstr>How do clients receive LTC benefits?</vt:lpstr>
      <vt:lpstr>LTC is changing</vt:lpstr>
      <vt:lpstr>Cash indemnity vs. reimbursement</vt:lpstr>
      <vt:lpstr>Achieving leverage</vt:lpstr>
      <vt:lpstr>How can clients keep up with the rising cost of care?</vt:lpstr>
      <vt:lpstr>Cost of care National annual medians</vt:lpstr>
      <vt:lpstr>Inflation protection:</vt:lpstr>
      <vt:lpstr>What protections do clients have in place?</vt:lpstr>
      <vt:lpstr>Four guarantees</vt:lpstr>
      <vt:lpstr>What are the tax benefits?</vt:lpstr>
      <vt:lpstr>SecureCare’s tax implications</vt:lpstr>
      <vt:lpstr>SecureCare’s potential tax deductibility</vt:lpstr>
      <vt:lpstr>What happens if clients travel abroad?</vt:lpstr>
      <vt:lpstr>International benefits1</vt:lpstr>
      <vt:lpstr>Concepts that  help close cases</vt:lpstr>
      <vt:lpstr>SecureCare sales concepts</vt:lpstr>
      <vt:lpstr>Tax strategies</vt:lpstr>
      <vt:lpstr>Individual</vt:lpstr>
      <vt:lpstr>Tax implications for individuals</vt:lpstr>
      <vt:lpstr>Individual examples</vt:lpstr>
      <vt:lpstr>Where are the itemized deductions?</vt:lpstr>
      <vt:lpstr>Who will get the itemized deductions?</vt:lpstr>
      <vt:lpstr>Business-sponsored arrangements </vt:lpstr>
      <vt:lpstr>Owner/employee of pass-through entity</vt:lpstr>
      <vt:lpstr>Where are the above-the-line deductions?</vt:lpstr>
      <vt:lpstr>Case study: Tyrone (S corporation owner/employee)</vt:lpstr>
      <vt:lpstr>Tax implications for Tyrone (S corp owner/employee)</vt:lpstr>
      <vt:lpstr>Owner/employee of C corporation</vt:lpstr>
      <vt:lpstr>Case study: Nancy (C corporation owner/employee)</vt:lpstr>
      <vt:lpstr>Case study: Nancy (C corp owner/employee)</vt:lpstr>
      <vt:lpstr>Alternate strategy: split premium payments</vt:lpstr>
      <vt:lpstr>Tax implications for employees</vt:lpstr>
      <vt:lpstr>Case study: Employee tax implication</vt:lpstr>
      <vt:lpstr>Positioning multi-pay</vt:lpstr>
      <vt:lpstr>Benefits of multi-pay</vt:lpstr>
      <vt:lpstr>Plan outside the box</vt:lpstr>
      <vt:lpstr>Approval rates for LTC coverage decrease with age</vt:lpstr>
      <vt:lpstr>Minimally funded, maximized protection</vt:lpstr>
      <vt:lpstr>Minimally funded, maximized protection</vt:lpstr>
      <vt:lpstr>Sandwich generation funding idea</vt:lpstr>
      <vt:lpstr>The gift of LTC protection</vt:lpstr>
      <vt:lpstr>HSA funding strategy</vt:lpstr>
      <vt:lpstr>Can a Health Savings Account (HSA) be used to pay the premiums for a SecureCare policy?</vt:lpstr>
      <vt:lpstr>PowerPoint Presentation</vt:lpstr>
      <vt:lpstr>RMD funding strategy</vt:lpstr>
      <vt:lpstr>PowerPoint Presentation</vt:lpstr>
      <vt:lpstr>Value of ROP</vt:lpstr>
      <vt:lpstr>Benefits of full ROP1</vt:lpstr>
      <vt:lpstr>Full ROP vs. max LTC</vt:lpstr>
      <vt:lpstr>LTC marketing plan</vt:lpstr>
      <vt:lpstr>LTC marketing plan</vt:lpstr>
      <vt:lpstr>Our investment to make   business easy</vt:lpstr>
      <vt:lpstr>Service excellence</vt:lpstr>
      <vt:lpstr>Administrative processes</vt:lpstr>
      <vt:lpstr>Pre-screen your client</vt:lpstr>
      <vt:lpstr>Application</vt:lpstr>
      <vt:lpstr>Underwriting</vt:lpstr>
      <vt:lpstr>Claims</vt:lpstr>
      <vt:lpstr>Securian Financial’s Care Management Program™ helps clients:</vt:lpstr>
      <vt:lpstr>Digital resources</vt:lpstr>
      <vt:lpstr>1. Prospecting </vt:lpstr>
      <vt:lpstr>PowerPoint Presentation</vt:lpstr>
      <vt:lpstr>PowerPoint Presentation</vt:lpstr>
      <vt:lpstr>Questions? [phone number] [email]</vt:lpstr>
      <vt:lpstr>Four guarantees: LTC benefits</vt:lpstr>
      <vt:lpstr>Four guarantees: Reduced paid-up1</vt:lpstr>
      <vt:lpstr>Four guarantees: Death benefit</vt:lpstr>
      <vt:lpstr>Four guarantees: Return of premium1</vt:lpstr>
      <vt:lpstr>Benefits</vt:lpstr>
      <vt:lpstr>RPU</vt:lpstr>
      <vt:lpstr>DB</vt:lpstr>
      <vt:lpstr>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SecureCare Universal Life</dc:title>
  <dc:creator>Snyder, Alyse</dc:creator>
  <cp:lastModifiedBy>Charlotte Bing - Financial Markets Inc</cp:lastModifiedBy>
  <cp:revision>21</cp:revision>
  <dcterms:created xsi:type="dcterms:W3CDTF">2020-12-09T19:43:30Z</dcterms:created>
  <dcterms:modified xsi:type="dcterms:W3CDTF">2021-02-08T19:52:23Z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