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286" r:id="rId5"/>
    <p:sldId id="447" r:id="rId6"/>
    <p:sldId id="383" r:id="rId7"/>
    <p:sldId id="385" r:id="rId8"/>
    <p:sldId id="384" r:id="rId9"/>
    <p:sldId id="386" r:id="rId10"/>
    <p:sldId id="439" r:id="rId11"/>
    <p:sldId id="387" r:id="rId12"/>
    <p:sldId id="388" r:id="rId13"/>
    <p:sldId id="389" r:id="rId14"/>
    <p:sldId id="390" r:id="rId15"/>
    <p:sldId id="392" r:id="rId16"/>
    <p:sldId id="391" r:id="rId17"/>
    <p:sldId id="436" r:id="rId18"/>
    <p:sldId id="437" r:id="rId19"/>
    <p:sldId id="438" r:id="rId20"/>
    <p:sldId id="440" r:id="rId21"/>
    <p:sldId id="420" r:id="rId22"/>
    <p:sldId id="393" r:id="rId23"/>
    <p:sldId id="421" r:id="rId24"/>
    <p:sldId id="422" r:id="rId25"/>
    <p:sldId id="441" r:id="rId26"/>
    <p:sldId id="423" r:id="rId27"/>
    <p:sldId id="424" r:id="rId28"/>
    <p:sldId id="425" r:id="rId29"/>
    <p:sldId id="426" r:id="rId30"/>
    <p:sldId id="427" r:id="rId31"/>
    <p:sldId id="444" r:id="rId32"/>
    <p:sldId id="405" r:id="rId33"/>
    <p:sldId id="445" r:id="rId34"/>
    <p:sldId id="403" r:id="rId35"/>
    <p:sldId id="409" r:id="rId36"/>
    <p:sldId id="410" r:id="rId37"/>
    <p:sldId id="411" r:id="rId38"/>
    <p:sldId id="442" r:id="rId39"/>
    <p:sldId id="443" r:id="rId40"/>
    <p:sldId id="428" r:id="rId41"/>
    <p:sldId id="429" r:id="rId42"/>
    <p:sldId id="430" r:id="rId43"/>
    <p:sldId id="431" r:id="rId44"/>
    <p:sldId id="381" r:id="rId45"/>
    <p:sldId id="45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16" userDrawn="1">
          <p15:clr>
            <a:srgbClr val="A4A3A4"/>
          </p15:clr>
        </p15:guide>
        <p15:guide id="3" pos="504"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Baker" initials="" lastIdx="3" clrIdx="2"/>
  <p:cmAuthor id="2" name="Pierson, Margaret M." initials="PMM" lastIdx="67" clrIdx="0">
    <p:extLst>
      <p:ext uri="{19B8F6BF-5375-455C-9EA6-DF929625EA0E}">
        <p15:presenceInfo xmlns:p15="http://schemas.microsoft.com/office/powerpoint/2012/main" userId="S-1-5-21-21782756-252395136-766854361-15082" providerId="AD"/>
      </p:ext>
    </p:extLst>
  </p:cmAuthor>
  <p:cmAuthor id="3" name="Martin_Comm, Eric S." initials="MES" lastIdx="3" clrIdx="1">
    <p:extLst>
      <p:ext uri="{19B8F6BF-5375-455C-9EA6-DF929625EA0E}">
        <p15:presenceInfo xmlns:p15="http://schemas.microsoft.com/office/powerpoint/2012/main" userId="Martin_Comm, Eric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1E386B"/>
    <a:srgbClr val="006DAF"/>
    <a:srgbClr val="0C7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73605" autoAdjust="0"/>
  </p:normalViewPr>
  <p:slideViewPr>
    <p:cSldViewPr snapToGrid="0" showGuides="1">
      <p:cViewPr varScale="1">
        <p:scale>
          <a:sx n="62" d="100"/>
          <a:sy n="62" d="100"/>
        </p:scale>
        <p:origin x="90" y="318"/>
      </p:cViewPr>
      <p:guideLst>
        <p:guide pos="816"/>
        <p:guide pos="504"/>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4" d="100"/>
          <a:sy n="104" d="100"/>
        </p:scale>
        <p:origin x="3372"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9D6EBA-F61F-473E-9404-E244D5DEFEC8}" type="datetimeFigureOut">
              <a:rPr lang="en-US" smtClean="0"/>
              <a:t>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F5153-6B58-4F99-B831-CF144D959713}" type="slidenum">
              <a:rPr lang="en-US" smtClean="0"/>
              <a:t>‹#›</a:t>
            </a:fld>
            <a:endParaRPr lang="en-US"/>
          </a:p>
        </p:txBody>
      </p:sp>
    </p:spTree>
    <p:extLst>
      <p:ext uri="{BB962C8B-B14F-4D97-AF65-F5344CB8AC3E}">
        <p14:creationId xmlns:p14="http://schemas.microsoft.com/office/powerpoint/2010/main" val="811720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E48E3-D0AD-470D-B331-F77391019D5F}"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1EE86-BA97-446A-81BA-90B33C5446E2}" type="slidenum">
              <a:rPr lang="en-US" smtClean="0"/>
              <a:t>‹#›</a:t>
            </a:fld>
            <a:endParaRPr lang="en-US"/>
          </a:p>
        </p:txBody>
      </p:sp>
    </p:spTree>
    <p:extLst>
      <p:ext uri="{BB962C8B-B14F-4D97-AF65-F5344CB8AC3E}">
        <p14:creationId xmlns:p14="http://schemas.microsoft.com/office/powerpoint/2010/main" val="172211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2425"/>
            <a:ext cx="5486400" cy="3086100"/>
          </a:xfrm>
        </p:spPr>
      </p:sp>
      <p:sp>
        <p:nvSpPr>
          <p:cNvPr id="3" name="Notes Placeholder 2"/>
          <p:cNvSpPr>
            <a:spLocks noGrp="1"/>
          </p:cNvSpPr>
          <p:nvPr>
            <p:ph type="body" idx="1"/>
          </p:nvPr>
        </p:nvSpPr>
        <p:spPr/>
        <p:txBody>
          <a:bodyPr/>
          <a:lstStyle/>
          <a:p>
            <a:r>
              <a:rPr lang="en-US" dirty="0"/>
              <a:t>Welcome</a:t>
            </a:r>
            <a:r>
              <a:rPr lang="en-US" baseline="0" dirty="0"/>
              <a:t> to the </a:t>
            </a:r>
            <a:r>
              <a:rPr lang="en-US" baseline="0" dirty="0" err="1"/>
              <a:t>SecureCare</a:t>
            </a:r>
            <a:r>
              <a:rPr lang="en-US" baseline="0" dirty="0"/>
              <a:t> tax presentation</a:t>
            </a:r>
          </a:p>
          <a:p>
            <a:endParaRPr lang="en-US" baseline="0" dirty="0"/>
          </a:p>
          <a:p>
            <a:r>
              <a:rPr lang="en-US" baseline="0" dirty="0"/>
              <a:t>My name is: _____________________________</a:t>
            </a:r>
            <a:endParaRPr lang="en-US" dirty="0"/>
          </a:p>
        </p:txBody>
      </p:sp>
      <p:sp>
        <p:nvSpPr>
          <p:cNvPr id="4" name="Slide Number Placeholder 3"/>
          <p:cNvSpPr>
            <a:spLocks noGrp="1"/>
          </p:cNvSpPr>
          <p:nvPr>
            <p:ph type="sldNum" sz="quarter" idx="10"/>
          </p:nvPr>
        </p:nvSpPr>
        <p:spPr/>
        <p:txBody>
          <a:bodyPr/>
          <a:lstStyle/>
          <a:p>
            <a:fld id="{4F3E1D09-1D10-476B-87F3-22F96DB9C743}" type="slidenum">
              <a:rPr lang="en-US" smtClean="0"/>
              <a:t>1</a:t>
            </a:fld>
            <a:endParaRPr lang="en-US"/>
          </a:p>
        </p:txBody>
      </p:sp>
    </p:spTree>
    <p:extLst>
      <p:ext uri="{BB962C8B-B14F-4D97-AF65-F5344CB8AC3E}">
        <p14:creationId xmlns:p14="http://schemas.microsoft.com/office/powerpoint/2010/main" val="274295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a:t>
            </a:r>
            <a:r>
              <a:rPr lang="en-US" baseline="0" dirty="0"/>
              <a:t> 3 is determining whether the lesser of the LTC premium or age-based limit will be the deduction.</a:t>
            </a:r>
          </a:p>
          <a:p>
            <a:endParaRPr lang="en-US" baseline="0" dirty="0"/>
          </a:p>
          <a:p>
            <a:r>
              <a:rPr lang="en-US" baseline="0" dirty="0"/>
              <a:t>Read through the examples.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10</a:t>
            </a:fld>
            <a:endParaRPr lang="en-US"/>
          </a:p>
        </p:txBody>
      </p:sp>
    </p:spTree>
    <p:extLst>
      <p:ext uri="{BB962C8B-B14F-4D97-AF65-F5344CB8AC3E}">
        <p14:creationId xmlns:p14="http://schemas.microsoft.com/office/powerpoint/2010/main" val="176150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know the amount of the deduction. </a:t>
            </a:r>
            <a:r>
              <a:rPr lang="en-US" baseline="0" dirty="0"/>
              <a:t> Where is the deduction on the form 1040?</a:t>
            </a:r>
          </a:p>
          <a:p>
            <a:endParaRPr lang="en-US" baseline="0" dirty="0"/>
          </a:p>
          <a:p>
            <a:r>
              <a:rPr lang="en-US" baseline="0" dirty="0"/>
              <a:t>This slide is a simplified outline of the Form 1040.</a:t>
            </a:r>
          </a:p>
          <a:p>
            <a:endParaRPr lang="en-US" baseline="0" dirty="0"/>
          </a:p>
          <a:p>
            <a:r>
              <a:rPr lang="en-US" baseline="0" dirty="0"/>
              <a:t>At the top is all current income. Next are the above the line deductions (this is important later for business owners) which gets the taxpayer to the adjusted gross income</a:t>
            </a:r>
          </a:p>
          <a:p>
            <a:endParaRPr lang="en-US" baseline="0" dirty="0"/>
          </a:p>
          <a:p>
            <a:r>
              <a:rPr lang="en-US" baseline="0" dirty="0"/>
              <a:t>After the adjusted gross income is calculated, the taxpayer has a choice of using the standard deduction or the itemized deduction.</a:t>
            </a:r>
          </a:p>
          <a:p>
            <a:endParaRPr lang="en-US" baseline="0" dirty="0"/>
          </a:p>
          <a:p>
            <a:r>
              <a:rPr lang="en-US" baseline="0" dirty="0"/>
              <a:t>The next slide discusses this choice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11</a:t>
            </a:fld>
            <a:endParaRPr lang="en-US"/>
          </a:p>
        </p:txBody>
      </p:sp>
    </p:spTree>
    <p:extLst>
      <p:ext uri="{BB962C8B-B14F-4D97-AF65-F5344CB8AC3E}">
        <p14:creationId xmlns:p14="http://schemas.microsoft.com/office/powerpoint/2010/main" val="172470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a:t>
            </a:r>
            <a:r>
              <a:rPr lang="en-US" baseline="0" dirty="0"/>
              <a:t> recent tax law simplified how most taxpayers will pay their taxes because the law almost doubled the standard deduction.  Each taxpayer has the choice to use either the standard deduction or the itemized deduction with the decision based on where they will get the higher amount to deduct.</a:t>
            </a:r>
          </a:p>
          <a:p>
            <a:endParaRPr lang="en-US" baseline="0" dirty="0"/>
          </a:p>
          <a:p>
            <a:r>
              <a:rPr lang="en-US" b="1" baseline="0" dirty="0"/>
              <a:t>Standard deduction</a:t>
            </a:r>
          </a:p>
          <a:p>
            <a:r>
              <a:rPr lang="en-US" b="0" baseline="0" dirty="0"/>
              <a:t>This slide has the amounts of the standard deduction for this year.  If the client has less in itemized deductions than the standard deductions then they will use the standard deductions.</a:t>
            </a:r>
          </a:p>
          <a:p>
            <a:endParaRPr lang="en-US" b="0" baseline="0" dirty="0"/>
          </a:p>
          <a:p>
            <a:r>
              <a:rPr lang="en-US" b="0" baseline="0" dirty="0"/>
              <a:t>In 2021, the standard deduction for married filing jointly is $</a:t>
            </a:r>
            <a:r>
              <a:rPr lang="en-US" b="0" i="0" dirty="0">
                <a:solidFill>
                  <a:srgbClr val="1B1B1B"/>
                </a:solidFill>
                <a:effectLst/>
                <a:latin typeface="Source Sans Pro" panose="020B0503030403020204" pitchFamily="34" charset="0"/>
              </a:rPr>
              <a:t>25,100</a:t>
            </a:r>
            <a:r>
              <a:rPr lang="en-US" b="0" baseline="0" dirty="0"/>
              <a:t> and single is $12,550</a:t>
            </a:r>
          </a:p>
          <a:p>
            <a:endParaRPr lang="en-US" b="0" baseline="0" dirty="0"/>
          </a:p>
          <a:p>
            <a:r>
              <a:rPr lang="en-US" b="1" baseline="0" dirty="0"/>
              <a:t>Itemized Deduction</a:t>
            </a:r>
          </a:p>
          <a:p>
            <a:r>
              <a:rPr lang="en-US" b="0" baseline="0" dirty="0"/>
              <a:t>This is found in the Schedule A for the form 1040</a:t>
            </a:r>
          </a:p>
          <a:p>
            <a:endParaRPr lang="en-US" b="0" baseline="0" dirty="0"/>
          </a:p>
          <a:p>
            <a:r>
              <a:rPr lang="en-US" b="0" baseline="0" dirty="0"/>
              <a:t>There are four main itemized deductions:</a:t>
            </a:r>
          </a:p>
          <a:p>
            <a:pPr marL="228600" indent="-228600">
              <a:buFont typeface="+mj-lt"/>
              <a:buAutoNum type="arabicPeriod"/>
            </a:pPr>
            <a:r>
              <a:rPr lang="en-US" b="0" baseline="0" dirty="0"/>
              <a:t>Medical expenses – this is for medical expenses that were not reimbursed or paid out of pocket.  Here is where the LTC premiums can be paid.  Remember the deduction is the lesser of the premiums paid or the age-based limit</a:t>
            </a:r>
          </a:p>
          <a:p>
            <a:pPr marL="228600" indent="-228600">
              <a:buFont typeface="+mj-lt"/>
              <a:buAutoNum type="arabicPeriod"/>
            </a:pPr>
            <a:r>
              <a:rPr lang="en-US" b="0" baseline="0" dirty="0"/>
              <a:t>State and local taxes – tax law change – a federal law limits this amount to $10,000 (regardless if you are MFJ or single)</a:t>
            </a:r>
          </a:p>
          <a:p>
            <a:pPr marL="228600" indent="-228600">
              <a:buFont typeface="+mj-lt"/>
              <a:buAutoNum type="arabicPeriod"/>
            </a:pPr>
            <a:r>
              <a:rPr lang="en-US" b="0" baseline="0" dirty="0"/>
              <a:t>Mortgage interest</a:t>
            </a:r>
          </a:p>
          <a:p>
            <a:pPr marL="228600" indent="-228600">
              <a:buFont typeface="+mj-lt"/>
              <a:buAutoNum type="arabicPeriod"/>
            </a:pPr>
            <a:r>
              <a:rPr lang="en-US" b="0" baseline="0" dirty="0"/>
              <a:t>Charitable deduction – tax law change – it is now 60% of AGI for cash gifts (it was 50%)</a:t>
            </a:r>
            <a:endParaRPr lang="en-US" b="0" dirty="0"/>
          </a:p>
        </p:txBody>
      </p:sp>
      <p:sp>
        <p:nvSpPr>
          <p:cNvPr id="4" name="Slide Number Placeholder 3"/>
          <p:cNvSpPr>
            <a:spLocks noGrp="1"/>
          </p:cNvSpPr>
          <p:nvPr>
            <p:ph type="sldNum" sz="quarter" idx="10"/>
          </p:nvPr>
        </p:nvSpPr>
        <p:spPr/>
        <p:txBody>
          <a:bodyPr/>
          <a:lstStyle/>
          <a:p>
            <a:fld id="{0741EE86-BA97-446A-81BA-90B33C5446E2}" type="slidenum">
              <a:rPr lang="en-US" smtClean="0"/>
              <a:t>12</a:t>
            </a:fld>
            <a:endParaRPr lang="en-US"/>
          </a:p>
        </p:txBody>
      </p:sp>
    </p:spTree>
    <p:extLst>
      <p:ext uri="{BB962C8B-B14F-4D97-AF65-F5344CB8AC3E}">
        <p14:creationId xmlns:p14="http://schemas.microsoft.com/office/powerpoint/2010/main" val="185452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clients who will likely</a:t>
            </a:r>
            <a:r>
              <a:rPr lang="en-US" baseline="0" dirty="0"/>
              <a:t> be able to benefit from paying LTC premiums as an itemized deduction</a:t>
            </a:r>
          </a:p>
          <a:p>
            <a:endParaRPr lang="en-US" baseline="0" dirty="0"/>
          </a:p>
          <a:p>
            <a:r>
              <a:rPr lang="en-US" baseline="0" dirty="0"/>
              <a:t>Older ages – because of the age-based limitations (the older you are the more you are able to deduct)</a:t>
            </a:r>
          </a:p>
          <a:p>
            <a:endParaRPr lang="en-US" baseline="0" dirty="0"/>
          </a:p>
          <a:p>
            <a:r>
              <a:rPr lang="en-US" baseline="0" dirty="0"/>
              <a:t>Out-of-pocket medical expenses, high state tax, large charitable gifts and mortgage interest will increase the itemized deduction over the standard deductions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13</a:t>
            </a:fld>
            <a:endParaRPr lang="en-US"/>
          </a:p>
        </p:txBody>
      </p:sp>
    </p:spTree>
    <p:extLst>
      <p:ext uri="{BB962C8B-B14F-4D97-AF65-F5344CB8AC3E}">
        <p14:creationId xmlns:p14="http://schemas.microsoft.com/office/powerpoint/2010/main" val="345904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discuss health</a:t>
            </a:r>
            <a:r>
              <a:rPr lang="en-US" baseline="0" dirty="0"/>
              <a:t> savings accounts (HSA) and LTC premiums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14</a:t>
            </a:fld>
            <a:endParaRPr lang="en-US"/>
          </a:p>
        </p:txBody>
      </p:sp>
    </p:spTree>
    <p:extLst>
      <p:ext uri="{BB962C8B-B14F-4D97-AF65-F5344CB8AC3E}">
        <p14:creationId xmlns:p14="http://schemas.microsoft.com/office/powerpoint/2010/main" val="414843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LTC</a:t>
            </a:r>
            <a:r>
              <a:rPr lang="en-US" baseline="0" dirty="0"/>
              <a:t> premiums can be paid from a Health Savings Account.   But only the LTC portion (not the life insurance portion).</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15</a:t>
            </a:fld>
            <a:endParaRPr lang="en-US"/>
          </a:p>
        </p:txBody>
      </p:sp>
    </p:spTree>
    <p:extLst>
      <p:ext uri="{BB962C8B-B14F-4D97-AF65-F5344CB8AC3E}">
        <p14:creationId xmlns:p14="http://schemas.microsoft.com/office/powerpoint/2010/main" val="2441064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Larry pays (out of pocket): $10,650 ($1,057.33 for the remainder of the LTC portion + $9,592.67 for the life insurance base policy)</a:t>
            </a:r>
            <a:endParaRPr lang="en-US" sz="16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1EE86-BA97-446A-81BA-90B33C5446E2}" type="slidenum">
              <a:rPr lang="en-US" smtClean="0"/>
              <a:t>16</a:t>
            </a:fld>
            <a:endParaRPr lang="en-US"/>
          </a:p>
        </p:txBody>
      </p:sp>
    </p:spTree>
    <p:extLst>
      <p:ext uri="{BB962C8B-B14F-4D97-AF65-F5344CB8AC3E}">
        <p14:creationId xmlns:p14="http://schemas.microsoft.com/office/powerpoint/2010/main" val="405694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discuss a couple of other tax implications for </a:t>
            </a:r>
            <a:r>
              <a:rPr lang="en-US" baseline="0" dirty="0" err="1"/>
              <a:t>SecureCare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17</a:t>
            </a:fld>
            <a:endParaRPr lang="en-US"/>
          </a:p>
        </p:txBody>
      </p:sp>
    </p:spTree>
    <p:extLst>
      <p:ext uri="{BB962C8B-B14F-4D97-AF65-F5344CB8AC3E}">
        <p14:creationId xmlns:p14="http://schemas.microsoft.com/office/powerpoint/2010/main" val="1355249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Payment not taxed</a:t>
            </a:r>
          </a:p>
          <a:p>
            <a:r>
              <a:rPr lang="en-US" dirty="0"/>
              <a:t>The LTC Agreement payments will not be</a:t>
            </a:r>
            <a:r>
              <a:rPr lang="en-US" baseline="0" dirty="0"/>
              <a:t> income taxed if:</a:t>
            </a:r>
          </a:p>
          <a:p>
            <a:pPr marL="228600" indent="-228600">
              <a:buFont typeface="+mj-lt"/>
              <a:buAutoNum type="arabicPeriod"/>
            </a:pPr>
            <a:r>
              <a:rPr lang="en-US" baseline="0" dirty="0"/>
              <a:t>The payments are up to the annually adjusted per diem limit - $400 in 2021</a:t>
            </a:r>
          </a:p>
          <a:p>
            <a:pPr marL="228600" indent="-228600">
              <a:buFont typeface="+mj-lt"/>
              <a:buAutoNum type="arabicPeriod"/>
            </a:pPr>
            <a:r>
              <a:rPr lang="en-US" baseline="0" dirty="0"/>
              <a:t>If it exceeds, then the client will need to show documented qualified LTC expenses</a:t>
            </a:r>
          </a:p>
          <a:p>
            <a:pPr marL="0" indent="0">
              <a:buFont typeface="+mj-lt"/>
              <a:buNone/>
            </a:pPr>
            <a:endParaRPr lang="en-US" baseline="0" dirty="0"/>
          </a:p>
          <a:p>
            <a:pPr marL="0" indent="0">
              <a:buFont typeface="+mj-lt"/>
              <a:buNone/>
            </a:pPr>
            <a:r>
              <a:rPr lang="en-US" b="1" baseline="0" dirty="0"/>
              <a:t>MEC </a:t>
            </a:r>
          </a:p>
          <a:p>
            <a:r>
              <a:rPr lang="en-US" sz="1200" b="0" i="0" u="none" strike="noStrike" kern="1200" baseline="0" dirty="0">
                <a:solidFill>
                  <a:schemeClr val="tx1"/>
                </a:solidFill>
                <a:latin typeface="+mn-lt"/>
                <a:ea typeface="+mn-ea"/>
                <a:cs typeface="+mn-cs"/>
              </a:rPr>
              <a:t>A life insurance policy may become a MEC if it fails the 7-pay test. As a result, single pay or short-pay premium schedules will often result in a </a:t>
            </a:r>
            <a:r>
              <a:rPr lang="en-US" sz="1200" b="0" i="0" u="none" strike="noStrike" kern="1200" baseline="0" dirty="0" err="1">
                <a:solidFill>
                  <a:schemeClr val="tx1"/>
                </a:solidFill>
                <a:latin typeface="+mn-lt"/>
                <a:ea typeface="+mn-ea"/>
                <a:cs typeface="+mn-cs"/>
              </a:rPr>
              <a:t>SecureCare</a:t>
            </a:r>
            <a:r>
              <a:rPr lang="en-US" sz="1200" b="0" i="0" u="none" strike="noStrike" kern="1200" baseline="0" dirty="0">
                <a:solidFill>
                  <a:schemeClr val="tx1"/>
                </a:solidFill>
                <a:latin typeface="+mn-lt"/>
                <a:ea typeface="+mn-ea"/>
                <a:cs typeface="+mn-cs"/>
              </a:rPr>
              <a:t> policy becoming a MEC. When premiums are paid over a longer period, such as 10 to 15 years, this is less likely to occur. In addition, contracts that are a 1035 Exchange, when the original policy was not a MEC, may avoid becoming a MEC under the new contract.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Having a MEC status generally does not affect the purpose of a </a:t>
            </a:r>
            <a:r>
              <a:rPr lang="en-US" sz="1200" b="0" i="0" u="none" strike="noStrike" kern="1200" baseline="0" dirty="0" err="1">
                <a:solidFill>
                  <a:schemeClr val="tx1"/>
                </a:solidFill>
                <a:latin typeface="+mn-lt"/>
                <a:ea typeface="+mn-ea"/>
                <a:cs typeface="+mn-cs"/>
              </a:rPr>
              <a:t>SecureCare</a:t>
            </a:r>
            <a:r>
              <a:rPr lang="en-US" sz="1200" b="0" i="0" u="none" strike="noStrike" kern="1200" baseline="0" dirty="0">
                <a:solidFill>
                  <a:schemeClr val="tx1"/>
                </a:solidFill>
                <a:latin typeface="+mn-lt"/>
                <a:ea typeface="+mn-ea"/>
                <a:cs typeface="+mn-cs"/>
              </a:rPr>
              <a:t> policy: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Death proceeds are generally paid income-tax-free.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Qualified LTC benefits are generally received income-tax-free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MECs are only subject to income-taxation upon withdrawals or loans from the contract. Linked-benefit policies are not designed or intended for cash accumulation so withdrawals and/or loans are rarely taken. In addition, if taken, they may negatively affect the LTC benefits.</a:t>
            </a:r>
            <a:endParaRPr lang="en-US" baseline="0" dirty="0"/>
          </a:p>
          <a:p>
            <a:pPr marL="0" indent="0">
              <a:buFont typeface="+mj-lt"/>
              <a:buNone/>
            </a:pPr>
            <a:endParaRPr lang="en-US" baseline="0" dirty="0"/>
          </a:p>
          <a:p>
            <a:pPr marL="0" indent="0">
              <a:buFont typeface="+mj-lt"/>
              <a:buNone/>
            </a:pPr>
            <a:r>
              <a:rPr lang="en-US" b="1" baseline="0" dirty="0"/>
              <a:t>1035 Exchange</a:t>
            </a:r>
          </a:p>
          <a:p>
            <a:r>
              <a:rPr lang="en-US" sz="1200" b="0" i="0" u="none" strike="noStrike" kern="1200" baseline="0" dirty="0">
                <a:solidFill>
                  <a:schemeClr val="tx1"/>
                </a:solidFill>
                <a:latin typeface="+mn-lt"/>
                <a:ea typeface="+mn-ea"/>
                <a:cs typeface="+mn-cs"/>
              </a:rPr>
              <a:t>A 1035 Exchange allows a life insurance or annuity contract to be exchanged for a new policy without recognizing taxable gain on the exchange. Additionally, the new policy takes the income-tax basis of the old policy.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Pension Protection Act (PPA) expanded IRC Section 1035 to permit non-qualified life insurance and annuity contracts to be exchanged for a qualified LTC policy. This includes linked-benefit products with qualified LTC benefits; however it is important to note that these rules were not expanded to allow an annuity contract be exchanged into a linked-benefit (life) contract.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Partial 1035 exchanges are permitted resulting in two contracts – the old life or annuity contract with a lesser value, and a new LTC product using the remaining value to fund the required premium to put the policy inforce.</a:t>
            </a:r>
          </a:p>
          <a:p>
            <a:r>
              <a:rPr lang="en-US" sz="1200" b="0" i="0" u="none" strike="noStrike" kern="1200" baseline="0" dirty="0">
                <a:solidFill>
                  <a:schemeClr val="tx1"/>
                </a:solidFill>
                <a:latin typeface="+mn-lt"/>
                <a:ea typeface="+mn-ea"/>
                <a:cs typeface="+mn-cs"/>
              </a:rPr>
              <a:t>It is important to note that the PPA prohibits an individual LTC policy from being exchanged into another individual LTC policy.</a:t>
            </a:r>
            <a:endParaRPr lang="en-US" b="0" baseline="0" dirty="0"/>
          </a:p>
          <a:p>
            <a:pPr marL="0" indent="0">
              <a:buFont typeface="+mj-lt"/>
              <a:buNone/>
            </a:pPr>
            <a:endParaRPr lang="en-US" baseline="0" dirty="0"/>
          </a:p>
          <a:p>
            <a:pPr marL="0" indent="0">
              <a:buFont typeface="+mj-lt"/>
              <a:buNone/>
            </a:pPr>
            <a:r>
              <a:rPr lang="en-US" b="1" baseline="0" dirty="0"/>
              <a:t>Death Benefit</a:t>
            </a:r>
          </a:p>
          <a:p>
            <a:pPr marL="0" indent="0">
              <a:buFont typeface="+mj-lt"/>
              <a:buNone/>
            </a:pPr>
            <a:r>
              <a:rPr lang="en-US" baseline="0" dirty="0"/>
              <a:t>Death benefit will remain income tax free because it is part of the life insurance portion of the </a:t>
            </a:r>
            <a:r>
              <a:rPr lang="en-US" baseline="0" dirty="0" err="1"/>
              <a:t>SecureCare</a:t>
            </a:r>
            <a:r>
              <a:rPr lang="en-US" baseline="0" dirty="0"/>
              <a:t> policy</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18</a:t>
            </a:fld>
            <a:endParaRPr lang="en-US"/>
          </a:p>
        </p:txBody>
      </p:sp>
    </p:spTree>
    <p:extLst>
      <p:ext uri="{BB962C8B-B14F-4D97-AF65-F5344CB8AC3E}">
        <p14:creationId xmlns:p14="http://schemas.microsoft.com/office/powerpoint/2010/main" val="165466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to business sponsored arrangements</a:t>
            </a:r>
          </a:p>
          <a:p>
            <a:endParaRPr lang="en-US" dirty="0"/>
          </a:p>
          <a:p>
            <a:r>
              <a:rPr lang="en-US" dirty="0"/>
              <a:t>Please note – Clients must be mindful of discriminatory benefits in the employment</a:t>
            </a:r>
            <a:r>
              <a:rPr lang="en-US" baseline="0" dirty="0"/>
              <a:t> setting.  If they only offer benefits to only a select employees without defining a class of employee who will be offered the benefit and the benefit is only for the highly compensated employees, then this may invite scrutiny of the IRS.</a:t>
            </a:r>
          </a:p>
          <a:p>
            <a:endParaRPr lang="en-US" baseline="0" dirty="0"/>
          </a:p>
          <a:p>
            <a:r>
              <a:rPr lang="en-US" baseline="0" dirty="0"/>
              <a:t>The tax benefits from this section are based on the Internal Revenue Code Section 105 – </a:t>
            </a:r>
            <a:r>
              <a:rPr lang="en-US" b="1" dirty="0"/>
              <a:t>Amounts received under accident and health plans</a:t>
            </a:r>
          </a:p>
          <a:p>
            <a:endParaRPr lang="en-US" b="1" dirty="0"/>
          </a:p>
          <a:p>
            <a:r>
              <a:rPr lang="en-US" b="1" dirty="0"/>
              <a:t>Please check the business’s legal and/or tax professionals on the eligibility of these income tax benefits.</a:t>
            </a:r>
          </a:p>
          <a:p>
            <a:endParaRPr lang="en-US" b="0" dirty="0"/>
          </a:p>
          <a:p>
            <a:r>
              <a:rPr lang="en-US" b="0" dirty="0"/>
              <a:t>Please</a:t>
            </a:r>
            <a:r>
              <a:rPr lang="en-US" b="0" baseline="0" dirty="0"/>
              <a:t> note – These benefits can also be included for spouses and dependents of business owners and employees.  Please check with client’s tax professional on the legal and/or tax implications on extending the benefit to these individuals.</a:t>
            </a:r>
            <a:endParaRPr lang="en-US" b="1" dirty="0"/>
          </a:p>
        </p:txBody>
      </p:sp>
      <p:sp>
        <p:nvSpPr>
          <p:cNvPr id="4" name="Slide Number Placeholder 3"/>
          <p:cNvSpPr>
            <a:spLocks noGrp="1"/>
          </p:cNvSpPr>
          <p:nvPr>
            <p:ph type="sldNum" sz="quarter" idx="10"/>
          </p:nvPr>
        </p:nvSpPr>
        <p:spPr/>
        <p:txBody>
          <a:bodyPr/>
          <a:lstStyle/>
          <a:p>
            <a:fld id="{0741EE86-BA97-446A-81BA-90B33C5446E2}" type="slidenum">
              <a:rPr lang="en-US" smtClean="0"/>
              <a:t>19</a:t>
            </a:fld>
            <a:endParaRPr lang="en-US"/>
          </a:p>
        </p:txBody>
      </p:sp>
    </p:spTree>
    <p:extLst>
      <p:ext uri="{BB962C8B-B14F-4D97-AF65-F5344CB8AC3E}">
        <p14:creationId xmlns:p14="http://schemas.microsoft.com/office/powerpoint/2010/main" val="270183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2</a:t>
            </a:fld>
            <a:endParaRPr lang="en-US"/>
          </a:p>
        </p:txBody>
      </p:sp>
    </p:spTree>
    <p:extLst>
      <p:ext uri="{BB962C8B-B14F-4D97-AF65-F5344CB8AC3E}">
        <p14:creationId xmlns:p14="http://schemas.microsoft.com/office/powerpoint/2010/main" val="3601525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start with pass-through entities.</a:t>
            </a:r>
            <a:endParaRPr lang="en-US"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20</a:t>
            </a:fld>
            <a:endParaRPr lang="en-US"/>
          </a:p>
        </p:txBody>
      </p:sp>
    </p:spTree>
    <p:extLst>
      <p:ext uri="{BB962C8B-B14F-4D97-AF65-F5344CB8AC3E}">
        <p14:creationId xmlns:p14="http://schemas.microsoft.com/office/powerpoint/2010/main" val="422875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 of pass-through</a:t>
            </a:r>
            <a:r>
              <a:rPr lang="en-US" baseline="0" dirty="0"/>
              <a:t> entity taxation is there is only one level of taxation and all business income “passes though” to the business owner.</a:t>
            </a:r>
          </a:p>
          <a:p>
            <a:endParaRPr lang="en-US" baseline="0" dirty="0"/>
          </a:p>
          <a:p>
            <a:r>
              <a:rPr lang="en-US" baseline="0" dirty="0"/>
              <a:t>If the business pays the premium for the business owner (also an employee), then the owner will be able to make the deduction as an above the line deduction.</a:t>
            </a:r>
          </a:p>
          <a:p>
            <a:endParaRPr lang="en-US" baseline="0" dirty="0"/>
          </a:p>
          <a:p>
            <a:r>
              <a:rPr lang="en-US" baseline="0" dirty="0"/>
              <a:t>This deduction is the lesser of the LTC premium or the age-based limit.</a:t>
            </a:r>
          </a:p>
        </p:txBody>
      </p:sp>
      <p:sp>
        <p:nvSpPr>
          <p:cNvPr id="4" name="Slide Number Placeholder 3"/>
          <p:cNvSpPr>
            <a:spLocks noGrp="1"/>
          </p:cNvSpPr>
          <p:nvPr>
            <p:ph type="sldNum" sz="quarter" idx="10"/>
          </p:nvPr>
        </p:nvSpPr>
        <p:spPr/>
        <p:txBody>
          <a:bodyPr/>
          <a:lstStyle/>
          <a:p>
            <a:fld id="{0741EE86-BA97-446A-81BA-90B33C5446E2}" type="slidenum">
              <a:rPr lang="en-US" smtClean="0"/>
              <a:t>21</a:t>
            </a:fld>
            <a:endParaRPr lang="en-US"/>
          </a:p>
        </p:txBody>
      </p:sp>
    </p:spTree>
    <p:extLst>
      <p:ext uri="{BB962C8B-B14F-4D97-AF65-F5344CB8AC3E}">
        <p14:creationId xmlns:p14="http://schemas.microsoft.com/office/powerpoint/2010/main" val="2109218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Remember we discussed itemized deductions previously,</a:t>
            </a:r>
            <a:r>
              <a:rPr lang="en-US" sz="1200" kern="1200" baseline="0" dirty="0">
                <a:solidFill>
                  <a:schemeClr val="tx1"/>
                </a:solidFill>
                <a:latin typeface="+mn-lt"/>
                <a:ea typeface="+mn-ea"/>
                <a:cs typeface="+mn-cs"/>
              </a:rPr>
              <a:t> h</a:t>
            </a:r>
            <a:r>
              <a:rPr lang="en-US" sz="1200" kern="1200" dirty="0">
                <a:solidFill>
                  <a:schemeClr val="tx1"/>
                </a:solidFill>
                <a:latin typeface="+mn-lt"/>
                <a:ea typeface="+mn-ea"/>
                <a:cs typeface="+mn-cs"/>
              </a:rPr>
              <a:t>ere we see how above-the-line deductions are typically more beneficial than itemized deductions for pass-through entity 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Again, this is a simplified outline of the Form 1040. At the top is all current income, next are the above the line deductions (this is where the business owner gets the deduction) which gets the taxpayer to the adjusted gross income.</a:t>
            </a:r>
          </a:p>
          <a:p>
            <a:endParaRPr lang="en-US" sz="1200" b="0" i="0" u="none" strike="noStrike" kern="1200" baseline="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741EE86-BA97-446A-81BA-90B33C5446E2}" type="slidenum">
              <a:rPr lang="en-US" smtClean="0"/>
              <a:t>22</a:t>
            </a:fld>
            <a:endParaRPr lang="en-US"/>
          </a:p>
        </p:txBody>
      </p:sp>
    </p:spTree>
    <p:extLst>
      <p:ext uri="{BB962C8B-B14F-4D97-AF65-F5344CB8AC3E}">
        <p14:creationId xmlns:p14="http://schemas.microsoft.com/office/powerpoint/2010/main" val="2454592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 couple of different pass-through entities.  Here is how the business tax deductions are taxed. </a:t>
            </a:r>
          </a:p>
          <a:p>
            <a:r>
              <a:rPr lang="en-US" baseline="0" dirty="0"/>
              <a:t>[read the slide]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23</a:t>
            </a:fld>
            <a:endParaRPr lang="en-US"/>
          </a:p>
        </p:txBody>
      </p:sp>
    </p:spTree>
    <p:extLst>
      <p:ext uri="{BB962C8B-B14F-4D97-AF65-F5344CB8AC3E}">
        <p14:creationId xmlns:p14="http://schemas.microsoft.com/office/powerpoint/2010/main" val="3827517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go through an example.</a:t>
            </a:r>
          </a:p>
          <a:p>
            <a:endParaRPr lang="en-US" baseline="0" dirty="0"/>
          </a:p>
          <a:p>
            <a:r>
              <a:rPr lang="en-US" baseline="0" dirty="0"/>
              <a:t>[Read the slide]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24</a:t>
            </a:fld>
            <a:endParaRPr lang="en-US"/>
          </a:p>
        </p:txBody>
      </p:sp>
    </p:spTree>
    <p:extLst>
      <p:ext uri="{BB962C8B-B14F-4D97-AF65-F5344CB8AC3E}">
        <p14:creationId xmlns:p14="http://schemas.microsoft.com/office/powerpoint/2010/main" val="141686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example.  </a:t>
            </a:r>
          </a:p>
          <a:p>
            <a:endParaRPr lang="en-US" dirty="0"/>
          </a:p>
          <a:p>
            <a:r>
              <a:rPr lang="en-US" dirty="0"/>
              <a:t>Remember,</a:t>
            </a:r>
            <a:r>
              <a:rPr lang="en-US" baseline="0" dirty="0"/>
              <a:t> it is the l</a:t>
            </a:r>
            <a:r>
              <a:rPr lang="en-US" dirty="0"/>
              <a:t>esser of aged-based limit or premium paid.</a:t>
            </a:r>
          </a:p>
          <a:p>
            <a:endParaRPr lang="en-US" dirty="0"/>
          </a:p>
          <a:p>
            <a:r>
              <a:rPr lang="en-US" dirty="0"/>
              <a:t>Notice on the chart below that the older Bruce</a:t>
            </a:r>
            <a:r>
              <a:rPr lang="en-US" baseline="0" dirty="0"/>
              <a:t> gets the more of a deduction he will receive because of the age-based limitations increase the older the client gets.</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25</a:t>
            </a:fld>
            <a:endParaRPr lang="en-US"/>
          </a:p>
        </p:txBody>
      </p:sp>
    </p:spTree>
    <p:extLst>
      <p:ext uri="{BB962C8B-B14F-4D97-AF65-F5344CB8AC3E}">
        <p14:creationId xmlns:p14="http://schemas.microsoft.com/office/powerpoint/2010/main" val="165503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26</a:t>
            </a:fld>
            <a:endParaRPr lang="en-US"/>
          </a:p>
        </p:txBody>
      </p:sp>
    </p:spTree>
    <p:extLst>
      <p:ext uri="{BB962C8B-B14F-4D97-AF65-F5344CB8AC3E}">
        <p14:creationId xmlns:p14="http://schemas.microsoft.com/office/powerpoint/2010/main" val="1075178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27</a:t>
            </a:fld>
            <a:endParaRPr lang="en-US"/>
          </a:p>
        </p:txBody>
      </p:sp>
    </p:spTree>
    <p:extLst>
      <p:ext uri="{BB962C8B-B14F-4D97-AF65-F5344CB8AC3E}">
        <p14:creationId xmlns:p14="http://schemas.microsoft.com/office/powerpoint/2010/main" val="1279008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a:p>
            <a:endParaRPr lang="en-US" dirty="0"/>
          </a:p>
          <a:p>
            <a:r>
              <a:rPr lang="en-US" dirty="0"/>
              <a:t>The reduced paid-up benefits would purchase</a:t>
            </a:r>
            <a:r>
              <a:rPr lang="en-US" baseline="0" dirty="0"/>
              <a:t> a death benefit and LTC benefit amount. And because inflation is included in the policy, this will continue to inflate the pool after the RPU is put into place.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28</a:t>
            </a:fld>
            <a:endParaRPr lang="en-US"/>
          </a:p>
        </p:txBody>
      </p:sp>
    </p:spTree>
    <p:extLst>
      <p:ext uri="{BB962C8B-B14F-4D97-AF65-F5344CB8AC3E}">
        <p14:creationId xmlns:p14="http://schemas.microsoft.com/office/powerpoint/2010/main" val="998353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turn our attention</a:t>
            </a:r>
            <a:r>
              <a:rPr lang="en-US" baseline="0" dirty="0"/>
              <a:t> to C corporation owners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29</a:t>
            </a:fld>
            <a:endParaRPr lang="en-US"/>
          </a:p>
        </p:txBody>
      </p:sp>
    </p:spTree>
    <p:extLst>
      <p:ext uri="{BB962C8B-B14F-4D97-AF65-F5344CB8AC3E}">
        <p14:creationId xmlns:p14="http://schemas.microsoft.com/office/powerpoint/2010/main" val="16852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question, why are SecureCare premiums</a:t>
            </a:r>
            <a:r>
              <a:rPr lang="en-US" baseline="0" dirty="0"/>
              <a:t> </a:t>
            </a:r>
            <a:r>
              <a:rPr lang="en-US" dirty="0"/>
              <a:t>deductible</a:t>
            </a:r>
            <a:r>
              <a:rPr lang="en-US" baseline="0" dirty="0"/>
              <a:t>?</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a:t>
            </a:fld>
            <a:endParaRPr lang="en-US"/>
          </a:p>
        </p:txBody>
      </p:sp>
    </p:spTree>
    <p:extLst>
      <p:ext uri="{BB962C8B-B14F-4D97-AF65-F5344CB8AC3E}">
        <p14:creationId xmlns:p14="http://schemas.microsoft.com/office/powerpoint/2010/main" val="2696879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to C corporations.  They</a:t>
            </a:r>
            <a:r>
              <a:rPr lang="en-US" baseline="0" dirty="0"/>
              <a:t> are taxed differently than pass-through entities because there are two levels of taxation.</a:t>
            </a:r>
          </a:p>
          <a:p>
            <a:endParaRPr lang="en-US" baseline="0" dirty="0"/>
          </a:p>
          <a:p>
            <a:r>
              <a:rPr lang="en-US" baseline="0" dirty="0"/>
              <a:t>Tax law change – New business income tax rate is a flat 21%, this may be a decrease of 14% for some C corporations.  It also means that they have more cash in the corporation.  The challenge is how to get the cash out to the owners in the most tax-efficient manner.  </a:t>
            </a:r>
          </a:p>
          <a:p>
            <a:endParaRPr lang="en-US" baseline="0" dirty="0"/>
          </a:p>
          <a:p>
            <a:r>
              <a:rPr lang="en-US" baseline="0" dirty="0"/>
              <a:t>In general, the cash coming out of the business is either compensation (ordinary income) or qualified dividend (long term capital gains). </a:t>
            </a:r>
          </a:p>
          <a:p>
            <a:endParaRPr lang="en-US" baseline="0" dirty="0"/>
          </a:p>
          <a:p>
            <a:r>
              <a:rPr lang="en-US" baseline="0" dirty="0"/>
              <a:t>One tax-efficient solution is to take earnings from the business by paying the owner (who is also an employee) and employees to pay for SecureCare premium payments. </a:t>
            </a:r>
          </a:p>
          <a:p>
            <a:endParaRPr lang="en-US"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30</a:t>
            </a:fld>
            <a:endParaRPr lang="en-US"/>
          </a:p>
        </p:txBody>
      </p:sp>
    </p:spTree>
    <p:extLst>
      <p:ext uri="{BB962C8B-B14F-4D97-AF65-F5344CB8AC3E}">
        <p14:creationId xmlns:p14="http://schemas.microsoft.com/office/powerpoint/2010/main" val="2411801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is the income-tax deduction, if any, for a C corporation for the LTC portion of the link-benefit life insurance product handled?</a:t>
            </a:r>
          </a:p>
          <a:p>
            <a:endParaRPr lang="en-US" dirty="0"/>
          </a:p>
          <a:p>
            <a:r>
              <a:rPr lang="en-US" sz="1200" kern="1200" dirty="0">
                <a:solidFill>
                  <a:schemeClr val="tx1"/>
                </a:solidFill>
                <a:effectLst/>
                <a:latin typeface="+mn-lt"/>
                <a:ea typeface="+mn-ea"/>
                <a:cs typeface="+mn-cs"/>
              </a:rPr>
              <a:t>The entire premium associated with the purchase of a linked-benefit product, such as </a:t>
            </a:r>
            <a:r>
              <a:rPr lang="en-US" sz="1200" kern="1200" dirty="0" err="1">
                <a:solidFill>
                  <a:schemeClr val="tx1"/>
                </a:solidFill>
                <a:effectLst/>
                <a:latin typeface="+mn-lt"/>
                <a:ea typeface="+mn-ea"/>
                <a:cs typeface="+mn-cs"/>
              </a:rPr>
              <a:t>SecureCare</a:t>
            </a:r>
            <a:r>
              <a:rPr lang="en-US" sz="1200" kern="1200" dirty="0">
                <a:solidFill>
                  <a:schemeClr val="tx1"/>
                </a:solidFill>
                <a:effectLst/>
                <a:latin typeface="+mn-lt"/>
                <a:ea typeface="+mn-ea"/>
                <a:cs typeface="+mn-cs"/>
              </a:rPr>
              <a:t>, is  income-tax deductible as compensation. Under IRC section 264, the company may not have either a direct or an indirect benefit from the product to be eligible for the deduction.  The deduction applies for purchase of a qualified long-term care contract for its employees, and their spouses or dependents.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shareholders, the deduction may only be taken if the long-term coverage is provided to the shareholder as an employee of the C</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orporation. The deduction is not limited to the attained-age cap eligible premium amounts.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portion of the total premium associated with the long-term care coverage may be excluded from income under IRC Section 106. This section allows employer-provided coverage under an accident and health plans to be excluded from income.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exclusion rule includes amounts paid to the taxpayer, and the taxpayer’s spouse and dependents as defined by IRC Section 152 without regard to subsections (b)(1), (b)(2), and (d)(1)(B)  of IRC Section 152. Of course, the employee is prohibited from taking an income-tax deduction on Form 1040, Schedule A for that part of the premium. The portion of the total premium associated with the life insurance coverage must be included in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Business deductibility of the premium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LTC premiums are treated similarly to health insurance premiums (100% income tax deductible)</a:t>
            </a:r>
          </a:p>
          <a:p>
            <a:pPr marL="342900" indent="-342900">
              <a:lnSpc>
                <a:spcPct val="100000"/>
              </a:lnSpc>
              <a:spcBef>
                <a:spcPts val="0"/>
              </a:spcBef>
              <a:spcAft>
                <a:spcPts val="0"/>
              </a:spcAft>
              <a:buFont typeface="Arial" panose="020B0604020202020204" pitchFamily="34" charset="0"/>
              <a:buChar char="•"/>
            </a:pPr>
            <a:r>
              <a:rPr lang="en-US" sz="1200" baseline="0" dirty="0"/>
              <a:t>Must have a v</a:t>
            </a:r>
            <a:r>
              <a:rPr lang="en-US" sz="1200" dirty="0"/>
              <a:t>alid class of employees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Can include owner, owner’s spouse and dependents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Income tax consequences</a:t>
            </a:r>
            <a:r>
              <a:rPr lang="en-US" baseline="0" dirty="0"/>
              <a:t> to the insured</a:t>
            </a:r>
          </a:p>
          <a:p>
            <a:pPr marL="342900" indent="-342900">
              <a:lnSpc>
                <a:spcPct val="100000"/>
              </a:lnSpc>
              <a:spcBef>
                <a:spcPts val="0"/>
              </a:spcBef>
              <a:spcAft>
                <a:spcPts val="0"/>
              </a:spcAft>
              <a:buFont typeface="Arial" panose="020B0604020202020204" pitchFamily="34" charset="0"/>
              <a:buChar char="•"/>
            </a:pPr>
            <a:r>
              <a:rPr lang="en-US" sz="1200" dirty="0"/>
              <a:t>Excluded from gross income because premiums are considered medical care</a:t>
            </a:r>
          </a:p>
          <a:p>
            <a:pPr marL="342900" indent="-342900">
              <a:lnSpc>
                <a:spcPct val="100000"/>
              </a:lnSpc>
              <a:spcBef>
                <a:spcPts val="0"/>
              </a:spcBef>
              <a:spcAft>
                <a:spcPts val="0"/>
              </a:spcAft>
              <a:buFont typeface="Arial" panose="020B0604020202020204" pitchFamily="34" charset="0"/>
              <a:buChar char="•"/>
            </a:pPr>
            <a:r>
              <a:rPr lang="en-US" sz="1200" dirty="0"/>
              <a:t>Not limited to the </a:t>
            </a:r>
            <a:r>
              <a:rPr lang="en-US" sz="1200" baseline="0" dirty="0"/>
              <a:t>attained-</a:t>
            </a:r>
            <a:r>
              <a:rPr lang="en-US" sz="1200" dirty="0"/>
              <a:t>age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a:t>
            </a:r>
            <a:r>
              <a:rPr lang="en-US" b="1" baseline="0" dirty="0"/>
              <a:t> about a shareholder who is not an employee of the C corporation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Business deductibility of the premium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Taxed as income from the business to the owner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Income characterized</a:t>
            </a:r>
            <a:r>
              <a:rPr lang="en-US" sz="1200" baseline="0" dirty="0"/>
              <a:t> depends on the situation and type of entity</a:t>
            </a:r>
            <a:endParaRPr lang="en-US" sz="12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 income tax deduction for LTC premiums paid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Income tax consequences to the insured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Includable in income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Potentially deductible on</a:t>
            </a:r>
            <a:r>
              <a:rPr lang="en-US" sz="1200" baseline="0" dirty="0"/>
              <a:t> the form 1</a:t>
            </a:r>
            <a:r>
              <a:rPr lang="en-US" sz="1200" dirty="0"/>
              <a:t>040 as</a:t>
            </a:r>
            <a:r>
              <a:rPr lang="en-US" sz="1200" baseline="0" dirty="0"/>
              <a:t> an </a:t>
            </a:r>
            <a:r>
              <a:rPr lang="en-US" sz="1200" dirty="0"/>
              <a:t>itemized deduction</a:t>
            </a:r>
            <a:r>
              <a:rPr lang="en-US" sz="1200" baseline="0" dirty="0"/>
              <a:t> (subject to attained-</a:t>
            </a:r>
            <a:r>
              <a:rPr lang="en-US" sz="1200" dirty="0"/>
              <a:t>age limits) and threshold</a:t>
            </a:r>
            <a:r>
              <a:rPr lang="en-US" sz="1200" baseline="0" dirty="0"/>
              <a:t> limits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741EE86-BA97-446A-81BA-90B33C5446E2}" type="slidenum">
              <a:rPr lang="en-US" smtClean="0"/>
              <a:t>31</a:t>
            </a:fld>
            <a:endParaRPr lang="en-US"/>
          </a:p>
        </p:txBody>
      </p:sp>
    </p:spTree>
    <p:extLst>
      <p:ext uri="{BB962C8B-B14F-4D97-AF65-F5344CB8AC3E}">
        <p14:creationId xmlns:p14="http://schemas.microsoft.com/office/powerpoint/2010/main" val="2894235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let’s take ABC Corporation…</a:t>
            </a:r>
          </a:p>
          <a:p>
            <a:endParaRPr lang="en-US" dirty="0"/>
          </a:p>
          <a:p>
            <a:r>
              <a:rPr lang="en-US" dirty="0"/>
              <a:t>[Read the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32</a:t>
            </a:fld>
            <a:endParaRPr lang="en-US"/>
          </a:p>
        </p:txBody>
      </p:sp>
    </p:spTree>
    <p:extLst>
      <p:ext uri="{BB962C8B-B14F-4D97-AF65-F5344CB8AC3E}">
        <p14:creationId xmlns:p14="http://schemas.microsoft.com/office/powerpoint/2010/main" val="3869688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33</a:t>
            </a:fld>
            <a:endParaRPr lang="en-US"/>
          </a:p>
        </p:txBody>
      </p:sp>
    </p:spTree>
    <p:extLst>
      <p:ext uri="{BB962C8B-B14F-4D97-AF65-F5344CB8AC3E}">
        <p14:creationId xmlns:p14="http://schemas.microsoft.com/office/powerpoint/2010/main" val="2085856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Business deductibility of the premium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LTC premiums are treated similarly to health insurance premiums (100% income tax deductible)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Life portion will be treated as an executive bonus</a:t>
            </a:r>
            <a:r>
              <a:rPr lang="en-US" sz="1200" baseline="0" dirty="0"/>
              <a:t> to Nancy (deductible to business and included in Nancy’s income)</a:t>
            </a:r>
            <a:endParaRPr lang="en-US" sz="1200" dirty="0"/>
          </a:p>
          <a:p>
            <a:pPr marL="342900" indent="-342900">
              <a:lnSpc>
                <a:spcPct val="100000"/>
              </a:lnSpc>
              <a:spcBef>
                <a:spcPts val="0"/>
              </a:spcBef>
              <a:spcAft>
                <a:spcPts val="0"/>
              </a:spcAft>
              <a:buFont typeface="Arial" panose="020B0604020202020204" pitchFamily="34" charset="0"/>
              <a:buChar char="•"/>
            </a:pPr>
            <a:r>
              <a:rPr lang="en-US" sz="1200" baseline="0" dirty="0"/>
              <a:t>Must have a v</a:t>
            </a:r>
            <a:r>
              <a:rPr lang="en-US" sz="1200" dirty="0"/>
              <a:t>alid class of employees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Can include owner, owner’s spouse and dependents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Income tax consequences</a:t>
            </a:r>
            <a:r>
              <a:rPr lang="en-US" baseline="0" dirty="0"/>
              <a:t> to the insured</a:t>
            </a:r>
          </a:p>
          <a:p>
            <a:pPr marL="342900" indent="-342900">
              <a:lnSpc>
                <a:spcPct val="100000"/>
              </a:lnSpc>
              <a:spcBef>
                <a:spcPts val="0"/>
              </a:spcBef>
              <a:spcAft>
                <a:spcPts val="0"/>
              </a:spcAft>
              <a:buFont typeface="Arial" panose="020B0604020202020204" pitchFamily="34" charset="0"/>
              <a:buChar char="•"/>
            </a:pPr>
            <a:r>
              <a:rPr lang="en-US" sz="1200" dirty="0"/>
              <a:t>Excluded from gross income because premiums are considered medical care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Life portion will be treated as an executive bonus</a:t>
            </a:r>
            <a:r>
              <a:rPr lang="en-US" sz="1200" baseline="0" dirty="0"/>
              <a:t> to Nancy (deductible to business and included in Nancy’s income)</a:t>
            </a:r>
            <a:endParaRPr lang="en-US" sz="1200" dirty="0"/>
          </a:p>
          <a:p>
            <a:pPr marL="342900" indent="-342900">
              <a:lnSpc>
                <a:spcPct val="100000"/>
              </a:lnSpc>
              <a:spcBef>
                <a:spcPts val="0"/>
              </a:spcBef>
              <a:spcAft>
                <a:spcPts val="0"/>
              </a:spcAft>
              <a:buFont typeface="Arial" panose="020B0604020202020204" pitchFamily="34" charset="0"/>
              <a:buChar char="•"/>
            </a:pPr>
            <a:r>
              <a:rPr lang="en-US" sz="1200" dirty="0"/>
              <a:t>Not limited to the </a:t>
            </a:r>
            <a:r>
              <a:rPr lang="en-US" sz="1200" baseline="0" dirty="0"/>
              <a:t>attained-</a:t>
            </a:r>
            <a:r>
              <a:rPr lang="en-US" sz="1200" dirty="0"/>
              <a:t>age limits</a:t>
            </a:r>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34</a:t>
            </a:fld>
            <a:endParaRPr lang="en-US"/>
          </a:p>
        </p:txBody>
      </p:sp>
    </p:spTree>
    <p:extLst>
      <p:ext uri="{BB962C8B-B14F-4D97-AF65-F5344CB8AC3E}">
        <p14:creationId xmlns:p14="http://schemas.microsoft.com/office/powerpoint/2010/main" val="318933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the slide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35</a:t>
            </a:fld>
            <a:endParaRPr lang="en-US"/>
          </a:p>
        </p:txBody>
      </p:sp>
    </p:spTree>
    <p:extLst>
      <p:ext uri="{BB962C8B-B14F-4D97-AF65-F5344CB8AC3E}">
        <p14:creationId xmlns:p14="http://schemas.microsoft.com/office/powerpoint/2010/main" val="2370699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Business deductibility of the premium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Taxed as income from the business to the owner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Income characterized</a:t>
            </a:r>
            <a:r>
              <a:rPr lang="en-US" sz="1200" baseline="0" dirty="0"/>
              <a:t> depends on the situation and type of entity</a:t>
            </a:r>
            <a:endParaRPr lang="en-US" sz="12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 income tax deduction for LTC premiums paid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Income tax consequences to the insured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Includable in income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Potentially deductible on</a:t>
            </a:r>
            <a:r>
              <a:rPr lang="en-US" sz="1200" baseline="0" dirty="0"/>
              <a:t> the form 1</a:t>
            </a:r>
            <a:r>
              <a:rPr lang="en-US" sz="1200" dirty="0"/>
              <a:t>040 as</a:t>
            </a:r>
            <a:r>
              <a:rPr lang="en-US" sz="1200" baseline="0" dirty="0"/>
              <a:t> an </a:t>
            </a:r>
            <a:r>
              <a:rPr lang="en-US" sz="1200" dirty="0"/>
              <a:t>itemized deduction</a:t>
            </a:r>
            <a:r>
              <a:rPr lang="en-US" sz="1200" baseline="0" dirty="0"/>
              <a:t> (subject to attained-</a:t>
            </a:r>
            <a:r>
              <a:rPr lang="en-US" sz="1200" dirty="0"/>
              <a:t>age limits) and threshold</a:t>
            </a:r>
            <a:r>
              <a:rPr lang="en-US" sz="1200" baseline="0" dirty="0"/>
              <a:t> limits</a:t>
            </a:r>
            <a:endParaRPr lang="en-US" sz="1200"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36</a:t>
            </a:fld>
            <a:endParaRPr lang="en-US"/>
          </a:p>
        </p:txBody>
      </p:sp>
    </p:spTree>
    <p:extLst>
      <p:ext uri="{BB962C8B-B14F-4D97-AF65-F5344CB8AC3E}">
        <p14:creationId xmlns:p14="http://schemas.microsoft.com/office/powerpoint/2010/main" val="2666608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Business deductibility of the premium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LTC premiums are treated similarly to health insurance premiums (100% income tax deductible)</a:t>
            </a:r>
          </a:p>
          <a:p>
            <a:pPr marL="342900" indent="-342900">
              <a:lnSpc>
                <a:spcPct val="100000"/>
              </a:lnSpc>
              <a:spcBef>
                <a:spcPts val="0"/>
              </a:spcBef>
              <a:spcAft>
                <a:spcPts val="0"/>
              </a:spcAft>
              <a:buFont typeface="Arial" panose="020B0604020202020204" pitchFamily="34" charset="0"/>
              <a:buChar char="•"/>
            </a:pPr>
            <a:r>
              <a:rPr lang="en-US" sz="1200" baseline="0" dirty="0"/>
              <a:t>Must have a v</a:t>
            </a:r>
            <a:r>
              <a:rPr lang="en-US" sz="1200" dirty="0"/>
              <a:t>alid class of employees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Can include owner, owner’s spouse and dependents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Income tax consequences</a:t>
            </a:r>
            <a:r>
              <a:rPr lang="en-US" baseline="0" dirty="0"/>
              <a:t> to the insured</a:t>
            </a:r>
          </a:p>
          <a:p>
            <a:pPr marL="342900" indent="-342900">
              <a:lnSpc>
                <a:spcPct val="100000"/>
              </a:lnSpc>
              <a:spcBef>
                <a:spcPts val="0"/>
              </a:spcBef>
              <a:spcAft>
                <a:spcPts val="0"/>
              </a:spcAft>
              <a:buFont typeface="Arial" panose="020B0604020202020204" pitchFamily="34" charset="0"/>
              <a:buChar char="•"/>
            </a:pPr>
            <a:r>
              <a:rPr lang="en-US" sz="1200" dirty="0"/>
              <a:t>Excluded from gross income because premiums are considered medical care</a:t>
            </a:r>
          </a:p>
          <a:p>
            <a:pPr marL="342900" indent="-342900">
              <a:lnSpc>
                <a:spcPct val="100000"/>
              </a:lnSpc>
              <a:spcBef>
                <a:spcPts val="0"/>
              </a:spcBef>
              <a:spcAft>
                <a:spcPts val="0"/>
              </a:spcAft>
              <a:buFont typeface="Arial" panose="020B0604020202020204" pitchFamily="34" charset="0"/>
              <a:buChar char="•"/>
            </a:pPr>
            <a:r>
              <a:rPr lang="en-US" sz="1200" dirty="0"/>
              <a:t>Not limited to the </a:t>
            </a:r>
            <a:r>
              <a:rPr lang="en-US" sz="1200" baseline="0" dirty="0"/>
              <a:t>attained-</a:t>
            </a:r>
            <a:r>
              <a:rPr lang="en-US" sz="1200" dirty="0"/>
              <a:t>age limits</a:t>
            </a:r>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38</a:t>
            </a:fld>
            <a:endParaRPr lang="en-US"/>
          </a:p>
        </p:txBody>
      </p:sp>
    </p:spTree>
    <p:extLst>
      <p:ext uri="{BB962C8B-B14F-4D97-AF65-F5344CB8AC3E}">
        <p14:creationId xmlns:p14="http://schemas.microsoft.com/office/powerpoint/2010/main" val="1090973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39</a:t>
            </a:fld>
            <a:endParaRPr lang="en-US"/>
          </a:p>
        </p:txBody>
      </p:sp>
    </p:spTree>
    <p:extLst>
      <p:ext uri="{BB962C8B-B14F-4D97-AF65-F5344CB8AC3E}">
        <p14:creationId xmlns:p14="http://schemas.microsoft.com/office/powerpoint/2010/main" val="3811525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40</a:t>
            </a:fld>
            <a:endParaRPr lang="en-US"/>
          </a:p>
        </p:txBody>
      </p:sp>
    </p:spTree>
    <p:extLst>
      <p:ext uri="{BB962C8B-B14F-4D97-AF65-F5344CB8AC3E}">
        <p14:creationId xmlns:p14="http://schemas.microsoft.com/office/powerpoint/2010/main" val="236292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1996, the Health Insurance Portability and Accountability Act (HIPAA) outlined requirements for qualified long-term care (LTC) policies under the Internal Revenue Code (IRC) section 7702B.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act also defined a linked-benefit contract with qualified LTC features as a 7702B policy. Some of the benefits and payments for these policies are afforded the same tax treatment as individual LTC policies.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Qualified LTC premiums are considered a medical expense under IRC sections 7702B and 213. While the premium associated with the face amount, or the base life insurance policy, does not qualify, the premiums associated with agreements such as </a:t>
            </a:r>
            <a:r>
              <a:rPr lang="en-US" sz="1200" b="0" i="0" u="none" strike="noStrike" kern="1200" baseline="0" dirty="0" err="1">
                <a:solidFill>
                  <a:schemeClr val="tx1"/>
                </a:solidFill>
                <a:latin typeface="+mn-lt"/>
                <a:ea typeface="+mn-ea"/>
                <a:cs typeface="+mn-cs"/>
              </a:rPr>
              <a:t>SecureCare’s</a:t>
            </a:r>
            <a:r>
              <a:rPr lang="en-US" sz="1200" b="0" i="0" u="none" strike="noStrike" kern="1200" baseline="0" dirty="0">
                <a:solidFill>
                  <a:schemeClr val="tx1"/>
                </a:solidFill>
                <a:latin typeface="+mn-lt"/>
                <a:ea typeface="+mn-ea"/>
                <a:cs typeface="+mn-cs"/>
              </a:rPr>
              <a:t> Acceleration for Long-Term Care Agreement, the Extension of Long-Term Care Benefits Agreement, and the Long-Term Care Inflation Protection Agreement, do qualify and are considered payments towards a qualified LTC contract. The premiums associated with these benefits are calculated and noted both within a proposal and the data pages of a policy.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order to be a qualified long-term care contract, there can be no cash value.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741EE86-BA97-446A-81BA-90B33C5446E2}" type="slidenum">
              <a:rPr lang="en-US" smtClean="0"/>
              <a:t>4</a:t>
            </a:fld>
            <a:endParaRPr lang="en-US"/>
          </a:p>
        </p:txBody>
      </p:sp>
    </p:spTree>
    <p:extLst>
      <p:ext uri="{BB962C8B-B14F-4D97-AF65-F5344CB8AC3E}">
        <p14:creationId xmlns:p14="http://schemas.microsoft.com/office/powerpoint/2010/main" val="411037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IRC section 7702B(e)(1) and IRC Section 7702B(e)(2). Payments made for the policy are not eligible for the advantageous tax treatment if they are a “charge against the cash surrender value of a life insurance contract.”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SecureCare incorporates a separate Long-Term Care Agreement premium payment, rather than a 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LTC agreements that are part of the SecureCare policy do not have cash value and the premiums for the LTC agreement portion of the contract are paid directly to Securian Financial for the LTC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Since Securian Financial charges a premium for the LTC agreement and that premium is never part of the cash value of the life insurance policy, our clients have a reasonable argument that they should be able to deduct those premiums, subject to the age-based limitations.</a:t>
            </a:r>
            <a:endParaRPr lang="en-US"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5</a:t>
            </a:fld>
            <a:endParaRPr lang="en-US"/>
          </a:p>
        </p:txBody>
      </p:sp>
    </p:spTree>
    <p:extLst>
      <p:ext uri="{BB962C8B-B14F-4D97-AF65-F5344CB8AC3E}">
        <p14:creationId xmlns:p14="http://schemas.microsoft.com/office/powerpoint/2010/main" val="399478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discuss income tax issues for individuals</a:t>
            </a:r>
          </a:p>
          <a:p>
            <a:endParaRPr lang="en-US" dirty="0"/>
          </a:p>
          <a:p>
            <a:r>
              <a:rPr lang="en-US" dirty="0"/>
              <a:t>There are three items we will discuss:</a:t>
            </a:r>
          </a:p>
          <a:p>
            <a:pPr marL="228600" indent="-228600">
              <a:buFont typeface="+mj-lt"/>
              <a:buAutoNum type="arabicPeriod"/>
            </a:pPr>
            <a:r>
              <a:rPr lang="en-US" dirty="0"/>
              <a:t>Three steps to determine if LTC</a:t>
            </a:r>
            <a:r>
              <a:rPr lang="en-US" baseline="0" dirty="0"/>
              <a:t> premiums are deductible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Can you pay the LTC premium with a health savings account (HSA)?</a:t>
            </a:r>
          </a:p>
          <a:p>
            <a:pPr marL="228600" indent="-228600">
              <a:buFont typeface="+mj-lt"/>
              <a:buAutoNum type="arabicPeriod"/>
            </a:pPr>
            <a:r>
              <a:rPr lang="en-US" baseline="0" dirty="0"/>
              <a:t>Other tax concerns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6</a:t>
            </a:fld>
            <a:endParaRPr lang="en-US"/>
          </a:p>
        </p:txBody>
      </p:sp>
    </p:spTree>
    <p:extLst>
      <p:ext uri="{BB962C8B-B14F-4D97-AF65-F5344CB8AC3E}">
        <p14:creationId xmlns:p14="http://schemas.microsoft.com/office/powerpoint/2010/main" val="174102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income tax deduction</a:t>
            </a:r>
            <a:r>
              <a:rPr lang="en-US" baseline="0" dirty="0"/>
              <a:t> for individuals paying their long term care premiums.</a:t>
            </a:r>
          </a:p>
          <a:p>
            <a:endParaRPr lang="en-US" baseline="0" dirty="0"/>
          </a:p>
          <a:p>
            <a:r>
              <a:rPr lang="en-US" baseline="0" dirty="0"/>
              <a:t>Please keep in mind, not everyone will qualify for the deduction</a:t>
            </a:r>
          </a:p>
          <a:p>
            <a:endParaRPr lang="en-US" baseline="0" dirty="0"/>
          </a:p>
          <a:p>
            <a:r>
              <a:rPr lang="en-US" baseline="0" dirty="0"/>
              <a:t>An easy method to discuss this with clients is using a three step process</a:t>
            </a:r>
          </a:p>
          <a:p>
            <a:endParaRPr lang="en-US" baseline="0" dirty="0"/>
          </a:p>
          <a:p>
            <a:r>
              <a:rPr lang="en-US" baseline="0" dirty="0"/>
              <a:t>Let’s start with step 1 on the next slide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7</a:t>
            </a:fld>
            <a:endParaRPr lang="en-US"/>
          </a:p>
        </p:txBody>
      </p:sp>
    </p:spTree>
    <p:extLst>
      <p:ext uri="{BB962C8B-B14F-4D97-AF65-F5344CB8AC3E}">
        <p14:creationId xmlns:p14="http://schemas.microsoft.com/office/powerpoint/2010/main" val="12655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is to determine the LTC premium</a:t>
            </a:r>
            <a:r>
              <a:rPr lang="en-US" baseline="0" dirty="0"/>
              <a:t>, separate from the life insurance portion</a:t>
            </a:r>
            <a:endParaRPr lang="en-US" dirty="0"/>
          </a:p>
          <a:p>
            <a:endParaRPr lang="en-US" dirty="0"/>
          </a:p>
          <a:p>
            <a:r>
              <a:rPr lang="en-US" dirty="0"/>
              <a:t>For </a:t>
            </a:r>
            <a:r>
              <a:rPr lang="en-US" dirty="0" err="1"/>
              <a:t>SecureCare</a:t>
            </a:r>
            <a:r>
              <a:rPr lang="en-US" dirty="0"/>
              <a:t>,</a:t>
            </a:r>
            <a:r>
              <a:rPr lang="en-US" baseline="0" dirty="0"/>
              <a:t> there are three parts of the premium that can be deducted:</a:t>
            </a:r>
          </a:p>
          <a:p>
            <a:endParaRPr lang="en-US" baseline="0" dirty="0"/>
          </a:p>
          <a:p>
            <a:r>
              <a:rPr lang="en-US" baseline="0" dirty="0"/>
              <a:t>[read the slide]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8</a:t>
            </a:fld>
            <a:endParaRPr lang="en-US"/>
          </a:p>
        </p:txBody>
      </p:sp>
    </p:spTree>
    <p:extLst>
      <p:ext uri="{BB962C8B-B14F-4D97-AF65-F5344CB8AC3E}">
        <p14:creationId xmlns:p14="http://schemas.microsoft.com/office/powerpoint/2010/main" val="318105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to review the age-based limitations.</a:t>
            </a:r>
          </a:p>
          <a:p>
            <a:endParaRPr lang="en-US" dirty="0"/>
          </a:p>
          <a:p>
            <a:r>
              <a:rPr lang="en-US" dirty="0"/>
              <a:t>These are limitations set by the IRS</a:t>
            </a:r>
            <a:r>
              <a:rPr lang="en-US" baseline="0" dirty="0"/>
              <a:t> and are adjusted for inflation annually.</a:t>
            </a:r>
          </a:p>
          <a:p>
            <a:endParaRPr lang="en-US" baseline="0" dirty="0"/>
          </a:p>
          <a:p>
            <a:r>
              <a:rPr lang="en-US" baseline="0" dirty="0"/>
              <a:t>Please note that as an individual gets older the limitations increase</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9</a:t>
            </a:fld>
            <a:endParaRPr lang="en-US"/>
          </a:p>
        </p:txBody>
      </p:sp>
    </p:spTree>
    <p:extLst>
      <p:ext uri="{BB962C8B-B14F-4D97-AF65-F5344CB8AC3E}">
        <p14:creationId xmlns:p14="http://schemas.microsoft.com/office/powerpoint/2010/main" val="798296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4303776" cy="932688"/>
          </a:xfrm>
        </p:spPr>
        <p:txBody>
          <a:bodyPr anchor="t">
            <a:noAutofit/>
          </a:bodyPr>
          <a:lstStyle>
            <a:lvl1pPr algn="l">
              <a:lnSpc>
                <a:spcPts val="3300"/>
              </a:lnSpc>
              <a:defRPr sz="3200"/>
            </a:lvl1pPr>
          </a:lstStyle>
          <a:p>
            <a:r>
              <a:rPr lang="en-US" dirty="0"/>
              <a:t>Headline 32/33</a:t>
            </a:r>
            <a:br>
              <a:rPr lang="en-US" dirty="0"/>
            </a:br>
            <a:r>
              <a:rPr lang="en-US" dirty="0"/>
              <a:t>Arial Bold</a:t>
            </a:r>
          </a:p>
        </p:txBody>
      </p:sp>
      <p:sp>
        <p:nvSpPr>
          <p:cNvPr id="3" name="Subtitle 2"/>
          <p:cNvSpPr>
            <a:spLocks noGrp="1"/>
          </p:cNvSpPr>
          <p:nvPr>
            <p:ph type="subTitle" idx="1" hasCustomPrompt="1"/>
          </p:nvPr>
        </p:nvSpPr>
        <p:spPr>
          <a:xfrm>
            <a:off x="885227" y="2560320"/>
            <a:ext cx="4279392"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20/22 Arial </a:t>
            </a:r>
            <a:r>
              <a:rPr lang="en-US" dirty="0" err="1"/>
              <a:t>Reg</a:t>
            </a:r>
            <a:endParaRPr lang="en-US" dirty="0"/>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dirty="0"/>
              <a:t>Title 14/16 Arial Reg</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10119829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66/63</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99038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40/45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29398"/>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71728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defRPr>
            </a:lvl1pPr>
            <a:lvl2pPr>
              <a:defRPr>
                <a:solidFill>
                  <a:schemeClr val="accent5"/>
                </a:solidFill>
              </a:defRPr>
            </a:lvl2pPr>
            <a:lvl3pPr>
              <a:defRPr>
                <a:solidFill>
                  <a:schemeClr val="accent5"/>
                </a:solidFill>
              </a:defRPr>
            </a:lvl3pPr>
          </a:lstStyle>
          <a:p>
            <a:pPr lvl="0"/>
            <a:r>
              <a:rPr lang="en-US" dirty="0"/>
              <a:t>Body 24/28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514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41883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37502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24/28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11612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a:noAutofit/>
          </a:bodyPr>
          <a:lstStyle>
            <a:lvl1pPr>
              <a:defRPr/>
            </a:lvl1pPr>
          </a:lstStyle>
          <a:p>
            <a:r>
              <a:rPr lang="en-US" dirty="0"/>
              <a:t>Headline 30/31</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74238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9451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401300" cy="960120"/>
          </a:xfrm>
        </p:spPr>
        <p:txBody>
          <a:bodyPr>
            <a:noAutofit/>
          </a:bodyPr>
          <a:lstStyle>
            <a:lvl1pPr>
              <a:defRPr/>
            </a:lvl1pPr>
          </a:lstStyle>
          <a:p>
            <a:r>
              <a:rPr lang="en-US" dirty="0"/>
              <a:t>Headline 30/31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16353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74182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4303776" cy="932688"/>
          </a:xfrm>
        </p:spPr>
        <p:txBody>
          <a:bodyPr anchor="t">
            <a:noAutofit/>
          </a:bodyPr>
          <a:lstStyle>
            <a:lvl1pPr algn="l">
              <a:lnSpc>
                <a:spcPts val="3300"/>
              </a:lnSpc>
              <a:defRPr sz="3200"/>
            </a:lvl1pPr>
          </a:lstStyle>
          <a:p>
            <a:r>
              <a:rPr lang="en-US" dirty="0"/>
              <a:t>Headline 32/33</a:t>
            </a:r>
            <a:br>
              <a:rPr lang="en-US" dirty="0"/>
            </a:br>
            <a:r>
              <a:rPr lang="en-US" dirty="0"/>
              <a:t>Arial Bold</a:t>
            </a:r>
          </a:p>
        </p:txBody>
      </p:sp>
      <p:sp>
        <p:nvSpPr>
          <p:cNvPr id="3" name="Subtitle 2"/>
          <p:cNvSpPr>
            <a:spLocks noGrp="1"/>
          </p:cNvSpPr>
          <p:nvPr>
            <p:ph type="subTitle" idx="1" hasCustomPrompt="1"/>
          </p:nvPr>
        </p:nvSpPr>
        <p:spPr>
          <a:xfrm>
            <a:off x="886968" y="2560320"/>
            <a:ext cx="4279392"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20/22 Arial </a:t>
            </a:r>
            <a:r>
              <a:rPr lang="en-US" dirty="0" err="1"/>
              <a:t>Reg</a:t>
            </a:r>
            <a:endParaRPr lang="en-US" dirty="0"/>
          </a:p>
        </p:txBody>
      </p:sp>
      <p:sp>
        <p:nvSpPr>
          <p:cNvPr id="8" name="Content Placeholder 7"/>
          <p:cNvSpPr>
            <a:spLocks noGrp="1"/>
          </p:cNvSpPr>
          <p:nvPr>
            <p:ph sz="quarter" idx="10" hasCustomPrompt="1"/>
          </p:nvPr>
        </p:nvSpPr>
        <p:spPr>
          <a:xfrm>
            <a:off x="886968"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 Bold</a:t>
            </a:r>
          </a:p>
        </p:txBody>
      </p:sp>
      <p:sp>
        <p:nvSpPr>
          <p:cNvPr id="10" name="Text Placeholder 9"/>
          <p:cNvSpPr>
            <a:spLocks noGrp="1"/>
          </p:cNvSpPr>
          <p:nvPr>
            <p:ph type="body" sz="quarter" idx="11" hasCustomPrompt="1"/>
          </p:nvPr>
        </p:nvSpPr>
        <p:spPr>
          <a:xfrm>
            <a:off x="886968"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dirty="0"/>
              <a:t>Title 14/16 Arial Reg</a:t>
            </a:r>
          </a:p>
        </p:txBody>
      </p:sp>
      <p:sp>
        <p:nvSpPr>
          <p:cNvPr id="12" name="Content Placeholder 11"/>
          <p:cNvSpPr>
            <a:spLocks noGrp="1"/>
          </p:cNvSpPr>
          <p:nvPr>
            <p:ph sz="quarter" idx="12" hasCustomPrompt="1"/>
          </p:nvPr>
        </p:nvSpPr>
        <p:spPr>
          <a:xfrm>
            <a:off x="886968"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 Bold</a:t>
            </a:r>
          </a:p>
        </p:txBody>
      </p:sp>
      <p:sp>
        <p:nvSpPr>
          <p:cNvPr id="14" name="Text Placeholder 13"/>
          <p:cNvSpPr>
            <a:spLocks noGrp="1"/>
          </p:cNvSpPr>
          <p:nvPr>
            <p:ph type="body" sz="quarter" idx="13" hasCustomPrompt="1"/>
          </p:nvPr>
        </p:nvSpPr>
        <p:spPr>
          <a:xfrm>
            <a:off x="886968"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16" name="Content Placeholder 15"/>
          <p:cNvSpPr>
            <a:spLocks noGrp="1"/>
          </p:cNvSpPr>
          <p:nvPr>
            <p:ph sz="quarter" idx="14" hasCustomPrompt="1"/>
          </p:nvPr>
        </p:nvSpPr>
        <p:spPr>
          <a:xfrm>
            <a:off x="886968"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 Bold</a:t>
            </a:r>
          </a:p>
        </p:txBody>
      </p:sp>
      <p:sp>
        <p:nvSpPr>
          <p:cNvPr id="18" name="Text Placeholder 17"/>
          <p:cNvSpPr>
            <a:spLocks noGrp="1"/>
          </p:cNvSpPr>
          <p:nvPr>
            <p:ph type="body" sz="quarter" idx="15" hasCustomPrompt="1"/>
          </p:nvPr>
        </p:nvSpPr>
        <p:spPr>
          <a:xfrm>
            <a:off x="886968"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435995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31452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73626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a:noAutofit/>
          </a:bodyPr>
          <a:lstStyle/>
          <a:p>
            <a:r>
              <a:rPr lang="en-US" dirty="0"/>
              <a:t>Headline 30/31</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28245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16" name="TextBox 15"/>
          <p:cNvSpPr txBox="1"/>
          <p:nvPr userDrawn="1"/>
        </p:nvSpPr>
        <p:spPr>
          <a:xfrm>
            <a:off x="0" y="5652542"/>
            <a:ext cx="5994400" cy="1205458"/>
          </a:xfrm>
          <a:prstGeom prst="rect">
            <a:avLst/>
          </a:prstGeom>
          <a:noFill/>
        </p:spPr>
        <p:txBody>
          <a:bodyPr wrap="square" lIns="685800" tIns="0" rIns="0" bIns="457200" rtlCol="0" anchor="b" anchorCtr="0">
            <a:spAutoFit/>
          </a:bodyPr>
          <a:lstStyle/>
          <a:p>
            <a:pPr lvl="0">
              <a:spcAft>
                <a:spcPts val="450"/>
              </a:spcAft>
            </a:pPr>
            <a:r>
              <a:rPr lang="en-US" sz="800" b="1" dirty="0">
                <a:solidFill>
                  <a:srgbClr val="0C7B40"/>
                </a:solidFill>
              </a:rPr>
              <a:t>securian.com</a:t>
            </a:r>
          </a:p>
          <a:p>
            <a:pPr lvl="0">
              <a:spcAft>
                <a:spcPts val="450"/>
              </a:spcAft>
            </a:pPr>
            <a:r>
              <a:rPr lang="en-US" sz="800" dirty="0"/>
              <a:t>400 Robert Street North, St. Paul, MN 55101-2098</a:t>
            </a:r>
            <a:br>
              <a:rPr lang="en-US" sz="800" dirty="0"/>
            </a:br>
            <a:r>
              <a:rPr lang="en-US" sz="800" dirty="0"/>
              <a:t>©2018 Securian Financial Group, Inc. All rights reserved.</a:t>
            </a:r>
          </a:p>
          <a:p>
            <a:pPr lvl="0"/>
            <a:r>
              <a:rPr lang="en-US" sz="800" dirty="0"/>
              <a:t>DOFU 6-2018</a:t>
            </a:r>
            <a:br>
              <a:rPr lang="en-US" sz="800" dirty="0"/>
            </a:br>
            <a:r>
              <a:rPr lang="en-US" sz="800" dirty="0"/>
              <a:t>522695</a:t>
            </a:r>
          </a:p>
        </p:txBody>
      </p:sp>
    </p:spTree>
    <p:extLst>
      <p:ext uri="{BB962C8B-B14F-4D97-AF65-F5344CB8AC3E}">
        <p14:creationId xmlns:p14="http://schemas.microsoft.com/office/powerpoint/2010/main" val="3456381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Slide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smtClean="0"/>
              <a:pPr/>
              <a:t>‹#›</a:t>
            </a:fld>
            <a:endParaRPr lang="en-US" sz="900"/>
          </a:p>
        </p:txBody>
      </p:sp>
      <p:sp>
        <p:nvSpPr>
          <p:cNvPr id="9" name="Title Placeholder 1"/>
          <p:cNvSpPr>
            <a:spLocks noGrp="1"/>
          </p:cNvSpPr>
          <p:nvPr>
            <p:ph type="title" hasCustomPrompt="1"/>
          </p:nvPr>
        </p:nvSpPr>
        <p:spPr>
          <a:xfrm>
            <a:off x="609600" y="1219200"/>
            <a:ext cx="10972800" cy="1143000"/>
          </a:xfrm>
          <a:prstGeom prst="rect">
            <a:avLst/>
          </a:prstGeom>
        </p:spPr>
        <p:txBody>
          <a:bodyPr vert="horz" lIns="0" tIns="0" rIns="0" bIns="0" rtlCol="0" anchor="t" anchorCtr="0">
            <a:noAutofit/>
          </a:bodyPr>
          <a:lstStyle>
            <a:lvl1pPr>
              <a:defRPr sz="3200" baseline="0">
                <a:solidFill>
                  <a:schemeClr val="tx1"/>
                </a:solidFill>
              </a:defRPr>
            </a:lvl1pPr>
          </a:lstStyle>
          <a:p>
            <a:r>
              <a:rPr lang="en-US" dirty="0"/>
              <a:t>Click to add text</a:t>
            </a:r>
            <a:br>
              <a:rPr lang="en-US" dirty="0"/>
            </a:br>
            <a:r>
              <a:rPr lang="en-US" dirty="0"/>
              <a:t>2nd line wrap</a:t>
            </a:r>
          </a:p>
        </p:txBody>
      </p:sp>
      <p:sp>
        <p:nvSpPr>
          <p:cNvPr id="5" name="Text Placeholder 3"/>
          <p:cNvSpPr>
            <a:spLocks noGrp="1"/>
          </p:cNvSpPr>
          <p:nvPr>
            <p:ph idx="1" hasCustomPrompt="1"/>
          </p:nvPr>
        </p:nvSpPr>
        <p:spPr>
          <a:xfrm>
            <a:off x="609600" y="2362201"/>
            <a:ext cx="10972800" cy="3763963"/>
          </a:xfrm>
          <a:prstGeom prst="rect">
            <a:avLst/>
          </a:prstGeom>
        </p:spPr>
        <p:txBody>
          <a:bodyPr vert="horz" lIns="0" tIns="0" rIns="0" bIns="0" rtlCol="0">
            <a:noAutofit/>
          </a:bodyPr>
          <a:lstStyle>
            <a:lvl1pPr>
              <a:defRPr sz="2200" baseline="0">
                <a:solidFill>
                  <a:srgbClr val="4988A4"/>
                </a:solidFill>
              </a:defRPr>
            </a:lvl1pPr>
            <a:lvl2pPr>
              <a:defRPr>
                <a:solidFill>
                  <a:srgbClr val="4988A4"/>
                </a:solidFill>
              </a:defRPr>
            </a:lvl2pPr>
            <a:lvl3pPr>
              <a:defRPr>
                <a:solidFill>
                  <a:srgbClr val="4988A4"/>
                </a:solidFill>
              </a:defRPr>
            </a:lvl3pPr>
          </a:lstStyle>
          <a:p>
            <a:pPr lvl="0"/>
            <a:r>
              <a:rPr lang="en-US" dirty="0"/>
              <a:t>24 </a:t>
            </a:r>
            <a:r>
              <a:rPr lang="en-US" dirty="0" err="1"/>
              <a:t>pt</a:t>
            </a:r>
            <a:r>
              <a:rPr lang="en-US" dirty="0"/>
              <a:t> size 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428825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hapter slide WHIT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663440"/>
          </a:xfrm>
          <a:prstGeom prst="rect">
            <a:avLst/>
          </a:prstGeom>
        </p:spPr>
      </p:pic>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smtClean="0"/>
              <a:pPr/>
              <a:t>‹#›</a:t>
            </a:fld>
            <a:endParaRPr lang="en-US" sz="900"/>
          </a:p>
        </p:txBody>
      </p:sp>
      <p:sp>
        <p:nvSpPr>
          <p:cNvPr id="11" name="Title 13"/>
          <p:cNvSpPr txBox="1">
            <a:spLocks/>
          </p:cNvSpPr>
          <p:nvPr/>
        </p:nvSpPr>
        <p:spPr>
          <a:xfrm>
            <a:off x="609600" y="3436315"/>
            <a:ext cx="10972800" cy="990600"/>
          </a:xfrm>
          <a:prstGeom prst="rect">
            <a:avLst/>
          </a:prstGeom>
        </p:spPr>
        <p:txBody>
          <a:bodyPr vert="horz" lIns="0" tIns="0" rIns="0" bIns="0" rtlCol="0" anchor="t" anchorCtr="0">
            <a:normAutofit/>
          </a:bodyPr>
          <a:lstStyle>
            <a:lvl1pPr algn="l" rtl="0" eaLnBrk="0" fontAlgn="base" hangingPunct="0">
              <a:lnSpc>
                <a:spcPct val="90000"/>
              </a:lnSpc>
              <a:spcBef>
                <a:spcPct val="0"/>
              </a:spcBef>
              <a:spcAft>
                <a:spcPct val="0"/>
              </a:spcAft>
              <a:defRPr sz="3400" b="1">
                <a:solidFill>
                  <a:srgbClr val="4988A4"/>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fontAlgn="base">
              <a:lnSpc>
                <a:spcPct val="90000"/>
              </a:lnSpc>
              <a:spcBef>
                <a:spcPct val="0"/>
              </a:spcBef>
              <a:spcAft>
                <a:spcPct val="0"/>
              </a:spcAft>
              <a:defRPr sz="3400" b="1">
                <a:solidFill>
                  <a:schemeClr val="tx1"/>
                </a:solidFill>
                <a:latin typeface="Arial" pitchFamily="-110" charset="0"/>
              </a:defRPr>
            </a:lvl6pPr>
            <a:lvl7pPr marL="914400" algn="l" rtl="0" fontAlgn="base">
              <a:lnSpc>
                <a:spcPct val="90000"/>
              </a:lnSpc>
              <a:spcBef>
                <a:spcPct val="0"/>
              </a:spcBef>
              <a:spcAft>
                <a:spcPct val="0"/>
              </a:spcAft>
              <a:defRPr sz="3400" b="1">
                <a:solidFill>
                  <a:schemeClr val="tx1"/>
                </a:solidFill>
                <a:latin typeface="Arial" pitchFamily="-110" charset="0"/>
              </a:defRPr>
            </a:lvl7pPr>
            <a:lvl8pPr marL="1371600" algn="l" rtl="0" fontAlgn="base">
              <a:lnSpc>
                <a:spcPct val="90000"/>
              </a:lnSpc>
              <a:spcBef>
                <a:spcPct val="0"/>
              </a:spcBef>
              <a:spcAft>
                <a:spcPct val="0"/>
              </a:spcAft>
              <a:defRPr sz="3400" b="1">
                <a:solidFill>
                  <a:schemeClr val="tx1"/>
                </a:solidFill>
                <a:latin typeface="Arial" pitchFamily="-110" charset="0"/>
              </a:defRPr>
            </a:lvl8pPr>
            <a:lvl9pPr marL="1828800" algn="l" rtl="0" fontAlgn="base">
              <a:lnSpc>
                <a:spcPct val="90000"/>
              </a:lnSpc>
              <a:spcBef>
                <a:spcPct val="0"/>
              </a:spcBef>
              <a:spcAft>
                <a:spcPct val="0"/>
              </a:spcAft>
              <a:defRPr sz="3400" b="1">
                <a:solidFill>
                  <a:schemeClr val="tx1"/>
                </a:solidFill>
                <a:latin typeface="Arial" pitchFamily="-110" charset="0"/>
              </a:defRPr>
            </a:lvl9pPr>
          </a:lstStyle>
          <a:p>
            <a:r>
              <a:rPr lang="en-US" sz="2000" dirty="0">
                <a:solidFill>
                  <a:schemeClr val="bg1"/>
                </a:solidFill>
              </a:rPr>
              <a:t>Subhead</a:t>
            </a:r>
          </a:p>
        </p:txBody>
      </p:sp>
      <p:sp>
        <p:nvSpPr>
          <p:cNvPr id="8" name="Title 2"/>
          <p:cNvSpPr>
            <a:spLocks noGrp="1"/>
          </p:cNvSpPr>
          <p:nvPr>
            <p:ph type="title" hasCustomPrompt="1"/>
          </p:nvPr>
        </p:nvSpPr>
        <p:spPr>
          <a:xfrm>
            <a:off x="609600" y="3886200"/>
            <a:ext cx="10972800" cy="1004010"/>
          </a:xfrm>
        </p:spPr>
        <p:txBody>
          <a:bodyPr anchor="b" anchorCtr="0"/>
          <a:lstStyle>
            <a:lvl1pPr>
              <a:defRPr baseline="0">
                <a:solidFill>
                  <a:schemeClr val="accent2"/>
                </a:solidFill>
              </a:defRPr>
            </a:lvl1pPr>
          </a:lstStyle>
          <a:p>
            <a:r>
              <a:rPr lang="en-US"/>
              <a:t>Optional chapter slide used to introduce next section (if applicable)</a:t>
            </a:r>
            <a:endParaRPr lang="en-US" dirty="0"/>
          </a:p>
        </p:txBody>
      </p:sp>
      <p:sp>
        <p:nvSpPr>
          <p:cNvPr id="5" name="Text Placeholder 4"/>
          <p:cNvSpPr>
            <a:spLocks noGrp="1"/>
          </p:cNvSpPr>
          <p:nvPr>
            <p:ph type="body" sz="quarter" idx="11" hasCustomPrompt="1"/>
          </p:nvPr>
        </p:nvSpPr>
        <p:spPr>
          <a:xfrm>
            <a:off x="609600" y="4953000"/>
            <a:ext cx="10972800" cy="609600"/>
          </a:xfrm>
        </p:spPr>
        <p:txBody>
          <a:bodyPr/>
          <a:lstStyle>
            <a:lvl1pPr marL="0" indent="0">
              <a:buNone/>
              <a:defRPr sz="2000"/>
            </a:lvl1pPr>
          </a:lstStyle>
          <a:p>
            <a:pPr lvl="0"/>
            <a:r>
              <a:rPr lang="en-US" dirty="0"/>
              <a:t>Subhead – click to add text</a:t>
            </a:r>
          </a:p>
        </p:txBody>
      </p:sp>
    </p:spTree>
    <p:extLst>
      <p:ext uri="{BB962C8B-B14F-4D97-AF65-F5344CB8AC3E}">
        <p14:creationId xmlns:p14="http://schemas.microsoft.com/office/powerpoint/2010/main" val="183531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54718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882896"/>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04390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08911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33637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378248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Icon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2368297"/>
            <a:ext cx="10399776" cy="4015047"/>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
        <p:nvSpPr>
          <p:cNvPr id="5" name="Picture Placeholder 4"/>
          <p:cNvSpPr>
            <a:spLocks noGrp="1"/>
          </p:cNvSpPr>
          <p:nvPr>
            <p:ph type="pic" sz="quarter" idx="10"/>
          </p:nvPr>
        </p:nvSpPr>
        <p:spPr>
          <a:xfrm>
            <a:off x="914400" y="1554480"/>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92412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66/63</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427302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7">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9121024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6" r:id="rId5"/>
    <p:sldLayoutId id="2147483677" r:id="rId6"/>
    <p:sldLayoutId id="2147483678" r:id="rId7"/>
    <p:sldLayoutId id="2147483681" r:id="rId8"/>
    <p:sldLayoutId id="2147483663" r:id="rId9"/>
    <p:sldLayoutId id="2147483682" r:id="rId10"/>
    <p:sldLayoutId id="2147483683" r:id="rId11"/>
    <p:sldLayoutId id="2147483686" r:id="rId12"/>
    <p:sldLayoutId id="2147483684" r:id="rId13"/>
    <p:sldLayoutId id="2147483685" r:id="rId14"/>
    <p:sldLayoutId id="2147483664" r:id="rId15"/>
    <p:sldLayoutId id="2147483687" r:id="rId16"/>
    <p:sldLayoutId id="2147483688" r:id="rId17"/>
    <p:sldLayoutId id="2147483689" r:id="rId18"/>
    <p:sldLayoutId id="2147483668" r:id="rId19"/>
    <p:sldLayoutId id="2147483690" r:id="rId20"/>
    <p:sldLayoutId id="2147483691" r:id="rId21"/>
    <p:sldLayoutId id="2147483692" r:id="rId22"/>
    <p:sldLayoutId id="2147483693" r:id="rId23"/>
    <p:sldLayoutId id="2147483695" r:id="rId24"/>
    <p:sldLayoutId id="2147483703" r:id="rId25"/>
  </p:sldLayoutIdLst>
  <p:txStyles>
    <p:titleStyle>
      <a:lvl1pPr algn="l" defTabSz="914400"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4" orient="horz" pos="288" userDrawn="1">
          <p15:clr>
            <a:srgbClr val="F26B43"/>
          </p15:clr>
        </p15:guide>
        <p15:guide id="5" orient="horz" pos="912" userDrawn="1">
          <p15:clr>
            <a:srgbClr val="F26B43"/>
          </p15:clr>
        </p15:guide>
        <p15:guide id="6" orient="horz" pos="1536" userDrawn="1">
          <p15:clr>
            <a:srgbClr val="F26B43"/>
          </p15:clr>
        </p15:guide>
        <p15:guide id="7" orient="horz" pos="2160" userDrawn="1">
          <p15:clr>
            <a:srgbClr val="F26B43"/>
          </p15:clr>
        </p15:guide>
        <p15:guide id="8" orient="horz" pos="2784" userDrawn="1">
          <p15:clr>
            <a:srgbClr val="F26B43"/>
          </p15:clr>
        </p15:guide>
        <p15:guide id="9" orient="horz" pos="3408" userDrawn="1">
          <p15:clr>
            <a:srgbClr val="F26B43"/>
          </p15:clr>
        </p15:guide>
        <p15:guide id="10" orient="horz" pos="4128" userDrawn="1">
          <p15:clr>
            <a:srgbClr val="F26B43"/>
          </p15:clr>
        </p15:guide>
        <p15:guide id="12" orient="horz" pos="4320" userDrawn="1">
          <p15:clr>
            <a:srgbClr val="F26B43"/>
          </p15:clr>
        </p15:guide>
        <p15:guide id="15" pos="552" userDrawn="1">
          <p15:clr>
            <a:srgbClr val="F26B43"/>
          </p15:clr>
        </p15:guide>
        <p15:guide id="16" pos="1024" userDrawn="1">
          <p15:clr>
            <a:srgbClr val="F26B43"/>
          </p15:clr>
        </p15:guide>
        <p15:guide id="17" pos="1120" userDrawn="1">
          <p15:clr>
            <a:srgbClr val="F26B43"/>
          </p15:clr>
        </p15:guide>
        <p15:guide id="18" pos="1584" userDrawn="1">
          <p15:clr>
            <a:srgbClr val="F26B43"/>
          </p15:clr>
        </p15:guide>
        <p15:guide id="19" pos="1680" userDrawn="1">
          <p15:clr>
            <a:srgbClr val="F26B43"/>
          </p15:clr>
        </p15:guide>
        <p15:guide id="20" pos="2136" userDrawn="1">
          <p15:clr>
            <a:srgbClr val="F26B43"/>
          </p15:clr>
        </p15:guide>
        <p15:guide id="21" pos="2232" userDrawn="1">
          <p15:clr>
            <a:srgbClr val="F26B43"/>
          </p15:clr>
        </p15:guide>
        <p15:guide id="22" pos="2688" userDrawn="1">
          <p15:clr>
            <a:srgbClr val="F26B43"/>
          </p15:clr>
        </p15:guide>
        <p15:guide id="23" pos="3232" userDrawn="1">
          <p15:clr>
            <a:srgbClr val="F26B43"/>
          </p15:clr>
        </p15:guide>
        <p15:guide id="24" pos="3328" userDrawn="1">
          <p15:clr>
            <a:srgbClr val="F26B43"/>
          </p15:clr>
        </p15:guide>
        <p15:guide id="25" pos="3792" userDrawn="1">
          <p15:clr>
            <a:srgbClr val="F26B43"/>
          </p15:clr>
        </p15:guide>
        <p15:guide id="26" pos="3888" userDrawn="1">
          <p15:clr>
            <a:srgbClr val="F26B43"/>
          </p15:clr>
        </p15:guide>
        <p15:guide id="27" pos="4344" userDrawn="1">
          <p15:clr>
            <a:srgbClr val="F26B43"/>
          </p15:clr>
        </p15:guide>
        <p15:guide id="28" pos="4440" userDrawn="1">
          <p15:clr>
            <a:srgbClr val="F26B43"/>
          </p15:clr>
        </p15:guide>
        <p15:guide id="29" pos="4896" userDrawn="1">
          <p15:clr>
            <a:srgbClr val="F26B43"/>
          </p15:clr>
        </p15:guide>
        <p15:guide id="30" pos="4992" userDrawn="1">
          <p15:clr>
            <a:srgbClr val="F26B43"/>
          </p15:clr>
        </p15:guide>
        <p15:guide id="31" pos="5440" userDrawn="1">
          <p15:clr>
            <a:srgbClr val="F26B43"/>
          </p15:clr>
        </p15:guide>
        <p15:guide id="32" pos="5536" userDrawn="1">
          <p15:clr>
            <a:srgbClr val="F26B43"/>
          </p15:clr>
        </p15:guide>
        <p15:guide id="33" pos="6000" userDrawn="1">
          <p15:clr>
            <a:srgbClr val="F26B43"/>
          </p15:clr>
        </p15:guide>
        <p15:guide id="34" pos="6096" userDrawn="1">
          <p15:clr>
            <a:srgbClr val="F26B43"/>
          </p15:clr>
        </p15:guide>
        <p15:guide id="35" pos="6552" userDrawn="1">
          <p15:clr>
            <a:srgbClr val="F26B43"/>
          </p15:clr>
        </p15:guide>
        <p15:guide id="36" pos="6648" userDrawn="1">
          <p15:clr>
            <a:srgbClr val="F26B43"/>
          </p15:clr>
        </p15:guide>
        <p15:guide id="37" pos="7104" userDrawn="1">
          <p15:clr>
            <a:srgbClr val="F26B43"/>
          </p15:clr>
        </p15:guide>
        <p15:guide id="40" pos="7680" userDrawn="1">
          <p15:clr>
            <a:srgbClr val="F26B43"/>
          </p15:clr>
        </p15:guide>
        <p15:guide id="41" pos="2784" userDrawn="1">
          <p15:clr>
            <a:srgbClr val="F26B43"/>
          </p15:clr>
        </p15:guide>
        <p15:guide id="42" pos="384" userDrawn="1">
          <p15:clr>
            <a:srgbClr val="F26B43"/>
          </p15:clr>
        </p15:guide>
        <p15:guide id="43" pos="288" userDrawn="1">
          <p15:clr>
            <a:srgbClr val="F26B43"/>
          </p15:clr>
        </p15:guide>
        <p15:guide id="44" pos="7296" userDrawn="1">
          <p15:clr>
            <a:srgbClr val="F26B43"/>
          </p15:clr>
        </p15:guide>
        <p15:guide id="45" pos="7392" userDrawn="1">
          <p15:clr>
            <a:srgbClr val="F26B43"/>
          </p15:clr>
        </p15:guide>
        <p15:guide id="46" pos="192" userDrawn="1">
          <p15:clr>
            <a:srgbClr val="F26B43"/>
          </p15:clr>
        </p15:guide>
        <p15:guide id="47" pos="7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9.emf"/><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8.emf"/><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p:txBody>
          <a:bodyPr/>
          <a:lstStyle/>
          <a:p>
            <a:r>
              <a:rPr lang="en-US" dirty="0"/>
              <a:t>SecureCare Universal Life</a:t>
            </a:r>
          </a:p>
        </p:txBody>
      </p:sp>
      <p:sp>
        <p:nvSpPr>
          <p:cNvPr id="86" name="Text Placeholder 85"/>
          <p:cNvSpPr>
            <a:spLocks noGrp="1"/>
          </p:cNvSpPr>
          <p:nvPr>
            <p:ph type="subTitle" idx="1"/>
          </p:nvPr>
        </p:nvSpPr>
        <p:spPr/>
        <p:txBody>
          <a:bodyPr/>
          <a:lstStyle/>
          <a:p>
            <a:r>
              <a:rPr lang="en-US"/>
              <a:t>2019 tax </a:t>
            </a:r>
            <a:r>
              <a:rPr lang="en-US" dirty="0"/>
              <a:t>presentation</a:t>
            </a:r>
          </a:p>
        </p:txBody>
      </p:sp>
      <p:sp>
        <p:nvSpPr>
          <p:cNvPr id="4" name="Content Placeholder 3"/>
          <p:cNvSpPr>
            <a:spLocks noGrp="1"/>
          </p:cNvSpPr>
          <p:nvPr>
            <p:ph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Content Placeholder 5"/>
          <p:cNvSpPr>
            <a:spLocks noGrp="1"/>
          </p:cNvSpPr>
          <p:nvPr>
            <p:ph sz="quarter" idx="12"/>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
        <p:nvSpPr>
          <p:cNvPr id="8" name="Content Placeholder 7"/>
          <p:cNvSpPr>
            <a:spLocks noGrp="1"/>
          </p:cNvSpPr>
          <p:nvPr>
            <p:ph sz="quarter" idx="14"/>
          </p:nvPr>
        </p:nvSpPr>
        <p:spPr/>
        <p:txBody>
          <a:bodyPr/>
          <a:lstStyle/>
          <a:p>
            <a:endParaRPr lang="en-US"/>
          </a:p>
        </p:txBody>
      </p:sp>
      <p:sp>
        <p:nvSpPr>
          <p:cNvPr id="9" name="Text Placeholder 8"/>
          <p:cNvSpPr>
            <a:spLocks noGrp="1"/>
          </p:cNvSpPr>
          <p:nvPr>
            <p:ph type="body" sz="quarter" idx="15"/>
          </p:nvPr>
        </p:nvSpPr>
        <p:spPr/>
        <p:txBody>
          <a:bodyPr/>
          <a:lstStyle/>
          <a:p>
            <a:endParaRPr lang="en-US"/>
          </a:p>
        </p:txBody>
      </p:sp>
      <p:sp>
        <p:nvSpPr>
          <p:cNvPr id="10" name="Content Placeholder 9"/>
          <p:cNvSpPr>
            <a:spLocks noGrp="1"/>
          </p:cNvSpPr>
          <p:nvPr>
            <p:ph sz="quarter" idx="16"/>
          </p:nvPr>
        </p:nvSpPr>
        <p:spPr/>
        <p:txBody>
          <a:bodyPr/>
          <a:lstStyle/>
          <a:p>
            <a:endParaRPr lang="en-US"/>
          </a:p>
        </p:txBody>
      </p:sp>
      <p:sp>
        <p:nvSpPr>
          <p:cNvPr id="11" name="TextBox 10"/>
          <p:cNvSpPr txBox="1"/>
          <p:nvPr/>
        </p:nvSpPr>
        <p:spPr>
          <a:xfrm>
            <a:off x="885227" y="6126480"/>
            <a:ext cx="7663862" cy="276999"/>
          </a:xfrm>
          <a:prstGeom prst="rect">
            <a:avLst/>
          </a:prstGeom>
          <a:noFill/>
        </p:spPr>
        <p:txBody>
          <a:bodyPr wrap="square" rtlCol="0">
            <a:spAutoFit/>
          </a:bodyPr>
          <a:lstStyle/>
          <a:p>
            <a:r>
              <a:rPr lang="en-US" sz="1200" dirty="0"/>
              <a:t>Insurance products issued by Minnesota Life Insurance Company</a:t>
            </a:r>
          </a:p>
        </p:txBody>
      </p:sp>
    </p:spTree>
    <p:extLst>
      <p:ext uri="{BB962C8B-B14F-4D97-AF65-F5344CB8AC3E}">
        <p14:creationId xmlns:p14="http://schemas.microsoft.com/office/powerpoint/2010/main" val="384003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Itemized deduction for medical expenses is the </a:t>
            </a:r>
            <a:r>
              <a:rPr lang="en-US" u="sng" dirty="0"/>
              <a:t>lesser</a:t>
            </a:r>
            <a:r>
              <a:rPr lang="en-US" dirty="0"/>
              <a:t> of the LTC premium or age-based limit</a:t>
            </a:r>
          </a:p>
        </p:txBody>
      </p:sp>
      <p:sp>
        <p:nvSpPr>
          <p:cNvPr id="3" name="Content Placeholder 2"/>
          <p:cNvSpPr>
            <a:spLocks noGrp="1"/>
          </p:cNvSpPr>
          <p:nvPr>
            <p:ph idx="1"/>
          </p:nvPr>
        </p:nvSpPr>
        <p:spPr>
          <a:xfrm>
            <a:off x="876300" y="2526791"/>
            <a:ext cx="10363200" cy="4069853"/>
          </a:xfrm>
        </p:spPr>
        <p:txBody>
          <a:bodyPr/>
          <a:lstStyle/>
          <a:p>
            <a:r>
              <a:rPr lang="en-US" b="1" dirty="0"/>
              <a:t>Example 1: </a:t>
            </a:r>
            <a:r>
              <a:rPr lang="en-US" dirty="0"/>
              <a:t>Mike, age 55</a:t>
            </a:r>
          </a:p>
          <a:p>
            <a:pPr marL="569913" lvl="1" indent="-342900"/>
            <a:r>
              <a:rPr lang="en-US" dirty="0"/>
              <a:t>Annual LTC premium: $5,000</a:t>
            </a:r>
          </a:p>
          <a:p>
            <a:pPr marL="569913" lvl="1" indent="-342900"/>
            <a:r>
              <a:rPr lang="en-US" dirty="0"/>
              <a:t>Age-based limit: $1,690</a:t>
            </a:r>
          </a:p>
          <a:p>
            <a:pPr marL="569913" lvl="1" indent="-342900"/>
            <a:r>
              <a:rPr lang="en-US" b="1" dirty="0"/>
              <a:t>Deduction = $1,690</a:t>
            </a:r>
          </a:p>
          <a:p>
            <a:r>
              <a:rPr lang="en-US" b="1" dirty="0"/>
              <a:t>Example 2: </a:t>
            </a:r>
            <a:r>
              <a:rPr lang="en-US" dirty="0"/>
              <a:t>Mariana, age 72</a:t>
            </a:r>
          </a:p>
          <a:p>
            <a:pPr marL="569913" lvl="1" indent="-342900"/>
            <a:r>
              <a:rPr lang="en-US" dirty="0"/>
              <a:t>LTC premium: $5,000</a:t>
            </a:r>
          </a:p>
          <a:p>
            <a:pPr marL="569913" lvl="1" indent="-342900"/>
            <a:r>
              <a:rPr lang="en-US" dirty="0"/>
              <a:t>Age-based limit: $5,640</a:t>
            </a:r>
          </a:p>
          <a:p>
            <a:pPr marL="569913" lvl="1" indent="-342900"/>
            <a:r>
              <a:rPr lang="en-US" b="1" dirty="0"/>
              <a:t>Deduction = $5,000 </a:t>
            </a:r>
          </a:p>
          <a:p>
            <a:pPr marL="0" indent="0">
              <a:buNone/>
            </a:pPr>
            <a:endParaRPr lang="en-US" dirty="0"/>
          </a:p>
        </p:txBody>
      </p:sp>
      <p:sp>
        <p:nvSpPr>
          <p:cNvPr id="4" name="TextBox 3"/>
          <p:cNvSpPr txBox="1"/>
          <p:nvPr/>
        </p:nvSpPr>
        <p:spPr>
          <a:xfrm>
            <a:off x="6362700" y="6319645"/>
            <a:ext cx="6551525" cy="276999"/>
          </a:xfrm>
          <a:prstGeom prst="rect">
            <a:avLst/>
          </a:prstGeom>
          <a:noFill/>
        </p:spPr>
        <p:txBody>
          <a:bodyPr wrap="square" rtlCol="0">
            <a:spAutoFit/>
          </a:bodyPr>
          <a:lstStyle/>
          <a:p>
            <a:r>
              <a:rPr lang="en-US" sz="1200" dirty="0"/>
              <a:t>These are hypothetical examples for illustrative purposes only.</a:t>
            </a:r>
          </a:p>
        </p:txBody>
      </p:sp>
    </p:spTree>
    <p:extLst>
      <p:ext uri="{BB962C8B-B14F-4D97-AF65-F5344CB8AC3E}">
        <p14:creationId xmlns:p14="http://schemas.microsoft.com/office/powerpoint/2010/main" val="131848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itemized deductions?</a:t>
            </a:r>
          </a:p>
        </p:txBody>
      </p:sp>
      <p:sp>
        <p:nvSpPr>
          <p:cNvPr id="3" name="Content Placeholder 2"/>
          <p:cNvSpPr>
            <a:spLocks noGrp="1"/>
          </p:cNvSpPr>
          <p:nvPr>
            <p:ph idx="1"/>
          </p:nvPr>
        </p:nvSpPr>
        <p:spPr/>
        <p:txBody>
          <a:bodyPr/>
          <a:lstStyle/>
          <a:p>
            <a:pPr marL="0" indent="0">
              <a:buNone/>
            </a:pPr>
            <a:r>
              <a:rPr lang="en-US" dirty="0"/>
              <a:t>	Current income</a:t>
            </a:r>
          </a:p>
          <a:p>
            <a:pPr marL="0" indent="0">
              <a:buNone/>
            </a:pPr>
            <a:r>
              <a:rPr lang="en-US" u="sng" dirty="0"/>
              <a:t>−	Above-the-line deductions</a:t>
            </a:r>
          </a:p>
          <a:p>
            <a:pPr marL="0" indent="0">
              <a:buNone/>
            </a:pPr>
            <a:r>
              <a:rPr lang="en-US" dirty="0"/>
              <a:t>	Adjusted gross income (AGI)</a:t>
            </a:r>
          </a:p>
          <a:p>
            <a:pPr marL="0" indent="0">
              <a:buNone/>
            </a:pPr>
            <a:r>
              <a:rPr lang="en-US" u="sng" dirty="0"/>
              <a:t>−</a:t>
            </a:r>
            <a:r>
              <a:rPr lang="en-US" b="1" u="sng" dirty="0"/>
              <a:t>         Standard deduction OR itemized deduction</a:t>
            </a:r>
          </a:p>
          <a:p>
            <a:pPr marL="0" indent="0">
              <a:buNone/>
            </a:pPr>
            <a:r>
              <a:rPr lang="en-US" dirty="0"/>
              <a:t>	Taxable income</a:t>
            </a:r>
          </a:p>
        </p:txBody>
      </p:sp>
    </p:spTree>
    <p:extLst>
      <p:ext uri="{BB962C8B-B14F-4D97-AF65-F5344CB8AC3E}">
        <p14:creationId xmlns:p14="http://schemas.microsoft.com/office/powerpoint/2010/main" val="359828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Standard deduction versus itemized deductions</a:t>
            </a:r>
          </a:p>
        </p:txBody>
      </p:sp>
      <p:sp>
        <p:nvSpPr>
          <p:cNvPr id="13" name="Content Placeholder 12"/>
          <p:cNvSpPr>
            <a:spLocks noGrp="1"/>
          </p:cNvSpPr>
          <p:nvPr>
            <p:ph idx="1"/>
          </p:nvPr>
        </p:nvSpPr>
        <p:spPr>
          <a:xfrm>
            <a:off x="763562" y="2407920"/>
            <a:ext cx="4872740" cy="2724912"/>
          </a:xfrm>
        </p:spPr>
        <p:txBody>
          <a:bodyPr/>
          <a:lstStyle/>
          <a:p>
            <a:pPr marL="0" indent="0" algn="ctr">
              <a:buNone/>
            </a:pPr>
            <a:r>
              <a:rPr lang="en-US" sz="2400" b="1" dirty="0"/>
              <a:t>Standard Deduction</a:t>
            </a:r>
          </a:p>
          <a:p>
            <a:pPr marL="342900" indent="-342900">
              <a:buFont typeface="Arial" panose="020B0604020202020204" pitchFamily="34" charset="0"/>
              <a:buChar char="•"/>
            </a:pPr>
            <a:r>
              <a:rPr lang="en-US" sz="2400" dirty="0"/>
              <a:t>Married filing jointly: $25,100</a:t>
            </a:r>
          </a:p>
          <a:p>
            <a:pPr marL="342900" indent="-342900">
              <a:buFont typeface="Arial" panose="020B0604020202020204" pitchFamily="34" charset="0"/>
              <a:buChar char="•"/>
            </a:pPr>
            <a:r>
              <a:rPr lang="en-US" sz="2400" dirty="0"/>
              <a:t>Single: $12,550</a:t>
            </a:r>
          </a:p>
        </p:txBody>
      </p:sp>
      <p:sp>
        <p:nvSpPr>
          <p:cNvPr id="14" name="Content Placeholder 13"/>
          <p:cNvSpPr>
            <a:spLocks noGrp="1"/>
          </p:cNvSpPr>
          <p:nvPr>
            <p:ph sz="half" idx="4294967295"/>
          </p:nvPr>
        </p:nvSpPr>
        <p:spPr>
          <a:xfrm>
            <a:off x="5756223" y="2407920"/>
            <a:ext cx="4873752" cy="4038600"/>
          </a:xfrm>
        </p:spPr>
        <p:txBody>
          <a:bodyPr>
            <a:noAutofit/>
          </a:bodyPr>
          <a:lstStyle/>
          <a:p>
            <a:pPr marL="0" indent="0" algn="ctr">
              <a:buNone/>
            </a:pPr>
            <a:r>
              <a:rPr lang="en-US" b="1" dirty="0"/>
              <a:t>Itemized Deductions</a:t>
            </a:r>
          </a:p>
          <a:p>
            <a:r>
              <a:rPr lang="en-US" dirty="0"/>
              <a:t>Medical expenses</a:t>
            </a:r>
          </a:p>
          <a:p>
            <a:pPr lvl="1"/>
            <a:r>
              <a:rPr lang="en-US" dirty="0"/>
              <a:t>7.5% AGI threshold</a:t>
            </a:r>
          </a:p>
          <a:p>
            <a:pPr lvl="1"/>
            <a:r>
              <a:rPr lang="en-US" b="1" dirty="0"/>
              <a:t>LTC premiums </a:t>
            </a:r>
            <a:r>
              <a:rPr lang="en-US" dirty="0"/>
              <a:t>and other expenses</a:t>
            </a:r>
          </a:p>
          <a:p>
            <a:r>
              <a:rPr lang="en-US" dirty="0"/>
              <a:t>State and local taxes</a:t>
            </a:r>
          </a:p>
          <a:p>
            <a:pPr lvl="1"/>
            <a:r>
              <a:rPr lang="en-US" dirty="0"/>
              <a:t>$10,000 maximum</a:t>
            </a:r>
          </a:p>
          <a:p>
            <a:r>
              <a:rPr lang="en-US" dirty="0"/>
              <a:t>Mortgage interest deduction</a:t>
            </a:r>
          </a:p>
          <a:p>
            <a:r>
              <a:rPr lang="en-US" dirty="0"/>
              <a:t>Charitable deduction</a:t>
            </a:r>
          </a:p>
          <a:p>
            <a:pPr lvl="1"/>
            <a:r>
              <a:rPr lang="en-US" dirty="0"/>
              <a:t>Up to 60% of AGI</a:t>
            </a:r>
          </a:p>
        </p:txBody>
      </p:sp>
    </p:spTree>
    <p:extLst>
      <p:ext uri="{BB962C8B-B14F-4D97-AF65-F5344CB8AC3E}">
        <p14:creationId xmlns:p14="http://schemas.microsoft.com/office/powerpoint/2010/main" val="397378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clients will get the itemized deduction?</a:t>
            </a:r>
          </a:p>
        </p:txBody>
      </p:sp>
      <p:sp>
        <p:nvSpPr>
          <p:cNvPr id="3" name="Content Placeholder 2"/>
          <p:cNvSpPr>
            <a:spLocks noGrp="1"/>
          </p:cNvSpPr>
          <p:nvPr>
            <p:ph idx="1"/>
          </p:nvPr>
        </p:nvSpPr>
        <p:spPr/>
        <p:txBody>
          <a:bodyPr/>
          <a:lstStyle/>
          <a:p>
            <a:r>
              <a:rPr lang="en-US" dirty="0"/>
              <a:t>Clients who:</a:t>
            </a:r>
          </a:p>
          <a:p>
            <a:pPr lvl="1"/>
            <a:r>
              <a:rPr lang="en-US" dirty="0"/>
              <a:t>are older (age-based limitations)</a:t>
            </a:r>
          </a:p>
          <a:p>
            <a:pPr lvl="1"/>
            <a:r>
              <a:rPr lang="en-US" dirty="0"/>
              <a:t>have large amounts of out-of-pocket medical expenses</a:t>
            </a:r>
          </a:p>
          <a:p>
            <a:pPr lvl="1"/>
            <a:r>
              <a:rPr lang="en-US" dirty="0"/>
              <a:t>live in states with high state taxes</a:t>
            </a:r>
          </a:p>
          <a:p>
            <a:pPr lvl="1"/>
            <a:r>
              <a:rPr lang="en-US" dirty="0"/>
              <a:t>make large charitable gifts</a:t>
            </a:r>
          </a:p>
          <a:p>
            <a:pPr lvl="1"/>
            <a:r>
              <a:rPr lang="en-US" dirty="0"/>
              <a:t>pay large amounts of mortgage interest</a:t>
            </a:r>
          </a:p>
          <a:p>
            <a:endParaRPr lang="en-US" dirty="0"/>
          </a:p>
        </p:txBody>
      </p:sp>
    </p:spTree>
    <p:extLst>
      <p:ext uri="{BB962C8B-B14F-4D97-AF65-F5344CB8AC3E}">
        <p14:creationId xmlns:p14="http://schemas.microsoft.com/office/powerpoint/2010/main" val="141108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Savings Accounts and LTC premiums</a:t>
            </a:r>
          </a:p>
        </p:txBody>
      </p:sp>
      <p:grpSp>
        <p:nvGrpSpPr>
          <p:cNvPr id="2" name="Group 1"/>
          <p:cNvGrpSpPr/>
          <p:nvPr/>
        </p:nvGrpSpPr>
        <p:grpSpPr>
          <a:xfrm>
            <a:off x="884904" y="5066167"/>
            <a:ext cx="1127125" cy="976312"/>
            <a:chOff x="884904" y="5066167"/>
            <a:chExt cx="1127125" cy="976312"/>
          </a:xfrm>
        </p:grpSpPr>
        <p:sp>
          <p:nvSpPr>
            <p:cNvPr id="8" name="Freeform 19"/>
            <p:cNvSpPr>
              <a:spLocks noEditPoints="1"/>
            </p:cNvSpPr>
            <p:nvPr/>
          </p:nvSpPr>
          <p:spPr bwMode="auto">
            <a:xfrm>
              <a:off x="1256379" y="5066167"/>
              <a:ext cx="301625" cy="252412"/>
            </a:xfrm>
            <a:custGeom>
              <a:avLst/>
              <a:gdLst>
                <a:gd name="T0" fmla="*/ 391 w 449"/>
                <a:gd name="T1" fmla="*/ 375 h 375"/>
                <a:gd name="T2" fmla="*/ 449 w 449"/>
                <a:gd name="T3" fmla="*/ 224 h 375"/>
                <a:gd name="T4" fmla="*/ 225 w 449"/>
                <a:gd name="T5" fmla="*/ 0 h 375"/>
                <a:gd name="T6" fmla="*/ 0 w 449"/>
                <a:gd name="T7" fmla="*/ 224 h 375"/>
                <a:gd name="T8" fmla="*/ 58 w 449"/>
                <a:gd name="T9" fmla="*/ 375 h 375"/>
                <a:gd name="T10" fmla="*/ 391 w 449"/>
                <a:gd name="T11" fmla="*/ 375 h 375"/>
                <a:gd name="T12" fmla="*/ 225 w 449"/>
                <a:gd name="T13" fmla="*/ 93 h 375"/>
                <a:gd name="T14" fmla="*/ 356 w 449"/>
                <a:gd name="T15" fmla="*/ 224 h 375"/>
                <a:gd name="T16" fmla="*/ 225 w 449"/>
                <a:gd name="T17" fmla="*/ 356 h 375"/>
                <a:gd name="T18" fmla="*/ 94 w 449"/>
                <a:gd name="T19" fmla="*/ 224 h 375"/>
                <a:gd name="T20" fmla="*/ 225 w 449"/>
                <a:gd name="T21" fmla="*/ 9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75">
                  <a:moveTo>
                    <a:pt x="391" y="375"/>
                  </a:moveTo>
                  <a:cubicBezTo>
                    <a:pt x="427" y="335"/>
                    <a:pt x="449" y="282"/>
                    <a:pt x="449" y="224"/>
                  </a:cubicBezTo>
                  <a:cubicBezTo>
                    <a:pt x="449" y="101"/>
                    <a:pt x="348" y="0"/>
                    <a:pt x="225" y="0"/>
                  </a:cubicBezTo>
                  <a:cubicBezTo>
                    <a:pt x="101" y="0"/>
                    <a:pt x="0" y="101"/>
                    <a:pt x="0" y="224"/>
                  </a:cubicBezTo>
                  <a:cubicBezTo>
                    <a:pt x="0" y="282"/>
                    <a:pt x="22" y="335"/>
                    <a:pt x="58" y="375"/>
                  </a:cubicBezTo>
                  <a:lnTo>
                    <a:pt x="391" y="375"/>
                  </a:lnTo>
                  <a:close/>
                  <a:moveTo>
                    <a:pt x="225" y="93"/>
                  </a:moveTo>
                  <a:cubicBezTo>
                    <a:pt x="297" y="93"/>
                    <a:pt x="356" y="152"/>
                    <a:pt x="356" y="224"/>
                  </a:cubicBezTo>
                  <a:cubicBezTo>
                    <a:pt x="356" y="297"/>
                    <a:pt x="297" y="356"/>
                    <a:pt x="225" y="356"/>
                  </a:cubicBezTo>
                  <a:cubicBezTo>
                    <a:pt x="152" y="356"/>
                    <a:pt x="94" y="297"/>
                    <a:pt x="94" y="224"/>
                  </a:cubicBezTo>
                  <a:cubicBezTo>
                    <a:pt x="94" y="152"/>
                    <a:pt x="152" y="93"/>
                    <a:pt x="225"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Oval 20"/>
            <p:cNvSpPr>
              <a:spLocks noChangeArrowheads="1"/>
            </p:cNvSpPr>
            <p:nvPr/>
          </p:nvSpPr>
          <p:spPr bwMode="auto">
            <a:xfrm>
              <a:off x="1653254" y="5467804"/>
              <a:ext cx="95250" cy="9366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p:cNvSpPr>
            <p:nvPr/>
          </p:nvSpPr>
          <p:spPr bwMode="auto">
            <a:xfrm>
              <a:off x="884904" y="5194754"/>
              <a:ext cx="1127125" cy="847725"/>
            </a:xfrm>
            <a:custGeom>
              <a:avLst/>
              <a:gdLst>
                <a:gd name="T0" fmla="*/ 1575 w 1678"/>
                <a:gd name="T1" fmla="*/ 455 h 1262"/>
                <a:gd name="T2" fmla="*/ 1534 w 1678"/>
                <a:gd name="T3" fmla="*/ 455 h 1262"/>
                <a:gd name="T4" fmla="*/ 1389 w 1678"/>
                <a:gd name="T5" fmla="*/ 261 h 1262"/>
                <a:gd name="T6" fmla="*/ 1389 w 1678"/>
                <a:gd name="T7" fmla="*/ 0 h 1262"/>
                <a:gd name="T8" fmla="*/ 1342 w 1678"/>
                <a:gd name="T9" fmla="*/ 0 h 1262"/>
                <a:gd name="T10" fmla="*/ 1060 w 1678"/>
                <a:gd name="T11" fmla="*/ 165 h 1262"/>
                <a:gd name="T12" fmla="*/ 593 w 1678"/>
                <a:gd name="T13" fmla="*/ 165 h 1262"/>
                <a:gd name="T14" fmla="*/ 156 w 1678"/>
                <a:gd name="T15" fmla="*/ 489 h 1262"/>
                <a:gd name="T16" fmla="*/ 224 w 1678"/>
                <a:gd name="T17" fmla="*/ 533 h 1262"/>
                <a:gd name="T18" fmla="*/ 240 w 1678"/>
                <a:gd name="T19" fmla="*/ 533 h 1262"/>
                <a:gd name="T20" fmla="*/ 593 w 1678"/>
                <a:gd name="T21" fmla="*/ 259 h 1262"/>
                <a:gd name="T22" fmla="*/ 1125 w 1678"/>
                <a:gd name="T23" fmla="*/ 259 h 1262"/>
                <a:gd name="T24" fmla="*/ 1136 w 1678"/>
                <a:gd name="T25" fmla="*/ 227 h 1262"/>
                <a:gd name="T26" fmla="*/ 1296 w 1678"/>
                <a:gd name="T27" fmla="*/ 97 h 1262"/>
                <a:gd name="T28" fmla="*/ 1296 w 1678"/>
                <a:gd name="T29" fmla="*/ 309 h 1262"/>
                <a:gd name="T30" fmla="*/ 1316 w 1678"/>
                <a:gd name="T31" fmla="*/ 323 h 1262"/>
                <a:gd name="T32" fmla="*/ 1456 w 1678"/>
                <a:gd name="T33" fmla="*/ 516 h 1262"/>
                <a:gd name="T34" fmla="*/ 1466 w 1678"/>
                <a:gd name="T35" fmla="*/ 549 h 1262"/>
                <a:gd name="T36" fmla="*/ 1568 w 1678"/>
                <a:gd name="T37" fmla="*/ 549 h 1262"/>
                <a:gd name="T38" fmla="*/ 1585 w 1678"/>
                <a:gd name="T39" fmla="*/ 622 h 1262"/>
                <a:gd name="T40" fmla="*/ 1568 w 1678"/>
                <a:gd name="T41" fmla="*/ 695 h 1262"/>
                <a:gd name="T42" fmla="*/ 1466 w 1678"/>
                <a:gd name="T43" fmla="*/ 695 h 1262"/>
                <a:gd name="T44" fmla="*/ 1456 w 1678"/>
                <a:gd name="T45" fmla="*/ 728 h 1262"/>
                <a:gd name="T46" fmla="*/ 1196 w 1678"/>
                <a:gd name="T47" fmla="*/ 974 h 1262"/>
                <a:gd name="T48" fmla="*/ 1196 w 1678"/>
                <a:gd name="T49" fmla="*/ 1169 h 1262"/>
                <a:gd name="T50" fmla="*/ 1196 w 1678"/>
                <a:gd name="T51" fmla="*/ 1169 h 1262"/>
                <a:gd name="T52" fmla="*/ 1196 w 1678"/>
                <a:gd name="T53" fmla="*/ 1169 h 1262"/>
                <a:gd name="T54" fmla="*/ 1108 w 1678"/>
                <a:gd name="T55" fmla="*/ 1169 h 1262"/>
                <a:gd name="T56" fmla="*/ 1108 w 1678"/>
                <a:gd name="T57" fmla="*/ 1169 h 1262"/>
                <a:gd name="T58" fmla="*/ 1108 w 1678"/>
                <a:gd name="T59" fmla="*/ 1169 h 1262"/>
                <a:gd name="T60" fmla="*/ 924 w 1678"/>
                <a:gd name="T61" fmla="*/ 985 h 1262"/>
                <a:gd name="T62" fmla="*/ 716 w 1678"/>
                <a:gd name="T63" fmla="*/ 985 h 1262"/>
                <a:gd name="T64" fmla="*/ 716 w 1678"/>
                <a:gd name="T65" fmla="*/ 1169 h 1262"/>
                <a:gd name="T66" fmla="*/ 627 w 1678"/>
                <a:gd name="T67" fmla="*/ 1169 h 1262"/>
                <a:gd name="T68" fmla="*/ 336 w 1678"/>
                <a:gd name="T69" fmla="*/ 878 h 1262"/>
                <a:gd name="T70" fmla="*/ 335 w 1678"/>
                <a:gd name="T71" fmla="*/ 878 h 1262"/>
                <a:gd name="T72" fmla="*/ 230 w 1678"/>
                <a:gd name="T73" fmla="*/ 622 h 1262"/>
                <a:gd name="T74" fmla="*/ 231 w 1678"/>
                <a:gd name="T75" fmla="*/ 589 h 1262"/>
                <a:gd name="T76" fmla="*/ 224 w 1678"/>
                <a:gd name="T77" fmla="*/ 589 h 1262"/>
                <a:gd name="T78" fmla="*/ 224 w 1678"/>
                <a:gd name="T79" fmla="*/ 589 h 1262"/>
                <a:gd name="T80" fmla="*/ 93 w 1678"/>
                <a:gd name="T81" fmla="*/ 458 h 1262"/>
                <a:gd name="T82" fmla="*/ 0 w 1678"/>
                <a:gd name="T83" fmla="*/ 458 h 1262"/>
                <a:gd name="T84" fmla="*/ 138 w 1678"/>
                <a:gd name="T85" fmla="*/ 665 h 1262"/>
                <a:gd name="T86" fmla="*/ 279 w 1678"/>
                <a:gd name="T87" fmla="*/ 953 h 1262"/>
                <a:gd name="T88" fmla="*/ 279 w 1678"/>
                <a:gd name="T89" fmla="*/ 953 h 1262"/>
                <a:gd name="T90" fmla="*/ 588 w 1678"/>
                <a:gd name="T91" fmla="*/ 1262 h 1262"/>
                <a:gd name="T92" fmla="*/ 809 w 1678"/>
                <a:gd name="T93" fmla="*/ 1262 h 1262"/>
                <a:gd name="T94" fmla="*/ 809 w 1678"/>
                <a:gd name="T95" fmla="*/ 1078 h 1262"/>
                <a:gd name="T96" fmla="*/ 885 w 1678"/>
                <a:gd name="T97" fmla="*/ 1078 h 1262"/>
                <a:gd name="T98" fmla="*/ 885 w 1678"/>
                <a:gd name="T99" fmla="*/ 1078 h 1262"/>
                <a:gd name="T100" fmla="*/ 1069 w 1678"/>
                <a:gd name="T101" fmla="*/ 1262 h 1262"/>
                <a:gd name="T102" fmla="*/ 1289 w 1678"/>
                <a:gd name="T103" fmla="*/ 1262 h 1262"/>
                <a:gd name="T104" fmla="*/ 1289 w 1678"/>
                <a:gd name="T105" fmla="*/ 1041 h 1262"/>
                <a:gd name="T106" fmla="*/ 1534 w 1678"/>
                <a:gd name="T107" fmla="*/ 788 h 1262"/>
                <a:gd name="T108" fmla="*/ 1575 w 1678"/>
                <a:gd name="T109" fmla="*/ 788 h 1262"/>
                <a:gd name="T110" fmla="*/ 1678 w 1678"/>
                <a:gd name="T111" fmla="*/ 622 h 1262"/>
                <a:gd name="T112" fmla="*/ 1575 w 1678"/>
                <a:gd name="T113" fmla="*/ 455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8" h="1262">
                  <a:moveTo>
                    <a:pt x="1575" y="455"/>
                  </a:moveTo>
                  <a:cubicBezTo>
                    <a:pt x="1534" y="455"/>
                    <a:pt x="1534" y="455"/>
                    <a:pt x="1534" y="455"/>
                  </a:cubicBezTo>
                  <a:cubicBezTo>
                    <a:pt x="1504" y="379"/>
                    <a:pt x="1454" y="312"/>
                    <a:pt x="1389" y="261"/>
                  </a:cubicBezTo>
                  <a:cubicBezTo>
                    <a:pt x="1389" y="0"/>
                    <a:pt x="1389" y="0"/>
                    <a:pt x="1389" y="0"/>
                  </a:cubicBezTo>
                  <a:cubicBezTo>
                    <a:pt x="1342" y="0"/>
                    <a:pt x="1342" y="0"/>
                    <a:pt x="1342" y="0"/>
                  </a:cubicBezTo>
                  <a:cubicBezTo>
                    <a:pt x="1212" y="0"/>
                    <a:pt x="1109" y="61"/>
                    <a:pt x="1060" y="165"/>
                  </a:cubicBezTo>
                  <a:cubicBezTo>
                    <a:pt x="593" y="165"/>
                    <a:pt x="593" y="165"/>
                    <a:pt x="593" y="165"/>
                  </a:cubicBezTo>
                  <a:cubicBezTo>
                    <a:pt x="387" y="165"/>
                    <a:pt x="213" y="302"/>
                    <a:pt x="156" y="489"/>
                  </a:cubicBezTo>
                  <a:cubicBezTo>
                    <a:pt x="168" y="515"/>
                    <a:pt x="194" y="533"/>
                    <a:pt x="224" y="533"/>
                  </a:cubicBezTo>
                  <a:cubicBezTo>
                    <a:pt x="240" y="533"/>
                    <a:pt x="240" y="533"/>
                    <a:pt x="240" y="533"/>
                  </a:cubicBezTo>
                  <a:cubicBezTo>
                    <a:pt x="280" y="376"/>
                    <a:pt x="423" y="259"/>
                    <a:pt x="593" y="259"/>
                  </a:cubicBezTo>
                  <a:cubicBezTo>
                    <a:pt x="1125" y="259"/>
                    <a:pt x="1125" y="259"/>
                    <a:pt x="1125" y="259"/>
                  </a:cubicBezTo>
                  <a:cubicBezTo>
                    <a:pt x="1136" y="227"/>
                    <a:pt x="1136" y="227"/>
                    <a:pt x="1136" y="227"/>
                  </a:cubicBezTo>
                  <a:cubicBezTo>
                    <a:pt x="1160" y="155"/>
                    <a:pt x="1217" y="109"/>
                    <a:pt x="1296" y="97"/>
                  </a:cubicBezTo>
                  <a:cubicBezTo>
                    <a:pt x="1296" y="309"/>
                    <a:pt x="1296" y="309"/>
                    <a:pt x="1296" y="309"/>
                  </a:cubicBezTo>
                  <a:cubicBezTo>
                    <a:pt x="1316" y="323"/>
                    <a:pt x="1316" y="323"/>
                    <a:pt x="1316" y="323"/>
                  </a:cubicBezTo>
                  <a:cubicBezTo>
                    <a:pt x="1383" y="370"/>
                    <a:pt x="1433" y="438"/>
                    <a:pt x="1456" y="516"/>
                  </a:cubicBezTo>
                  <a:cubicBezTo>
                    <a:pt x="1466" y="549"/>
                    <a:pt x="1466" y="549"/>
                    <a:pt x="1466" y="549"/>
                  </a:cubicBezTo>
                  <a:cubicBezTo>
                    <a:pt x="1568" y="549"/>
                    <a:pt x="1568" y="549"/>
                    <a:pt x="1568" y="549"/>
                  </a:cubicBezTo>
                  <a:cubicBezTo>
                    <a:pt x="1574" y="557"/>
                    <a:pt x="1585" y="582"/>
                    <a:pt x="1585" y="622"/>
                  </a:cubicBezTo>
                  <a:cubicBezTo>
                    <a:pt x="1585" y="661"/>
                    <a:pt x="1574" y="686"/>
                    <a:pt x="1568" y="695"/>
                  </a:cubicBezTo>
                  <a:cubicBezTo>
                    <a:pt x="1466" y="695"/>
                    <a:pt x="1466" y="695"/>
                    <a:pt x="1466" y="695"/>
                  </a:cubicBezTo>
                  <a:cubicBezTo>
                    <a:pt x="1456" y="728"/>
                    <a:pt x="1456" y="728"/>
                    <a:pt x="1456" y="728"/>
                  </a:cubicBezTo>
                  <a:cubicBezTo>
                    <a:pt x="1418" y="853"/>
                    <a:pt x="1318" y="945"/>
                    <a:pt x="1196" y="974"/>
                  </a:cubicBezTo>
                  <a:cubicBezTo>
                    <a:pt x="1196" y="1169"/>
                    <a:pt x="1196" y="1169"/>
                    <a:pt x="1196" y="1169"/>
                  </a:cubicBezTo>
                  <a:cubicBezTo>
                    <a:pt x="1196" y="1169"/>
                    <a:pt x="1196" y="1169"/>
                    <a:pt x="1196" y="1169"/>
                  </a:cubicBezTo>
                  <a:cubicBezTo>
                    <a:pt x="1196" y="1169"/>
                    <a:pt x="1196" y="1169"/>
                    <a:pt x="1196" y="1169"/>
                  </a:cubicBezTo>
                  <a:cubicBezTo>
                    <a:pt x="1108" y="1169"/>
                    <a:pt x="1108" y="1169"/>
                    <a:pt x="1108" y="1169"/>
                  </a:cubicBezTo>
                  <a:cubicBezTo>
                    <a:pt x="1108" y="1169"/>
                    <a:pt x="1108" y="1169"/>
                    <a:pt x="1108" y="1169"/>
                  </a:cubicBezTo>
                  <a:cubicBezTo>
                    <a:pt x="1108" y="1169"/>
                    <a:pt x="1108" y="1169"/>
                    <a:pt x="1108" y="1169"/>
                  </a:cubicBezTo>
                  <a:cubicBezTo>
                    <a:pt x="924" y="985"/>
                    <a:pt x="924" y="985"/>
                    <a:pt x="924" y="985"/>
                  </a:cubicBezTo>
                  <a:cubicBezTo>
                    <a:pt x="716" y="985"/>
                    <a:pt x="716" y="985"/>
                    <a:pt x="716" y="985"/>
                  </a:cubicBezTo>
                  <a:cubicBezTo>
                    <a:pt x="716" y="1169"/>
                    <a:pt x="716" y="1169"/>
                    <a:pt x="716" y="1169"/>
                  </a:cubicBezTo>
                  <a:cubicBezTo>
                    <a:pt x="627" y="1169"/>
                    <a:pt x="627" y="1169"/>
                    <a:pt x="627" y="1169"/>
                  </a:cubicBezTo>
                  <a:cubicBezTo>
                    <a:pt x="336" y="878"/>
                    <a:pt x="336" y="878"/>
                    <a:pt x="336" y="878"/>
                  </a:cubicBezTo>
                  <a:cubicBezTo>
                    <a:pt x="335" y="878"/>
                    <a:pt x="335" y="878"/>
                    <a:pt x="335" y="878"/>
                  </a:cubicBezTo>
                  <a:cubicBezTo>
                    <a:pt x="267" y="809"/>
                    <a:pt x="230" y="719"/>
                    <a:pt x="230" y="622"/>
                  </a:cubicBezTo>
                  <a:cubicBezTo>
                    <a:pt x="230" y="611"/>
                    <a:pt x="230" y="600"/>
                    <a:pt x="231" y="589"/>
                  </a:cubicBezTo>
                  <a:cubicBezTo>
                    <a:pt x="224" y="589"/>
                    <a:pt x="224" y="589"/>
                    <a:pt x="224" y="589"/>
                  </a:cubicBezTo>
                  <a:cubicBezTo>
                    <a:pt x="224" y="589"/>
                    <a:pt x="224" y="589"/>
                    <a:pt x="224" y="589"/>
                  </a:cubicBezTo>
                  <a:cubicBezTo>
                    <a:pt x="152" y="589"/>
                    <a:pt x="93" y="530"/>
                    <a:pt x="93" y="458"/>
                  </a:cubicBezTo>
                  <a:cubicBezTo>
                    <a:pt x="0" y="458"/>
                    <a:pt x="0" y="458"/>
                    <a:pt x="0" y="458"/>
                  </a:cubicBezTo>
                  <a:cubicBezTo>
                    <a:pt x="0" y="551"/>
                    <a:pt x="57" y="632"/>
                    <a:pt x="138" y="665"/>
                  </a:cubicBezTo>
                  <a:cubicBezTo>
                    <a:pt x="149" y="775"/>
                    <a:pt x="198" y="876"/>
                    <a:pt x="279" y="953"/>
                  </a:cubicBezTo>
                  <a:cubicBezTo>
                    <a:pt x="279" y="953"/>
                    <a:pt x="279" y="953"/>
                    <a:pt x="279" y="953"/>
                  </a:cubicBezTo>
                  <a:cubicBezTo>
                    <a:pt x="588" y="1262"/>
                    <a:pt x="588" y="1262"/>
                    <a:pt x="588" y="1262"/>
                  </a:cubicBezTo>
                  <a:cubicBezTo>
                    <a:pt x="809" y="1262"/>
                    <a:pt x="809" y="1262"/>
                    <a:pt x="809" y="1262"/>
                  </a:cubicBezTo>
                  <a:cubicBezTo>
                    <a:pt x="809" y="1078"/>
                    <a:pt x="809" y="1078"/>
                    <a:pt x="809" y="1078"/>
                  </a:cubicBezTo>
                  <a:cubicBezTo>
                    <a:pt x="885" y="1078"/>
                    <a:pt x="885" y="1078"/>
                    <a:pt x="885" y="1078"/>
                  </a:cubicBezTo>
                  <a:cubicBezTo>
                    <a:pt x="885" y="1078"/>
                    <a:pt x="885" y="1078"/>
                    <a:pt x="885" y="1078"/>
                  </a:cubicBezTo>
                  <a:cubicBezTo>
                    <a:pt x="1069" y="1262"/>
                    <a:pt x="1069" y="1262"/>
                    <a:pt x="1069" y="1262"/>
                  </a:cubicBezTo>
                  <a:cubicBezTo>
                    <a:pt x="1289" y="1262"/>
                    <a:pt x="1289" y="1262"/>
                    <a:pt x="1289" y="1262"/>
                  </a:cubicBezTo>
                  <a:cubicBezTo>
                    <a:pt x="1289" y="1041"/>
                    <a:pt x="1289" y="1041"/>
                    <a:pt x="1289" y="1041"/>
                  </a:cubicBezTo>
                  <a:cubicBezTo>
                    <a:pt x="1400" y="994"/>
                    <a:pt x="1489" y="904"/>
                    <a:pt x="1534" y="788"/>
                  </a:cubicBezTo>
                  <a:cubicBezTo>
                    <a:pt x="1575" y="788"/>
                    <a:pt x="1575" y="788"/>
                    <a:pt x="1575" y="788"/>
                  </a:cubicBezTo>
                  <a:cubicBezTo>
                    <a:pt x="1635" y="788"/>
                    <a:pt x="1678" y="718"/>
                    <a:pt x="1678" y="622"/>
                  </a:cubicBezTo>
                  <a:cubicBezTo>
                    <a:pt x="1678" y="525"/>
                    <a:pt x="1635" y="455"/>
                    <a:pt x="1575" y="4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9804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 Health Savings Account (HSA) be used to pay the premiums for a </a:t>
            </a:r>
            <a:r>
              <a:rPr lang="en-US" dirty="0" err="1"/>
              <a:t>SecureCare</a:t>
            </a:r>
            <a:r>
              <a:rPr lang="en-US" dirty="0"/>
              <a:t> policy?</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Yes, premiums are a qualified medical expense</a:t>
            </a:r>
          </a:p>
          <a:p>
            <a:pPr marL="342900" indent="-342900">
              <a:buFont typeface="Arial" panose="020B0604020202020204" pitchFamily="34" charset="0"/>
              <a:buChar char="•"/>
            </a:pPr>
            <a:r>
              <a:rPr lang="en-US" dirty="0"/>
              <a:t>Only the LTC premiums (not life portion) can be paid from an HSA </a:t>
            </a:r>
          </a:p>
          <a:p>
            <a:pPr marL="342900" indent="-342900">
              <a:buFont typeface="Arial" panose="020B0604020202020204" pitchFamily="34" charset="0"/>
              <a:buChar char="•"/>
            </a:pPr>
            <a:r>
              <a:rPr lang="en-US" dirty="0"/>
              <a:t>Up to the age-based limits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8295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spcBef>
                <a:spcPts val="600"/>
              </a:spcBef>
              <a:buNone/>
            </a:pPr>
            <a:r>
              <a:rPr lang="en-US" dirty="0"/>
              <a:t>Larry, age 67, pays $15,000 annual premium, for seven years, to a SecureCare policy and has $30,000 in his HSA account</a:t>
            </a:r>
          </a:p>
          <a:p>
            <a:pPr marL="569913" lvl="1" indent="-342900">
              <a:spcBef>
                <a:spcPts val="600"/>
              </a:spcBef>
            </a:pPr>
            <a:r>
              <a:rPr lang="en-US" dirty="0"/>
              <a:t>LTC portion of the premium: $5,407.33</a:t>
            </a:r>
          </a:p>
          <a:p>
            <a:pPr marL="569913" lvl="1" indent="-342900">
              <a:spcBef>
                <a:spcPts val="600"/>
              </a:spcBef>
            </a:pPr>
            <a:r>
              <a:rPr lang="en-US" dirty="0"/>
              <a:t>Age-based limit: $4,520</a:t>
            </a:r>
          </a:p>
          <a:p>
            <a:pPr marL="569913" lvl="1" indent="-342900">
              <a:spcBef>
                <a:spcPts val="600"/>
              </a:spcBef>
            </a:pPr>
            <a:endParaRPr lang="en-US" b="1" dirty="0"/>
          </a:p>
          <a:p>
            <a:pPr marL="569913" lvl="1" indent="-342900">
              <a:spcBef>
                <a:spcPts val="600"/>
              </a:spcBef>
            </a:pPr>
            <a:r>
              <a:rPr lang="en-US" b="1" dirty="0"/>
              <a:t>Larry’s HSA pays: $4,520</a:t>
            </a:r>
          </a:p>
          <a:p>
            <a:pPr marL="569913" lvl="1" indent="-342900">
              <a:spcBef>
                <a:spcPts val="600"/>
              </a:spcBef>
            </a:pPr>
            <a:r>
              <a:rPr lang="en-US" b="1" dirty="0"/>
              <a:t>Larry pays (out of pocket): $10,480</a:t>
            </a:r>
            <a:endParaRPr lang="en-US" dirty="0"/>
          </a:p>
        </p:txBody>
      </p:sp>
      <p:sp>
        <p:nvSpPr>
          <p:cNvPr id="4" name="TextBox 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67283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tax implications</a:t>
            </a:r>
          </a:p>
        </p:txBody>
      </p:sp>
      <p:pic>
        <p:nvPicPr>
          <p:cNvPr id="3" name="Picture Placeholder 1"/>
          <p:cNvPicPr>
            <a:picLocks noChangeAspect="1"/>
          </p:cNvPicPr>
          <p:nvPr/>
        </p:nvPicPr>
        <p:blipFill>
          <a:blip r:embed="rId3" cstate="print">
            <a:extLst>
              <a:ext uri="{28A0092B-C50C-407E-A947-70E740481C1C}">
                <a14:useLocalDpi xmlns:a14="http://schemas.microsoft.com/office/drawing/2010/main" val="0"/>
              </a:ext>
            </a:extLst>
          </a:blip>
          <a:srcRect t="109" b="109"/>
          <a:stretch>
            <a:fillRect/>
          </a:stretch>
        </p:blipFill>
        <p:spPr>
          <a:xfrm>
            <a:off x="884904" y="5552209"/>
            <a:ext cx="725488" cy="723900"/>
          </a:xfrm>
          <a:prstGeom prst="rect">
            <a:avLst/>
          </a:prstGeom>
        </p:spPr>
      </p:pic>
    </p:spTree>
    <p:extLst>
      <p:ext uri="{BB962C8B-B14F-4D97-AF65-F5344CB8AC3E}">
        <p14:creationId xmlns:p14="http://schemas.microsoft.com/office/powerpoint/2010/main" val="256131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tax implications</a:t>
            </a:r>
          </a:p>
        </p:txBody>
      </p:sp>
      <p:sp>
        <p:nvSpPr>
          <p:cNvPr id="3" name="Content Placeholder 2"/>
          <p:cNvSpPr>
            <a:spLocks noGrp="1"/>
          </p:cNvSpPr>
          <p:nvPr>
            <p:ph idx="1"/>
          </p:nvPr>
        </p:nvSpPr>
        <p:spPr/>
        <p:txBody>
          <a:bodyPr/>
          <a:lstStyle/>
          <a:p>
            <a:r>
              <a:rPr lang="en-US" dirty="0"/>
              <a:t>LTC Agreement payments will not be subject to income tax if:</a:t>
            </a:r>
          </a:p>
          <a:p>
            <a:pPr marL="922338" lvl="1" indent="-457200"/>
            <a:r>
              <a:rPr lang="en-US" dirty="0"/>
              <a:t>Up to the per diem limit ($400 in 2021)</a:t>
            </a:r>
          </a:p>
          <a:p>
            <a:pPr marL="922338" lvl="1" indent="-457200"/>
            <a:r>
              <a:rPr lang="en-US" dirty="0"/>
              <a:t>If it exceeds per diem, then must show documented qualified LTC expenses</a:t>
            </a:r>
          </a:p>
          <a:p>
            <a:pPr marL="228600" indent="-228600"/>
            <a:r>
              <a:rPr lang="en-US" dirty="0"/>
              <a:t>May be a modified endowment contract (MEC)</a:t>
            </a:r>
          </a:p>
          <a:p>
            <a:pPr marL="228600" indent="-228600"/>
            <a:r>
              <a:rPr lang="en-US" dirty="0"/>
              <a:t>1035 Exchanges are permitted</a:t>
            </a:r>
          </a:p>
          <a:p>
            <a:pPr marL="228600" indent="-228600"/>
            <a:r>
              <a:rPr lang="en-US" dirty="0"/>
              <a:t>Death benefit is income tax free</a:t>
            </a:r>
          </a:p>
          <a:p>
            <a:pPr marL="228600" indent="-228600"/>
            <a:endParaRPr lang="en-US" dirty="0"/>
          </a:p>
        </p:txBody>
      </p:sp>
    </p:spTree>
    <p:extLst>
      <p:ext uri="{BB962C8B-B14F-4D97-AF65-F5344CB8AC3E}">
        <p14:creationId xmlns:p14="http://schemas.microsoft.com/office/powerpoint/2010/main" val="281991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Business-sponsored arrangements</a:t>
            </a:r>
            <a:br>
              <a:rPr lang="en-US" dirty="0"/>
            </a:br>
            <a:endParaRPr lang="en-US" sz="3600" dirty="0"/>
          </a:p>
        </p:txBody>
      </p:sp>
      <p:grpSp>
        <p:nvGrpSpPr>
          <p:cNvPr id="2" name="Group 1"/>
          <p:cNvGrpSpPr/>
          <p:nvPr/>
        </p:nvGrpSpPr>
        <p:grpSpPr>
          <a:xfrm>
            <a:off x="877824" y="5333320"/>
            <a:ext cx="1255712" cy="922337"/>
            <a:chOff x="877824" y="5333320"/>
            <a:chExt cx="1255712" cy="922337"/>
          </a:xfrm>
        </p:grpSpPr>
        <p:sp>
          <p:nvSpPr>
            <p:cNvPr id="3" name="Freeform 25"/>
            <p:cNvSpPr>
              <a:spLocks/>
            </p:cNvSpPr>
            <p:nvPr/>
          </p:nvSpPr>
          <p:spPr bwMode="auto">
            <a:xfrm>
              <a:off x="877824" y="5333320"/>
              <a:ext cx="590550" cy="569912"/>
            </a:xfrm>
            <a:custGeom>
              <a:avLst/>
              <a:gdLst>
                <a:gd name="T0" fmla="*/ 531 w 828"/>
                <a:gd name="T1" fmla="*/ 270 h 800"/>
                <a:gd name="T2" fmla="*/ 735 w 828"/>
                <a:gd name="T3" fmla="*/ 270 h 800"/>
                <a:gd name="T4" fmla="*/ 828 w 828"/>
                <a:gd name="T5" fmla="*/ 176 h 800"/>
                <a:gd name="T6" fmla="*/ 570 w 828"/>
                <a:gd name="T7" fmla="*/ 176 h 800"/>
                <a:gd name="T8" fmla="*/ 393 w 828"/>
                <a:gd name="T9" fmla="*/ 0 h 800"/>
                <a:gd name="T10" fmla="*/ 0 w 828"/>
                <a:gd name="T11" fmla="*/ 393 h 800"/>
                <a:gd name="T12" fmla="*/ 66 w 828"/>
                <a:gd name="T13" fmla="*/ 459 h 800"/>
                <a:gd name="T14" fmla="*/ 125 w 828"/>
                <a:gd name="T15" fmla="*/ 400 h 800"/>
                <a:gd name="T16" fmla="*/ 199 w 828"/>
                <a:gd name="T17" fmla="*/ 474 h 800"/>
                <a:gd name="T18" fmla="*/ 194 w 828"/>
                <a:gd name="T19" fmla="*/ 515 h 800"/>
                <a:gd name="T20" fmla="*/ 245 w 828"/>
                <a:gd name="T21" fmla="*/ 638 h 800"/>
                <a:gd name="T22" fmla="*/ 406 w 828"/>
                <a:gd name="T23" fmla="*/ 800 h 800"/>
                <a:gd name="T24" fmla="*/ 472 w 828"/>
                <a:gd name="T25" fmla="*/ 734 h 800"/>
                <a:gd name="T26" fmla="*/ 312 w 828"/>
                <a:gd name="T27" fmla="*/ 574 h 800"/>
                <a:gd name="T28" fmla="*/ 288 w 828"/>
                <a:gd name="T29" fmla="*/ 515 h 800"/>
                <a:gd name="T30" fmla="*/ 313 w 828"/>
                <a:gd name="T31" fmla="*/ 455 h 800"/>
                <a:gd name="T32" fmla="*/ 191 w 828"/>
                <a:gd name="T33" fmla="*/ 334 h 800"/>
                <a:gd name="T34" fmla="*/ 393 w 828"/>
                <a:gd name="T35" fmla="*/ 132 h 800"/>
                <a:gd name="T36" fmla="*/ 531 w 828"/>
                <a:gd name="T37" fmla="*/ 27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8" h="800">
                  <a:moveTo>
                    <a:pt x="531" y="270"/>
                  </a:moveTo>
                  <a:cubicBezTo>
                    <a:pt x="735" y="270"/>
                    <a:pt x="735" y="270"/>
                    <a:pt x="735" y="270"/>
                  </a:cubicBezTo>
                  <a:cubicBezTo>
                    <a:pt x="828" y="176"/>
                    <a:pt x="828" y="176"/>
                    <a:pt x="828" y="176"/>
                  </a:cubicBezTo>
                  <a:cubicBezTo>
                    <a:pt x="570" y="176"/>
                    <a:pt x="570" y="176"/>
                    <a:pt x="570" y="176"/>
                  </a:cubicBezTo>
                  <a:cubicBezTo>
                    <a:pt x="393" y="0"/>
                    <a:pt x="393" y="0"/>
                    <a:pt x="393" y="0"/>
                  </a:cubicBezTo>
                  <a:cubicBezTo>
                    <a:pt x="0" y="393"/>
                    <a:pt x="0" y="393"/>
                    <a:pt x="0" y="393"/>
                  </a:cubicBezTo>
                  <a:cubicBezTo>
                    <a:pt x="66" y="459"/>
                    <a:pt x="66" y="459"/>
                    <a:pt x="66" y="459"/>
                  </a:cubicBezTo>
                  <a:cubicBezTo>
                    <a:pt x="125" y="400"/>
                    <a:pt x="125" y="400"/>
                    <a:pt x="125" y="400"/>
                  </a:cubicBezTo>
                  <a:cubicBezTo>
                    <a:pt x="199" y="474"/>
                    <a:pt x="199" y="474"/>
                    <a:pt x="199" y="474"/>
                  </a:cubicBezTo>
                  <a:cubicBezTo>
                    <a:pt x="196" y="487"/>
                    <a:pt x="194" y="501"/>
                    <a:pt x="194" y="515"/>
                  </a:cubicBezTo>
                  <a:cubicBezTo>
                    <a:pt x="194" y="561"/>
                    <a:pt x="212" y="605"/>
                    <a:pt x="245" y="638"/>
                  </a:cubicBezTo>
                  <a:cubicBezTo>
                    <a:pt x="406" y="800"/>
                    <a:pt x="406" y="800"/>
                    <a:pt x="406" y="800"/>
                  </a:cubicBezTo>
                  <a:cubicBezTo>
                    <a:pt x="472" y="734"/>
                    <a:pt x="472" y="734"/>
                    <a:pt x="472" y="734"/>
                  </a:cubicBezTo>
                  <a:cubicBezTo>
                    <a:pt x="312" y="574"/>
                    <a:pt x="312" y="574"/>
                    <a:pt x="312" y="574"/>
                  </a:cubicBezTo>
                  <a:cubicBezTo>
                    <a:pt x="297" y="558"/>
                    <a:pt x="288" y="537"/>
                    <a:pt x="288" y="515"/>
                  </a:cubicBezTo>
                  <a:cubicBezTo>
                    <a:pt x="288" y="492"/>
                    <a:pt x="297" y="471"/>
                    <a:pt x="313" y="455"/>
                  </a:cubicBezTo>
                  <a:cubicBezTo>
                    <a:pt x="191" y="334"/>
                    <a:pt x="191" y="334"/>
                    <a:pt x="191" y="334"/>
                  </a:cubicBezTo>
                  <a:cubicBezTo>
                    <a:pt x="393" y="132"/>
                    <a:pt x="393" y="132"/>
                    <a:pt x="393" y="132"/>
                  </a:cubicBezTo>
                  <a:lnTo>
                    <a:pt x="531"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26"/>
            <p:cNvSpPr>
              <a:spLocks/>
            </p:cNvSpPr>
            <p:nvPr/>
          </p:nvSpPr>
          <p:spPr bwMode="auto">
            <a:xfrm>
              <a:off x="1450911" y="5657170"/>
              <a:ext cx="454025" cy="595312"/>
            </a:xfrm>
            <a:custGeom>
              <a:avLst/>
              <a:gdLst>
                <a:gd name="T0" fmla="*/ 600 w 638"/>
                <a:gd name="T1" fmla="*/ 323 h 836"/>
                <a:gd name="T2" fmla="*/ 277 w 638"/>
                <a:gd name="T3" fmla="*/ 0 h 836"/>
                <a:gd name="T4" fmla="*/ 212 w 638"/>
                <a:gd name="T5" fmla="*/ 66 h 836"/>
                <a:gd name="T6" fmla="*/ 535 w 638"/>
                <a:gd name="T7" fmla="*/ 390 h 836"/>
                <a:gd name="T8" fmla="*/ 545 w 638"/>
                <a:gd name="T9" fmla="*/ 413 h 836"/>
                <a:gd name="T10" fmla="*/ 535 w 638"/>
                <a:gd name="T11" fmla="*/ 437 h 836"/>
                <a:gd name="T12" fmla="*/ 524 w 638"/>
                <a:gd name="T13" fmla="*/ 444 h 836"/>
                <a:gd name="T14" fmla="*/ 522 w 638"/>
                <a:gd name="T15" fmla="*/ 445 h 836"/>
                <a:gd name="T16" fmla="*/ 522 w 638"/>
                <a:gd name="T17" fmla="*/ 445 h 836"/>
                <a:gd name="T18" fmla="*/ 488 w 638"/>
                <a:gd name="T19" fmla="*/ 437 h 836"/>
                <a:gd name="T20" fmla="*/ 264 w 638"/>
                <a:gd name="T21" fmla="*/ 212 h 836"/>
                <a:gd name="T22" fmla="*/ 212 w 638"/>
                <a:gd name="T23" fmla="*/ 212 h 836"/>
                <a:gd name="T24" fmla="*/ 212 w 638"/>
                <a:gd name="T25" fmla="*/ 264 h 836"/>
                <a:gd name="T26" fmla="*/ 436 w 638"/>
                <a:gd name="T27" fmla="*/ 488 h 836"/>
                <a:gd name="T28" fmla="*/ 436 w 638"/>
                <a:gd name="T29" fmla="*/ 488 h 836"/>
                <a:gd name="T30" fmla="*/ 436 w 638"/>
                <a:gd name="T31" fmla="*/ 489 h 836"/>
                <a:gd name="T32" fmla="*/ 446 w 638"/>
                <a:gd name="T33" fmla="*/ 512 h 836"/>
                <a:gd name="T34" fmla="*/ 445 w 638"/>
                <a:gd name="T35" fmla="*/ 522 h 836"/>
                <a:gd name="T36" fmla="*/ 445 w 638"/>
                <a:gd name="T37" fmla="*/ 522 h 836"/>
                <a:gd name="T38" fmla="*/ 444 w 638"/>
                <a:gd name="T39" fmla="*/ 525 h 836"/>
                <a:gd name="T40" fmla="*/ 443 w 638"/>
                <a:gd name="T41" fmla="*/ 526 h 836"/>
                <a:gd name="T42" fmla="*/ 441 w 638"/>
                <a:gd name="T43" fmla="*/ 529 h 836"/>
                <a:gd name="T44" fmla="*/ 436 w 638"/>
                <a:gd name="T45" fmla="*/ 536 h 836"/>
                <a:gd name="T46" fmla="*/ 389 w 638"/>
                <a:gd name="T47" fmla="*/ 536 h 836"/>
                <a:gd name="T48" fmla="*/ 389 w 638"/>
                <a:gd name="T49" fmla="*/ 535 h 836"/>
                <a:gd name="T50" fmla="*/ 389 w 638"/>
                <a:gd name="T51" fmla="*/ 535 h 836"/>
                <a:gd name="T52" fmla="*/ 165 w 638"/>
                <a:gd name="T53" fmla="*/ 311 h 836"/>
                <a:gd name="T54" fmla="*/ 113 w 638"/>
                <a:gd name="T55" fmla="*/ 311 h 836"/>
                <a:gd name="T56" fmla="*/ 113 w 638"/>
                <a:gd name="T57" fmla="*/ 363 h 836"/>
                <a:gd name="T58" fmla="*/ 337 w 638"/>
                <a:gd name="T59" fmla="*/ 586 h 836"/>
                <a:gd name="T60" fmla="*/ 337 w 638"/>
                <a:gd name="T61" fmla="*/ 587 h 836"/>
                <a:gd name="T62" fmla="*/ 338 w 638"/>
                <a:gd name="T63" fmla="*/ 587 h 836"/>
                <a:gd name="T64" fmla="*/ 347 w 638"/>
                <a:gd name="T65" fmla="*/ 611 h 836"/>
                <a:gd name="T66" fmla="*/ 338 w 638"/>
                <a:gd name="T67" fmla="*/ 634 h 836"/>
                <a:gd name="T68" fmla="*/ 324 w 638"/>
                <a:gd name="T69" fmla="*/ 642 h 836"/>
                <a:gd name="T70" fmla="*/ 324 w 638"/>
                <a:gd name="T71" fmla="*/ 642 h 836"/>
                <a:gd name="T72" fmla="*/ 324 w 638"/>
                <a:gd name="T73" fmla="*/ 642 h 836"/>
                <a:gd name="T74" fmla="*/ 291 w 638"/>
                <a:gd name="T75" fmla="*/ 634 h 836"/>
                <a:gd name="T76" fmla="*/ 290 w 638"/>
                <a:gd name="T77" fmla="*/ 634 h 836"/>
                <a:gd name="T78" fmla="*/ 290 w 638"/>
                <a:gd name="T79" fmla="*/ 634 h 836"/>
                <a:gd name="T80" fmla="*/ 66 w 638"/>
                <a:gd name="T81" fmla="*/ 410 h 836"/>
                <a:gd name="T82" fmla="*/ 15 w 638"/>
                <a:gd name="T83" fmla="*/ 410 h 836"/>
                <a:gd name="T84" fmla="*/ 14 w 638"/>
                <a:gd name="T85" fmla="*/ 462 h 836"/>
                <a:gd name="T86" fmla="*/ 239 w 638"/>
                <a:gd name="T87" fmla="*/ 686 h 836"/>
                <a:gd name="T88" fmla="*/ 249 w 638"/>
                <a:gd name="T89" fmla="*/ 710 h 836"/>
                <a:gd name="T90" fmla="*/ 247 w 638"/>
                <a:gd name="T91" fmla="*/ 719 h 836"/>
                <a:gd name="T92" fmla="*/ 247 w 638"/>
                <a:gd name="T93" fmla="*/ 720 h 836"/>
                <a:gd name="T94" fmla="*/ 247 w 638"/>
                <a:gd name="T95" fmla="*/ 720 h 836"/>
                <a:gd name="T96" fmla="*/ 239 w 638"/>
                <a:gd name="T97" fmla="*/ 733 h 836"/>
                <a:gd name="T98" fmla="*/ 192 w 638"/>
                <a:gd name="T99" fmla="*/ 733 h 836"/>
                <a:gd name="T100" fmla="*/ 65 w 638"/>
                <a:gd name="T101" fmla="*/ 607 h 836"/>
                <a:gd name="T102" fmla="*/ 54 w 638"/>
                <a:gd name="T103" fmla="*/ 727 h 836"/>
                <a:gd name="T104" fmla="*/ 125 w 638"/>
                <a:gd name="T105" fmla="*/ 798 h 836"/>
                <a:gd name="T106" fmla="*/ 215 w 638"/>
                <a:gd name="T107" fmla="*/ 836 h 836"/>
                <a:gd name="T108" fmla="*/ 305 w 638"/>
                <a:gd name="T109" fmla="*/ 798 h 836"/>
                <a:gd name="T110" fmla="*/ 340 w 638"/>
                <a:gd name="T111" fmla="*/ 735 h 836"/>
                <a:gd name="T112" fmla="*/ 403 w 638"/>
                <a:gd name="T113" fmla="*/ 701 h 836"/>
                <a:gd name="T114" fmla="*/ 438 w 638"/>
                <a:gd name="T115" fmla="*/ 635 h 836"/>
                <a:gd name="T116" fmla="*/ 503 w 638"/>
                <a:gd name="T117" fmla="*/ 600 h 836"/>
                <a:gd name="T118" fmla="*/ 538 w 638"/>
                <a:gd name="T119" fmla="*/ 538 h 836"/>
                <a:gd name="T120" fmla="*/ 600 w 638"/>
                <a:gd name="T121" fmla="*/ 503 h 836"/>
                <a:gd name="T122" fmla="*/ 638 w 638"/>
                <a:gd name="T123" fmla="*/ 413 h 836"/>
                <a:gd name="T124" fmla="*/ 600 w 638"/>
                <a:gd name="T125" fmla="*/ 32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8" h="836">
                  <a:moveTo>
                    <a:pt x="600" y="323"/>
                  </a:moveTo>
                  <a:cubicBezTo>
                    <a:pt x="277" y="0"/>
                    <a:pt x="277" y="0"/>
                    <a:pt x="277" y="0"/>
                  </a:cubicBezTo>
                  <a:cubicBezTo>
                    <a:pt x="212" y="66"/>
                    <a:pt x="212" y="66"/>
                    <a:pt x="212" y="66"/>
                  </a:cubicBezTo>
                  <a:cubicBezTo>
                    <a:pt x="535" y="390"/>
                    <a:pt x="535" y="390"/>
                    <a:pt x="535" y="390"/>
                  </a:cubicBezTo>
                  <a:cubicBezTo>
                    <a:pt x="542" y="396"/>
                    <a:pt x="545" y="404"/>
                    <a:pt x="545" y="413"/>
                  </a:cubicBezTo>
                  <a:cubicBezTo>
                    <a:pt x="545" y="422"/>
                    <a:pt x="542" y="430"/>
                    <a:pt x="535" y="437"/>
                  </a:cubicBezTo>
                  <a:cubicBezTo>
                    <a:pt x="532" y="440"/>
                    <a:pt x="528" y="443"/>
                    <a:pt x="524" y="444"/>
                  </a:cubicBezTo>
                  <a:cubicBezTo>
                    <a:pt x="523" y="444"/>
                    <a:pt x="523" y="445"/>
                    <a:pt x="522" y="445"/>
                  </a:cubicBezTo>
                  <a:cubicBezTo>
                    <a:pt x="522" y="445"/>
                    <a:pt x="522" y="445"/>
                    <a:pt x="522" y="445"/>
                  </a:cubicBezTo>
                  <a:cubicBezTo>
                    <a:pt x="511" y="448"/>
                    <a:pt x="497" y="446"/>
                    <a:pt x="488" y="437"/>
                  </a:cubicBezTo>
                  <a:cubicBezTo>
                    <a:pt x="264" y="212"/>
                    <a:pt x="264" y="212"/>
                    <a:pt x="264" y="212"/>
                  </a:cubicBezTo>
                  <a:cubicBezTo>
                    <a:pt x="250" y="198"/>
                    <a:pt x="227" y="198"/>
                    <a:pt x="212" y="212"/>
                  </a:cubicBezTo>
                  <a:cubicBezTo>
                    <a:pt x="198" y="227"/>
                    <a:pt x="198" y="250"/>
                    <a:pt x="212" y="264"/>
                  </a:cubicBezTo>
                  <a:cubicBezTo>
                    <a:pt x="436" y="488"/>
                    <a:pt x="436" y="488"/>
                    <a:pt x="436" y="488"/>
                  </a:cubicBezTo>
                  <a:cubicBezTo>
                    <a:pt x="436" y="488"/>
                    <a:pt x="436" y="488"/>
                    <a:pt x="436" y="488"/>
                  </a:cubicBezTo>
                  <a:cubicBezTo>
                    <a:pt x="436" y="489"/>
                    <a:pt x="436" y="489"/>
                    <a:pt x="436" y="489"/>
                  </a:cubicBezTo>
                  <a:cubicBezTo>
                    <a:pt x="443" y="495"/>
                    <a:pt x="446" y="503"/>
                    <a:pt x="446" y="512"/>
                  </a:cubicBezTo>
                  <a:cubicBezTo>
                    <a:pt x="446" y="516"/>
                    <a:pt x="446" y="519"/>
                    <a:pt x="445" y="522"/>
                  </a:cubicBezTo>
                  <a:cubicBezTo>
                    <a:pt x="445" y="522"/>
                    <a:pt x="445" y="522"/>
                    <a:pt x="445" y="522"/>
                  </a:cubicBezTo>
                  <a:cubicBezTo>
                    <a:pt x="445" y="523"/>
                    <a:pt x="444" y="524"/>
                    <a:pt x="444" y="525"/>
                  </a:cubicBezTo>
                  <a:cubicBezTo>
                    <a:pt x="444" y="525"/>
                    <a:pt x="443" y="526"/>
                    <a:pt x="443" y="526"/>
                  </a:cubicBezTo>
                  <a:cubicBezTo>
                    <a:pt x="442" y="527"/>
                    <a:pt x="442" y="528"/>
                    <a:pt x="441" y="529"/>
                  </a:cubicBezTo>
                  <a:cubicBezTo>
                    <a:pt x="440" y="531"/>
                    <a:pt x="438" y="534"/>
                    <a:pt x="436" y="536"/>
                  </a:cubicBezTo>
                  <a:cubicBezTo>
                    <a:pt x="424" y="548"/>
                    <a:pt x="402" y="548"/>
                    <a:pt x="389" y="536"/>
                  </a:cubicBezTo>
                  <a:cubicBezTo>
                    <a:pt x="389" y="535"/>
                    <a:pt x="389" y="535"/>
                    <a:pt x="389" y="535"/>
                  </a:cubicBezTo>
                  <a:cubicBezTo>
                    <a:pt x="389" y="535"/>
                    <a:pt x="389" y="535"/>
                    <a:pt x="389" y="535"/>
                  </a:cubicBezTo>
                  <a:cubicBezTo>
                    <a:pt x="165" y="311"/>
                    <a:pt x="165" y="311"/>
                    <a:pt x="165" y="311"/>
                  </a:cubicBezTo>
                  <a:cubicBezTo>
                    <a:pt x="151" y="297"/>
                    <a:pt x="128" y="297"/>
                    <a:pt x="113" y="311"/>
                  </a:cubicBezTo>
                  <a:cubicBezTo>
                    <a:pt x="99" y="326"/>
                    <a:pt x="99" y="349"/>
                    <a:pt x="113" y="363"/>
                  </a:cubicBezTo>
                  <a:cubicBezTo>
                    <a:pt x="337" y="586"/>
                    <a:pt x="337" y="586"/>
                    <a:pt x="337" y="586"/>
                  </a:cubicBezTo>
                  <a:cubicBezTo>
                    <a:pt x="337" y="587"/>
                    <a:pt x="337" y="587"/>
                    <a:pt x="337" y="587"/>
                  </a:cubicBezTo>
                  <a:cubicBezTo>
                    <a:pt x="338" y="587"/>
                    <a:pt x="338" y="587"/>
                    <a:pt x="338" y="587"/>
                  </a:cubicBezTo>
                  <a:cubicBezTo>
                    <a:pt x="344" y="594"/>
                    <a:pt x="347" y="602"/>
                    <a:pt x="347" y="611"/>
                  </a:cubicBezTo>
                  <a:cubicBezTo>
                    <a:pt x="347" y="620"/>
                    <a:pt x="344" y="628"/>
                    <a:pt x="338" y="634"/>
                  </a:cubicBezTo>
                  <a:cubicBezTo>
                    <a:pt x="334" y="638"/>
                    <a:pt x="329" y="641"/>
                    <a:pt x="324" y="642"/>
                  </a:cubicBezTo>
                  <a:cubicBezTo>
                    <a:pt x="324" y="642"/>
                    <a:pt x="324" y="642"/>
                    <a:pt x="324" y="642"/>
                  </a:cubicBezTo>
                  <a:cubicBezTo>
                    <a:pt x="324" y="642"/>
                    <a:pt x="324" y="642"/>
                    <a:pt x="324" y="642"/>
                  </a:cubicBezTo>
                  <a:cubicBezTo>
                    <a:pt x="313" y="646"/>
                    <a:pt x="299" y="643"/>
                    <a:pt x="291" y="634"/>
                  </a:cubicBezTo>
                  <a:cubicBezTo>
                    <a:pt x="290" y="634"/>
                    <a:pt x="290" y="634"/>
                    <a:pt x="290" y="634"/>
                  </a:cubicBezTo>
                  <a:cubicBezTo>
                    <a:pt x="290" y="634"/>
                    <a:pt x="290" y="634"/>
                    <a:pt x="290" y="634"/>
                  </a:cubicBezTo>
                  <a:cubicBezTo>
                    <a:pt x="66" y="410"/>
                    <a:pt x="66" y="410"/>
                    <a:pt x="66" y="410"/>
                  </a:cubicBezTo>
                  <a:cubicBezTo>
                    <a:pt x="52" y="396"/>
                    <a:pt x="29" y="396"/>
                    <a:pt x="15" y="410"/>
                  </a:cubicBezTo>
                  <a:cubicBezTo>
                    <a:pt x="0" y="424"/>
                    <a:pt x="0" y="447"/>
                    <a:pt x="14" y="462"/>
                  </a:cubicBezTo>
                  <a:cubicBezTo>
                    <a:pt x="239" y="686"/>
                    <a:pt x="239" y="686"/>
                    <a:pt x="239" y="686"/>
                  </a:cubicBezTo>
                  <a:cubicBezTo>
                    <a:pt x="245" y="693"/>
                    <a:pt x="249" y="701"/>
                    <a:pt x="249" y="710"/>
                  </a:cubicBezTo>
                  <a:cubicBezTo>
                    <a:pt x="249" y="713"/>
                    <a:pt x="248" y="716"/>
                    <a:pt x="247" y="719"/>
                  </a:cubicBezTo>
                  <a:cubicBezTo>
                    <a:pt x="247" y="719"/>
                    <a:pt x="247" y="719"/>
                    <a:pt x="247" y="720"/>
                  </a:cubicBezTo>
                  <a:cubicBezTo>
                    <a:pt x="247" y="720"/>
                    <a:pt x="247" y="720"/>
                    <a:pt x="247" y="720"/>
                  </a:cubicBezTo>
                  <a:cubicBezTo>
                    <a:pt x="245" y="725"/>
                    <a:pt x="243" y="730"/>
                    <a:pt x="239" y="733"/>
                  </a:cubicBezTo>
                  <a:cubicBezTo>
                    <a:pt x="226" y="746"/>
                    <a:pt x="204" y="746"/>
                    <a:pt x="192" y="733"/>
                  </a:cubicBezTo>
                  <a:cubicBezTo>
                    <a:pt x="65" y="607"/>
                    <a:pt x="65" y="607"/>
                    <a:pt x="65" y="607"/>
                  </a:cubicBezTo>
                  <a:cubicBezTo>
                    <a:pt x="54" y="727"/>
                    <a:pt x="54" y="727"/>
                    <a:pt x="54" y="727"/>
                  </a:cubicBezTo>
                  <a:cubicBezTo>
                    <a:pt x="125" y="798"/>
                    <a:pt x="125" y="798"/>
                    <a:pt x="125" y="798"/>
                  </a:cubicBezTo>
                  <a:cubicBezTo>
                    <a:pt x="149" y="822"/>
                    <a:pt x="181" y="836"/>
                    <a:pt x="215" y="836"/>
                  </a:cubicBezTo>
                  <a:cubicBezTo>
                    <a:pt x="249" y="836"/>
                    <a:pt x="281" y="822"/>
                    <a:pt x="305" y="798"/>
                  </a:cubicBezTo>
                  <a:cubicBezTo>
                    <a:pt x="323" y="781"/>
                    <a:pt x="335" y="759"/>
                    <a:pt x="340" y="735"/>
                  </a:cubicBezTo>
                  <a:cubicBezTo>
                    <a:pt x="364" y="730"/>
                    <a:pt x="385" y="718"/>
                    <a:pt x="403" y="701"/>
                  </a:cubicBezTo>
                  <a:cubicBezTo>
                    <a:pt x="421" y="682"/>
                    <a:pt x="433" y="660"/>
                    <a:pt x="438" y="635"/>
                  </a:cubicBezTo>
                  <a:cubicBezTo>
                    <a:pt x="463" y="630"/>
                    <a:pt x="485" y="619"/>
                    <a:pt x="503" y="600"/>
                  </a:cubicBezTo>
                  <a:cubicBezTo>
                    <a:pt x="521" y="583"/>
                    <a:pt x="532" y="561"/>
                    <a:pt x="538" y="538"/>
                  </a:cubicBezTo>
                  <a:cubicBezTo>
                    <a:pt x="561" y="532"/>
                    <a:pt x="583" y="521"/>
                    <a:pt x="600" y="503"/>
                  </a:cubicBezTo>
                  <a:cubicBezTo>
                    <a:pt x="625" y="479"/>
                    <a:pt x="638" y="447"/>
                    <a:pt x="638" y="413"/>
                  </a:cubicBezTo>
                  <a:cubicBezTo>
                    <a:pt x="638" y="379"/>
                    <a:pt x="625" y="347"/>
                    <a:pt x="600" y="3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7"/>
            <p:cNvSpPr>
              <a:spLocks noEditPoints="1"/>
            </p:cNvSpPr>
            <p:nvPr/>
          </p:nvSpPr>
          <p:spPr bwMode="auto">
            <a:xfrm>
              <a:off x="1090549" y="5833382"/>
              <a:ext cx="439737" cy="422275"/>
            </a:xfrm>
            <a:custGeom>
              <a:avLst/>
              <a:gdLst>
                <a:gd name="T0" fmla="*/ 568 w 618"/>
                <a:gd name="T1" fmla="*/ 334 h 592"/>
                <a:gd name="T2" fmla="*/ 505 w 618"/>
                <a:gd name="T3" fmla="*/ 300 h 592"/>
                <a:gd name="T4" fmla="*/ 471 w 618"/>
                <a:gd name="T5" fmla="*/ 237 h 592"/>
                <a:gd name="T6" fmla="*/ 406 w 618"/>
                <a:gd name="T7" fmla="*/ 202 h 592"/>
                <a:gd name="T8" fmla="*/ 371 w 618"/>
                <a:gd name="T9" fmla="*/ 136 h 592"/>
                <a:gd name="T10" fmla="*/ 306 w 618"/>
                <a:gd name="T11" fmla="*/ 102 h 592"/>
                <a:gd name="T12" fmla="*/ 272 w 618"/>
                <a:gd name="T13" fmla="*/ 37 h 592"/>
                <a:gd name="T14" fmla="*/ 181 w 618"/>
                <a:gd name="T15" fmla="*/ 0 h 592"/>
                <a:gd name="T16" fmla="*/ 91 w 618"/>
                <a:gd name="T17" fmla="*/ 37 h 592"/>
                <a:gd name="T18" fmla="*/ 50 w 618"/>
                <a:gd name="T19" fmla="*/ 78 h 592"/>
                <a:gd name="T20" fmla="*/ 50 w 618"/>
                <a:gd name="T21" fmla="*/ 259 h 592"/>
                <a:gd name="T22" fmla="*/ 115 w 618"/>
                <a:gd name="T23" fmla="*/ 293 h 592"/>
                <a:gd name="T24" fmla="*/ 149 w 618"/>
                <a:gd name="T25" fmla="*/ 358 h 592"/>
                <a:gd name="T26" fmla="*/ 215 w 618"/>
                <a:gd name="T27" fmla="*/ 393 h 592"/>
                <a:gd name="T28" fmla="*/ 249 w 618"/>
                <a:gd name="T29" fmla="*/ 458 h 592"/>
                <a:gd name="T30" fmla="*/ 312 w 618"/>
                <a:gd name="T31" fmla="*/ 492 h 592"/>
                <a:gd name="T32" fmla="*/ 347 w 618"/>
                <a:gd name="T33" fmla="*/ 555 h 592"/>
                <a:gd name="T34" fmla="*/ 437 w 618"/>
                <a:gd name="T35" fmla="*/ 592 h 592"/>
                <a:gd name="T36" fmla="*/ 527 w 618"/>
                <a:gd name="T37" fmla="*/ 555 h 592"/>
                <a:gd name="T38" fmla="*/ 568 w 618"/>
                <a:gd name="T39" fmla="*/ 514 h 592"/>
                <a:gd name="T40" fmla="*/ 568 w 618"/>
                <a:gd name="T41" fmla="*/ 334 h 592"/>
                <a:gd name="T42" fmla="*/ 138 w 618"/>
                <a:gd name="T43" fmla="*/ 203 h 592"/>
                <a:gd name="T44" fmla="*/ 114 w 618"/>
                <a:gd name="T45" fmla="*/ 193 h 592"/>
                <a:gd name="T46" fmla="*/ 114 w 618"/>
                <a:gd name="T47" fmla="*/ 146 h 592"/>
                <a:gd name="T48" fmla="*/ 159 w 618"/>
                <a:gd name="T49" fmla="*/ 101 h 592"/>
                <a:gd name="T50" fmla="*/ 206 w 618"/>
                <a:gd name="T51" fmla="*/ 101 h 592"/>
                <a:gd name="T52" fmla="*/ 216 w 618"/>
                <a:gd name="T53" fmla="*/ 125 h 592"/>
                <a:gd name="T54" fmla="*/ 206 w 618"/>
                <a:gd name="T55" fmla="*/ 148 h 592"/>
                <a:gd name="T56" fmla="*/ 161 w 618"/>
                <a:gd name="T57" fmla="*/ 193 h 592"/>
                <a:gd name="T58" fmla="*/ 138 w 618"/>
                <a:gd name="T59" fmla="*/ 203 h 592"/>
                <a:gd name="T60" fmla="*/ 237 w 618"/>
                <a:gd name="T61" fmla="*/ 303 h 592"/>
                <a:gd name="T62" fmla="*/ 213 w 618"/>
                <a:gd name="T63" fmla="*/ 293 h 592"/>
                <a:gd name="T64" fmla="*/ 213 w 618"/>
                <a:gd name="T65" fmla="*/ 246 h 592"/>
                <a:gd name="T66" fmla="*/ 259 w 618"/>
                <a:gd name="T67" fmla="*/ 200 h 592"/>
                <a:gd name="T68" fmla="*/ 306 w 618"/>
                <a:gd name="T69" fmla="*/ 200 h 592"/>
                <a:gd name="T70" fmla="*/ 316 w 618"/>
                <a:gd name="T71" fmla="*/ 224 h 592"/>
                <a:gd name="T72" fmla="*/ 306 w 618"/>
                <a:gd name="T73" fmla="*/ 248 h 592"/>
                <a:gd name="T74" fmla="*/ 260 w 618"/>
                <a:gd name="T75" fmla="*/ 293 h 592"/>
                <a:gd name="T76" fmla="*/ 237 w 618"/>
                <a:gd name="T77" fmla="*/ 303 h 592"/>
                <a:gd name="T78" fmla="*/ 337 w 618"/>
                <a:gd name="T79" fmla="*/ 402 h 592"/>
                <a:gd name="T80" fmla="*/ 314 w 618"/>
                <a:gd name="T81" fmla="*/ 392 h 592"/>
                <a:gd name="T82" fmla="*/ 314 w 618"/>
                <a:gd name="T83" fmla="*/ 346 h 592"/>
                <a:gd name="T84" fmla="*/ 359 w 618"/>
                <a:gd name="T85" fmla="*/ 301 h 592"/>
                <a:gd name="T86" fmla="*/ 405 w 618"/>
                <a:gd name="T87" fmla="*/ 301 h 592"/>
                <a:gd name="T88" fmla="*/ 414 w 618"/>
                <a:gd name="T89" fmla="*/ 324 h 592"/>
                <a:gd name="T90" fmla="*/ 405 w 618"/>
                <a:gd name="T91" fmla="*/ 347 h 592"/>
                <a:gd name="T92" fmla="*/ 360 w 618"/>
                <a:gd name="T93" fmla="*/ 392 h 592"/>
                <a:gd name="T94" fmla="*/ 337 w 618"/>
                <a:gd name="T95" fmla="*/ 402 h 592"/>
                <a:gd name="T96" fmla="*/ 504 w 618"/>
                <a:gd name="T97" fmla="*/ 446 h 592"/>
                <a:gd name="T98" fmla="*/ 459 w 618"/>
                <a:gd name="T99" fmla="*/ 491 h 592"/>
                <a:gd name="T100" fmla="*/ 436 w 618"/>
                <a:gd name="T101" fmla="*/ 500 h 592"/>
                <a:gd name="T102" fmla="*/ 413 w 618"/>
                <a:gd name="T103" fmla="*/ 491 h 592"/>
                <a:gd name="T104" fmla="*/ 413 w 618"/>
                <a:gd name="T105" fmla="*/ 445 h 592"/>
                <a:gd name="T106" fmla="*/ 458 w 618"/>
                <a:gd name="T107" fmla="*/ 400 h 592"/>
                <a:gd name="T108" fmla="*/ 504 w 618"/>
                <a:gd name="T109" fmla="*/ 400 h 592"/>
                <a:gd name="T110" fmla="*/ 513 w 618"/>
                <a:gd name="T111" fmla="*/ 423 h 592"/>
                <a:gd name="T112" fmla="*/ 504 w 618"/>
                <a:gd name="T113" fmla="*/ 44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592">
                  <a:moveTo>
                    <a:pt x="568" y="334"/>
                  </a:moveTo>
                  <a:cubicBezTo>
                    <a:pt x="550" y="316"/>
                    <a:pt x="528" y="305"/>
                    <a:pt x="505" y="300"/>
                  </a:cubicBezTo>
                  <a:cubicBezTo>
                    <a:pt x="500" y="276"/>
                    <a:pt x="488" y="254"/>
                    <a:pt x="471" y="237"/>
                  </a:cubicBezTo>
                  <a:cubicBezTo>
                    <a:pt x="453" y="218"/>
                    <a:pt x="430" y="206"/>
                    <a:pt x="406" y="202"/>
                  </a:cubicBezTo>
                  <a:cubicBezTo>
                    <a:pt x="401" y="177"/>
                    <a:pt x="389" y="155"/>
                    <a:pt x="371" y="136"/>
                  </a:cubicBezTo>
                  <a:cubicBezTo>
                    <a:pt x="353" y="119"/>
                    <a:pt x="330" y="107"/>
                    <a:pt x="306" y="102"/>
                  </a:cubicBezTo>
                  <a:cubicBezTo>
                    <a:pt x="301" y="77"/>
                    <a:pt x="289" y="55"/>
                    <a:pt x="272" y="37"/>
                  </a:cubicBezTo>
                  <a:cubicBezTo>
                    <a:pt x="247" y="13"/>
                    <a:pt x="215" y="0"/>
                    <a:pt x="181" y="0"/>
                  </a:cubicBezTo>
                  <a:cubicBezTo>
                    <a:pt x="147" y="0"/>
                    <a:pt x="115" y="13"/>
                    <a:pt x="91" y="37"/>
                  </a:cubicBezTo>
                  <a:cubicBezTo>
                    <a:pt x="50" y="78"/>
                    <a:pt x="50" y="78"/>
                    <a:pt x="50" y="78"/>
                  </a:cubicBezTo>
                  <a:cubicBezTo>
                    <a:pt x="0" y="128"/>
                    <a:pt x="0" y="209"/>
                    <a:pt x="50" y="259"/>
                  </a:cubicBezTo>
                  <a:cubicBezTo>
                    <a:pt x="68" y="276"/>
                    <a:pt x="90" y="288"/>
                    <a:pt x="115" y="293"/>
                  </a:cubicBezTo>
                  <a:cubicBezTo>
                    <a:pt x="120" y="318"/>
                    <a:pt x="131" y="340"/>
                    <a:pt x="149" y="358"/>
                  </a:cubicBezTo>
                  <a:cubicBezTo>
                    <a:pt x="167" y="376"/>
                    <a:pt x="190" y="388"/>
                    <a:pt x="215" y="393"/>
                  </a:cubicBezTo>
                  <a:cubicBezTo>
                    <a:pt x="219" y="417"/>
                    <a:pt x="231" y="439"/>
                    <a:pt x="249" y="458"/>
                  </a:cubicBezTo>
                  <a:cubicBezTo>
                    <a:pt x="267" y="475"/>
                    <a:pt x="289" y="487"/>
                    <a:pt x="312" y="492"/>
                  </a:cubicBezTo>
                  <a:cubicBezTo>
                    <a:pt x="318" y="515"/>
                    <a:pt x="329" y="537"/>
                    <a:pt x="347" y="555"/>
                  </a:cubicBezTo>
                  <a:cubicBezTo>
                    <a:pt x="372" y="580"/>
                    <a:pt x="404" y="592"/>
                    <a:pt x="437" y="592"/>
                  </a:cubicBezTo>
                  <a:cubicBezTo>
                    <a:pt x="470" y="592"/>
                    <a:pt x="502" y="580"/>
                    <a:pt x="527" y="555"/>
                  </a:cubicBezTo>
                  <a:cubicBezTo>
                    <a:pt x="568" y="514"/>
                    <a:pt x="568" y="514"/>
                    <a:pt x="568" y="514"/>
                  </a:cubicBezTo>
                  <a:cubicBezTo>
                    <a:pt x="618" y="464"/>
                    <a:pt x="618" y="383"/>
                    <a:pt x="568" y="334"/>
                  </a:cubicBezTo>
                  <a:close/>
                  <a:moveTo>
                    <a:pt x="138" y="203"/>
                  </a:moveTo>
                  <a:cubicBezTo>
                    <a:pt x="129" y="203"/>
                    <a:pt x="121" y="199"/>
                    <a:pt x="114" y="193"/>
                  </a:cubicBezTo>
                  <a:cubicBezTo>
                    <a:pt x="102" y="181"/>
                    <a:pt x="102" y="159"/>
                    <a:pt x="114" y="146"/>
                  </a:cubicBezTo>
                  <a:cubicBezTo>
                    <a:pt x="159" y="101"/>
                    <a:pt x="159" y="101"/>
                    <a:pt x="159" y="101"/>
                  </a:cubicBezTo>
                  <a:cubicBezTo>
                    <a:pt x="172" y="89"/>
                    <a:pt x="194" y="89"/>
                    <a:pt x="206" y="101"/>
                  </a:cubicBezTo>
                  <a:cubicBezTo>
                    <a:pt x="212" y="108"/>
                    <a:pt x="216" y="116"/>
                    <a:pt x="216" y="125"/>
                  </a:cubicBezTo>
                  <a:cubicBezTo>
                    <a:pt x="216" y="134"/>
                    <a:pt x="212" y="142"/>
                    <a:pt x="206" y="148"/>
                  </a:cubicBezTo>
                  <a:cubicBezTo>
                    <a:pt x="161" y="193"/>
                    <a:pt x="161" y="193"/>
                    <a:pt x="161" y="193"/>
                  </a:cubicBezTo>
                  <a:cubicBezTo>
                    <a:pt x="155" y="199"/>
                    <a:pt x="146" y="203"/>
                    <a:pt x="138" y="203"/>
                  </a:cubicBezTo>
                  <a:close/>
                  <a:moveTo>
                    <a:pt x="237" y="303"/>
                  </a:moveTo>
                  <a:cubicBezTo>
                    <a:pt x="228" y="303"/>
                    <a:pt x="219" y="300"/>
                    <a:pt x="213" y="293"/>
                  </a:cubicBezTo>
                  <a:cubicBezTo>
                    <a:pt x="200" y="281"/>
                    <a:pt x="200" y="259"/>
                    <a:pt x="213" y="246"/>
                  </a:cubicBezTo>
                  <a:cubicBezTo>
                    <a:pt x="259" y="200"/>
                    <a:pt x="259" y="200"/>
                    <a:pt x="259" y="200"/>
                  </a:cubicBezTo>
                  <a:cubicBezTo>
                    <a:pt x="272" y="187"/>
                    <a:pt x="294" y="187"/>
                    <a:pt x="306" y="200"/>
                  </a:cubicBezTo>
                  <a:cubicBezTo>
                    <a:pt x="313" y="206"/>
                    <a:pt x="316" y="215"/>
                    <a:pt x="316" y="224"/>
                  </a:cubicBezTo>
                  <a:cubicBezTo>
                    <a:pt x="316" y="233"/>
                    <a:pt x="313" y="241"/>
                    <a:pt x="306" y="248"/>
                  </a:cubicBezTo>
                  <a:cubicBezTo>
                    <a:pt x="260" y="293"/>
                    <a:pt x="260" y="293"/>
                    <a:pt x="260" y="293"/>
                  </a:cubicBezTo>
                  <a:cubicBezTo>
                    <a:pt x="254" y="300"/>
                    <a:pt x="246" y="303"/>
                    <a:pt x="237" y="303"/>
                  </a:cubicBezTo>
                  <a:close/>
                  <a:moveTo>
                    <a:pt x="337" y="402"/>
                  </a:moveTo>
                  <a:cubicBezTo>
                    <a:pt x="329" y="402"/>
                    <a:pt x="320" y="398"/>
                    <a:pt x="314" y="392"/>
                  </a:cubicBezTo>
                  <a:cubicBezTo>
                    <a:pt x="302" y="380"/>
                    <a:pt x="302" y="358"/>
                    <a:pt x="314" y="346"/>
                  </a:cubicBezTo>
                  <a:cubicBezTo>
                    <a:pt x="359" y="301"/>
                    <a:pt x="359" y="301"/>
                    <a:pt x="359" y="301"/>
                  </a:cubicBezTo>
                  <a:cubicBezTo>
                    <a:pt x="371" y="289"/>
                    <a:pt x="393" y="289"/>
                    <a:pt x="405" y="301"/>
                  </a:cubicBezTo>
                  <a:cubicBezTo>
                    <a:pt x="411" y="307"/>
                    <a:pt x="414" y="316"/>
                    <a:pt x="414" y="324"/>
                  </a:cubicBezTo>
                  <a:cubicBezTo>
                    <a:pt x="414" y="333"/>
                    <a:pt x="411" y="341"/>
                    <a:pt x="405" y="347"/>
                  </a:cubicBezTo>
                  <a:cubicBezTo>
                    <a:pt x="360" y="392"/>
                    <a:pt x="360" y="392"/>
                    <a:pt x="360" y="392"/>
                  </a:cubicBezTo>
                  <a:cubicBezTo>
                    <a:pt x="354" y="398"/>
                    <a:pt x="346" y="402"/>
                    <a:pt x="337" y="402"/>
                  </a:cubicBezTo>
                  <a:close/>
                  <a:moveTo>
                    <a:pt x="504" y="446"/>
                  </a:moveTo>
                  <a:cubicBezTo>
                    <a:pt x="459" y="491"/>
                    <a:pt x="459" y="491"/>
                    <a:pt x="459" y="491"/>
                  </a:cubicBezTo>
                  <a:cubicBezTo>
                    <a:pt x="453" y="497"/>
                    <a:pt x="445" y="500"/>
                    <a:pt x="436" y="500"/>
                  </a:cubicBezTo>
                  <a:cubicBezTo>
                    <a:pt x="427" y="500"/>
                    <a:pt x="419" y="497"/>
                    <a:pt x="413" y="491"/>
                  </a:cubicBezTo>
                  <a:cubicBezTo>
                    <a:pt x="401" y="478"/>
                    <a:pt x="401" y="457"/>
                    <a:pt x="413" y="445"/>
                  </a:cubicBezTo>
                  <a:cubicBezTo>
                    <a:pt x="458" y="400"/>
                    <a:pt x="458" y="400"/>
                    <a:pt x="458" y="400"/>
                  </a:cubicBezTo>
                  <a:cubicBezTo>
                    <a:pt x="470" y="388"/>
                    <a:pt x="491" y="388"/>
                    <a:pt x="504" y="400"/>
                  </a:cubicBezTo>
                  <a:cubicBezTo>
                    <a:pt x="510" y="406"/>
                    <a:pt x="513" y="414"/>
                    <a:pt x="513" y="423"/>
                  </a:cubicBezTo>
                  <a:cubicBezTo>
                    <a:pt x="513" y="432"/>
                    <a:pt x="510" y="440"/>
                    <a:pt x="504"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28"/>
            <p:cNvSpPr>
              <a:spLocks/>
            </p:cNvSpPr>
            <p:nvPr/>
          </p:nvSpPr>
          <p:spPr bwMode="auto">
            <a:xfrm>
              <a:off x="1269936" y="5333320"/>
              <a:ext cx="863600" cy="517525"/>
            </a:xfrm>
            <a:custGeom>
              <a:avLst/>
              <a:gdLst>
                <a:gd name="T0" fmla="*/ 820 w 1213"/>
                <a:gd name="T1" fmla="*/ 0 h 725"/>
                <a:gd name="T2" fmla="*/ 643 w 1213"/>
                <a:gd name="T3" fmla="*/ 176 h 725"/>
                <a:gd name="T4" fmla="*/ 360 w 1213"/>
                <a:gd name="T5" fmla="*/ 176 h 725"/>
                <a:gd name="T6" fmla="*/ 0 w 1213"/>
                <a:gd name="T7" fmla="*/ 535 h 725"/>
                <a:gd name="T8" fmla="*/ 113 w 1213"/>
                <a:gd name="T9" fmla="*/ 648 h 725"/>
                <a:gd name="T10" fmla="*/ 236 w 1213"/>
                <a:gd name="T11" fmla="*/ 685 h 725"/>
                <a:gd name="T12" fmla="*/ 363 w 1213"/>
                <a:gd name="T13" fmla="*/ 622 h 725"/>
                <a:gd name="T14" fmla="*/ 531 w 1213"/>
                <a:gd name="T15" fmla="*/ 454 h 725"/>
                <a:gd name="T16" fmla="*/ 465 w 1213"/>
                <a:gd name="T17" fmla="*/ 388 h 725"/>
                <a:gd name="T18" fmla="*/ 297 w 1213"/>
                <a:gd name="T19" fmla="*/ 556 h 725"/>
                <a:gd name="T20" fmla="*/ 225 w 1213"/>
                <a:gd name="T21" fmla="*/ 592 h 725"/>
                <a:gd name="T22" fmla="*/ 179 w 1213"/>
                <a:gd name="T23" fmla="*/ 582 h 725"/>
                <a:gd name="T24" fmla="*/ 132 w 1213"/>
                <a:gd name="T25" fmla="*/ 535 h 725"/>
                <a:gd name="T26" fmla="*/ 398 w 1213"/>
                <a:gd name="T27" fmla="*/ 270 h 725"/>
                <a:gd name="T28" fmla="*/ 682 w 1213"/>
                <a:gd name="T29" fmla="*/ 270 h 725"/>
                <a:gd name="T30" fmla="*/ 820 w 1213"/>
                <a:gd name="T31" fmla="*/ 132 h 725"/>
                <a:gd name="T32" fmla="*/ 1022 w 1213"/>
                <a:gd name="T33" fmla="*/ 334 h 725"/>
                <a:gd name="T34" fmla="*/ 900 w 1213"/>
                <a:gd name="T35" fmla="*/ 455 h 725"/>
                <a:gd name="T36" fmla="*/ 925 w 1213"/>
                <a:gd name="T37" fmla="*/ 515 h 725"/>
                <a:gd name="T38" fmla="*/ 901 w 1213"/>
                <a:gd name="T39" fmla="*/ 574 h 725"/>
                <a:gd name="T40" fmla="*/ 816 w 1213"/>
                <a:gd name="T41" fmla="*/ 659 h 725"/>
                <a:gd name="T42" fmla="*/ 882 w 1213"/>
                <a:gd name="T43" fmla="*/ 725 h 725"/>
                <a:gd name="T44" fmla="*/ 968 w 1213"/>
                <a:gd name="T45" fmla="*/ 638 h 725"/>
                <a:gd name="T46" fmla="*/ 1019 w 1213"/>
                <a:gd name="T47" fmla="*/ 515 h 725"/>
                <a:gd name="T48" fmla="*/ 1014 w 1213"/>
                <a:gd name="T49" fmla="*/ 474 h 725"/>
                <a:gd name="T50" fmla="*/ 1088 w 1213"/>
                <a:gd name="T51" fmla="*/ 400 h 725"/>
                <a:gd name="T52" fmla="*/ 1147 w 1213"/>
                <a:gd name="T53" fmla="*/ 459 h 725"/>
                <a:gd name="T54" fmla="*/ 1213 w 1213"/>
                <a:gd name="T55" fmla="*/ 393 h 725"/>
                <a:gd name="T56" fmla="*/ 820 w 1213"/>
                <a:gd name="T5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3" h="725">
                  <a:moveTo>
                    <a:pt x="820" y="0"/>
                  </a:moveTo>
                  <a:cubicBezTo>
                    <a:pt x="643" y="176"/>
                    <a:pt x="643" y="176"/>
                    <a:pt x="643" y="176"/>
                  </a:cubicBezTo>
                  <a:cubicBezTo>
                    <a:pt x="360" y="176"/>
                    <a:pt x="360" y="176"/>
                    <a:pt x="360" y="176"/>
                  </a:cubicBezTo>
                  <a:cubicBezTo>
                    <a:pt x="0" y="535"/>
                    <a:pt x="0" y="535"/>
                    <a:pt x="0" y="535"/>
                  </a:cubicBezTo>
                  <a:cubicBezTo>
                    <a:pt x="113" y="648"/>
                    <a:pt x="113" y="648"/>
                    <a:pt x="113" y="648"/>
                  </a:cubicBezTo>
                  <a:cubicBezTo>
                    <a:pt x="142" y="677"/>
                    <a:pt x="187" y="691"/>
                    <a:pt x="236" y="685"/>
                  </a:cubicBezTo>
                  <a:cubicBezTo>
                    <a:pt x="283" y="679"/>
                    <a:pt x="328" y="657"/>
                    <a:pt x="363" y="622"/>
                  </a:cubicBezTo>
                  <a:cubicBezTo>
                    <a:pt x="531" y="454"/>
                    <a:pt x="531" y="454"/>
                    <a:pt x="531" y="454"/>
                  </a:cubicBezTo>
                  <a:cubicBezTo>
                    <a:pt x="465" y="388"/>
                    <a:pt x="465" y="388"/>
                    <a:pt x="465" y="388"/>
                  </a:cubicBezTo>
                  <a:cubicBezTo>
                    <a:pt x="297" y="556"/>
                    <a:pt x="297" y="556"/>
                    <a:pt x="297" y="556"/>
                  </a:cubicBezTo>
                  <a:cubicBezTo>
                    <a:pt x="277" y="576"/>
                    <a:pt x="251" y="589"/>
                    <a:pt x="225" y="592"/>
                  </a:cubicBezTo>
                  <a:cubicBezTo>
                    <a:pt x="205" y="595"/>
                    <a:pt x="188" y="591"/>
                    <a:pt x="179" y="582"/>
                  </a:cubicBezTo>
                  <a:cubicBezTo>
                    <a:pt x="132" y="535"/>
                    <a:pt x="132" y="535"/>
                    <a:pt x="132" y="535"/>
                  </a:cubicBezTo>
                  <a:cubicBezTo>
                    <a:pt x="398" y="270"/>
                    <a:pt x="398" y="270"/>
                    <a:pt x="398" y="270"/>
                  </a:cubicBezTo>
                  <a:cubicBezTo>
                    <a:pt x="682" y="270"/>
                    <a:pt x="682" y="270"/>
                    <a:pt x="682" y="270"/>
                  </a:cubicBezTo>
                  <a:cubicBezTo>
                    <a:pt x="820" y="132"/>
                    <a:pt x="820" y="132"/>
                    <a:pt x="820" y="132"/>
                  </a:cubicBezTo>
                  <a:cubicBezTo>
                    <a:pt x="1022" y="334"/>
                    <a:pt x="1022" y="334"/>
                    <a:pt x="1022" y="334"/>
                  </a:cubicBezTo>
                  <a:cubicBezTo>
                    <a:pt x="900" y="455"/>
                    <a:pt x="900" y="455"/>
                    <a:pt x="900" y="455"/>
                  </a:cubicBezTo>
                  <a:cubicBezTo>
                    <a:pt x="916" y="471"/>
                    <a:pt x="925" y="492"/>
                    <a:pt x="925" y="515"/>
                  </a:cubicBezTo>
                  <a:cubicBezTo>
                    <a:pt x="925" y="537"/>
                    <a:pt x="916" y="558"/>
                    <a:pt x="901" y="574"/>
                  </a:cubicBezTo>
                  <a:cubicBezTo>
                    <a:pt x="816" y="659"/>
                    <a:pt x="816" y="659"/>
                    <a:pt x="816" y="659"/>
                  </a:cubicBezTo>
                  <a:cubicBezTo>
                    <a:pt x="882" y="725"/>
                    <a:pt x="882" y="725"/>
                    <a:pt x="882" y="725"/>
                  </a:cubicBezTo>
                  <a:cubicBezTo>
                    <a:pt x="968" y="638"/>
                    <a:pt x="968" y="638"/>
                    <a:pt x="968" y="638"/>
                  </a:cubicBezTo>
                  <a:cubicBezTo>
                    <a:pt x="1001" y="605"/>
                    <a:pt x="1019" y="561"/>
                    <a:pt x="1019" y="515"/>
                  </a:cubicBezTo>
                  <a:cubicBezTo>
                    <a:pt x="1019" y="501"/>
                    <a:pt x="1017" y="487"/>
                    <a:pt x="1014" y="474"/>
                  </a:cubicBezTo>
                  <a:cubicBezTo>
                    <a:pt x="1088" y="400"/>
                    <a:pt x="1088" y="400"/>
                    <a:pt x="1088" y="400"/>
                  </a:cubicBezTo>
                  <a:cubicBezTo>
                    <a:pt x="1147" y="459"/>
                    <a:pt x="1147" y="459"/>
                    <a:pt x="1147" y="459"/>
                  </a:cubicBezTo>
                  <a:cubicBezTo>
                    <a:pt x="1213" y="393"/>
                    <a:pt x="1213" y="393"/>
                    <a:pt x="1213" y="393"/>
                  </a:cubicBezTo>
                  <a:lnTo>
                    <a:pt x="8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4622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err="1"/>
              <a:t>SecureCare’s</a:t>
            </a:r>
            <a:r>
              <a:rPr lang="en-US" dirty="0"/>
              <a:t> deductibility</a:t>
            </a:r>
          </a:p>
          <a:p>
            <a:r>
              <a:rPr lang="en-US" dirty="0"/>
              <a:t>Individuals and SecureCare tax treatments</a:t>
            </a:r>
          </a:p>
          <a:p>
            <a:pPr lvl="1"/>
            <a:r>
              <a:rPr lang="en-US" dirty="0"/>
              <a:t>Income tax deductions</a:t>
            </a:r>
          </a:p>
          <a:p>
            <a:pPr lvl="1"/>
            <a:r>
              <a:rPr lang="en-US" dirty="0"/>
              <a:t>HSAs and LTC premiums</a:t>
            </a:r>
          </a:p>
          <a:p>
            <a:pPr lvl="1"/>
            <a:r>
              <a:rPr lang="en-US" dirty="0"/>
              <a:t>Other tax implications</a:t>
            </a:r>
          </a:p>
          <a:p>
            <a:r>
              <a:rPr lang="en-US" dirty="0"/>
              <a:t>Business-sponsored arrangements</a:t>
            </a:r>
          </a:p>
          <a:p>
            <a:pPr lvl="1"/>
            <a:r>
              <a:rPr lang="en-US" dirty="0"/>
              <a:t>Pass-through entities</a:t>
            </a:r>
          </a:p>
          <a:p>
            <a:pPr lvl="1"/>
            <a:r>
              <a:rPr lang="en-US" dirty="0"/>
              <a:t>C-corporations</a:t>
            </a:r>
          </a:p>
          <a:p>
            <a:pPr lvl="1"/>
            <a:r>
              <a:rPr lang="en-US" dirty="0"/>
              <a:t>Employees</a:t>
            </a:r>
          </a:p>
          <a:p>
            <a:endParaRPr lang="en-US" dirty="0"/>
          </a:p>
          <a:p>
            <a:pPr lvl="1"/>
            <a:endParaRPr lang="en-US" dirty="0"/>
          </a:p>
          <a:p>
            <a:pPr lvl="1"/>
            <a:endParaRPr lang="en-US" dirty="0"/>
          </a:p>
        </p:txBody>
      </p:sp>
    </p:spTree>
    <p:extLst>
      <p:ext uri="{BB962C8B-B14F-4D97-AF65-F5344CB8AC3E}">
        <p14:creationId xmlns:p14="http://schemas.microsoft.com/office/powerpoint/2010/main" val="294615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Pass-through entities</a:t>
            </a:r>
          </a:p>
        </p:txBody>
      </p:sp>
      <p:pic>
        <p:nvPicPr>
          <p:cNvPr id="4" name="Picture Placeholder 1"/>
          <p:cNvPicPr>
            <a:picLocks noChangeAspect="1"/>
          </p:cNvPicPr>
          <p:nvPr/>
        </p:nvPicPr>
        <p:blipFill>
          <a:blip r:embed="rId3" cstate="print">
            <a:extLst>
              <a:ext uri="{28A0092B-C50C-407E-A947-70E740481C1C}">
                <a14:useLocalDpi xmlns:a14="http://schemas.microsoft.com/office/drawing/2010/main" val="0"/>
              </a:ext>
            </a:extLst>
          </a:blip>
          <a:srcRect t="109" b="109"/>
          <a:stretch>
            <a:fillRect/>
          </a:stretch>
        </p:blipFill>
        <p:spPr>
          <a:xfrm>
            <a:off x="884904" y="5476009"/>
            <a:ext cx="725488" cy="723900"/>
          </a:xfrm>
          <a:prstGeom prst="rect">
            <a:avLst/>
          </a:prstGeom>
        </p:spPr>
      </p:pic>
    </p:spTree>
    <p:extLst>
      <p:ext uri="{BB962C8B-B14F-4D97-AF65-F5344CB8AC3E}">
        <p14:creationId xmlns:p14="http://schemas.microsoft.com/office/powerpoint/2010/main" val="1188988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Pass-through entity owners</a:t>
            </a:r>
          </a:p>
        </p:txBody>
      </p:sp>
      <p:sp>
        <p:nvSpPr>
          <p:cNvPr id="4" name="Content Placeholder 3"/>
          <p:cNvSpPr>
            <a:spLocks noGrp="1"/>
          </p:cNvSpPr>
          <p:nvPr>
            <p:ph idx="1"/>
          </p:nvPr>
        </p:nvSpPr>
        <p:spPr>
          <a:xfrm>
            <a:off x="876300" y="4277168"/>
            <a:ext cx="10363200" cy="2123631"/>
          </a:xfrm>
        </p:spPr>
        <p:txBody>
          <a:bodyPr/>
          <a:lstStyle/>
          <a:p>
            <a:r>
              <a:rPr lang="en-US" dirty="0"/>
              <a:t>One level of taxation: business income “passes through” to the owner</a:t>
            </a:r>
          </a:p>
          <a:p>
            <a:r>
              <a:rPr lang="en-US" dirty="0"/>
              <a:t>Business pays premium to Securian Financial (deductible to owner as an above the line deduction – lesser of LTC premium or age-based limitation) </a:t>
            </a:r>
          </a:p>
          <a:p>
            <a:r>
              <a:rPr lang="en-US" dirty="0"/>
              <a:t>Securian Financial applies premium to a policy on the owner</a:t>
            </a:r>
          </a:p>
        </p:txBody>
      </p:sp>
      <p:pic>
        <p:nvPicPr>
          <p:cNvPr id="11" name="Picture 10"/>
          <p:cNvPicPr>
            <a:picLocks noChangeAspect="1"/>
          </p:cNvPicPr>
          <p:nvPr/>
        </p:nvPicPr>
        <p:blipFill>
          <a:blip r:embed="rId3"/>
          <a:stretch>
            <a:fillRect/>
          </a:stretch>
        </p:blipFill>
        <p:spPr>
          <a:xfrm>
            <a:off x="1337798" y="2190753"/>
            <a:ext cx="1580952" cy="1485714"/>
          </a:xfrm>
          <a:prstGeom prst="rect">
            <a:avLst/>
          </a:prstGeom>
        </p:spPr>
      </p:pic>
      <p:pic>
        <p:nvPicPr>
          <p:cNvPr id="12" name="Picture 11"/>
          <p:cNvPicPr>
            <a:picLocks noChangeAspect="1"/>
          </p:cNvPicPr>
          <p:nvPr/>
        </p:nvPicPr>
        <p:blipFill>
          <a:blip r:embed="rId4"/>
          <a:stretch>
            <a:fillRect/>
          </a:stretch>
        </p:blipFill>
        <p:spPr>
          <a:xfrm>
            <a:off x="3282778" y="3034528"/>
            <a:ext cx="1037248" cy="608519"/>
          </a:xfrm>
          <a:prstGeom prst="rect">
            <a:avLst/>
          </a:prstGeom>
        </p:spPr>
      </p:pic>
      <p:pic>
        <p:nvPicPr>
          <p:cNvPr id="16" name="Picture 15"/>
          <p:cNvPicPr>
            <a:picLocks noChangeAspect="1"/>
          </p:cNvPicPr>
          <p:nvPr/>
        </p:nvPicPr>
        <p:blipFill>
          <a:blip r:embed="rId5"/>
          <a:stretch>
            <a:fillRect/>
          </a:stretch>
        </p:blipFill>
        <p:spPr>
          <a:xfrm>
            <a:off x="2739733" y="2800277"/>
            <a:ext cx="2142857" cy="266667"/>
          </a:xfrm>
          <a:prstGeom prst="rect">
            <a:avLst/>
          </a:prstGeom>
        </p:spPr>
      </p:pic>
      <p:pic>
        <p:nvPicPr>
          <p:cNvPr id="19" name="Picture 18"/>
          <p:cNvPicPr>
            <a:picLocks noChangeAspect="1"/>
          </p:cNvPicPr>
          <p:nvPr/>
        </p:nvPicPr>
        <p:blipFill>
          <a:blip r:embed="rId5"/>
          <a:stretch>
            <a:fillRect/>
          </a:stretch>
        </p:blipFill>
        <p:spPr>
          <a:xfrm>
            <a:off x="6284525" y="2800277"/>
            <a:ext cx="2142857" cy="266667"/>
          </a:xfrm>
          <a:prstGeom prst="rect">
            <a:avLst/>
          </a:prstGeom>
        </p:spPr>
      </p:pic>
      <p:pic>
        <p:nvPicPr>
          <p:cNvPr id="20" name="Picture 19"/>
          <p:cNvPicPr>
            <a:picLocks noChangeAspect="1"/>
          </p:cNvPicPr>
          <p:nvPr/>
        </p:nvPicPr>
        <p:blipFill>
          <a:blip r:embed="rId6"/>
          <a:stretch>
            <a:fillRect/>
          </a:stretch>
        </p:blipFill>
        <p:spPr>
          <a:xfrm>
            <a:off x="8615430" y="2262182"/>
            <a:ext cx="1076190" cy="1342857"/>
          </a:xfrm>
          <a:prstGeom prst="rect">
            <a:avLst/>
          </a:prstGeom>
        </p:spPr>
      </p:pic>
      <p:pic>
        <p:nvPicPr>
          <p:cNvPr id="21" name="Picture 20"/>
          <p:cNvPicPr>
            <a:picLocks noChangeAspect="1"/>
          </p:cNvPicPr>
          <p:nvPr/>
        </p:nvPicPr>
        <p:blipFill>
          <a:blip r:embed="rId7"/>
          <a:stretch>
            <a:fillRect/>
          </a:stretch>
        </p:blipFill>
        <p:spPr>
          <a:xfrm>
            <a:off x="7014445" y="3034528"/>
            <a:ext cx="843455" cy="260065"/>
          </a:xfrm>
          <a:prstGeom prst="rect">
            <a:avLst/>
          </a:prstGeom>
        </p:spPr>
      </p:pic>
      <p:pic>
        <p:nvPicPr>
          <p:cNvPr id="22" name="Picture 21"/>
          <p:cNvPicPr>
            <a:picLocks noChangeAspect="1"/>
          </p:cNvPicPr>
          <p:nvPr/>
        </p:nvPicPr>
        <p:blipFill>
          <a:blip r:embed="rId8"/>
          <a:stretch>
            <a:fillRect/>
          </a:stretch>
        </p:blipFill>
        <p:spPr>
          <a:xfrm>
            <a:off x="5103222" y="2476467"/>
            <a:ext cx="1028571" cy="914286"/>
          </a:xfrm>
          <a:prstGeom prst="rect">
            <a:avLst/>
          </a:prstGeom>
        </p:spPr>
      </p:pic>
    </p:spTree>
    <p:extLst>
      <p:ext uri="{BB962C8B-B14F-4D97-AF65-F5344CB8AC3E}">
        <p14:creationId xmlns:p14="http://schemas.microsoft.com/office/powerpoint/2010/main" val="179046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above-the-line deductions?</a:t>
            </a:r>
          </a:p>
        </p:txBody>
      </p:sp>
      <p:sp>
        <p:nvSpPr>
          <p:cNvPr id="3" name="Content Placeholder 2"/>
          <p:cNvSpPr>
            <a:spLocks noGrp="1"/>
          </p:cNvSpPr>
          <p:nvPr>
            <p:ph idx="1"/>
          </p:nvPr>
        </p:nvSpPr>
        <p:spPr/>
        <p:txBody>
          <a:bodyPr/>
          <a:lstStyle/>
          <a:p>
            <a:pPr marL="0" indent="0">
              <a:buNone/>
            </a:pPr>
            <a:r>
              <a:rPr lang="en-US" dirty="0"/>
              <a:t>	Current income</a:t>
            </a:r>
          </a:p>
          <a:p>
            <a:pPr marL="0" indent="0">
              <a:buNone/>
            </a:pPr>
            <a:r>
              <a:rPr lang="en-US" b="1" u="sng" dirty="0"/>
              <a:t>-	Above-the-line deductions</a:t>
            </a:r>
          </a:p>
          <a:p>
            <a:pPr marL="0" indent="0">
              <a:buNone/>
            </a:pPr>
            <a:r>
              <a:rPr lang="en-US" dirty="0"/>
              <a:t>	Adjusted gross income</a:t>
            </a:r>
          </a:p>
          <a:p>
            <a:pPr marL="0" indent="0">
              <a:buNone/>
            </a:pPr>
            <a:r>
              <a:rPr lang="en-US" u="sng" dirty="0"/>
              <a:t>-	Standard deduction OR itemized deduction</a:t>
            </a:r>
          </a:p>
          <a:p>
            <a:pPr marL="0" indent="0">
              <a:buNone/>
            </a:pPr>
            <a:r>
              <a:rPr lang="en-US" dirty="0"/>
              <a:t>	Taxable income</a:t>
            </a:r>
          </a:p>
        </p:txBody>
      </p:sp>
    </p:spTree>
    <p:extLst>
      <p:ext uri="{BB962C8B-B14F-4D97-AF65-F5344CB8AC3E}">
        <p14:creationId xmlns:p14="http://schemas.microsoft.com/office/powerpoint/2010/main" val="168705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Pass-through entities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4728838"/>
              </p:ext>
            </p:extLst>
          </p:nvPr>
        </p:nvGraphicFramePr>
        <p:xfrm>
          <a:off x="876300" y="2527300"/>
          <a:ext cx="10363200" cy="1752600"/>
        </p:xfrm>
        <a:graphic>
          <a:graphicData uri="http://schemas.openxmlformats.org/drawingml/2006/table">
            <a:tbl>
              <a:tblPr firstRow="1" bandRow="1">
                <a:tableStyleId>{5C22544A-7EE6-4342-B048-85BDC9FD1C3A}</a:tableStyleId>
              </a:tblPr>
              <a:tblGrid>
                <a:gridCol w="2198370">
                  <a:extLst>
                    <a:ext uri="{9D8B030D-6E8A-4147-A177-3AD203B41FA5}">
                      <a16:colId xmlns:a16="http://schemas.microsoft.com/office/drawing/2014/main" val="998412809"/>
                    </a:ext>
                  </a:extLst>
                </a:gridCol>
                <a:gridCol w="2983230">
                  <a:extLst>
                    <a:ext uri="{9D8B030D-6E8A-4147-A177-3AD203B41FA5}">
                      <a16:colId xmlns:a16="http://schemas.microsoft.com/office/drawing/2014/main" val="395324371"/>
                    </a:ext>
                  </a:extLst>
                </a:gridCol>
                <a:gridCol w="2590800">
                  <a:extLst>
                    <a:ext uri="{9D8B030D-6E8A-4147-A177-3AD203B41FA5}">
                      <a16:colId xmlns:a16="http://schemas.microsoft.com/office/drawing/2014/main" val="2859870470"/>
                    </a:ext>
                  </a:extLst>
                </a:gridCol>
                <a:gridCol w="2590800">
                  <a:extLst>
                    <a:ext uri="{9D8B030D-6E8A-4147-A177-3AD203B41FA5}">
                      <a16:colId xmlns:a16="http://schemas.microsoft.com/office/drawing/2014/main" val="139763206"/>
                    </a:ext>
                  </a:extLst>
                </a:gridCol>
              </a:tblGrid>
              <a:tr h="370840">
                <a:tc>
                  <a:txBody>
                    <a:bodyPr/>
                    <a:lstStyle/>
                    <a:p>
                      <a:pPr algn="ctr"/>
                      <a:r>
                        <a:rPr lang="en-US" dirty="0"/>
                        <a:t>Entity</a:t>
                      </a:r>
                    </a:p>
                  </a:txBody>
                  <a:tcPr/>
                </a:tc>
                <a:tc>
                  <a:txBody>
                    <a:bodyPr/>
                    <a:lstStyle/>
                    <a:p>
                      <a:pPr algn="ctr"/>
                      <a:r>
                        <a:rPr lang="en-US" dirty="0"/>
                        <a:t>Business tax deductions</a:t>
                      </a:r>
                    </a:p>
                  </a:txBody>
                  <a:tcPr/>
                </a:tc>
                <a:tc>
                  <a:txBody>
                    <a:bodyPr/>
                    <a:lstStyle/>
                    <a:p>
                      <a:pPr algn="ctr"/>
                      <a:r>
                        <a:rPr lang="en-US" dirty="0"/>
                        <a:t>Premium</a:t>
                      </a:r>
                      <a:r>
                        <a:rPr lang="en-US" baseline="0" dirty="0"/>
                        <a:t> payments included in income</a:t>
                      </a:r>
                      <a:endParaRPr lang="en-US" dirty="0"/>
                    </a:p>
                  </a:txBody>
                  <a:tcPr/>
                </a:tc>
                <a:tc>
                  <a:txBody>
                    <a:bodyPr/>
                    <a:lstStyle/>
                    <a:p>
                      <a:pPr algn="ctr"/>
                      <a:r>
                        <a:rPr lang="en-US" dirty="0"/>
                        <a:t>Income</a:t>
                      </a:r>
                      <a:r>
                        <a:rPr lang="en-US" baseline="0" dirty="0"/>
                        <a:t> tax deduction</a:t>
                      </a:r>
                      <a:endParaRPr lang="en-US" dirty="0"/>
                    </a:p>
                  </a:txBody>
                  <a:tcPr/>
                </a:tc>
                <a:extLst>
                  <a:ext uri="{0D108BD9-81ED-4DB2-BD59-A6C34878D82A}">
                    <a16:rowId xmlns:a16="http://schemas.microsoft.com/office/drawing/2014/main" val="3602585359"/>
                  </a:ext>
                </a:extLst>
              </a:tr>
              <a:tr h="370840">
                <a:tc>
                  <a:txBody>
                    <a:bodyPr/>
                    <a:lstStyle/>
                    <a:p>
                      <a:r>
                        <a:rPr lang="en-US" dirty="0"/>
                        <a:t>S corporation</a:t>
                      </a:r>
                    </a:p>
                  </a:txBody>
                  <a:tcPr/>
                </a:tc>
                <a:tc>
                  <a:txBody>
                    <a:bodyPr/>
                    <a:lstStyle/>
                    <a:p>
                      <a:r>
                        <a:rPr lang="en-US" dirty="0"/>
                        <a:t>As compensation</a:t>
                      </a:r>
                    </a:p>
                  </a:txBody>
                  <a:tcPr/>
                </a:tc>
                <a:tc rowSpan="3">
                  <a:txBody>
                    <a:bodyPr/>
                    <a:lstStyle/>
                    <a:p>
                      <a:pPr algn="ctr"/>
                      <a:r>
                        <a:rPr lang="en-US" dirty="0"/>
                        <a:t>Both life and LTC portions</a:t>
                      </a:r>
                      <a:r>
                        <a:rPr lang="en-US" baseline="0" dirty="0"/>
                        <a:t> included</a:t>
                      </a:r>
                      <a:endParaRPr lang="en-US" dirty="0"/>
                    </a:p>
                  </a:txBody>
                  <a:tcPr anchor="ctr"/>
                </a:tc>
                <a:tc rowSpan="3">
                  <a:txBody>
                    <a:bodyPr/>
                    <a:lstStyle/>
                    <a:p>
                      <a:pPr algn="ctr"/>
                      <a:r>
                        <a:rPr lang="en-US" dirty="0"/>
                        <a:t>Above</a:t>
                      </a:r>
                      <a:r>
                        <a:rPr lang="en-US" baseline="0" dirty="0"/>
                        <a:t>-the-line</a:t>
                      </a:r>
                      <a:r>
                        <a:rPr lang="en-US" dirty="0"/>
                        <a:t>,</a:t>
                      </a:r>
                      <a:r>
                        <a:rPr lang="en-US" baseline="0" dirty="0"/>
                        <a:t> as self-employed health insurance deduction</a:t>
                      </a:r>
                      <a:endParaRPr lang="en-US" dirty="0"/>
                    </a:p>
                  </a:txBody>
                  <a:tcPr anchor="ctr"/>
                </a:tc>
                <a:extLst>
                  <a:ext uri="{0D108BD9-81ED-4DB2-BD59-A6C34878D82A}">
                    <a16:rowId xmlns:a16="http://schemas.microsoft.com/office/drawing/2014/main" val="3664168214"/>
                  </a:ext>
                </a:extLst>
              </a:tr>
              <a:tr h="370840">
                <a:tc>
                  <a:txBody>
                    <a:bodyPr/>
                    <a:lstStyle/>
                    <a:p>
                      <a:r>
                        <a:rPr lang="en-US" dirty="0"/>
                        <a:t>Partnership</a:t>
                      </a:r>
                    </a:p>
                  </a:txBody>
                  <a:tcPr/>
                </a:tc>
                <a:tc>
                  <a:txBody>
                    <a:bodyPr/>
                    <a:lstStyle/>
                    <a:p>
                      <a:r>
                        <a:rPr lang="en-US" dirty="0"/>
                        <a:t>As guaranteed</a:t>
                      </a:r>
                      <a:r>
                        <a:rPr lang="en-US" baseline="0" dirty="0"/>
                        <a:t> payments</a:t>
                      </a: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301335197"/>
                  </a:ext>
                </a:extLst>
              </a:tr>
              <a:tr h="370840">
                <a:tc>
                  <a:txBody>
                    <a:bodyPr/>
                    <a:lstStyle/>
                    <a:p>
                      <a:r>
                        <a:rPr lang="en-US" dirty="0"/>
                        <a:t>Sole proprietor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compensation</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813435380"/>
                  </a:ext>
                </a:extLst>
              </a:tr>
            </a:tbl>
          </a:graphicData>
        </a:graphic>
      </p:graphicFrame>
    </p:spTree>
    <p:extLst>
      <p:ext uri="{BB962C8B-B14F-4D97-AF65-F5344CB8AC3E}">
        <p14:creationId xmlns:p14="http://schemas.microsoft.com/office/powerpoint/2010/main" val="305065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Bruce (S corporation owner)</a:t>
            </a:r>
          </a:p>
        </p:txBody>
      </p:sp>
      <p:sp>
        <p:nvSpPr>
          <p:cNvPr id="3" name="Content Placeholder 2"/>
          <p:cNvSpPr>
            <a:spLocks noGrp="1"/>
          </p:cNvSpPr>
          <p:nvPr>
            <p:ph idx="1"/>
          </p:nvPr>
        </p:nvSpPr>
        <p:spPr/>
        <p:txBody>
          <a:bodyPr/>
          <a:lstStyle/>
          <a:p>
            <a:r>
              <a:rPr lang="en-US" dirty="0"/>
              <a:t>Bruce (age 47) is employee/owner of XYZ Corporation (S corporation) and has two employees </a:t>
            </a:r>
          </a:p>
          <a:p>
            <a:r>
              <a:rPr lang="en-US" dirty="0"/>
              <a:t>He wants to provide SecureCare to both himself and his employees</a:t>
            </a:r>
          </a:p>
          <a:p>
            <a:r>
              <a:rPr lang="en-US" dirty="0"/>
              <a:t>XYZ is willing to pay $10,000 premiums for 15 years for Bruce</a:t>
            </a:r>
          </a:p>
          <a:p>
            <a:pPr lvl="1"/>
            <a:r>
              <a:rPr lang="en-US" dirty="0"/>
              <a:t>Male (age 47) with non-tobacco underwriting rating</a:t>
            </a:r>
          </a:p>
          <a:p>
            <a:pPr lvl="1"/>
            <a:r>
              <a:rPr lang="en-US" dirty="0"/>
              <a:t>6-year benefit: 2-year Acceleration for Long-Term Care Agreement and 4-year Extension of Long-Term Care Benefits Agreement</a:t>
            </a:r>
          </a:p>
          <a:p>
            <a:pPr lvl="1"/>
            <a:r>
              <a:rPr lang="en-US" dirty="0"/>
              <a:t>3% Compound Long-Term Care Inflation Protection Agreement</a:t>
            </a:r>
          </a:p>
        </p:txBody>
      </p:sp>
      <p:sp>
        <p:nvSpPr>
          <p:cNvPr id="4" name="TextBox 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931262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Bruce tax implications</a:t>
            </a:r>
          </a:p>
        </p:txBody>
      </p:sp>
      <p:graphicFrame>
        <p:nvGraphicFramePr>
          <p:cNvPr id="19" name="Table 18"/>
          <p:cNvGraphicFramePr>
            <a:graphicFrameLocks noGrp="1"/>
          </p:cNvGraphicFramePr>
          <p:nvPr>
            <p:extLst>
              <p:ext uri="{D42A27DB-BD31-4B8C-83A1-F6EECF244321}">
                <p14:modId xmlns:p14="http://schemas.microsoft.com/office/powerpoint/2010/main" val="4007904922"/>
              </p:ext>
            </p:extLst>
          </p:nvPr>
        </p:nvGraphicFramePr>
        <p:xfrm>
          <a:off x="1107440" y="4337145"/>
          <a:ext cx="8128000" cy="2026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48842801"/>
                    </a:ext>
                  </a:extLst>
                </a:gridCol>
                <a:gridCol w="2032000">
                  <a:extLst>
                    <a:ext uri="{9D8B030D-6E8A-4147-A177-3AD203B41FA5}">
                      <a16:colId xmlns:a16="http://schemas.microsoft.com/office/drawing/2014/main" val="2810874004"/>
                    </a:ext>
                  </a:extLst>
                </a:gridCol>
                <a:gridCol w="2032000">
                  <a:extLst>
                    <a:ext uri="{9D8B030D-6E8A-4147-A177-3AD203B41FA5}">
                      <a16:colId xmlns:a16="http://schemas.microsoft.com/office/drawing/2014/main" val="3553966794"/>
                    </a:ext>
                  </a:extLst>
                </a:gridCol>
                <a:gridCol w="2032000">
                  <a:extLst>
                    <a:ext uri="{9D8B030D-6E8A-4147-A177-3AD203B41FA5}">
                      <a16:colId xmlns:a16="http://schemas.microsoft.com/office/drawing/2014/main" val="605235852"/>
                    </a:ext>
                  </a:extLst>
                </a:gridCol>
              </a:tblGrid>
              <a:tr h="370840">
                <a:tc>
                  <a:txBody>
                    <a:bodyPr/>
                    <a:lstStyle/>
                    <a:p>
                      <a:r>
                        <a:rPr lang="en-US" dirty="0"/>
                        <a:t>Year</a:t>
                      </a:r>
                    </a:p>
                  </a:txBody>
                  <a:tcPr/>
                </a:tc>
                <a:tc>
                  <a:txBody>
                    <a:bodyPr/>
                    <a:lstStyle/>
                    <a:p>
                      <a:r>
                        <a:rPr lang="en-US" dirty="0"/>
                        <a:t>LTC Premium </a:t>
                      </a:r>
                    </a:p>
                  </a:txBody>
                  <a:tcPr/>
                </a:tc>
                <a:tc>
                  <a:txBody>
                    <a:bodyPr/>
                    <a:lstStyle/>
                    <a:p>
                      <a:pPr algn="ctr"/>
                      <a:r>
                        <a:rPr lang="en-US" dirty="0"/>
                        <a:t>Age-based</a:t>
                      </a:r>
                    </a:p>
                    <a:p>
                      <a:pPr algn="ctr"/>
                      <a:r>
                        <a:rPr lang="en-US" dirty="0"/>
                        <a:t>(assuming no inflation)</a:t>
                      </a:r>
                    </a:p>
                  </a:txBody>
                  <a:tcPr/>
                </a:tc>
                <a:tc>
                  <a:txBody>
                    <a:bodyPr/>
                    <a:lstStyle/>
                    <a:p>
                      <a:r>
                        <a:rPr lang="en-US" dirty="0"/>
                        <a:t>Lessor of:</a:t>
                      </a:r>
                    </a:p>
                    <a:p>
                      <a:r>
                        <a:rPr lang="en-US" dirty="0"/>
                        <a:t>(Above</a:t>
                      </a:r>
                      <a:r>
                        <a:rPr lang="en-US" baseline="0" dirty="0"/>
                        <a:t>-the-line deduction)</a:t>
                      </a:r>
                      <a:endParaRPr lang="en-US" dirty="0"/>
                    </a:p>
                  </a:txBody>
                  <a:tcPr/>
                </a:tc>
                <a:extLst>
                  <a:ext uri="{0D108BD9-81ED-4DB2-BD59-A6C34878D82A}">
                    <a16:rowId xmlns:a16="http://schemas.microsoft.com/office/drawing/2014/main" val="3204334195"/>
                  </a:ext>
                </a:extLst>
              </a:tr>
              <a:tr h="370840">
                <a:tc>
                  <a:txBody>
                    <a:bodyPr/>
                    <a:lstStyle/>
                    <a:p>
                      <a:r>
                        <a:rPr lang="en-US" dirty="0"/>
                        <a:t>1 (Age 47)</a:t>
                      </a:r>
                    </a:p>
                  </a:txBody>
                  <a:tcPr/>
                </a:tc>
                <a:tc>
                  <a:txBody>
                    <a:bodyPr/>
                    <a:lstStyle/>
                    <a:p>
                      <a:pPr algn="ctr"/>
                      <a:r>
                        <a:rPr lang="en-US" dirty="0"/>
                        <a:t>$4,965.62</a:t>
                      </a:r>
                    </a:p>
                  </a:txBody>
                  <a:tcPr/>
                </a:tc>
                <a:tc>
                  <a:txBody>
                    <a:bodyPr/>
                    <a:lstStyle/>
                    <a:p>
                      <a:pPr algn="ctr"/>
                      <a:r>
                        <a:rPr lang="en-US" dirty="0"/>
                        <a:t>$850</a:t>
                      </a:r>
                    </a:p>
                  </a:txBody>
                  <a:tcPr/>
                </a:tc>
                <a:tc>
                  <a:txBody>
                    <a:bodyPr/>
                    <a:lstStyle/>
                    <a:p>
                      <a:pPr algn="ctr"/>
                      <a:r>
                        <a:rPr lang="en-US" dirty="0"/>
                        <a:t>$850</a:t>
                      </a:r>
                    </a:p>
                  </a:txBody>
                  <a:tcPr/>
                </a:tc>
                <a:extLst>
                  <a:ext uri="{0D108BD9-81ED-4DB2-BD59-A6C34878D82A}">
                    <a16:rowId xmlns:a16="http://schemas.microsoft.com/office/drawing/2014/main" val="3545198047"/>
                  </a:ext>
                </a:extLst>
              </a:tr>
              <a:tr h="370840">
                <a:tc>
                  <a:txBody>
                    <a:bodyPr/>
                    <a:lstStyle/>
                    <a:p>
                      <a:r>
                        <a:rPr lang="en-US" dirty="0"/>
                        <a:t>5 (Age</a:t>
                      </a:r>
                      <a:r>
                        <a:rPr lang="en-US" baseline="0" dirty="0"/>
                        <a:t> 51)</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$4,965.62</a:t>
                      </a:r>
                    </a:p>
                  </a:txBody>
                  <a:tcPr/>
                </a:tc>
                <a:tc>
                  <a:txBody>
                    <a:bodyPr/>
                    <a:lstStyle/>
                    <a:p>
                      <a:pPr algn="ctr"/>
                      <a:r>
                        <a:rPr lang="en-US" dirty="0"/>
                        <a:t>$1,690*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$1,690*</a:t>
                      </a:r>
                    </a:p>
                  </a:txBody>
                  <a:tcPr/>
                </a:tc>
                <a:extLst>
                  <a:ext uri="{0D108BD9-81ED-4DB2-BD59-A6C34878D82A}">
                    <a16:rowId xmlns:a16="http://schemas.microsoft.com/office/drawing/2014/main" val="1936283992"/>
                  </a:ext>
                </a:extLst>
              </a:tr>
              <a:tr h="370840">
                <a:tc>
                  <a:txBody>
                    <a:bodyPr/>
                    <a:lstStyle/>
                    <a:p>
                      <a:r>
                        <a:rPr lang="en-US" dirty="0"/>
                        <a:t>15 (Age 61)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$4,965.62</a:t>
                      </a:r>
                    </a:p>
                  </a:txBody>
                  <a:tcPr/>
                </a:tc>
                <a:tc>
                  <a:txBody>
                    <a:bodyPr/>
                    <a:lstStyle/>
                    <a:p>
                      <a:pPr algn="ctr"/>
                      <a:r>
                        <a:rPr lang="en-US" dirty="0"/>
                        <a:t>$4,520*</a:t>
                      </a:r>
                    </a:p>
                  </a:txBody>
                  <a:tcPr/>
                </a:tc>
                <a:tc>
                  <a:txBody>
                    <a:bodyPr/>
                    <a:lstStyle/>
                    <a:p>
                      <a:pPr algn="ctr"/>
                      <a:r>
                        <a:rPr lang="en-US" dirty="0"/>
                        <a:t>$4,520*</a:t>
                      </a:r>
                    </a:p>
                  </a:txBody>
                  <a:tcPr/>
                </a:tc>
                <a:extLst>
                  <a:ext uri="{0D108BD9-81ED-4DB2-BD59-A6C34878D82A}">
                    <a16:rowId xmlns:a16="http://schemas.microsoft.com/office/drawing/2014/main" val="669842687"/>
                  </a:ext>
                </a:extLst>
              </a:tr>
            </a:tbl>
          </a:graphicData>
        </a:graphic>
      </p:graphicFrame>
      <p:sp>
        <p:nvSpPr>
          <p:cNvPr id="5" name="TextBox 4"/>
          <p:cNvSpPr txBox="1"/>
          <p:nvPr/>
        </p:nvSpPr>
        <p:spPr>
          <a:xfrm>
            <a:off x="1107440" y="6443497"/>
            <a:ext cx="6551525" cy="276999"/>
          </a:xfrm>
          <a:prstGeom prst="rect">
            <a:avLst/>
          </a:prstGeom>
          <a:noFill/>
        </p:spPr>
        <p:txBody>
          <a:bodyPr wrap="square" rtlCol="0">
            <a:spAutoFit/>
          </a:bodyPr>
          <a:lstStyle/>
          <a:p>
            <a:r>
              <a:rPr lang="en-US" sz="1200" dirty="0"/>
              <a:t>This is a hypothetical example for illustrative purposes only.</a:t>
            </a:r>
          </a:p>
        </p:txBody>
      </p:sp>
      <p:sp>
        <p:nvSpPr>
          <p:cNvPr id="7" name="Content Placeholder 2"/>
          <p:cNvSpPr>
            <a:spLocks noGrp="1"/>
          </p:cNvSpPr>
          <p:nvPr>
            <p:ph idx="1"/>
          </p:nvPr>
        </p:nvSpPr>
        <p:spPr>
          <a:xfrm>
            <a:off x="876300" y="1927860"/>
            <a:ext cx="10363200" cy="2724912"/>
          </a:xfrm>
        </p:spPr>
        <p:txBody>
          <a:bodyPr/>
          <a:lstStyle/>
          <a:p>
            <a:r>
              <a:rPr lang="en-US" sz="2000" kern="1100" dirty="0"/>
              <a:t>$150,000 premium paid over 15 years</a:t>
            </a:r>
          </a:p>
          <a:p>
            <a:pPr lvl="1"/>
            <a:r>
              <a:rPr lang="en-US" sz="2000" kern="1100" dirty="0"/>
              <a:t>Annual premium: $10,000</a:t>
            </a:r>
          </a:p>
          <a:p>
            <a:pPr lvl="2"/>
            <a:r>
              <a:rPr lang="en-US" sz="2000" kern="1100" dirty="0"/>
              <a:t>Face amount: $5,034.38</a:t>
            </a:r>
          </a:p>
          <a:p>
            <a:pPr lvl="2"/>
            <a:r>
              <a:rPr lang="en-US" sz="2000" kern="1100" dirty="0"/>
              <a:t>Acceleration for Long-Term Care Agreement: $861.61</a:t>
            </a:r>
          </a:p>
          <a:p>
            <a:pPr lvl="2"/>
            <a:r>
              <a:rPr lang="en-US" sz="2000" kern="1100" dirty="0"/>
              <a:t>Extension of Long-Term Care Agreement: $651.33</a:t>
            </a:r>
          </a:p>
          <a:p>
            <a:pPr lvl="2"/>
            <a:r>
              <a:rPr lang="en-US" sz="2000" kern="1100" dirty="0"/>
              <a:t>Long-Term Care Inflation Protection Agreement: $3,452.68</a:t>
            </a:r>
          </a:p>
        </p:txBody>
      </p:sp>
    </p:spTree>
    <p:extLst>
      <p:ext uri="{BB962C8B-B14F-4D97-AF65-F5344CB8AC3E}">
        <p14:creationId xmlns:p14="http://schemas.microsoft.com/office/powerpoint/2010/main" val="754248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10659208" cy="960120"/>
          </a:xfrm>
        </p:spPr>
        <p:txBody>
          <a:bodyPr/>
          <a:lstStyle/>
          <a:p>
            <a:r>
              <a:rPr lang="en-US" dirty="0"/>
              <a:t>Case study: guarantee #1 – if Bruce needs long-term care</a:t>
            </a:r>
          </a:p>
        </p:txBody>
      </p:sp>
      <p:sp>
        <p:nvSpPr>
          <p:cNvPr id="5" name="Rectangle 4"/>
          <p:cNvSpPr/>
          <p:nvPr/>
        </p:nvSpPr>
        <p:spPr>
          <a:xfrm>
            <a:off x="8538210" y="6286500"/>
            <a:ext cx="628650"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737601" y="2752694"/>
            <a:ext cx="2797908" cy="1938992"/>
          </a:xfrm>
          <a:prstGeom prst="rect">
            <a:avLst/>
          </a:prstGeom>
          <a:noFill/>
        </p:spPr>
        <p:txBody>
          <a:bodyPr wrap="square" rtlCol="0">
            <a:spAutoFit/>
          </a:bodyPr>
          <a:lstStyle/>
          <a:p>
            <a:r>
              <a:rPr lang="en-US" sz="2400" b="1" dirty="0"/>
              <a:t>Plus, $10,000 death benefit paid to Bruce’s beneficiaries income tax free</a:t>
            </a:r>
          </a:p>
        </p:txBody>
      </p:sp>
      <p:sp>
        <p:nvSpPr>
          <p:cNvPr id="8" name="TextBox 7"/>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grpSp>
        <p:nvGrpSpPr>
          <p:cNvPr id="10" name="Group 9"/>
          <p:cNvGrpSpPr/>
          <p:nvPr/>
        </p:nvGrpSpPr>
        <p:grpSpPr>
          <a:xfrm>
            <a:off x="905979" y="2244582"/>
            <a:ext cx="7470187" cy="4396482"/>
            <a:chOff x="905979" y="2244582"/>
            <a:chExt cx="7470187" cy="4396482"/>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05979" y="2244582"/>
              <a:ext cx="7183922" cy="3921931"/>
            </a:xfrm>
            <a:prstGeom prst="rect">
              <a:avLst/>
            </a:prstGeom>
          </p:spPr>
        </p:pic>
        <p:sp>
          <p:nvSpPr>
            <p:cNvPr id="4" name="Rectangle 3"/>
            <p:cNvSpPr/>
            <p:nvPr/>
          </p:nvSpPr>
          <p:spPr>
            <a:xfrm>
              <a:off x="7723026" y="4205547"/>
              <a:ext cx="513173" cy="811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62993" y="5829534"/>
              <a:ext cx="513173" cy="811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139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guarantees #2 and #3</a:t>
            </a:r>
          </a:p>
        </p:txBody>
      </p:sp>
      <p:sp>
        <p:nvSpPr>
          <p:cNvPr id="4" name="Content Placeholder 3"/>
          <p:cNvSpPr>
            <a:spLocks noGrp="1"/>
          </p:cNvSpPr>
          <p:nvPr>
            <p:ph idx="1"/>
          </p:nvPr>
        </p:nvSpPr>
        <p:spPr>
          <a:xfrm>
            <a:off x="876300" y="2145792"/>
            <a:ext cx="10363200" cy="2724912"/>
          </a:xfrm>
        </p:spPr>
        <p:txBody>
          <a:bodyPr/>
          <a:lstStyle/>
          <a:p>
            <a:pPr marL="0" indent="0">
              <a:buNone/>
            </a:pPr>
            <a:r>
              <a:rPr lang="en-US" b="1" dirty="0"/>
              <a:t>If Bruce dies before needing LTC</a:t>
            </a:r>
          </a:p>
          <a:p>
            <a:pPr marL="0" indent="0">
              <a:buNone/>
            </a:pPr>
            <a:endParaRPr lang="en-US" b="1" dirty="0"/>
          </a:p>
          <a:p>
            <a:pPr marL="0" indent="0">
              <a:buNone/>
            </a:pPr>
            <a:endParaRPr lang="en-US" b="1" dirty="0"/>
          </a:p>
          <a:p>
            <a:pPr marL="0" indent="0">
              <a:buNone/>
            </a:pPr>
            <a:endParaRPr lang="en-US" b="1" dirty="0"/>
          </a:p>
          <a:p>
            <a:pPr marL="0" indent="0">
              <a:buNone/>
            </a:pPr>
            <a:r>
              <a:rPr lang="en-US" b="1" dirty="0"/>
              <a:t>If Bruce wants his money back, full return of premium beginning in year 16</a:t>
            </a:r>
            <a:r>
              <a:rPr lang="en-US" baseline="30000" dirty="0"/>
              <a:t>2</a:t>
            </a:r>
          </a:p>
          <a:p>
            <a:pPr marL="0" indent="0">
              <a:buNone/>
            </a:pPr>
            <a:endParaRPr lang="en-US" b="1" dirty="0"/>
          </a:p>
        </p:txBody>
      </p:sp>
      <p:sp>
        <p:nvSpPr>
          <p:cNvPr id="8" name="TextBox 7"/>
          <p:cNvSpPr txBox="1"/>
          <p:nvPr/>
        </p:nvSpPr>
        <p:spPr>
          <a:xfrm>
            <a:off x="5193514" y="2588124"/>
            <a:ext cx="5817870" cy="954107"/>
          </a:xfrm>
          <a:prstGeom prst="rect">
            <a:avLst/>
          </a:prstGeom>
          <a:noFill/>
        </p:spPr>
        <p:txBody>
          <a:bodyPr wrap="square" rtlCol="0">
            <a:spAutoFit/>
          </a:bodyPr>
          <a:lstStyle/>
          <a:p>
            <a:r>
              <a:rPr lang="en-US" sz="2800" dirty="0"/>
              <a:t>Minimum amount paid income tax-free to Bruce’s beneficiary(</a:t>
            </a:r>
            <a:r>
              <a:rPr lang="en-US" sz="2800" dirty="0" err="1"/>
              <a:t>ies</a:t>
            </a:r>
            <a:r>
              <a:rPr lang="en-US" sz="2800" dirty="0"/>
              <a:t>)</a:t>
            </a:r>
            <a:r>
              <a:rPr lang="en-US" sz="2800" baseline="30000" dirty="0"/>
              <a:t>1</a:t>
            </a:r>
          </a:p>
        </p:txBody>
      </p:sp>
      <p:sp>
        <p:nvSpPr>
          <p:cNvPr id="7" name="TextBox 6"/>
          <p:cNvSpPr txBox="1"/>
          <p:nvPr/>
        </p:nvSpPr>
        <p:spPr>
          <a:xfrm>
            <a:off x="5193514" y="5011720"/>
            <a:ext cx="5817870" cy="523220"/>
          </a:xfrm>
          <a:prstGeom prst="rect">
            <a:avLst/>
          </a:prstGeom>
          <a:noFill/>
        </p:spPr>
        <p:txBody>
          <a:bodyPr wrap="square" rtlCol="0">
            <a:spAutoFit/>
          </a:bodyPr>
          <a:lstStyle/>
          <a:p>
            <a:r>
              <a:rPr lang="en-US" sz="2800" dirty="0"/>
              <a:t>Paid to Bruce</a:t>
            </a:r>
          </a:p>
        </p:txBody>
      </p:sp>
      <p:sp>
        <p:nvSpPr>
          <p:cNvPr id="9" name="TextBox 8"/>
          <p:cNvSpPr txBox="1"/>
          <p:nvPr/>
        </p:nvSpPr>
        <p:spPr>
          <a:xfrm>
            <a:off x="317348" y="6581001"/>
            <a:ext cx="6551525" cy="261610"/>
          </a:xfrm>
          <a:prstGeom prst="rect">
            <a:avLst/>
          </a:prstGeom>
          <a:noFill/>
        </p:spPr>
        <p:txBody>
          <a:bodyPr wrap="square" rtlCol="0">
            <a:spAutoFit/>
          </a:bodyPr>
          <a:lstStyle/>
          <a:p>
            <a:r>
              <a:rPr lang="en-US" sz="1100" dirty="0"/>
              <a:t>This is a hypothetical example for illustrative purposes only.</a:t>
            </a:r>
          </a:p>
        </p:txBody>
      </p:sp>
      <p:grpSp>
        <p:nvGrpSpPr>
          <p:cNvPr id="12" name="Group 11"/>
          <p:cNvGrpSpPr/>
          <p:nvPr/>
        </p:nvGrpSpPr>
        <p:grpSpPr>
          <a:xfrm>
            <a:off x="1194745" y="2656681"/>
            <a:ext cx="2957317" cy="965200"/>
            <a:chOff x="1194745" y="3923231"/>
            <a:chExt cx="2957317" cy="965200"/>
          </a:xfrm>
        </p:grpSpPr>
        <p:sp>
          <p:nvSpPr>
            <p:cNvPr id="10" name="Rectangle 9"/>
            <p:cNvSpPr/>
            <p:nvPr/>
          </p:nvSpPr>
          <p:spPr>
            <a:xfrm>
              <a:off x="1194745" y="3923231"/>
              <a:ext cx="2957317" cy="965200"/>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97103" y="4144221"/>
              <a:ext cx="1752600" cy="523220"/>
            </a:xfrm>
            <a:prstGeom prst="rect">
              <a:avLst/>
            </a:prstGeom>
            <a:noFill/>
          </p:spPr>
          <p:txBody>
            <a:bodyPr wrap="square" rtlCol="0">
              <a:spAutoFit/>
            </a:bodyPr>
            <a:lstStyle/>
            <a:p>
              <a:r>
                <a:rPr lang="en-US" sz="2800" dirty="0">
                  <a:solidFill>
                    <a:schemeClr val="bg1"/>
                  </a:solidFill>
                </a:rPr>
                <a:t>$150,000</a:t>
              </a:r>
            </a:p>
          </p:txBody>
        </p:sp>
      </p:grpSp>
      <p:grpSp>
        <p:nvGrpSpPr>
          <p:cNvPr id="13" name="Group 12"/>
          <p:cNvGrpSpPr/>
          <p:nvPr/>
        </p:nvGrpSpPr>
        <p:grpSpPr>
          <a:xfrm>
            <a:off x="1194745" y="4790730"/>
            <a:ext cx="2957317" cy="965200"/>
            <a:chOff x="1194745" y="3923231"/>
            <a:chExt cx="2957317" cy="965200"/>
          </a:xfrm>
        </p:grpSpPr>
        <p:sp>
          <p:nvSpPr>
            <p:cNvPr id="14" name="Rectangle 13"/>
            <p:cNvSpPr/>
            <p:nvPr/>
          </p:nvSpPr>
          <p:spPr>
            <a:xfrm>
              <a:off x="1194745" y="3923231"/>
              <a:ext cx="2957317" cy="965200"/>
            </a:xfrm>
            <a:prstGeom prst="rect">
              <a:avLst/>
            </a:prstGeom>
            <a:solidFill>
              <a:srgbClr val="1E3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97103" y="4144221"/>
              <a:ext cx="1752600" cy="523220"/>
            </a:xfrm>
            <a:prstGeom prst="rect">
              <a:avLst/>
            </a:prstGeom>
            <a:noFill/>
          </p:spPr>
          <p:txBody>
            <a:bodyPr wrap="square" rtlCol="0">
              <a:spAutoFit/>
            </a:bodyPr>
            <a:lstStyle/>
            <a:p>
              <a:r>
                <a:rPr lang="en-US" sz="2800" dirty="0">
                  <a:solidFill>
                    <a:schemeClr val="bg1"/>
                  </a:solidFill>
                </a:rPr>
                <a:t>$150,000</a:t>
              </a:r>
            </a:p>
          </p:txBody>
        </p:sp>
      </p:grpSp>
      <p:cxnSp>
        <p:nvCxnSpPr>
          <p:cNvPr id="17" name="Straight Arrow Connector 16"/>
          <p:cNvCxnSpPr/>
          <p:nvPr/>
        </p:nvCxnSpPr>
        <p:spPr>
          <a:xfrm>
            <a:off x="4240962" y="3139281"/>
            <a:ext cx="889838" cy="0"/>
          </a:xfrm>
          <a:prstGeom prst="straightConnector1">
            <a:avLst/>
          </a:prstGeom>
          <a:ln w="107950">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03676" y="5263011"/>
            <a:ext cx="889838" cy="0"/>
          </a:xfrm>
          <a:prstGeom prst="straightConnector1">
            <a:avLst/>
          </a:prstGeom>
          <a:ln w="107950">
            <a:solidFill>
              <a:srgbClr val="58595B"/>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7348" y="5861419"/>
            <a:ext cx="11773051" cy="769441"/>
          </a:xfrm>
          <a:prstGeom prst="rect">
            <a:avLst/>
          </a:prstGeom>
          <a:noFill/>
        </p:spPr>
        <p:txBody>
          <a:bodyPr wrap="square" rtlCol="0">
            <a:spAutoFit/>
          </a:bodyPr>
          <a:lstStyle/>
          <a:p>
            <a:r>
              <a:rPr lang="en-US" sz="1100" baseline="30000" dirty="0"/>
              <a:t>1</a:t>
            </a:r>
            <a:r>
              <a:rPr lang="en-US" sz="1100" dirty="0"/>
              <a:t>This figure represents the death benefit we calculate taking into consideration the premium paid that is allocated to the death benefit and applicable requirements under the IRC. The amount paid will be reduced by any terminal illness benefit payments, premium due, partial surrenders, and any indebtedness.</a:t>
            </a:r>
          </a:p>
          <a:p>
            <a:r>
              <a:rPr lang="en-US" sz="1100" baseline="30000" dirty="0"/>
              <a:t>2 </a:t>
            </a:r>
            <a:r>
              <a:rPr lang="en-US" sz="1100" dirty="0"/>
              <a:t>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a:t>
            </a:r>
          </a:p>
        </p:txBody>
      </p:sp>
    </p:spTree>
    <p:extLst>
      <p:ext uri="{BB962C8B-B14F-4D97-AF65-F5344CB8AC3E}">
        <p14:creationId xmlns:p14="http://schemas.microsoft.com/office/powerpoint/2010/main" val="2348305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guarantee #4 – if XYZ provides no additional premiums</a:t>
            </a:r>
          </a:p>
        </p:txBody>
      </p:sp>
      <p:grpSp>
        <p:nvGrpSpPr>
          <p:cNvPr id="7" name="Group 6"/>
          <p:cNvGrpSpPr/>
          <p:nvPr/>
        </p:nvGrpSpPr>
        <p:grpSpPr>
          <a:xfrm>
            <a:off x="2681969" y="2073167"/>
            <a:ext cx="6468156" cy="4113343"/>
            <a:chOff x="2681969" y="2073167"/>
            <a:chExt cx="6468156" cy="411334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681969" y="2073167"/>
              <a:ext cx="6468156" cy="4113343"/>
            </a:xfrm>
            <a:prstGeom prst="rect">
              <a:avLst/>
            </a:prstGeom>
          </p:spPr>
        </p:pic>
        <p:sp>
          <p:nvSpPr>
            <p:cNvPr id="4" name="TextBox 3"/>
            <p:cNvSpPr txBox="1"/>
            <p:nvPr/>
          </p:nvSpPr>
          <p:spPr>
            <a:xfrm>
              <a:off x="6766278" y="2073167"/>
              <a:ext cx="203200" cy="215444"/>
            </a:xfrm>
            <a:prstGeom prst="rect">
              <a:avLst/>
            </a:prstGeom>
            <a:noFill/>
          </p:spPr>
          <p:txBody>
            <a:bodyPr wrap="square" rtlCol="0">
              <a:spAutoFit/>
            </a:bodyPr>
            <a:lstStyle/>
            <a:p>
              <a:r>
                <a:rPr lang="en-US" sz="800" dirty="0">
                  <a:solidFill>
                    <a:schemeClr val="tx2">
                      <a:lumMod val="95000"/>
                      <a:lumOff val="5000"/>
                    </a:schemeClr>
                  </a:solidFill>
                </a:rPr>
                <a:t>1</a:t>
              </a:r>
            </a:p>
          </p:txBody>
        </p:sp>
      </p:grpSp>
      <p:sp>
        <p:nvSpPr>
          <p:cNvPr id="6" name="TextBox 5"/>
          <p:cNvSpPr txBox="1"/>
          <p:nvPr/>
        </p:nvSpPr>
        <p:spPr>
          <a:xfrm>
            <a:off x="339925" y="6380990"/>
            <a:ext cx="11773051" cy="430887"/>
          </a:xfrm>
          <a:prstGeom prst="rect">
            <a:avLst/>
          </a:prstGeom>
          <a:noFill/>
        </p:spPr>
        <p:txBody>
          <a:bodyPr wrap="square" rtlCol="0">
            <a:spAutoFit/>
          </a:bodyPr>
          <a:lstStyle/>
          <a:p>
            <a:r>
              <a:rPr lang="en-US" sz="1100" baseline="30000" dirty="0"/>
              <a:t>1</a:t>
            </a:r>
            <a:r>
              <a:rPr lang="en-US" sz="1100" dirty="0"/>
              <a:t>Reduced paid-up benefits refers to the reduced paid-up </a:t>
            </a:r>
            <a:r>
              <a:rPr lang="en-US" sz="1100" dirty="0" err="1"/>
              <a:t>nonforfeiture</a:t>
            </a:r>
            <a:r>
              <a:rPr lang="en-US" sz="1100" dirty="0"/>
              <a:t> benefit that purchases paid-up insurance in the event of premium lapse.</a:t>
            </a:r>
          </a:p>
          <a:p>
            <a:r>
              <a:rPr lang="en-US" sz="1100" dirty="0"/>
              <a:t>This is a hypothetical example for illustrative purposes only.</a:t>
            </a:r>
          </a:p>
        </p:txBody>
      </p:sp>
    </p:spTree>
    <p:extLst>
      <p:ext uri="{BB962C8B-B14F-4D97-AF65-F5344CB8AC3E}">
        <p14:creationId xmlns:p14="http://schemas.microsoft.com/office/powerpoint/2010/main" val="222867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 corporation owners</a:t>
            </a:r>
          </a:p>
        </p:txBody>
      </p:sp>
      <p:pic>
        <p:nvPicPr>
          <p:cNvPr id="3" name="Picture Placeholder 1"/>
          <p:cNvPicPr>
            <a:picLocks noChangeAspect="1"/>
          </p:cNvPicPr>
          <p:nvPr/>
        </p:nvPicPr>
        <p:blipFill>
          <a:blip r:embed="rId3" cstate="print">
            <a:extLst>
              <a:ext uri="{28A0092B-C50C-407E-A947-70E740481C1C}">
                <a14:useLocalDpi xmlns:a14="http://schemas.microsoft.com/office/drawing/2010/main" val="0"/>
              </a:ext>
            </a:extLst>
          </a:blip>
          <a:srcRect t="109" b="109"/>
          <a:stretch>
            <a:fillRect/>
          </a:stretch>
        </p:blipFill>
        <p:spPr>
          <a:xfrm>
            <a:off x="884904" y="5552209"/>
            <a:ext cx="725488" cy="723900"/>
          </a:xfrm>
          <a:prstGeom prst="rect">
            <a:avLst/>
          </a:prstGeom>
        </p:spPr>
      </p:pic>
    </p:spTree>
    <p:extLst>
      <p:ext uri="{BB962C8B-B14F-4D97-AF65-F5344CB8AC3E}">
        <p14:creationId xmlns:p14="http://schemas.microsoft.com/office/powerpoint/2010/main" val="204155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Why are SecureCare premiums deductible?</a:t>
            </a:r>
          </a:p>
        </p:txBody>
      </p:sp>
      <p:pic>
        <p:nvPicPr>
          <p:cNvPr id="4" name="Picture Placeholder 15"/>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1" t="11207" r="-16677" b="-5470"/>
          <a:stretch/>
        </p:blipFill>
        <p:spPr>
          <a:xfrm>
            <a:off x="877824" y="5570438"/>
            <a:ext cx="722376" cy="722376"/>
          </a:xfrm>
          <a:prstGeom prst="rect">
            <a:avLst/>
          </a:prstGeom>
        </p:spPr>
      </p:pic>
    </p:spTree>
    <p:extLst>
      <p:ext uri="{BB962C8B-B14F-4D97-AF65-F5344CB8AC3E}">
        <p14:creationId xmlns:p14="http://schemas.microsoft.com/office/powerpoint/2010/main" val="3340537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law opportunity: C corporations</a:t>
            </a:r>
          </a:p>
        </p:txBody>
      </p:sp>
      <p:sp>
        <p:nvSpPr>
          <p:cNvPr id="3" name="Content Placeholder 2"/>
          <p:cNvSpPr>
            <a:spLocks noGrp="1"/>
          </p:cNvSpPr>
          <p:nvPr>
            <p:ph idx="1"/>
          </p:nvPr>
        </p:nvSpPr>
        <p:spPr/>
        <p:txBody>
          <a:bodyPr/>
          <a:lstStyle/>
          <a:p>
            <a:r>
              <a:rPr lang="en-US" dirty="0"/>
              <a:t>Two levels of taxation for shareholders:</a:t>
            </a:r>
          </a:p>
          <a:p>
            <a:pPr marL="684213" lvl="1" indent="-457200">
              <a:buFont typeface="+mj-lt"/>
              <a:buAutoNum type="arabicPeriod"/>
            </a:pPr>
            <a:r>
              <a:rPr lang="en-US" dirty="0"/>
              <a:t>NEW business income: 21% rate (decrease of up to 14%)</a:t>
            </a:r>
          </a:p>
          <a:p>
            <a:pPr marL="684213" lvl="1" indent="-457200">
              <a:buFont typeface="+mj-lt"/>
              <a:buAutoNum type="arabicPeriod"/>
            </a:pPr>
            <a:r>
              <a:rPr lang="en-US" dirty="0"/>
              <a:t>Shareholder income: dividend (qualified → long term capital gains)</a:t>
            </a:r>
          </a:p>
          <a:p>
            <a:r>
              <a:rPr lang="en-US" dirty="0"/>
              <a:t>Business has more retained earnings than the past</a:t>
            </a:r>
          </a:p>
          <a:p>
            <a:r>
              <a:rPr lang="en-US" dirty="0"/>
              <a:t>Shareholders looking for tax-efficient methods to take income from business</a:t>
            </a:r>
          </a:p>
          <a:p>
            <a:endParaRPr lang="en-US" dirty="0"/>
          </a:p>
          <a:p>
            <a:endParaRPr lang="en-US" dirty="0"/>
          </a:p>
        </p:txBody>
      </p:sp>
    </p:spTree>
    <p:extLst>
      <p:ext uri="{BB962C8B-B14F-4D97-AF65-F5344CB8AC3E}">
        <p14:creationId xmlns:p14="http://schemas.microsoft.com/office/powerpoint/2010/main" val="1917090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 corporation owners</a:t>
            </a:r>
          </a:p>
        </p:txBody>
      </p:sp>
      <p:sp>
        <p:nvSpPr>
          <p:cNvPr id="4" name="Content Placeholder 3"/>
          <p:cNvSpPr>
            <a:spLocks noGrp="1"/>
          </p:cNvSpPr>
          <p:nvPr>
            <p:ph idx="1"/>
          </p:nvPr>
        </p:nvSpPr>
        <p:spPr>
          <a:xfrm>
            <a:off x="876300" y="3999158"/>
            <a:ext cx="10363200" cy="1696974"/>
          </a:xfrm>
        </p:spPr>
        <p:txBody>
          <a:bodyPr/>
          <a:lstStyle/>
          <a:p>
            <a:r>
              <a:rPr lang="en-US" dirty="0"/>
              <a:t>Business pays premium (fully deductible) to Securian Financial</a:t>
            </a:r>
          </a:p>
          <a:p>
            <a:r>
              <a:rPr lang="en-US" dirty="0"/>
              <a:t>Securian Financial applies premium to a policy on the owner*</a:t>
            </a:r>
          </a:p>
          <a:p>
            <a:pPr lvl="1"/>
            <a:r>
              <a:rPr lang="en-US" dirty="0"/>
              <a:t>Life insurance part is includible in income</a:t>
            </a:r>
          </a:p>
          <a:p>
            <a:pPr lvl="1"/>
            <a:r>
              <a:rPr lang="en-US" dirty="0"/>
              <a:t>LTC part is not includible in income</a:t>
            </a:r>
          </a:p>
          <a:p>
            <a:r>
              <a:rPr lang="en-US" dirty="0"/>
              <a:t>If not an employee, no business deduction and included in shareholder’s income</a:t>
            </a:r>
          </a:p>
        </p:txBody>
      </p:sp>
      <p:sp>
        <p:nvSpPr>
          <p:cNvPr id="5" name="TextBox 4"/>
          <p:cNvSpPr txBox="1"/>
          <p:nvPr/>
        </p:nvSpPr>
        <p:spPr>
          <a:xfrm>
            <a:off x="876300" y="6443680"/>
            <a:ext cx="5791912" cy="276999"/>
          </a:xfrm>
          <a:prstGeom prst="rect">
            <a:avLst/>
          </a:prstGeom>
          <a:noFill/>
        </p:spPr>
        <p:txBody>
          <a:bodyPr wrap="square" rtlCol="0">
            <a:spAutoFit/>
          </a:bodyPr>
          <a:lstStyle/>
          <a:p>
            <a:r>
              <a:rPr lang="en-US" sz="1200" dirty="0"/>
              <a:t>* Plus spouses and dependents of owner/employee.</a:t>
            </a:r>
          </a:p>
        </p:txBody>
      </p:sp>
      <p:pic>
        <p:nvPicPr>
          <p:cNvPr id="16" name="Picture 15"/>
          <p:cNvPicPr>
            <a:picLocks noChangeAspect="1"/>
          </p:cNvPicPr>
          <p:nvPr/>
        </p:nvPicPr>
        <p:blipFill>
          <a:blip r:embed="rId3"/>
          <a:stretch>
            <a:fillRect/>
          </a:stretch>
        </p:blipFill>
        <p:spPr>
          <a:xfrm>
            <a:off x="1337798" y="2190753"/>
            <a:ext cx="1580952" cy="1485714"/>
          </a:xfrm>
          <a:prstGeom prst="rect">
            <a:avLst/>
          </a:prstGeom>
        </p:spPr>
      </p:pic>
      <p:pic>
        <p:nvPicPr>
          <p:cNvPr id="17" name="Picture 16"/>
          <p:cNvPicPr>
            <a:picLocks noChangeAspect="1"/>
          </p:cNvPicPr>
          <p:nvPr/>
        </p:nvPicPr>
        <p:blipFill>
          <a:blip r:embed="rId4"/>
          <a:stretch>
            <a:fillRect/>
          </a:stretch>
        </p:blipFill>
        <p:spPr>
          <a:xfrm>
            <a:off x="3282778" y="3034528"/>
            <a:ext cx="1037248" cy="608519"/>
          </a:xfrm>
          <a:prstGeom prst="rect">
            <a:avLst/>
          </a:prstGeom>
        </p:spPr>
      </p:pic>
      <p:pic>
        <p:nvPicPr>
          <p:cNvPr id="18" name="Picture 17"/>
          <p:cNvPicPr>
            <a:picLocks noChangeAspect="1"/>
          </p:cNvPicPr>
          <p:nvPr/>
        </p:nvPicPr>
        <p:blipFill>
          <a:blip r:embed="rId5"/>
          <a:stretch>
            <a:fillRect/>
          </a:stretch>
        </p:blipFill>
        <p:spPr>
          <a:xfrm>
            <a:off x="2739733" y="2800277"/>
            <a:ext cx="2142857" cy="266667"/>
          </a:xfrm>
          <a:prstGeom prst="rect">
            <a:avLst/>
          </a:prstGeom>
        </p:spPr>
      </p:pic>
      <p:pic>
        <p:nvPicPr>
          <p:cNvPr id="19" name="Picture 18"/>
          <p:cNvPicPr>
            <a:picLocks noChangeAspect="1"/>
          </p:cNvPicPr>
          <p:nvPr/>
        </p:nvPicPr>
        <p:blipFill>
          <a:blip r:embed="rId5"/>
          <a:stretch>
            <a:fillRect/>
          </a:stretch>
        </p:blipFill>
        <p:spPr>
          <a:xfrm>
            <a:off x="6284525" y="2800277"/>
            <a:ext cx="2142857" cy="266667"/>
          </a:xfrm>
          <a:prstGeom prst="rect">
            <a:avLst/>
          </a:prstGeom>
        </p:spPr>
      </p:pic>
      <p:pic>
        <p:nvPicPr>
          <p:cNvPr id="20" name="Picture 19"/>
          <p:cNvPicPr>
            <a:picLocks noChangeAspect="1"/>
          </p:cNvPicPr>
          <p:nvPr/>
        </p:nvPicPr>
        <p:blipFill>
          <a:blip r:embed="rId6"/>
          <a:stretch>
            <a:fillRect/>
          </a:stretch>
        </p:blipFill>
        <p:spPr>
          <a:xfrm>
            <a:off x="8615430" y="2262182"/>
            <a:ext cx="1076190" cy="1342857"/>
          </a:xfrm>
          <a:prstGeom prst="rect">
            <a:avLst/>
          </a:prstGeom>
        </p:spPr>
      </p:pic>
      <p:pic>
        <p:nvPicPr>
          <p:cNvPr id="21" name="Picture 20"/>
          <p:cNvPicPr>
            <a:picLocks noChangeAspect="1"/>
          </p:cNvPicPr>
          <p:nvPr/>
        </p:nvPicPr>
        <p:blipFill>
          <a:blip r:embed="rId7"/>
          <a:stretch>
            <a:fillRect/>
          </a:stretch>
        </p:blipFill>
        <p:spPr>
          <a:xfrm>
            <a:off x="7014445" y="3034528"/>
            <a:ext cx="843455" cy="260065"/>
          </a:xfrm>
          <a:prstGeom prst="rect">
            <a:avLst/>
          </a:prstGeom>
        </p:spPr>
      </p:pic>
      <p:pic>
        <p:nvPicPr>
          <p:cNvPr id="22" name="Picture 21"/>
          <p:cNvPicPr>
            <a:picLocks noChangeAspect="1"/>
          </p:cNvPicPr>
          <p:nvPr/>
        </p:nvPicPr>
        <p:blipFill>
          <a:blip r:embed="rId8"/>
          <a:stretch>
            <a:fillRect/>
          </a:stretch>
        </p:blipFill>
        <p:spPr>
          <a:xfrm>
            <a:off x="5103222" y="2476467"/>
            <a:ext cx="1028571" cy="914286"/>
          </a:xfrm>
          <a:prstGeom prst="rect">
            <a:avLst/>
          </a:prstGeom>
        </p:spPr>
      </p:pic>
    </p:spTree>
    <p:extLst>
      <p:ext uri="{BB962C8B-B14F-4D97-AF65-F5344CB8AC3E}">
        <p14:creationId xmlns:p14="http://schemas.microsoft.com/office/powerpoint/2010/main" val="1676959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ABC Corporation</a:t>
            </a:r>
          </a:p>
        </p:txBody>
      </p:sp>
      <p:sp>
        <p:nvSpPr>
          <p:cNvPr id="3" name="Content Placeholder 2"/>
          <p:cNvSpPr>
            <a:spLocks noGrp="1"/>
          </p:cNvSpPr>
          <p:nvPr>
            <p:ph idx="1"/>
          </p:nvPr>
        </p:nvSpPr>
        <p:spPr/>
        <p:txBody>
          <a:bodyPr/>
          <a:lstStyle/>
          <a:p>
            <a:r>
              <a:rPr lang="en-US" dirty="0"/>
              <a:t>ABC Corporation (C corporation)</a:t>
            </a:r>
          </a:p>
          <a:p>
            <a:pPr lvl="1"/>
            <a:r>
              <a:rPr lang="en-US" dirty="0"/>
              <a:t>Business income of $1 million in 2019 → $790,000 after tax</a:t>
            </a:r>
          </a:p>
          <a:p>
            <a:pPr lvl="1"/>
            <a:r>
              <a:rPr lang="en-US" dirty="0"/>
              <a:t>30 employees</a:t>
            </a:r>
          </a:p>
          <a:p>
            <a:pPr lvl="1"/>
            <a:r>
              <a:rPr lang="en-US" dirty="0"/>
              <a:t>Have valid class of employees for LTC benefits</a:t>
            </a:r>
          </a:p>
          <a:p>
            <a:r>
              <a:rPr lang="en-US" dirty="0"/>
              <a:t>Nancy (age 60): employee and 50% owner of ABC Corporation </a:t>
            </a:r>
          </a:p>
          <a:p>
            <a:r>
              <a:rPr lang="en-US" dirty="0"/>
              <a:t>Paul (age 50): not employee and 20% owner of ABC Corporation</a:t>
            </a:r>
          </a:p>
        </p:txBody>
      </p:sp>
      <p:sp>
        <p:nvSpPr>
          <p:cNvPr id="4" name="TextBox 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2405300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Nancy (C corporation)</a:t>
            </a:r>
          </a:p>
        </p:txBody>
      </p:sp>
      <p:sp>
        <p:nvSpPr>
          <p:cNvPr id="3" name="Content Placeholder 2"/>
          <p:cNvSpPr>
            <a:spLocks noGrp="1"/>
          </p:cNvSpPr>
          <p:nvPr>
            <p:ph idx="1"/>
          </p:nvPr>
        </p:nvSpPr>
        <p:spPr/>
        <p:txBody>
          <a:bodyPr/>
          <a:lstStyle/>
          <a:p>
            <a:pPr>
              <a:lnSpc>
                <a:spcPct val="100000"/>
              </a:lnSpc>
              <a:spcBef>
                <a:spcPts val="400"/>
              </a:spcBef>
            </a:pPr>
            <a:r>
              <a:rPr lang="en-US" dirty="0"/>
              <a:t>ABC is interested in providing </a:t>
            </a:r>
            <a:r>
              <a:rPr lang="en-US" dirty="0" err="1"/>
              <a:t>SecureCare</a:t>
            </a:r>
            <a:r>
              <a:rPr lang="en-US" dirty="0"/>
              <a:t> product solutions and Nancy is part of the valid class of employees</a:t>
            </a:r>
          </a:p>
          <a:p>
            <a:pPr lvl="1">
              <a:lnSpc>
                <a:spcPct val="100000"/>
              </a:lnSpc>
              <a:spcBef>
                <a:spcPts val="400"/>
              </a:spcBef>
            </a:pPr>
            <a:r>
              <a:rPr lang="en-US" dirty="0"/>
              <a:t>ABC will pay premiums of $20,000 for 5 years for a SecureCare policy on Nancy which she will own</a:t>
            </a:r>
          </a:p>
          <a:p>
            <a:pPr lvl="1">
              <a:lnSpc>
                <a:spcPct val="100000"/>
              </a:lnSpc>
              <a:spcBef>
                <a:spcPts val="400"/>
              </a:spcBef>
            </a:pPr>
            <a:r>
              <a:rPr lang="en-US" dirty="0"/>
              <a:t>Female, age 60, non-tobacco underwriting rating, couples discount</a:t>
            </a:r>
          </a:p>
          <a:p>
            <a:pPr lvl="1">
              <a:lnSpc>
                <a:spcPct val="100000"/>
              </a:lnSpc>
              <a:spcBef>
                <a:spcPts val="400"/>
              </a:spcBef>
            </a:pPr>
            <a:r>
              <a:rPr lang="en-US" dirty="0"/>
              <a:t>6-year benefit: 2-year Acceleration for Long-Term Care Agreement and 4-year Extension of Long-Term Care Benefits Agreement</a:t>
            </a:r>
          </a:p>
          <a:p>
            <a:pPr lvl="1">
              <a:lnSpc>
                <a:spcPct val="100000"/>
              </a:lnSpc>
              <a:spcBef>
                <a:spcPts val="400"/>
              </a:spcBef>
            </a:pPr>
            <a:r>
              <a:rPr lang="en-US" dirty="0"/>
              <a:t>5% Compound Long-Term Care Inflation Protection Agreement</a:t>
            </a:r>
          </a:p>
          <a:p>
            <a:pPr marL="233363" lvl="1" indent="0">
              <a:lnSpc>
                <a:spcPct val="100000"/>
              </a:lnSpc>
              <a:spcBef>
                <a:spcPts val="400"/>
              </a:spcBef>
              <a:buNone/>
            </a:pPr>
            <a:endParaRPr lang="en-US" dirty="0"/>
          </a:p>
        </p:txBody>
      </p:sp>
      <p:sp>
        <p:nvSpPr>
          <p:cNvPr id="4" name="TextBox 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2869575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Nancy (C corporation)</a:t>
            </a:r>
          </a:p>
        </p:txBody>
      </p:sp>
      <p:sp>
        <p:nvSpPr>
          <p:cNvPr id="11" name="TextBox 10"/>
          <p:cNvSpPr txBox="1"/>
          <p:nvPr/>
        </p:nvSpPr>
        <p:spPr>
          <a:xfrm>
            <a:off x="1247692" y="3759648"/>
            <a:ext cx="2868930" cy="646331"/>
          </a:xfrm>
          <a:prstGeom prst="rect">
            <a:avLst/>
          </a:prstGeom>
          <a:noFill/>
        </p:spPr>
        <p:txBody>
          <a:bodyPr wrap="square" rtlCol="0">
            <a:spAutoFit/>
          </a:bodyPr>
          <a:lstStyle/>
          <a:p>
            <a:r>
              <a:rPr lang="en-US" dirty="0"/>
              <a:t>Annual business tax deduction of $20,000</a:t>
            </a:r>
          </a:p>
        </p:txBody>
      </p:sp>
      <p:sp>
        <p:nvSpPr>
          <p:cNvPr id="15" name="TextBox 14"/>
          <p:cNvSpPr txBox="1"/>
          <p:nvPr/>
        </p:nvSpPr>
        <p:spPr>
          <a:xfrm>
            <a:off x="5379241" y="3881291"/>
            <a:ext cx="3840480" cy="369332"/>
          </a:xfrm>
          <a:prstGeom prst="rect">
            <a:avLst/>
          </a:prstGeom>
          <a:noFill/>
        </p:spPr>
        <p:txBody>
          <a:bodyPr wrap="square" rtlCol="0">
            <a:spAutoFit/>
          </a:bodyPr>
          <a:lstStyle/>
          <a:p>
            <a:r>
              <a:rPr lang="en-US" dirty="0"/>
              <a:t>Includes $5,057.03 in income </a:t>
            </a:r>
          </a:p>
        </p:txBody>
      </p:sp>
      <p:sp>
        <p:nvSpPr>
          <p:cNvPr id="14" name="TextBox 1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pic>
        <p:nvPicPr>
          <p:cNvPr id="12" name="Picture 11"/>
          <p:cNvPicPr>
            <a:picLocks noChangeAspect="1"/>
          </p:cNvPicPr>
          <p:nvPr/>
        </p:nvPicPr>
        <p:blipFill>
          <a:blip r:embed="rId3"/>
          <a:stretch>
            <a:fillRect/>
          </a:stretch>
        </p:blipFill>
        <p:spPr>
          <a:xfrm>
            <a:off x="1549002" y="2273934"/>
            <a:ext cx="1580952" cy="1485714"/>
          </a:xfrm>
          <a:prstGeom prst="rect">
            <a:avLst/>
          </a:prstGeom>
        </p:spPr>
      </p:pic>
      <p:grpSp>
        <p:nvGrpSpPr>
          <p:cNvPr id="5" name="Group 4"/>
          <p:cNvGrpSpPr/>
          <p:nvPr/>
        </p:nvGrpSpPr>
        <p:grpSpPr>
          <a:xfrm>
            <a:off x="5776237" y="2456981"/>
            <a:ext cx="1897130" cy="1401467"/>
            <a:chOff x="6997700" y="2335338"/>
            <a:chExt cx="1897130" cy="1401467"/>
          </a:xfrm>
        </p:grpSpPr>
        <p:pic>
          <p:nvPicPr>
            <p:cNvPr id="17" name="Picture 16"/>
            <p:cNvPicPr>
              <a:picLocks noChangeAspect="1"/>
            </p:cNvPicPr>
            <p:nvPr/>
          </p:nvPicPr>
          <p:blipFill>
            <a:blip r:embed="rId4"/>
            <a:stretch>
              <a:fillRect/>
            </a:stretch>
          </p:blipFill>
          <p:spPr>
            <a:xfrm>
              <a:off x="7104130" y="2335338"/>
              <a:ext cx="1076190" cy="1342857"/>
            </a:xfrm>
            <a:prstGeom prst="rect">
              <a:avLst/>
            </a:prstGeom>
          </p:spPr>
        </p:pic>
        <p:sp>
          <p:nvSpPr>
            <p:cNvPr id="4" name="Rectangle 3"/>
            <p:cNvSpPr/>
            <p:nvPr/>
          </p:nvSpPr>
          <p:spPr>
            <a:xfrm>
              <a:off x="6997700" y="3318361"/>
              <a:ext cx="1523244" cy="359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104130" y="3259751"/>
              <a:ext cx="1790700" cy="477054"/>
            </a:xfrm>
            <a:prstGeom prst="rect">
              <a:avLst/>
            </a:prstGeom>
            <a:noFill/>
          </p:spPr>
          <p:txBody>
            <a:bodyPr wrap="square" rtlCol="0">
              <a:spAutoFit/>
            </a:bodyPr>
            <a:lstStyle/>
            <a:p>
              <a:r>
                <a:rPr lang="en-US" sz="2500" dirty="0">
                  <a:solidFill>
                    <a:schemeClr val="tx2"/>
                  </a:solidFill>
                  <a:latin typeface="HurmeGeometricSans4 Bold" panose="020B0800020000000000" pitchFamily="34" charset="0"/>
                </a:rPr>
                <a:t>Nancy</a:t>
              </a:r>
            </a:p>
          </p:txBody>
        </p:sp>
      </p:grpSp>
      <p:pic>
        <p:nvPicPr>
          <p:cNvPr id="23" name="Picture 22"/>
          <p:cNvPicPr>
            <a:picLocks noChangeAspect="1"/>
          </p:cNvPicPr>
          <p:nvPr/>
        </p:nvPicPr>
        <p:blipFill>
          <a:blip r:embed="rId5"/>
          <a:stretch>
            <a:fillRect/>
          </a:stretch>
        </p:blipFill>
        <p:spPr>
          <a:xfrm>
            <a:off x="3236384" y="2883457"/>
            <a:ext cx="2142857" cy="266667"/>
          </a:xfrm>
          <a:prstGeom prst="rect">
            <a:avLst/>
          </a:prstGeom>
        </p:spPr>
      </p:pic>
      <p:sp>
        <p:nvSpPr>
          <p:cNvPr id="13" name="TextBox 12"/>
          <p:cNvSpPr txBox="1"/>
          <p:nvPr/>
        </p:nvSpPr>
        <p:spPr>
          <a:xfrm>
            <a:off x="5379242" y="4299684"/>
            <a:ext cx="6772984" cy="1826141"/>
          </a:xfrm>
          <a:prstGeom prst="rect">
            <a:avLst/>
          </a:prstGeom>
          <a:noFill/>
        </p:spPr>
        <p:txBody>
          <a:bodyPr wrap="square" rtlCol="0">
            <a:spAutoFit/>
          </a:bodyPr>
          <a:lstStyle/>
          <a:p>
            <a:pPr>
              <a:spcBef>
                <a:spcPts val="400"/>
              </a:spcBef>
            </a:pPr>
            <a:r>
              <a:rPr lang="en-US" sz="1600" dirty="0"/>
              <a:t>$100,000 in premium paid over 5 years</a:t>
            </a:r>
          </a:p>
          <a:p>
            <a:pPr lvl="1">
              <a:spcBef>
                <a:spcPts val="400"/>
              </a:spcBef>
            </a:pPr>
            <a:r>
              <a:rPr lang="en-US" sz="1600" dirty="0"/>
              <a:t>Annual premium: $20,000</a:t>
            </a:r>
          </a:p>
          <a:p>
            <a:pPr lvl="2">
              <a:spcBef>
                <a:spcPts val="400"/>
              </a:spcBef>
            </a:pPr>
            <a:r>
              <a:rPr lang="en-US" sz="1600" dirty="0"/>
              <a:t>Face amount: $5,057.03</a:t>
            </a:r>
          </a:p>
          <a:p>
            <a:pPr lvl="2">
              <a:spcBef>
                <a:spcPts val="400"/>
              </a:spcBef>
            </a:pPr>
            <a:r>
              <a:rPr lang="en-US" sz="1600" dirty="0"/>
              <a:t>Acceleration for Long-Term Care Agreement: $1,835.52</a:t>
            </a:r>
          </a:p>
          <a:p>
            <a:pPr lvl="2">
              <a:spcBef>
                <a:spcPts val="400"/>
              </a:spcBef>
            </a:pPr>
            <a:r>
              <a:rPr lang="en-US" sz="1600" dirty="0"/>
              <a:t>Extension of Long-Term Care Agreement: $1,351.92</a:t>
            </a:r>
          </a:p>
          <a:p>
            <a:pPr lvl="2">
              <a:spcBef>
                <a:spcPts val="400"/>
              </a:spcBef>
            </a:pPr>
            <a:r>
              <a:rPr lang="en-US" sz="1600" dirty="0"/>
              <a:t>Long-Term Care Inflation Protection Agreement: $11,755.46</a:t>
            </a:r>
          </a:p>
        </p:txBody>
      </p:sp>
    </p:spTree>
    <p:extLst>
      <p:ext uri="{BB962C8B-B14F-4D97-AF65-F5344CB8AC3E}">
        <p14:creationId xmlns:p14="http://schemas.microsoft.com/office/powerpoint/2010/main" val="2493079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Paul</a:t>
            </a:r>
          </a:p>
        </p:txBody>
      </p:sp>
      <p:sp>
        <p:nvSpPr>
          <p:cNvPr id="3" name="Content Placeholder 2"/>
          <p:cNvSpPr>
            <a:spLocks noGrp="1"/>
          </p:cNvSpPr>
          <p:nvPr>
            <p:ph idx="1"/>
          </p:nvPr>
        </p:nvSpPr>
        <p:spPr/>
        <p:txBody>
          <a:bodyPr/>
          <a:lstStyle/>
          <a:p>
            <a:pPr>
              <a:lnSpc>
                <a:spcPct val="100000"/>
              </a:lnSpc>
              <a:spcBef>
                <a:spcPts val="400"/>
              </a:spcBef>
            </a:pPr>
            <a:r>
              <a:rPr lang="en-US" dirty="0"/>
              <a:t>Paul is interested in purchasing a SecureCare policy</a:t>
            </a:r>
          </a:p>
          <a:p>
            <a:pPr>
              <a:lnSpc>
                <a:spcPct val="100000"/>
              </a:lnSpc>
              <a:spcBef>
                <a:spcPts val="400"/>
              </a:spcBef>
            </a:pPr>
            <a:r>
              <a:rPr lang="en-US" dirty="0"/>
              <a:t>Pay premiums of $20,000 for 5 years </a:t>
            </a:r>
          </a:p>
          <a:p>
            <a:pPr lvl="1">
              <a:lnSpc>
                <a:spcPct val="100000"/>
              </a:lnSpc>
              <a:spcBef>
                <a:spcPts val="400"/>
              </a:spcBef>
            </a:pPr>
            <a:r>
              <a:rPr lang="en-US" dirty="0"/>
              <a:t>Male (age 50) non-tobacco underwriting rating</a:t>
            </a:r>
          </a:p>
          <a:p>
            <a:pPr lvl="1">
              <a:lnSpc>
                <a:spcPct val="100000"/>
              </a:lnSpc>
              <a:spcBef>
                <a:spcPts val="400"/>
              </a:spcBef>
            </a:pPr>
            <a:r>
              <a:rPr lang="en-US" dirty="0"/>
              <a:t>6-year benefit: 2-year Acceleration for Long-Term Care Agreement and 4-year Extension of Long-Term Care Benefits Agreement</a:t>
            </a:r>
          </a:p>
          <a:p>
            <a:pPr lvl="1">
              <a:lnSpc>
                <a:spcPct val="100000"/>
              </a:lnSpc>
              <a:spcBef>
                <a:spcPts val="400"/>
              </a:spcBef>
            </a:pPr>
            <a:r>
              <a:rPr lang="en-US" dirty="0"/>
              <a:t>5% Compound Long-Term Care Inflation Protection Agreement</a:t>
            </a:r>
          </a:p>
          <a:p>
            <a:pPr>
              <a:lnSpc>
                <a:spcPct val="100000"/>
              </a:lnSpc>
              <a:spcBef>
                <a:spcPts val="400"/>
              </a:spcBef>
            </a:pPr>
            <a:endParaRPr lang="en-US" dirty="0"/>
          </a:p>
        </p:txBody>
      </p:sp>
      <p:sp>
        <p:nvSpPr>
          <p:cNvPr id="5" name="TextBox 4"/>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804613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Paul (C corporation)</a:t>
            </a:r>
          </a:p>
        </p:txBody>
      </p:sp>
      <p:pic>
        <p:nvPicPr>
          <p:cNvPr id="10" name="Picture 9"/>
          <p:cNvPicPr>
            <a:picLocks noChangeAspect="1"/>
          </p:cNvPicPr>
          <p:nvPr/>
        </p:nvPicPr>
        <p:blipFill>
          <a:blip r:embed="rId3"/>
          <a:stretch>
            <a:fillRect/>
          </a:stretch>
        </p:blipFill>
        <p:spPr>
          <a:xfrm>
            <a:off x="1641165" y="2353568"/>
            <a:ext cx="1320150" cy="1295400"/>
          </a:xfrm>
          <a:prstGeom prst="rect">
            <a:avLst/>
          </a:prstGeom>
        </p:spPr>
      </p:pic>
      <p:sp>
        <p:nvSpPr>
          <p:cNvPr id="11" name="TextBox 10"/>
          <p:cNvSpPr txBox="1"/>
          <p:nvPr/>
        </p:nvSpPr>
        <p:spPr>
          <a:xfrm>
            <a:off x="1313953" y="3759648"/>
            <a:ext cx="1959334" cy="369332"/>
          </a:xfrm>
          <a:prstGeom prst="rect">
            <a:avLst/>
          </a:prstGeom>
          <a:noFill/>
        </p:spPr>
        <p:txBody>
          <a:bodyPr wrap="square" rtlCol="0">
            <a:spAutoFit/>
          </a:bodyPr>
          <a:lstStyle/>
          <a:p>
            <a:r>
              <a:rPr lang="en-US" dirty="0"/>
              <a:t>No tax deduction</a:t>
            </a:r>
          </a:p>
        </p:txBody>
      </p:sp>
      <p:sp>
        <p:nvSpPr>
          <p:cNvPr id="15" name="TextBox 14"/>
          <p:cNvSpPr txBox="1"/>
          <p:nvPr/>
        </p:nvSpPr>
        <p:spPr>
          <a:xfrm>
            <a:off x="5138053" y="3800471"/>
            <a:ext cx="3840480" cy="369332"/>
          </a:xfrm>
          <a:prstGeom prst="rect">
            <a:avLst/>
          </a:prstGeom>
          <a:noFill/>
        </p:spPr>
        <p:txBody>
          <a:bodyPr wrap="square" rtlCol="0">
            <a:spAutoFit/>
          </a:bodyPr>
          <a:lstStyle/>
          <a:p>
            <a:r>
              <a:rPr lang="en-US" dirty="0"/>
              <a:t>Includes $20,000 in income </a:t>
            </a:r>
          </a:p>
        </p:txBody>
      </p:sp>
      <p:pic>
        <p:nvPicPr>
          <p:cNvPr id="16" name="Picture 15"/>
          <p:cNvPicPr>
            <a:picLocks noChangeAspect="1"/>
          </p:cNvPicPr>
          <p:nvPr/>
        </p:nvPicPr>
        <p:blipFill>
          <a:blip r:embed="rId4"/>
          <a:stretch>
            <a:fillRect/>
          </a:stretch>
        </p:blipFill>
        <p:spPr>
          <a:xfrm>
            <a:off x="3273287" y="2841067"/>
            <a:ext cx="1675575" cy="266700"/>
          </a:xfrm>
          <a:prstGeom prst="rect">
            <a:avLst/>
          </a:prstGeom>
        </p:spPr>
      </p:pic>
      <p:grpSp>
        <p:nvGrpSpPr>
          <p:cNvPr id="20" name="Group 19"/>
          <p:cNvGrpSpPr/>
          <p:nvPr/>
        </p:nvGrpSpPr>
        <p:grpSpPr>
          <a:xfrm>
            <a:off x="5726213" y="2384306"/>
            <a:ext cx="1440180" cy="1284707"/>
            <a:chOff x="8652810" y="2395028"/>
            <a:chExt cx="1440180" cy="1284707"/>
          </a:xfrm>
        </p:grpSpPr>
        <p:pic>
          <p:nvPicPr>
            <p:cNvPr id="21" name="Picture 20"/>
            <p:cNvPicPr>
              <a:picLocks noChangeAspect="1"/>
            </p:cNvPicPr>
            <p:nvPr/>
          </p:nvPicPr>
          <p:blipFill>
            <a:blip r:embed="rId5"/>
            <a:stretch>
              <a:fillRect/>
            </a:stretch>
          </p:blipFill>
          <p:spPr>
            <a:xfrm>
              <a:off x="8652810" y="2395028"/>
              <a:ext cx="1439880" cy="915375"/>
            </a:xfrm>
            <a:prstGeom prst="rect">
              <a:avLst/>
            </a:prstGeom>
          </p:spPr>
        </p:pic>
        <p:sp>
          <p:nvSpPr>
            <p:cNvPr id="22" name="TextBox 21"/>
            <p:cNvSpPr txBox="1"/>
            <p:nvPr/>
          </p:nvSpPr>
          <p:spPr>
            <a:xfrm>
              <a:off x="8778540" y="3310403"/>
              <a:ext cx="1314450" cy="369332"/>
            </a:xfrm>
            <a:prstGeom prst="rect">
              <a:avLst/>
            </a:prstGeom>
            <a:noFill/>
          </p:spPr>
          <p:txBody>
            <a:bodyPr wrap="square" rtlCol="0">
              <a:spAutoFit/>
            </a:bodyPr>
            <a:lstStyle/>
            <a:p>
              <a:pPr algn="ctr"/>
              <a:r>
                <a:rPr lang="en-US" b="1" dirty="0"/>
                <a:t>Paul</a:t>
              </a:r>
            </a:p>
          </p:txBody>
        </p:sp>
      </p:grpSp>
      <p:sp>
        <p:nvSpPr>
          <p:cNvPr id="12" name="TextBox 11"/>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pic>
        <p:nvPicPr>
          <p:cNvPr id="13" name="Picture 12"/>
          <p:cNvPicPr>
            <a:picLocks noChangeAspect="1"/>
          </p:cNvPicPr>
          <p:nvPr/>
        </p:nvPicPr>
        <p:blipFill>
          <a:blip r:embed="rId6"/>
          <a:stretch>
            <a:fillRect/>
          </a:stretch>
        </p:blipFill>
        <p:spPr>
          <a:xfrm>
            <a:off x="1503144" y="2273934"/>
            <a:ext cx="1580952" cy="1485714"/>
          </a:xfrm>
          <a:prstGeom prst="rect">
            <a:avLst/>
          </a:prstGeom>
        </p:spPr>
      </p:pic>
      <p:grpSp>
        <p:nvGrpSpPr>
          <p:cNvPr id="14" name="Group 13"/>
          <p:cNvGrpSpPr/>
          <p:nvPr/>
        </p:nvGrpSpPr>
        <p:grpSpPr>
          <a:xfrm>
            <a:off x="5703024" y="2413789"/>
            <a:ext cx="2005990" cy="1401467"/>
            <a:chOff x="6997700" y="2335338"/>
            <a:chExt cx="2005990" cy="1401467"/>
          </a:xfrm>
        </p:grpSpPr>
        <p:pic>
          <p:nvPicPr>
            <p:cNvPr id="17" name="Picture 16"/>
            <p:cNvPicPr>
              <a:picLocks noChangeAspect="1"/>
            </p:cNvPicPr>
            <p:nvPr/>
          </p:nvPicPr>
          <p:blipFill>
            <a:blip r:embed="rId7"/>
            <a:stretch>
              <a:fillRect/>
            </a:stretch>
          </p:blipFill>
          <p:spPr>
            <a:xfrm>
              <a:off x="7104130" y="2335338"/>
              <a:ext cx="1076190" cy="1342857"/>
            </a:xfrm>
            <a:prstGeom prst="rect">
              <a:avLst/>
            </a:prstGeom>
          </p:spPr>
        </p:pic>
        <p:sp>
          <p:nvSpPr>
            <p:cNvPr id="18" name="Rectangle 17"/>
            <p:cNvSpPr/>
            <p:nvPr/>
          </p:nvSpPr>
          <p:spPr>
            <a:xfrm>
              <a:off x="6997700" y="3318361"/>
              <a:ext cx="1523244" cy="359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212990" y="3259751"/>
              <a:ext cx="1790700" cy="477054"/>
            </a:xfrm>
            <a:prstGeom prst="rect">
              <a:avLst/>
            </a:prstGeom>
            <a:noFill/>
          </p:spPr>
          <p:txBody>
            <a:bodyPr wrap="square" rtlCol="0">
              <a:spAutoFit/>
            </a:bodyPr>
            <a:lstStyle/>
            <a:p>
              <a:r>
                <a:rPr lang="en-US" sz="2500" dirty="0">
                  <a:solidFill>
                    <a:schemeClr val="tx2"/>
                  </a:solidFill>
                  <a:latin typeface="HurmeGeometricSans4 Bold" panose="020B0800020000000000" pitchFamily="34" charset="0"/>
                </a:rPr>
                <a:t>Paul</a:t>
              </a:r>
            </a:p>
          </p:txBody>
        </p:sp>
      </p:grpSp>
      <p:sp>
        <p:nvSpPr>
          <p:cNvPr id="24" name="TextBox 23"/>
          <p:cNvSpPr txBox="1"/>
          <p:nvPr/>
        </p:nvSpPr>
        <p:spPr>
          <a:xfrm>
            <a:off x="5138053" y="4317146"/>
            <a:ext cx="6749143" cy="1826141"/>
          </a:xfrm>
          <a:prstGeom prst="rect">
            <a:avLst/>
          </a:prstGeom>
          <a:noFill/>
        </p:spPr>
        <p:txBody>
          <a:bodyPr wrap="square" rtlCol="0">
            <a:spAutoFit/>
          </a:bodyPr>
          <a:lstStyle/>
          <a:p>
            <a:pPr>
              <a:spcBef>
                <a:spcPts val="400"/>
              </a:spcBef>
            </a:pPr>
            <a:r>
              <a:rPr lang="en-US" sz="1600" dirty="0"/>
              <a:t>$100,000 in premium paid over 5 years</a:t>
            </a:r>
          </a:p>
          <a:p>
            <a:pPr lvl="1">
              <a:spcBef>
                <a:spcPts val="400"/>
              </a:spcBef>
            </a:pPr>
            <a:r>
              <a:rPr lang="en-US" sz="1600" dirty="0"/>
              <a:t>Annual premium: $20,000</a:t>
            </a:r>
          </a:p>
          <a:p>
            <a:pPr lvl="2">
              <a:spcBef>
                <a:spcPts val="400"/>
              </a:spcBef>
            </a:pPr>
            <a:r>
              <a:rPr lang="en-US" sz="1600" dirty="0"/>
              <a:t>Face amount: $6,924.59</a:t>
            </a:r>
          </a:p>
          <a:p>
            <a:pPr lvl="2">
              <a:spcBef>
                <a:spcPts val="400"/>
              </a:spcBef>
            </a:pPr>
            <a:r>
              <a:rPr lang="en-US" sz="1600" dirty="0"/>
              <a:t>Acceleration for Long-Term Care Agreement: $1,195.95</a:t>
            </a:r>
          </a:p>
          <a:p>
            <a:pPr lvl="2">
              <a:spcBef>
                <a:spcPts val="400"/>
              </a:spcBef>
            </a:pPr>
            <a:r>
              <a:rPr lang="en-US" sz="1600" dirty="0"/>
              <a:t>Extension of Long-Term Care Agreement: $897.31</a:t>
            </a:r>
          </a:p>
          <a:p>
            <a:pPr lvl="2">
              <a:spcBef>
                <a:spcPts val="400"/>
              </a:spcBef>
            </a:pPr>
            <a:r>
              <a:rPr lang="en-US" sz="1600" dirty="0"/>
              <a:t>Long-Term Care Inflation Protection Agreement: $10,982.25</a:t>
            </a:r>
          </a:p>
        </p:txBody>
      </p:sp>
    </p:spTree>
    <p:extLst>
      <p:ext uri="{BB962C8B-B14F-4D97-AF65-F5344CB8AC3E}">
        <p14:creationId xmlns:p14="http://schemas.microsoft.com/office/powerpoint/2010/main" val="3115184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Employees</a:t>
            </a:r>
          </a:p>
        </p:txBody>
      </p:sp>
      <p:pic>
        <p:nvPicPr>
          <p:cNvPr id="4" name="Picture Placeholder 1"/>
          <p:cNvPicPr>
            <a:picLocks noChangeAspect="1"/>
          </p:cNvPicPr>
          <p:nvPr/>
        </p:nvPicPr>
        <p:blipFill>
          <a:blip r:embed="rId2" cstate="print">
            <a:extLst>
              <a:ext uri="{28A0092B-C50C-407E-A947-70E740481C1C}">
                <a14:useLocalDpi xmlns:a14="http://schemas.microsoft.com/office/drawing/2010/main" val="0"/>
              </a:ext>
            </a:extLst>
          </a:blip>
          <a:srcRect t="109" b="109"/>
          <a:stretch>
            <a:fillRect/>
          </a:stretch>
        </p:blipFill>
        <p:spPr>
          <a:xfrm>
            <a:off x="884904" y="5552209"/>
            <a:ext cx="725488" cy="723900"/>
          </a:xfrm>
          <a:prstGeom prst="rect">
            <a:avLst/>
          </a:prstGeom>
        </p:spPr>
      </p:pic>
    </p:spTree>
    <p:extLst>
      <p:ext uri="{BB962C8B-B14F-4D97-AF65-F5344CB8AC3E}">
        <p14:creationId xmlns:p14="http://schemas.microsoft.com/office/powerpoint/2010/main" val="3626084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Employees</a:t>
            </a:r>
          </a:p>
        </p:txBody>
      </p:sp>
      <p:sp>
        <p:nvSpPr>
          <p:cNvPr id="4" name="Content Placeholder 3"/>
          <p:cNvSpPr>
            <a:spLocks noGrp="1"/>
          </p:cNvSpPr>
          <p:nvPr>
            <p:ph idx="1"/>
          </p:nvPr>
        </p:nvSpPr>
        <p:spPr>
          <a:xfrm>
            <a:off x="876300" y="4162865"/>
            <a:ext cx="10363200" cy="1696974"/>
          </a:xfrm>
        </p:spPr>
        <p:txBody>
          <a:bodyPr/>
          <a:lstStyle/>
          <a:p>
            <a:r>
              <a:rPr lang="en-US" dirty="0"/>
              <a:t>Business pays premium (fully deductible) to Securian Financial</a:t>
            </a:r>
          </a:p>
          <a:p>
            <a:r>
              <a:rPr lang="en-US" dirty="0"/>
              <a:t>Securian Financial applies premium to a policy on the employee</a:t>
            </a:r>
          </a:p>
          <a:p>
            <a:pPr lvl="1"/>
            <a:r>
              <a:rPr lang="en-US" dirty="0"/>
              <a:t>Must have a valid class of employees</a:t>
            </a:r>
          </a:p>
          <a:p>
            <a:pPr lvl="1"/>
            <a:r>
              <a:rPr lang="en-US" dirty="0"/>
              <a:t>Life insurance part is includible in income</a:t>
            </a:r>
          </a:p>
          <a:p>
            <a:pPr lvl="1"/>
            <a:r>
              <a:rPr lang="en-US" dirty="0"/>
              <a:t>LTC part is not includible in income</a:t>
            </a:r>
          </a:p>
          <a:p>
            <a:pPr marL="233363" lvl="1" indent="0">
              <a:buNone/>
            </a:pPr>
            <a:endParaRPr lang="en-US" dirty="0"/>
          </a:p>
        </p:txBody>
      </p:sp>
      <p:sp>
        <p:nvSpPr>
          <p:cNvPr id="5" name="TextBox 4"/>
          <p:cNvSpPr txBox="1"/>
          <p:nvPr/>
        </p:nvSpPr>
        <p:spPr>
          <a:xfrm>
            <a:off x="385969" y="6296770"/>
            <a:ext cx="11343861" cy="369332"/>
          </a:xfrm>
          <a:prstGeom prst="rect">
            <a:avLst/>
          </a:prstGeom>
          <a:noFill/>
        </p:spPr>
        <p:txBody>
          <a:bodyPr wrap="square" rtlCol="0">
            <a:spAutoFit/>
          </a:bodyPr>
          <a:lstStyle/>
          <a:p>
            <a:r>
              <a:rPr lang="en-US" sz="1600" dirty="0"/>
              <a:t>Please note: Employees of sole proprietorships are different. Taxable to employee and above-the-line deduction for owner</a:t>
            </a:r>
            <a:r>
              <a:rPr lang="en-US" dirty="0"/>
              <a:t>. </a:t>
            </a:r>
          </a:p>
        </p:txBody>
      </p:sp>
      <p:pic>
        <p:nvPicPr>
          <p:cNvPr id="16" name="Picture 15"/>
          <p:cNvPicPr>
            <a:picLocks noChangeAspect="1"/>
          </p:cNvPicPr>
          <p:nvPr/>
        </p:nvPicPr>
        <p:blipFill>
          <a:blip r:embed="rId3"/>
          <a:stretch>
            <a:fillRect/>
          </a:stretch>
        </p:blipFill>
        <p:spPr>
          <a:xfrm>
            <a:off x="1434068" y="2313973"/>
            <a:ext cx="1580952" cy="1485714"/>
          </a:xfrm>
          <a:prstGeom prst="rect">
            <a:avLst/>
          </a:prstGeom>
        </p:spPr>
      </p:pic>
      <p:pic>
        <p:nvPicPr>
          <p:cNvPr id="17" name="Picture 16"/>
          <p:cNvPicPr>
            <a:picLocks noChangeAspect="1"/>
          </p:cNvPicPr>
          <p:nvPr/>
        </p:nvPicPr>
        <p:blipFill>
          <a:blip r:embed="rId4"/>
          <a:stretch>
            <a:fillRect/>
          </a:stretch>
        </p:blipFill>
        <p:spPr>
          <a:xfrm>
            <a:off x="3379048" y="3157748"/>
            <a:ext cx="1037248" cy="608519"/>
          </a:xfrm>
          <a:prstGeom prst="rect">
            <a:avLst/>
          </a:prstGeom>
        </p:spPr>
      </p:pic>
      <p:pic>
        <p:nvPicPr>
          <p:cNvPr id="18" name="Picture 17"/>
          <p:cNvPicPr>
            <a:picLocks noChangeAspect="1"/>
          </p:cNvPicPr>
          <p:nvPr/>
        </p:nvPicPr>
        <p:blipFill>
          <a:blip r:embed="rId5"/>
          <a:stretch>
            <a:fillRect/>
          </a:stretch>
        </p:blipFill>
        <p:spPr>
          <a:xfrm>
            <a:off x="2836003" y="2923497"/>
            <a:ext cx="2142857" cy="266667"/>
          </a:xfrm>
          <a:prstGeom prst="rect">
            <a:avLst/>
          </a:prstGeom>
        </p:spPr>
      </p:pic>
      <p:pic>
        <p:nvPicPr>
          <p:cNvPr id="19" name="Picture 18"/>
          <p:cNvPicPr>
            <a:picLocks noChangeAspect="1"/>
          </p:cNvPicPr>
          <p:nvPr/>
        </p:nvPicPr>
        <p:blipFill>
          <a:blip r:embed="rId5"/>
          <a:stretch>
            <a:fillRect/>
          </a:stretch>
        </p:blipFill>
        <p:spPr>
          <a:xfrm>
            <a:off x="6380795" y="2923497"/>
            <a:ext cx="2142857" cy="266667"/>
          </a:xfrm>
          <a:prstGeom prst="rect">
            <a:avLst/>
          </a:prstGeom>
        </p:spPr>
      </p:pic>
      <p:pic>
        <p:nvPicPr>
          <p:cNvPr id="21" name="Picture 20"/>
          <p:cNvPicPr>
            <a:picLocks noChangeAspect="1"/>
          </p:cNvPicPr>
          <p:nvPr/>
        </p:nvPicPr>
        <p:blipFill>
          <a:blip r:embed="rId6"/>
          <a:stretch>
            <a:fillRect/>
          </a:stretch>
        </p:blipFill>
        <p:spPr>
          <a:xfrm>
            <a:off x="7110715" y="3157748"/>
            <a:ext cx="843455" cy="260065"/>
          </a:xfrm>
          <a:prstGeom prst="rect">
            <a:avLst/>
          </a:prstGeom>
        </p:spPr>
      </p:pic>
      <p:pic>
        <p:nvPicPr>
          <p:cNvPr id="22" name="Picture 21"/>
          <p:cNvPicPr>
            <a:picLocks noChangeAspect="1"/>
          </p:cNvPicPr>
          <p:nvPr/>
        </p:nvPicPr>
        <p:blipFill>
          <a:blip r:embed="rId7"/>
          <a:stretch>
            <a:fillRect/>
          </a:stretch>
        </p:blipFill>
        <p:spPr>
          <a:xfrm>
            <a:off x="5199492" y="2599687"/>
            <a:ext cx="1028571" cy="914286"/>
          </a:xfrm>
          <a:prstGeom prst="rect">
            <a:avLst/>
          </a:prstGeom>
        </p:spPr>
      </p:pic>
      <p:grpSp>
        <p:nvGrpSpPr>
          <p:cNvPr id="25" name="Group 24"/>
          <p:cNvGrpSpPr/>
          <p:nvPr/>
        </p:nvGrpSpPr>
        <p:grpSpPr>
          <a:xfrm>
            <a:off x="8434454" y="2385402"/>
            <a:ext cx="1790700" cy="1474353"/>
            <a:chOff x="8434454" y="2385402"/>
            <a:chExt cx="1790700" cy="1474353"/>
          </a:xfrm>
        </p:grpSpPr>
        <p:pic>
          <p:nvPicPr>
            <p:cNvPr id="20" name="Picture 19"/>
            <p:cNvPicPr>
              <a:picLocks noChangeAspect="1"/>
            </p:cNvPicPr>
            <p:nvPr/>
          </p:nvPicPr>
          <p:blipFill>
            <a:blip r:embed="rId8"/>
            <a:stretch>
              <a:fillRect/>
            </a:stretch>
          </p:blipFill>
          <p:spPr>
            <a:xfrm>
              <a:off x="8711700" y="2385402"/>
              <a:ext cx="1076190" cy="1342857"/>
            </a:xfrm>
            <a:prstGeom prst="rect">
              <a:avLst/>
            </a:prstGeom>
          </p:spPr>
        </p:pic>
        <p:sp>
          <p:nvSpPr>
            <p:cNvPr id="11" name="Rectangle 10"/>
            <p:cNvSpPr/>
            <p:nvPr/>
          </p:nvSpPr>
          <p:spPr>
            <a:xfrm>
              <a:off x="8711700" y="3347554"/>
              <a:ext cx="1264238" cy="512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34454" y="3345522"/>
              <a:ext cx="1790700" cy="477054"/>
            </a:xfrm>
            <a:prstGeom prst="rect">
              <a:avLst/>
            </a:prstGeom>
            <a:noFill/>
          </p:spPr>
          <p:txBody>
            <a:bodyPr wrap="square" rtlCol="0">
              <a:spAutoFit/>
            </a:bodyPr>
            <a:lstStyle/>
            <a:p>
              <a:r>
                <a:rPr lang="en-US" sz="2500" dirty="0">
                  <a:solidFill>
                    <a:schemeClr val="tx2"/>
                  </a:solidFill>
                  <a:latin typeface="HurmeGeometricSans4 Bold" panose="020B0800020000000000" pitchFamily="34" charset="0"/>
                </a:rPr>
                <a:t>Employee</a:t>
              </a:r>
            </a:p>
          </p:txBody>
        </p:sp>
      </p:grpSp>
    </p:spTree>
    <p:extLst>
      <p:ext uri="{BB962C8B-B14F-4D97-AF65-F5344CB8AC3E}">
        <p14:creationId xmlns:p14="http://schemas.microsoft.com/office/powerpoint/2010/main" val="4288127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Chuck (employee)</a:t>
            </a:r>
          </a:p>
        </p:txBody>
      </p:sp>
      <p:sp>
        <p:nvSpPr>
          <p:cNvPr id="3" name="Content Placeholder 2"/>
          <p:cNvSpPr>
            <a:spLocks noGrp="1"/>
          </p:cNvSpPr>
          <p:nvPr>
            <p:ph idx="1"/>
          </p:nvPr>
        </p:nvSpPr>
        <p:spPr/>
        <p:txBody>
          <a:bodyPr/>
          <a:lstStyle/>
          <a:p>
            <a:r>
              <a:rPr lang="en-US" dirty="0"/>
              <a:t>Chuck (age 55) is an employee of Widget Inc.</a:t>
            </a:r>
          </a:p>
          <a:p>
            <a:r>
              <a:rPr lang="en-US" dirty="0"/>
              <a:t>Widget Inc. wants to provide a long-term care solution to Chuck and other employees (valid class)</a:t>
            </a:r>
          </a:p>
          <a:p>
            <a:pPr lvl="1"/>
            <a:r>
              <a:rPr lang="en-US" dirty="0"/>
              <a:t>Widget is willing to pay $10,000 for 7 years for a male (age 55) with non-tobacco underwriting rating</a:t>
            </a:r>
          </a:p>
          <a:p>
            <a:pPr lvl="1"/>
            <a:r>
              <a:rPr lang="en-US" dirty="0"/>
              <a:t>6-year benefit: 2-year Acceleration for Long-Term Care Agreement and 4-year Extension of Long-Term Care Benefits Agreement</a:t>
            </a:r>
          </a:p>
          <a:p>
            <a:pPr lvl="1"/>
            <a:r>
              <a:rPr lang="en-US" dirty="0"/>
              <a:t>With 3% Compound Long-Term Care Inflation Protection Agreement</a:t>
            </a:r>
          </a:p>
          <a:p>
            <a:endParaRPr lang="en-US" dirty="0"/>
          </a:p>
        </p:txBody>
      </p:sp>
      <p:sp>
        <p:nvSpPr>
          <p:cNvPr id="4" name="TextBox 3"/>
          <p:cNvSpPr txBox="1"/>
          <p:nvPr/>
        </p:nvSpPr>
        <p:spPr>
          <a:xfrm>
            <a:off x="876300" y="6364065"/>
            <a:ext cx="6551525"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81168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are long-term care (LTC) premiums deductible?</a:t>
            </a:r>
          </a:p>
        </p:txBody>
      </p:sp>
      <p:sp>
        <p:nvSpPr>
          <p:cNvPr id="4" name="Content Placeholder 3"/>
          <p:cNvSpPr>
            <a:spLocks noGrp="1"/>
          </p:cNvSpPr>
          <p:nvPr>
            <p:ph idx="1"/>
          </p:nvPr>
        </p:nvSpPr>
        <p:spPr/>
        <p:txBody>
          <a:bodyPr/>
          <a:lstStyle/>
          <a:p>
            <a:r>
              <a:rPr lang="en-US" dirty="0"/>
              <a:t>Must be qualified LTC product</a:t>
            </a:r>
          </a:p>
          <a:p>
            <a:pPr lvl="1"/>
            <a:r>
              <a:rPr lang="en-US" dirty="0"/>
              <a:t>Can be stand alone or linked-benefit contract</a:t>
            </a:r>
          </a:p>
          <a:p>
            <a:pPr lvl="1"/>
            <a:r>
              <a:rPr lang="en-US" dirty="0"/>
              <a:t>Requirements:</a:t>
            </a:r>
          </a:p>
          <a:p>
            <a:pPr lvl="2"/>
            <a:r>
              <a:rPr lang="en-US" dirty="0"/>
              <a:t>Pay for LTC costs</a:t>
            </a:r>
          </a:p>
          <a:p>
            <a:pPr lvl="2"/>
            <a:r>
              <a:rPr lang="en-US" dirty="0"/>
              <a:t>No cash value </a:t>
            </a:r>
          </a:p>
        </p:txBody>
      </p:sp>
      <p:sp>
        <p:nvSpPr>
          <p:cNvPr id="5" name="TextBox 4"/>
          <p:cNvSpPr txBox="1"/>
          <p:nvPr/>
        </p:nvSpPr>
        <p:spPr>
          <a:xfrm>
            <a:off x="291590" y="6312179"/>
            <a:ext cx="11773051" cy="261610"/>
          </a:xfrm>
          <a:prstGeom prst="rect">
            <a:avLst/>
          </a:prstGeom>
          <a:noFill/>
        </p:spPr>
        <p:txBody>
          <a:bodyPr wrap="square" rtlCol="0">
            <a:spAutoFit/>
          </a:bodyPr>
          <a:lstStyle/>
          <a:p>
            <a:r>
              <a:rPr lang="en-US" sz="1100" dirty="0"/>
              <a:t>Source: Internal Revenue Code (IRC) section 7702B</a:t>
            </a:r>
          </a:p>
        </p:txBody>
      </p:sp>
    </p:spTree>
    <p:extLst>
      <p:ext uri="{BB962C8B-B14F-4D97-AF65-F5344CB8AC3E}">
        <p14:creationId xmlns:p14="http://schemas.microsoft.com/office/powerpoint/2010/main" val="2100646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Chuck (employee)</a:t>
            </a:r>
          </a:p>
        </p:txBody>
      </p:sp>
      <p:pic>
        <p:nvPicPr>
          <p:cNvPr id="10" name="Picture 9"/>
          <p:cNvPicPr>
            <a:picLocks noChangeAspect="1"/>
          </p:cNvPicPr>
          <p:nvPr/>
        </p:nvPicPr>
        <p:blipFill>
          <a:blip r:embed="rId3"/>
          <a:stretch>
            <a:fillRect/>
          </a:stretch>
        </p:blipFill>
        <p:spPr>
          <a:xfrm>
            <a:off x="1359409" y="2559162"/>
            <a:ext cx="1320150" cy="1295400"/>
          </a:xfrm>
          <a:prstGeom prst="rect">
            <a:avLst/>
          </a:prstGeom>
        </p:spPr>
      </p:pic>
      <p:sp>
        <p:nvSpPr>
          <p:cNvPr id="11" name="TextBox 10"/>
          <p:cNvSpPr txBox="1"/>
          <p:nvPr/>
        </p:nvSpPr>
        <p:spPr>
          <a:xfrm>
            <a:off x="290464" y="3841218"/>
            <a:ext cx="4600833" cy="369332"/>
          </a:xfrm>
          <a:prstGeom prst="rect">
            <a:avLst/>
          </a:prstGeom>
          <a:noFill/>
        </p:spPr>
        <p:txBody>
          <a:bodyPr wrap="square" rtlCol="0">
            <a:spAutoFit/>
          </a:bodyPr>
          <a:lstStyle/>
          <a:p>
            <a:r>
              <a:rPr lang="en-US" dirty="0"/>
              <a:t>Annual business tax deduction of $10,000</a:t>
            </a:r>
          </a:p>
        </p:txBody>
      </p:sp>
      <p:grpSp>
        <p:nvGrpSpPr>
          <p:cNvPr id="12" name="Group 11"/>
          <p:cNvGrpSpPr/>
          <p:nvPr/>
        </p:nvGrpSpPr>
        <p:grpSpPr>
          <a:xfrm>
            <a:off x="6238926" y="2380866"/>
            <a:ext cx="1440180" cy="1284707"/>
            <a:chOff x="8652810" y="2395028"/>
            <a:chExt cx="1440180" cy="1284707"/>
          </a:xfrm>
        </p:grpSpPr>
        <p:pic>
          <p:nvPicPr>
            <p:cNvPr id="13" name="Picture 12"/>
            <p:cNvPicPr>
              <a:picLocks noChangeAspect="1"/>
            </p:cNvPicPr>
            <p:nvPr/>
          </p:nvPicPr>
          <p:blipFill>
            <a:blip r:embed="rId4"/>
            <a:stretch>
              <a:fillRect/>
            </a:stretch>
          </p:blipFill>
          <p:spPr>
            <a:xfrm>
              <a:off x="8652810" y="2395028"/>
              <a:ext cx="1439880" cy="915375"/>
            </a:xfrm>
            <a:prstGeom prst="rect">
              <a:avLst/>
            </a:prstGeom>
          </p:spPr>
        </p:pic>
        <p:sp>
          <p:nvSpPr>
            <p:cNvPr id="14" name="TextBox 13"/>
            <p:cNvSpPr txBox="1"/>
            <p:nvPr/>
          </p:nvSpPr>
          <p:spPr>
            <a:xfrm>
              <a:off x="8778540" y="3310403"/>
              <a:ext cx="1314450" cy="369332"/>
            </a:xfrm>
            <a:prstGeom prst="rect">
              <a:avLst/>
            </a:prstGeom>
            <a:noFill/>
          </p:spPr>
          <p:txBody>
            <a:bodyPr wrap="square" rtlCol="0">
              <a:spAutoFit/>
            </a:bodyPr>
            <a:lstStyle/>
            <a:p>
              <a:pPr algn="ctr"/>
              <a:r>
                <a:rPr lang="en-US" b="1" dirty="0"/>
                <a:t>Chuck</a:t>
              </a:r>
            </a:p>
          </p:txBody>
        </p:sp>
      </p:grpSp>
      <p:sp>
        <p:nvSpPr>
          <p:cNvPr id="15" name="TextBox 14"/>
          <p:cNvSpPr txBox="1"/>
          <p:nvPr/>
        </p:nvSpPr>
        <p:spPr>
          <a:xfrm>
            <a:off x="5647415" y="3841218"/>
            <a:ext cx="4001421" cy="369332"/>
          </a:xfrm>
          <a:prstGeom prst="rect">
            <a:avLst/>
          </a:prstGeom>
          <a:noFill/>
        </p:spPr>
        <p:txBody>
          <a:bodyPr wrap="square" rtlCol="0">
            <a:spAutoFit/>
          </a:bodyPr>
          <a:lstStyle/>
          <a:p>
            <a:r>
              <a:rPr lang="en-US" dirty="0"/>
              <a:t>Includes $5,473.13 in W-2 income</a:t>
            </a:r>
          </a:p>
        </p:txBody>
      </p:sp>
      <p:pic>
        <p:nvPicPr>
          <p:cNvPr id="16" name="Picture 15"/>
          <p:cNvPicPr>
            <a:picLocks noChangeAspect="1"/>
          </p:cNvPicPr>
          <p:nvPr/>
        </p:nvPicPr>
        <p:blipFill>
          <a:blip r:embed="rId5"/>
          <a:stretch>
            <a:fillRect/>
          </a:stretch>
        </p:blipFill>
        <p:spPr>
          <a:xfrm>
            <a:off x="3629830" y="2993051"/>
            <a:ext cx="1675575" cy="266700"/>
          </a:xfrm>
          <a:prstGeom prst="rect">
            <a:avLst/>
          </a:prstGeom>
        </p:spPr>
      </p:pic>
      <p:sp>
        <p:nvSpPr>
          <p:cNvPr id="19" name="TextBox 18"/>
          <p:cNvSpPr txBox="1"/>
          <p:nvPr/>
        </p:nvSpPr>
        <p:spPr>
          <a:xfrm>
            <a:off x="876300" y="6310382"/>
            <a:ext cx="6551525" cy="276999"/>
          </a:xfrm>
          <a:prstGeom prst="rect">
            <a:avLst/>
          </a:prstGeom>
          <a:noFill/>
        </p:spPr>
        <p:txBody>
          <a:bodyPr wrap="square" rtlCol="0">
            <a:spAutoFit/>
          </a:bodyPr>
          <a:lstStyle/>
          <a:p>
            <a:r>
              <a:rPr lang="en-US" sz="1200" dirty="0"/>
              <a:t>This is a hypothetical example for illustrative purposes only.</a:t>
            </a:r>
          </a:p>
        </p:txBody>
      </p:sp>
      <p:pic>
        <p:nvPicPr>
          <p:cNvPr id="18" name="Picture 17"/>
          <p:cNvPicPr>
            <a:picLocks noChangeAspect="1"/>
          </p:cNvPicPr>
          <p:nvPr/>
        </p:nvPicPr>
        <p:blipFill>
          <a:blip r:embed="rId6"/>
          <a:stretch>
            <a:fillRect/>
          </a:stretch>
        </p:blipFill>
        <p:spPr>
          <a:xfrm>
            <a:off x="958117" y="2273934"/>
            <a:ext cx="1580952" cy="1485714"/>
          </a:xfrm>
          <a:prstGeom prst="rect">
            <a:avLst/>
          </a:prstGeom>
        </p:spPr>
      </p:pic>
      <p:grpSp>
        <p:nvGrpSpPr>
          <p:cNvPr id="20" name="Group 19"/>
          <p:cNvGrpSpPr/>
          <p:nvPr/>
        </p:nvGrpSpPr>
        <p:grpSpPr>
          <a:xfrm>
            <a:off x="6111794" y="2335338"/>
            <a:ext cx="1523244" cy="1401467"/>
            <a:chOff x="6997700" y="2335338"/>
            <a:chExt cx="1523244" cy="1401467"/>
          </a:xfrm>
        </p:grpSpPr>
        <p:pic>
          <p:nvPicPr>
            <p:cNvPr id="21" name="Picture 20"/>
            <p:cNvPicPr>
              <a:picLocks noChangeAspect="1"/>
            </p:cNvPicPr>
            <p:nvPr/>
          </p:nvPicPr>
          <p:blipFill>
            <a:blip r:embed="rId7"/>
            <a:stretch>
              <a:fillRect/>
            </a:stretch>
          </p:blipFill>
          <p:spPr>
            <a:xfrm>
              <a:off x="7104130" y="2335338"/>
              <a:ext cx="1076190" cy="1342857"/>
            </a:xfrm>
            <a:prstGeom prst="rect">
              <a:avLst/>
            </a:prstGeom>
          </p:spPr>
        </p:pic>
        <p:sp>
          <p:nvSpPr>
            <p:cNvPr id="22" name="Rectangle 21"/>
            <p:cNvSpPr/>
            <p:nvPr/>
          </p:nvSpPr>
          <p:spPr>
            <a:xfrm>
              <a:off x="6997700" y="3318361"/>
              <a:ext cx="1523244" cy="359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49700" y="3259751"/>
              <a:ext cx="1160848" cy="477054"/>
            </a:xfrm>
            <a:prstGeom prst="rect">
              <a:avLst/>
            </a:prstGeom>
            <a:noFill/>
          </p:spPr>
          <p:txBody>
            <a:bodyPr wrap="square" rtlCol="0">
              <a:spAutoFit/>
            </a:bodyPr>
            <a:lstStyle/>
            <a:p>
              <a:r>
                <a:rPr lang="en-US" sz="2500" dirty="0">
                  <a:solidFill>
                    <a:schemeClr val="tx2"/>
                  </a:solidFill>
                  <a:latin typeface="HurmeGeometricSans4 Bold" panose="020B0800020000000000" pitchFamily="34" charset="0"/>
                </a:rPr>
                <a:t>Chuck</a:t>
              </a:r>
            </a:p>
          </p:txBody>
        </p:sp>
      </p:grpSp>
      <p:sp>
        <p:nvSpPr>
          <p:cNvPr id="17" name="TextBox 16"/>
          <p:cNvSpPr txBox="1"/>
          <p:nvPr/>
        </p:nvSpPr>
        <p:spPr>
          <a:xfrm>
            <a:off x="5733143" y="4314963"/>
            <a:ext cx="6656692" cy="1826141"/>
          </a:xfrm>
          <a:prstGeom prst="rect">
            <a:avLst/>
          </a:prstGeom>
          <a:noFill/>
        </p:spPr>
        <p:txBody>
          <a:bodyPr wrap="square" rtlCol="0">
            <a:spAutoFit/>
          </a:bodyPr>
          <a:lstStyle/>
          <a:p>
            <a:pPr>
              <a:spcBef>
                <a:spcPts val="400"/>
              </a:spcBef>
            </a:pPr>
            <a:r>
              <a:rPr lang="en-US" sz="1600" dirty="0"/>
              <a:t>$70,000 in premium paid over 7 years</a:t>
            </a:r>
          </a:p>
          <a:p>
            <a:pPr lvl="1">
              <a:spcBef>
                <a:spcPts val="400"/>
              </a:spcBef>
            </a:pPr>
            <a:r>
              <a:rPr lang="en-US" sz="1600" dirty="0"/>
              <a:t>Annual premium: $10,000</a:t>
            </a:r>
          </a:p>
          <a:p>
            <a:pPr lvl="2">
              <a:spcBef>
                <a:spcPts val="400"/>
              </a:spcBef>
            </a:pPr>
            <a:r>
              <a:rPr lang="en-US" sz="1600" dirty="0"/>
              <a:t>Face amount: $5,473.13</a:t>
            </a:r>
          </a:p>
          <a:p>
            <a:pPr lvl="2">
              <a:spcBef>
                <a:spcPts val="400"/>
              </a:spcBef>
            </a:pPr>
            <a:r>
              <a:rPr lang="en-US" sz="1600" dirty="0"/>
              <a:t>Acceleration for Long-Term Care Agreement: $961.73</a:t>
            </a:r>
          </a:p>
          <a:p>
            <a:pPr lvl="2">
              <a:spcBef>
                <a:spcPts val="400"/>
              </a:spcBef>
            </a:pPr>
            <a:r>
              <a:rPr lang="en-US" sz="1600" dirty="0"/>
              <a:t>Extension of Long-Term Care Agreement: $711.61</a:t>
            </a:r>
          </a:p>
          <a:p>
            <a:pPr lvl="2">
              <a:spcBef>
                <a:spcPts val="400"/>
              </a:spcBef>
            </a:pPr>
            <a:r>
              <a:rPr lang="en-US" sz="1600" dirty="0"/>
              <a:t>Long-Term Care Inflation Protection Agreement: $2,853.56</a:t>
            </a:r>
          </a:p>
        </p:txBody>
      </p:sp>
    </p:spTree>
    <p:extLst>
      <p:ext uri="{BB962C8B-B14F-4D97-AF65-F5344CB8AC3E}">
        <p14:creationId xmlns:p14="http://schemas.microsoft.com/office/powerpoint/2010/main" val="3596666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Any questions?</a:t>
            </a:r>
          </a:p>
        </p:txBody>
      </p:sp>
      <p:pic>
        <p:nvPicPr>
          <p:cNvPr id="3" name="Picture 2" descr="icon-people-talking-white.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179" y="5135466"/>
            <a:ext cx="1570376" cy="1570376"/>
          </a:xfrm>
          <a:prstGeom prst="rect">
            <a:avLst/>
          </a:prstGeom>
        </p:spPr>
      </p:pic>
    </p:spTree>
    <p:extLst>
      <p:ext uri="{BB962C8B-B14F-4D97-AF65-F5344CB8AC3E}">
        <p14:creationId xmlns:p14="http://schemas.microsoft.com/office/powerpoint/2010/main" val="3116941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txBox="1">
            <a:spLocks/>
          </p:cNvSpPr>
          <p:nvPr/>
        </p:nvSpPr>
        <p:spPr>
          <a:xfrm>
            <a:off x="672328" y="1086857"/>
            <a:ext cx="10648378" cy="4241133"/>
          </a:xfrm>
          <a:prstGeom prst="rect">
            <a:avLst/>
          </a:prstGeom>
        </p:spPr>
        <p:txBody>
          <a:bodyPr vert="horz" lIns="0" tIns="0" rIns="0" bIns="0" rtlCol="0">
            <a:noAutofit/>
          </a:bodyPr>
          <a:lstStyle>
            <a:lvl1pPr marL="0" eaLnBrk="1" hangingPunct="1">
              <a:lnSpc>
                <a:spcPts val="1800"/>
              </a:lnSpc>
              <a:spcAft>
                <a:spcPts val="1000"/>
              </a:spcAft>
              <a:defRPr sz="1400" spc="20">
                <a:solidFill>
                  <a:schemeClr val="tx1">
                    <a:lumMod val="75000"/>
                    <a:lumOff val="25000"/>
                  </a:schemeClr>
                </a:solidFill>
                <a:latin typeface="+mn-lt"/>
                <a:ea typeface="+mn-ea"/>
                <a:cs typeface="+mn-cs"/>
              </a:defRPr>
            </a:lvl1pPr>
            <a:lvl2pPr marL="182880" indent="-182880" eaLnBrk="1" hangingPunct="1">
              <a:lnSpc>
                <a:spcPts val="1800"/>
              </a:lnSpc>
              <a:spcBef>
                <a:spcPts val="1200"/>
              </a:spcBef>
              <a:buClr>
                <a:schemeClr val="accent2"/>
              </a:buClr>
              <a:buSzPct val="75000"/>
              <a:buFont typeface="Arial" panose="020B0604020202020204" pitchFamily="34" charset="0"/>
              <a:buChar char="•"/>
              <a:defRPr sz="1400" spc="20">
                <a:solidFill>
                  <a:schemeClr val="tx1">
                    <a:lumMod val="75000"/>
                    <a:lumOff val="25000"/>
                  </a:schemeClr>
                </a:solidFill>
                <a:latin typeface="+mn-lt"/>
                <a:ea typeface="+mn-ea"/>
                <a:cs typeface="+mn-cs"/>
              </a:defRPr>
            </a:lvl2pPr>
            <a:lvl3pPr marL="182880" indent="-182880" eaLnBrk="1" hangingPunct="1">
              <a:lnSpc>
                <a:spcPts val="1800"/>
              </a:lnSpc>
              <a:spcBef>
                <a:spcPts val="1200"/>
              </a:spcBef>
              <a:buClr>
                <a:schemeClr val="accent2"/>
              </a:buClr>
              <a:buSzPct val="75000"/>
              <a:buFont typeface="Arial" panose="020B0604020202020204" pitchFamily="34" charset="0"/>
              <a:buChar char="•"/>
              <a:defRPr sz="1400" spc="20">
                <a:solidFill>
                  <a:schemeClr val="tx1">
                    <a:lumMod val="75000"/>
                    <a:lumOff val="25000"/>
                  </a:schemeClr>
                </a:solidFill>
                <a:latin typeface="+mn-lt"/>
                <a:ea typeface="+mn-ea"/>
                <a:cs typeface="+mn-cs"/>
              </a:defRPr>
            </a:lvl3pPr>
            <a:lvl4pPr marL="182880" indent="-182880" eaLnBrk="1" hangingPunct="1">
              <a:lnSpc>
                <a:spcPts val="1800"/>
              </a:lnSpc>
              <a:spcBef>
                <a:spcPts val="1200"/>
              </a:spcBef>
              <a:buClr>
                <a:schemeClr val="accent2"/>
              </a:buClr>
              <a:buSzPct val="75000"/>
              <a:buFont typeface="Arial" panose="020B0604020202020204" pitchFamily="34" charset="0"/>
              <a:buChar char="•"/>
              <a:defRPr sz="1400" spc="20">
                <a:solidFill>
                  <a:schemeClr val="tx1">
                    <a:lumMod val="75000"/>
                    <a:lumOff val="25000"/>
                  </a:schemeClr>
                </a:solidFill>
                <a:latin typeface="+mn-lt"/>
                <a:ea typeface="+mn-ea"/>
                <a:cs typeface="+mn-cs"/>
              </a:defRPr>
            </a:lvl4pPr>
            <a:lvl5pPr marL="182880" indent="-182880" eaLnBrk="1" hangingPunct="1">
              <a:lnSpc>
                <a:spcPts val="1800"/>
              </a:lnSpc>
              <a:spcBef>
                <a:spcPts val="1200"/>
              </a:spcBef>
              <a:buClr>
                <a:schemeClr val="accent2"/>
              </a:buClr>
              <a:buSzPct val="75000"/>
              <a:buFont typeface="Arial" panose="020B0604020202020204" pitchFamily="34" charset="0"/>
              <a:buChar char="•"/>
              <a:defRPr sz="1400" spc="20">
                <a:solidFill>
                  <a:schemeClr val="tx1">
                    <a:lumMod val="75000"/>
                    <a:lumOff val="2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defTabSz="914400">
              <a:lnSpc>
                <a:spcPts val="800"/>
              </a:lnSpc>
            </a:pPr>
            <a:r>
              <a:rPr lang="en-US" sz="750" kern="0" dirty="0">
                <a:cs typeface="Arial"/>
              </a:rPr>
              <a:t>SecureCare may not cover all of the costs associated with long-term care or terminal illness the insured incurs. This product is generally not subject to health insurance requirements. This product is not a state-approved Partnership for Long Term Care Program product, and is not a Medicare Supplement policy. Receipt of a long-term care or terminal illness benefit payment under this product may adversely affect eligibility for Medicaid or other government benefits or entitlements.</a:t>
            </a:r>
          </a:p>
          <a:p>
            <a:pPr>
              <a:lnSpc>
                <a:spcPts val="800"/>
              </a:lnSpc>
            </a:pPr>
            <a:r>
              <a:rPr lang="en-US" sz="750" dirty="0">
                <a:latin typeface="Arial" panose="020B0604020202020204" pitchFamily="34" charset="0"/>
                <a:cs typeface="Arial" panose="020B0604020202020204" pitchFamily="34" charset="0"/>
              </a:rPr>
              <a:t>SecureCare Universal Life Insurance includes the Acceleration for Long-Term Care Agreement. The Acceleration for Long-Term Care Agreement and Extension of Long-Term Care Benefits Agreements are tax qualified long-term care agreements that cover care such as nursing care, home and community based care, and informal care as defined in these agreements.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a:t>
            </a:r>
          </a:p>
          <a:p>
            <a:pPr>
              <a:lnSpc>
                <a:spcPts val="800"/>
              </a:lnSpc>
            </a:pPr>
            <a:r>
              <a:rPr lang="en-US" sz="750" dirty="0">
                <a:latin typeface="Arial" panose="020B0604020202020204" pitchFamily="34" charset="0"/>
                <a:cs typeface="Arial" panose="020B0604020202020204" pitchFamily="34" charset="0"/>
              </a:rPr>
              <a:t>This material may contain a general analysis of federal tax issues. It is not intended for, nor can it be used by any taxpayer for the purpose of avoiding federal tax penalties. This information is provided to support the promotion or marketing of ideas that may benefit a taxpayer. Taxpayers should seek the advice of their own tax and legal advisors regarding any tax and legal issues applicable to their specific circumstances. </a:t>
            </a:r>
          </a:p>
          <a:p>
            <a:pPr defTabSz="914400">
              <a:lnSpc>
                <a:spcPts val="800"/>
              </a:lnSpc>
            </a:pPr>
            <a:r>
              <a:rPr lang="en-US" sz="750" kern="0" dirty="0">
                <a:latin typeface="Arial"/>
                <a:cs typeface="Arial"/>
              </a:rPr>
              <a:t>Guarantees are subject to the terms and conditions of the policy and the financial strength and claims-paying ability of the issuing company.</a:t>
            </a:r>
          </a:p>
          <a:p>
            <a:pPr>
              <a:lnSpc>
                <a:spcPts val="800"/>
              </a:lnSpc>
            </a:pPr>
            <a:r>
              <a:rPr lang="en-US" sz="750" dirty="0">
                <a:latin typeface="Arial" panose="020B0604020202020204" pitchFamily="34" charset="0"/>
                <a:cs typeface="Arial" panose="020B0604020202020204" pitchFamily="34" charset="0"/>
              </a:rPr>
              <a:t>The death proceeds will be reduced by a long-term care or terminal illness benefit payment under this policy. Please consult a tax advisor regarding long-term care benefit payments, terminal illness benefit payments, or when taking a loan or withdrawal from a life insurance contract</a:t>
            </a:r>
          </a:p>
          <a:p>
            <a:pPr defTabSz="914400">
              <a:lnSpc>
                <a:spcPts val="800"/>
              </a:lnSpc>
            </a:pPr>
            <a:r>
              <a:rPr lang="en-US" sz="750" kern="0" dirty="0">
                <a:solidFill>
                  <a:schemeClr val="bg1">
                    <a:lumMod val="50000"/>
                  </a:schemeClr>
                </a:solidFill>
                <a:latin typeface="Arial"/>
                <a:cs typeface="Arial"/>
              </a:rPr>
              <a:t>Life insurance products contain fees, such as mortality and expense charges, and may contain restrictions, such as surrender periods.</a:t>
            </a:r>
            <a:br>
              <a:rPr lang="en-US" sz="750" kern="0">
                <a:solidFill>
                  <a:schemeClr val="bg1">
                    <a:lumMod val="50000"/>
                  </a:schemeClr>
                </a:solidFill>
                <a:latin typeface="Arial"/>
                <a:cs typeface="Arial"/>
              </a:rPr>
            </a:br>
            <a:r>
              <a:rPr lang="en-US" sz="750" kern="0">
                <a:solidFill>
                  <a:schemeClr val="bg1">
                    <a:lumMod val="50000"/>
                  </a:schemeClr>
                </a:solidFill>
                <a:cs typeface="Arial"/>
              </a:rPr>
              <a:t>The </a:t>
            </a:r>
            <a:r>
              <a:rPr lang="en-US" sz="750" kern="0" dirty="0">
                <a:solidFill>
                  <a:schemeClr val="bg1">
                    <a:lumMod val="50000"/>
                  </a:schemeClr>
                </a:solidFill>
                <a:cs typeface="Arial"/>
              </a:rPr>
              <a:t>optional Long-Term Care Inflation Protection Agreement is available with 3% simple interest, 3% compound interest, 5% simple interest or 5% compound interest. </a:t>
            </a:r>
          </a:p>
          <a:p>
            <a:pPr defTabSz="914400">
              <a:lnSpc>
                <a:spcPts val="800"/>
              </a:lnSpc>
            </a:pPr>
            <a:r>
              <a:rPr lang="en-US" sz="750" kern="0" dirty="0">
                <a:solidFill>
                  <a:schemeClr val="bg1">
                    <a:lumMod val="50000"/>
                  </a:schemeClr>
                </a:solidFill>
                <a:latin typeface="Arial"/>
                <a:cs typeface="Arial"/>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defTabSz="914400">
              <a:lnSpc>
                <a:spcPts val="800"/>
              </a:lnSpc>
            </a:pPr>
            <a:r>
              <a:rPr lang="en-US" sz="750" kern="0" dirty="0">
                <a:solidFill>
                  <a:schemeClr val="bg1">
                    <a:lumMod val="50000"/>
                  </a:schemeClr>
                </a:solidFill>
                <a:latin typeface="Arial"/>
                <a:cs typeface="Arial"/>
              </a:rPr>
              <a:t>Products may not be available in all states.  Product features, including limitations and exclusions, may vary by state</a:t>
            </a:r>
          </a:p>
          <a:p>
            <a:pPr defTabSz="914400">
              <a:lnSpc>
                <a:spcPts val="800"/>
              </a:lnSpc>
            </a:pPr>
            <a:r>
              <a:rPr lang="en-US" sz="750" kern="0" dirty="0">
                <a:solidFill>
                  <a:schemeClr val="bg1">
                    <a:lumMod val="50000"/>
                  </a:schemeClr>
                </a:solidFill>
                <a:cs typeface="Arial"/>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affiliates, have a financial interest in the sale of their products.</a:t>
            </a:r>
          </a:p>
          <a:p>
            <a:pPr>
              <a:lnSpc>
                <a:spcPts val="1000"/>
              </a:lnSpc>
            </a:pPr>
            <a:r>
              <a:rPr lang="en-US" sz="750" b="1" dirty="0">
                <a:latin typeface="Arial"/>
                <a:cs typeface="Arial"/>
              </a:rPr>
              <a:t>INSURANCE PRODUCTS ISSUED BY MINNESOTA LIFE INSURANCE COMPANY </a:t>
            </a:r>
            <a:r>
              <a:rPr lang="en-US" sz="750" dirty="0">
                <a:latin typeface="Arial"/>
                <a:cs typeface="Arial"/>
              </a:rPr>
              <a:t>or Securian Life Insurance Company, a New York authorized insurer. Minnesota Life is not an authorized New York insurer and does not do insurance business in New York. Both companies are headquartered in Saint Paul, MN. Product availability and features may vary by state. Each insurer is solely responsible for the financial obligations under the policies or contracts it issues.</a:t>
            </a:r>
          </a:p>
          <a:p>
            <a:pPr>
              <a:lnSpc>
                <a:spcPts val="1000"/>
              </a:lnSpc>
            </a:pPr>
            <a:r>
              <a:rPr lang="en-US" sz="750" dirty="0">
                <a:cs typeface="Arial"/>
              </a:rPr>
              <a:t>Securian Financial is the marketing name for Securian Financial Group, Inc., and its affiliates. Minnesota Life Insurance Company and Securian Life Insurance Company are affiliates of Securian Financial Group, Inc. </a:t>
            </a:r>
            <a:r>
              <a:rPr lang="en-US" sz="750" dirty="0">
                <a:latin typeface="Arial"/>
                <a:cs typeface="Arial"/>
              </a:rPr>
              <a:t>Securian Financial is the marketing name for Securian Financial Group, Inc., and its affiliates.</a:t>
            </a:r>
          </a:p>
          <a:p>
            <a:pPr>
              <a:lnSpc>
                <a:spcPts val="1000"/>
              </a:lnSpc>
            </a:pPr>
            <a:r>
              <a:rPr lang="en-US" sz="900" b="1" dirty="0">
                <a:latin typeface="Arial"/>
                <a:cs typeface="Arial"/>
              </a:rPr>
              <a:t>For financial professional use only. Not for use with the public. </a:t>
            </a:r>
            <a:r>
              <a:rPr lang="en-US" sz="750" dirty="0">
                <a:latin typeface="Arial"/>
                <a:cs typeface="Arial"/>
              </a:rPr>
              <a:t>This material may not be reproduced in any way where it would be accessible to the general public.</a:t>
            </a:r>
            <a:endParaRPr lang="en-US" sz="800" dirty="0"/>
          </a:p>
        </p:txBody>
      </p:sp>
      <p:sp>
        <p:nvSpPr>
          <p:cNvPr id="6" name="Text Placeholder 3"/>
          <p:cNvSpPr txBox="1">
            <a:spLocks/>
          </p:cNvSpPr>
          <p:nvPr/>
        </p:nvSpPr>
        <p:spPr>
          <a:xfrm>
            <a:off x="0" y="5758004"/>
            <a:ext cx="6591300" cy="1099996"/>
          </a:xfrm>
          <a:prstGeom prst="rect">
            <a:avLst/>
          </a:prstGeom>
        </p:spPr>
        <p:txBody>
          <a:bodyPr vert="horz" lIns="0" tIns="0" rIns="0" bIns="457200" rtlCol="0" anchor="b" anchorCtr="0">
            <a:noAutofit/>
          </a:bodyPr>
          <a:lstStyle>
            <a:lvl1pPr marL="452437" indent="0" algn="l" defTabSz="914400" rtl="0" eaLnBrk="1" latinLnBrk="0" hangingPunct="1">
              <a:lnSpc>
                <a:spcPts val="2600"/>
              </a:lnSpc>
              <a:spcBef>
                <a:spcPts val="1000"/>
              </a:spcBef>
              <a:buFont typeface="Arial" panose="020B0604020202020204" pitchFamily="34" charset="0"/>
              <a:buNone/>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a:lnSpc>
                <a:spcPts val="850"/>
              </a:lnSpc>
              <a:spcBef>
                <a:spcPts val="0"/>
              </a:spcBef>
              <a:spcAft>
                <a:spcPts val="450"/>
              </a:spcAft>
            </a:pPr>
            <a:r>
              <a:rPr lang="en-US" sz="800" b="1" spc="15" dirty="0">
                <a:solidFill>
                  <a:srgbClr val="0C7B3F"/>
                </a:solidFill>
                <a:latin typeface="Arial-BoldMT"/>
                <a:ea typeface="Times New Roman" panose="02020603050405020304" pitchFamily="18" charset="0"/>
                <a:cs typeface="Arial-BoldMT"/>
              </a:rPr>
              <a:t>securian.com</a:t>
            </a:r>
          </a:p>
          <a:p>
            <a:pPr marL="685800">
              <a:lnSpc>
                <a:spcPts val="800"/>
              </a:lnSpc>
              <a:spcBef>
                <a:spcPts val="0"/>
              </a:spcBef>
              <a:spcAft>
                <a:spcPts val="450"/>
              </a:spcAft>
              <a:tabLst>
                <a:tab pos="137160" algn="l"/>
                <a:tab pos="274320" algn="l"/>
                <a:tab pos="411480" algn="l"/>
              </a:tabLst>
            </a:pPr>
            <a:r>
              <a:rPr lang="en-US" sz="800" spc="5" dirty="0">
                <a:solidFill>
                  <a:srgbClr val="58595B"/>
                </a:solidFill>
                <a:latin typeface="ArialMT"/>
                <a:ea typeface="Times New Roman" panose="02020603050405020304" pitchFamily="18" charset="0"/>
                <a:cs typeface="ArialMT"/>
              </a:rPr>
              <a:t>400 Robert Street North, St. Paul, MN 55101-2098</a:t>
            </a:r>
            <a:br>
              <a:rPr lang="en-US" sz="800" spc="5" dirty="0">
                <a:solidFill>
                  <a:srgbClr val="58595B"/>
                </a:solidFill>
                <a:latin typeface="ArialMT"/>
                <a:ea typeface="Times New Roman" panose="02020603050405020304" pitchFamily="18" charset="0"/>
                <a:cs typeface="ArialMT"/>
              </a:rPr>
            </a:br>
            <a:r>
              <a:rPr lang="en-US" sz="800" spc="5" dirty="0">
                <a:solidFill>
                  <a:srgbClr val="58595B"/>
                </a:solidFill>
                <a:latin typeface="ArialMT"/>
                <a:ea typeface="Times New Roman" panose="02020603050405020304" pitchFamily="18" charset="0"/>
                <a:cs typeface="ArialMT"/>
              </a:rPr>
              <a:t>©2019 Securian Financial Group, Inc. All rights reserved.</a:t>
            </a:r>
          </a:p>
          <a:p>
            <a:pPr marL="685800">
              <a:lnSpc>
                <a:spcPts val="800"/>
              </a:lnSpc>
              <a:spcBef>
                <a:spcPts val="0"/>
              </a:spcBef>
              <a:spcAft>
                <a:spcPts val="450"/>
              </a:spcAft>
              <a:tabLst>
                <a:tab pos="137160" algn="l"/>
                <a:tab pos="274320" algn="l"/>
                <a:tab pos="411480" algn="l"/>
              </a:tabLst>
            </a:pPr>
            <a:r>
              <a:rPr lang="en-US" sz="800" spc="5" dirty="0">
                <a:solidFill>
                  <a:srgbClr val="58595B"/>
                </a:solidFill>
                <a:latin typeface="ArialMT"/>
                <a:ea typeface="Times New Roman" panose="02020603050405020304" pitchFamily="18" charset="0"/>
                <a:cs typeface="ArialMT"/>
              </a:rPr>
              <a:t>SECURECARETAX  Rev 1-2021  DOFU 1-2019</a:t>
            </a:r>
            <a:br>
              <a:rPr lang="en-US" sz="800" spc="5" dirty="0">
                <a:solidFill>
                  <a:srgbClr val="58595B"/>
                </a:solidFill>
                <a:latin typeface="ArialMT"/>
                <a:ea typeface="Times New Roman" panose="02020603050405020304" pitchFamily="18" charset="0"/>
                <a:cs typeface="ArialMT"/>
              </a:rPr>
            </a:br>
            <a:r>
              <a:rPr lang="en-US" sz="800" spc="5" dirty="0">
                <a:solidFill>
                  <a:srgbClr val="58595B"/>
                </a:solidFill>
                <a:latin typeface="ArialMT"/>
                <a:ea typeface="Times New Roman" panose="02020603050405020304" pitchFamily="18" charset="0"/>
                <a:cs typeface="ArialMT"/>
              </a:rPr>
              <a:t>704341</a:t>
            </a:r>
          </a:p>
        </p:txBody>
      </p:sp>
    </p:spTree>
    <p:extLst>
      <p:ext uri="{BB962C8B-B14F-4D97-AF65-F5344CB8AC3E}">
        <p14:creationId xmlns:p14="http://schemas.microsoft.com/office/powerpoint/2010/main" val="330546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Two parts of a </a:t>
            </a:r>
            <a:r>
              <a:rPr lang="en-US" dirty="0" err="1"/>
              <a:t>SecureCare</a:t>
            </a:r>
            <a:r>
              <a:rPr lang="en-US" dirty="0"/>
              <a:t> product</a:t>
            </a:r>
          </a:p>
        </p:txBody>
      </p:sp>
      <p:sp>
        <p:nvSpPr>
          <p:cNvPr id="7" name="TextBox 6"/>
          <p:cNvSpPr txBox="1"/>
          <p:nvPr/>
        </p:nvSpPr>
        <p:spPr>
          <a:xfrm>
            <a:off x="914119" y="3276566"/>
            <a:ext cx="1586428" cy="369332"/>
          </a:xfrm>
          <a:prstGeom prst="rect">
            <a:avLst/>
          </a:prstGeom>
          <a:noFill/>
        </p:spPr>
        <p:txBody>
          <a:bodyPr wrap="square" rtlCol="0">
            <a:spAutoFit/>
          </a:bodyPr>
          <a:lstStyle/>
          <a:p>
            <a:r>
              <a:rPr lang="en-US" b="1" dirty="0"/>
              <a:t>Cash Value</a:t>
            </a:r>
          </a:p>
        </p:txBody>
      </p:sp>
      <p:sp>
        <p:nvSpPr>
          <p:cNvPr id="8" name="TextBox 7"/>
          <p:cNvSpPr txBox="1"/>
          <p:nvPr/>
        </p:nvSpPr>
        <p:spPr>
          <a:xfrm>
            <a:off x="578663" y="4134362"/>
            <a:ext cx="1921884" cy="369332"/>
          </a:xfrm>
          <a:prstGeom prst="rect">
            <a:avLst/>
          </a:prstGeom>
          <a:noFill/>
        </p:spPr>
        <p:txBody>
          <a:bodyPr wrap="square" rtlCol="0">
            <a:spAutoFit/>
          </a:bodyPr>
          <a:lstStyle/>
          <a:p>
            <a:r>
              <a:rPr lang="en-US" b="1" dirty="0"/>
              <a:t>No Cash Value</a:t>
            </a:r>
          </a:p>
        </p:txBody>
      </p:sp>
      <p:grpSp>
        <p:nvGrpSpPr>
          <p:cNvPr id="9" name="Group 8"/>
          <p:cNvGrpSpPr/>
          <p:nvPr/>
        </p:nvGrpSpPr>
        <p:grpSpPr>
          <a:xfrm>
            <a:off x="2493727" y="2820473"/>
            <a:ext cx="7333333" cy="2000737"/>
            <a:chOff x="2493727" y="2820473"/>
            <a:chExt cx="7333333" cy="2000737"/>
          </a:xfrm>
        </p:grpSpPr>
        <p:pic>
          <p:nvPicPr>
            <p:cNvPr id="4" name="Picture 3"/>
            <p:cNvPicPr>
              <a:picLocks noChangeAspect="1"/>
            </p:cNvPicPr>
            <p:nvPr/>
          </p:nvPicPr>
          <p:blipFill rotWithShape="1">
            <a:blip r:embed="rId3"/>
            <a:srcRect t="1283"/>
            <a:stretch/>
          </p:blipFill>
          <p:spPr>
            <a:xfrm>
              <a:off x="2493727" y="2987899"/>
              <a:ext cx="7333333" cy="1833311"/>
            </a:xfrm>
            <a:prstGeom prst="rect">
              <a:avLst/>
            </a:prstGeom>
          </p:spPr>
        </p:pic>
        <p:sp>
          <p:nvSpPr>
            <p:cNvPr id="5" name="Rectangle 4"/>
            <p:cNvSpPr/>
            <p:nvPr/>
          </p:nvSpPr>
          <p:spPr>
            <a:xfrm>
              <a:off x="5112913" y="2820473"/>
              <a:ext cx="4714147" cy="385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623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Individuals</a:t>
            </a:r>
            <a:br>
              <a:rPr lang="en-US" dirty="0"/>
            </a:br>
            <a:br>
              <a:rPr lang="en-US" dirty="0"/>
            </a:br>
            <a:endParaRPr lang="en-US" sz="3600" dirty="0"/>
          </a:p>
        </p:txBody>
      </p:sp>
      <p:sp>
        <p:nvSpPr>
          <p:cNvPr id="5" name="Freeform 5"/>
          <p:cNvSpPr>
            <a:spLocks noEditPoints="1"/>
          </p:cNvSpPr>
          <p:nvPr/>
        </p:nvSpPr>
        <p:spPr bwMode="auto">
          <a:xfrm>
            <a:off x="974662" y="5634491"/>
            <a:ext cx="334963" cy="598487"/>
          </a:xfrm>
          <a:custGeom>
            <a:avLst/>
            <a:gdLst>
              <a:gd name="T0" fmla="*/ 518 w 521"/>
              <a:gd name="T1" fmla="*/ 394 h 931"/>
              <a:gd name="T2" fmla="*/ 503 w 521"/>
              <a:gd name="T3" fmla="*/ 380 h 931"/>
              <a:gd name="T4" fmla="*/ 401 w 521"/>
              <a:gd name="T5" fmla="*/ 315 h 931"/>
              <a:gd name="T6" fmla="*/ 449 w 521"/>
              <a:gd name="T7" fmla="*/ 190 h 931"/>
              <a:gd name="T8" fmla="*/ 259 w 521"/>
              <a:gd name="T9" fmla="*/ 0 h 931"/>
              <a:gd name="T10" fmla="*/ 70 w 521"/>
              <a:gd name="T11" fmla="*/ 190 h 931"/>
              <a:gd name="T12" fmla="*/ 116 w 521"/>
              <a:gd name="T13" fmla="*/ 313 h 931"/>
              <a:gd name="T14" fmla="*/ 15 w 521"/>
              <a:gd name="T15" fmla="*/ 377 h 931"/>
              <a:gd name="T16" fmla="*/ 0 w 521"/>
              <a:gd name="T17" fmla="*/ 391 h 931"/>
              <a:gd name="T18" fmla="*/ 0 w 521"/>
              <a:gd name="T19" fmla="*/ 931 h 931"/>
              <a:gd name="T20" fmla="*/ 521 w 521"/>
              <a:gd name="T21" fmla="*/ 931 h 931"/>
              <a:gd name="T22" fmla="*/ 518 w 521"/>
              <a:gd name="T23" fmla="*/ 394 h 931"/>
              <a:gd name="T24" fmla="*/ 163 w 521"/>
              <a:gd name="T25" fmla="*/ 190 h 931"/>
              <a:gd name="T26" fmla="*/ 259 w 521"/>
              <a:gd name="T27" fmla="*/ 94 h 931"/>
              <a:gd name="T28" fmla="*/ 355 w 521"/>
              <a:gd name="T29" fmla="*/ 190 h 931"/>
              <a:gd name="T30" fmla="*/ 268 w 521"/>
              <a:gd name="T31" fmla="*/ 285 h 931"/>
              <a:gd name="T32" fmla="*/ 249 w 521"/>
              <a:gd name="T33" fmla="*/ 285 h 931"/>
              <a:gd name="T34" fmla="*/ 163 w 521"/>
              <a:gd name="T35" fmla="*/ 190 h 931"/>
              <a:gd name="T36" fmla="*/ 93 w 521"/>
              <a:gd name="T37" fmla="*/ 837 h 931"/>
              <a:gd name="T38" fmla="*/ 93 w 521"/>
              <a:gd name="T39" fmla="*/ 434 h 931"/>
              <a:gd name="T40" fmla="*/ 425 w 521"/>
              <a:gd name="T41" fmla="*/ 436 h 931"/>
              <a:gd name="T42" fmla="*/ 427 w 521"/>
              <a:gd name="T43" fmla="*/ 837 h 931"/>
              <a:gd name="T44" fmla="*/ 93 w 521"/>
              <a:gd name="T45" fmla="*/ 8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1" h="931">
                <a:moveTo>
                  <a:pt x="518" y="394"/>
                </a:moveTo>
                <a:cubicBezTo>
                  <a:pt x="503" y="380"/>
                  <a:pt x="503" y="380"/>
                  <a:pt x="503" y="380"/>
                </a:cubicBezTo>
                <a:cubicBezTo>
                  <a:pt x="472" y="352"/>
                  <a:pt x="438" y="330"/>
                  <a:pt x="401" y="315"/>
                </a:cubicBezTo>
                <a:cubicBezTo>
                  <a:pt x="431" y="281"/>
                  <a:pt x="449" y="238"/>
                  <a:pt x="449" y="190"/>
                </a:cubicBezTo>
                <a:cubicBezTo>
                  <a:pt x="449" y="85"/>
                  <a:pt x="364" y="0"/>
                  <a:pt x="259" y="0"/>
                </a:cubicBezTo>
                <a:cubicBezTo>
                  <a:pt x="155" y="0"/>
                  <a:pt x="70" y="85"/>
                  <a:pt x="70" y="190"/>
                </a:cubicBezTo>
                <a:cubicBezTo>
                  <a:pt x="70" y="237"/>
                  <a:pt x="87" y="280"/>
                  <a:pt x="116" y="313"/>
                </a:cubicBezTo>
                <a:cubicBezTo>
                  <a:pt x="80" y="329"/>
                  <a:pt x="45" y="350"/>
                  <a:pt x="15" y="377"/>
                </a:cubicBezTo>
                <a:cubicBezTo>
                  <a:pt x="0" y="391"/>
                  <a:pt x="0" y="391"/>
                  <a:pt x="0" y="391"/>
                </a:cubicBezTo>
                <a:cubicBezTo>
                  <a:pt x="0" y="931"/>
                  <a:pt x="0" y="931"/>
                  <a:pt x="0" y="931"/>
                </a:cubicBezTo>
                <a:cubicBezTo>
                  <a:pt x="521" y="931"/>
                  <a:pt x="521" y="931"/>
                  <a:pt x="521" y="931"/>
                </a:cubicBezTo>
                <a:lnTo>
                  <a:pt x="518" y="394"/>
                </a:lnTo>
                <a:close/>
                <a:moveTo>
                  <a:pt x="163" y="190"/>
                </a:moveTo>
                <a:cubicBezTo>
                  <a:pt x="163" y="137"/>
                  <a:pt x="206" y="94"/>
                  <a:pt x="259" y="94"/>
                </a:cubicBezTo>
                <a:cubicBezTo>
                  <a:pt x="312" y="94"/>
                  <a:pt x="355" y="137"/>
                  <a:pt x="355" y="190"/>
                </a:cubicBezTo>
                <a:cubicBezTo>
                  <a:pt x="355" y="240"/>
                  <a:pt x="317" y="281"/>
                  <a:pt x="268" y="285"/>
                </a:cubicBezTo>
                <a:cubicBezTo>
                  <a:pt x="262" y="285"/>
                  <a:pt x="255" y="285"/>
                  <a:pt x="249" y="285"/>
                </a:cubicBezTo>
                <a:cubicBezTo>
                  <a:pt x="201" y="280"/>
                  <a:pt x="163" y="239"/>
                  <a:pt x="163" y="190"/>
                </a:cubicBezTo>
                <a:close/>
                <a:moveTo>
                  <a:pt x="93" y="837"/>
                </a:moveTo>
                <a:cubicBezTo>
                  <a:pt x="93" y="434"/>
                  <a:pt x="93" y="434"/>
                  <a:pt x="93" y="434"/>
                </a:cubicBezTo>
                <a:cubicBezTo>
                  <a:pt x="188" y="360"/>
                  <a:pt x="329" y="361"/>
                  <a:pt x="425" y="436"/>
                </a:cubicBezTo>
                <a:cubicBezTo>
                  <a:pt x="427" y="837"/>
                  <a:pt x="427" y="837"/>
                  <a:pt x="427" y="837"/>
                </a:cubicBezTo>
                <a:lnTo>
                  <a:pt x="93" y="8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1442974" y="5755141"/>
            <a:ext cx="309563" cy="477837"/>
          </a:xfrm>
          <a:custGeom>
            <a:avLst/>
            <a:gdLst>
              <a:gd name="T0" fmla="*/ 480 w 480"/>
              <a:gd name="T1" fmla="*/ 360 h 744"/>
              <a:gd name="T2" fmla="*/ 465 w 480"/>
              <a:gd name="T3" fmla="*/ 346 h 744"/>
              <a:gd name="T4" fmla="*/ 377 w 480"/>
              <a:gd name="T5" fmla="*/ 289 h 744"/>
              <a:gd name="T6" fmla="*/ 417 w 480"/>
              <a:gd name="T7" fmla="*/ 176 h 744"/>
              <a:gd name="T8" fmla="*/ 240 w 480"/>
              <a:gd name="T9" fmla="*/ 0 h 744"/>
              <a:gd name="T10" fmla="*/ 64 w 480"/>
              <a:gd name="T11" fmla="*/ 176 h 744"/>
              <a:gd name="T12" fmla="*/ 103 w 480"/>
              <a:gd name="T13" fmla="*/ 287 h 744"/>
              <a:gd name="T14" fmla="*/ 15 w 480"/>
              <a:gd name="T15" fmla="*/ 344 h 744"/>
              <a:gd name="T16" fmla="*/ 0 w 480"/>
              <a:gd name="T17" fmla="*/ 358 h 744"/>
              <a:gd name="T18" fmla="*/ 0 w 480"/>
              <a:gd name="T19" fmla="*/ 744 h 744"/>
              <a:gd name="T20" fmla="*/ 480 w 480"/>
              <a:gd name="T21" fmla="*/ 744 h 744"/>
              <a:gd name="T22" fmla="*/ 480 w 480"/>
              <a:gd name="T23" fmla="*/ 360 h 744"/>
              <a:gd name="T24" fmla="*/ 157 w 480"/>
              <a:gd name="T25" fmla="*/ 176 h 744"/>
              <a:gd name="T26" fmla="*/ 240 w 480"/>
              <a:gd name="T27" fmla="*/ 93 h 744"/>
              <a:gd name="T28" fmla="*/ 324 w 480"/>
              <a:gd name="T29" fmla="*/ 176 h 744"/>
              <a:gd name="T30" fmla="*/ 249 w 480"/>
              <a:gd name="T31" fmla="*/ 259 h 744"/>
              <a:gd name="T32" fmla="*/ 231 w 480"/>
              <a:gd name="T33" fmla="*/ 259 h 744"/>
              <a:gd name="T34" fmla="*/ 157 w 480"/>
              <a:gd name="T35" fmla="*/ 176 h 744"/>
              <a:gd name="T36" fmla="*/ 94 w 480"/>
              <a:gd name="T37" fmla="*/ 650 h 744"/>
              <a:gd name="T38" fmla="*/ 94 w 480"/>
              <a:gd name="T39" fmla="*/ 400 h 744"/>
              <a:gd name="T40" fmla="*/ 387 w 480"/>
              <a:gd name="T41" fmla="*/ 403 h 744"/>
              <a:gd name="T42" fmla="*/ 387 w 480"/>
              <a:gd name="T43" fmla="*/ 650 h 744"/>
              <a:gd name="T44" fmla="*/ 94 w 480"/>
              <a:gd name="T45" fmla="*/ 65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744">
                <a:moveTo>
                  <a:pt x="480" y="360"/>
                </a:moveTo>
                <a:cubicBezTo>
                  <a:pt x="465" y="346"/>
                  <a:pt x="465" y="346"/>
                  <a:pt x="465" y="346"/>
                </a:cubicBezTo>
                <a:cubicBezTo>
                  <a:pt x="438" y="322"/>
                  <a:pt x="408" y="303"/>
                  <a:pt x="377" y="289"/>
                </a:cubicBezTo>
                <a:cubicBezTo>
                  <a:pt x="402" y="258"/>
                  <a:pt x="417" y="219"/>
                  <a:pt x="417" y="176"/>
                </a:cubicBezTo>
                <a:cubicBezTo>
                  <a:pt x="417" y="79"/>
                  <a:pt x="338" y="0"/>
                  <a:pt x="240" y="0"/>
                </a:cubicBezTo>
                <a:cubicBezTo>
                  <a:pt x="143" y="0"/>
                  <a:pt x="64" y="79"/>
                  <a:pt x="64" y="176"/>
                </a:cubicBezTo>
                <a:cubicBezTo>
                  <a:pt x="64" y="218"/>
                  <a:pt x="78" y="257"/>
                  <a:pt x="103" y="287"/>
                </a:cubicBezTo>
                <a:cubicBezTo>
                  <a:pt x="71" y="301"/>
                  <a:pt x="42" y="320"/>
                  <a:pt x="15" y="344"/>
                </a:cubicBezTo>
                <a:cubicBezTo>
                  <a:pt x="0" y="358"/>
                  <a:pt x="0" y="358"/>
                  <a:pt x="0" y="358"/>
                </a:cubicBezTo>
                <a:cubicBezTo>
                  <a:pt x="0" y="744"/>
                  <a:pt x="0" y="744"/>
                  <a:pt x="0" y="744"/>
                </a:cubicBezTo>
                <a:cubicBezTo>
                  <a:pt x="480" y="744"/>
                  <a:pt x="480" y="744"/>
                  <a:pt x="480" y="744"/>
                </a:cubicBezTo>
                <a:lnTo>
                  <a:pt x="480" y="360"/>
                </a:lnTo>
                <a:close/>
                <a:moveTo>
                  <a:pt x="157" y="176"/>
                </a:moveTo>
                <a:cubicBezTo>
                  <a:pt x="157" y="130"/>
                  <a:pt x="194" y="93"/>
                  <a:pt x="240" y="93"/>
                </a:cubicBezTo>
                <a:cubicBezTo>
                  <a:pt x="286" y="93"/>
                  <a:pt x="324" y="130"/>
                  <a:pt x="324" y="176"/>
                </a:cubicBezTo>
                <a:cubicBezTo>
                  <a:pt x="324" y="219"/>
                  <a:pt x="291" y="255"/>
                  <a:pt x="249" y="259"/>
                </a:cubicBezTo>
                <a:cubicBezTo>
                  <a:pt x="243" y="259"/>
                  <a:pt x="237" y="259"/>
                  <a:pt x="231" y="259"/>
                </a:cubicBezTo>
                <a:cubicBezTo>
                  <a:pt x="189" y="255"/>
                  <a:pt x="157" y="219"/>
                  <a:pt x="157" y="176"/>
                </a:cubicBezTo>
                <a:close/>
                <a:moveTo>
                  <a:pt x="94" y="650"/>
                </a:moveTo>
                <a:cubicBezTo>
                  <a:pt x="94" y="400"/>
                  <a:pt x="94" y="400"/>
                  <a:pt x="94" y="400"/>
                </a:cubicBezTo>
                <a:cubicBezTo>
                  <a:pt x="178" y="337"/>
                  <a:pt x="302" y="337"/>
                  <a:pt x="387" y="403"/>
                </a:cubicBezTo>
                <a:cubicBezTo>
                  <a:pt x="387" y="650"/>
                  <a:pt x="387" y="650"/>
                  <a:pt x="387" y="650"/>
                </a:cubicBezTo>
                <a:lnTo>
                  <a:pt x="94" y="6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346137" y="5334453"/>
            <a:ext cx="503238" cy="781050"/>
          </a:xfrm>
          <a:custGeom>
            <a:avLst/>
            <a:gdLst>
              <a:gd name="T0" fmla="*/ 767 w 782"/>
              <a:gd name="T1" fmla="*/ 517 h 1213"/>
              <a:gd name="T2" fmla="*/ 554 w 782"/>
              <a:gd name="T3" fmla="*/ 397 h 1213"/>
              <a:gd name="T4" fmla="*/ 622 w 782"/>
              <a:gd name="T5" fmla="*/ 233 h 1213"/>
              <a:gd name="T6" fmla="*/ 390 w 782"/>
              <a:gd name="T7" fmla="*/ 0 h 1213"/>
              <a:gd name="T8" fmla="*/ 157 w 782"/>
              <a:gd name="T9" fmla="*/ 233 h 1213"/>
              <a:gd name="T10" fmla="*/ 225 w 782"/>
              <a:gd name="T11" fmla="*/ 396 h 1213"/>
              <a:gd name="T12" fmla="*/ 16 w 782"/>
              <a:gd name="T13" fmla="*/ 513 h 1213"/>
              <a:gd name="T14" fmla="*/ 0 w 782"/>
              <a:gd name="T15" fmla="*/ 527 h 1213"/>
              <a:gd name="T16" fmla="*/ 0 w 782"/>
              <a:gd name="T17" fmla="*/ 1120 h 1213"/>
              <a:gd name="T18" fmla="*/ 94 w 782"/>
              <a:gd name="T19" fmla="*/ 1213 h 1213"/>
              <a:gd name="T20" fmla="*/ 94 w 782"/>
              <a:gd name="T21" fmla="*/ 569 h 1213"/>
              <a:gd name="T22" fmla="*/ 689 w 782"/>
              <a:gd name="T23" fmla="*/ 573 h 1213"/>
              <a:gd name="T24" fmla="*/ 689 w 782"/>
              <a:gd name="T25" fmla="*/ 1213 h 1213"/>
              <a:gd name="T26" fmla="*/ 782 w 782"/>
              <a:gd name="T27" fmla="*/ 1120 h 1213"/>
              <a:gd name="T28" fmla="*/ 782 w 782"/>
              <a:gd name="T29" fmla="*/ 531 h 1213"/>
              <a:gd name="T30" fmla="*/ 767 w 782"/>
              <a:gd name="T31" fmla="*/ 517 h 1213"/>
              <a:gd name="T32" fmla="*/ 390 w 782"/>
              <a:gd name="T33" fmla="*/ 371 h 1213"/>
              <a:gd name="T34" fmla="*/ 251 w 782"/>
              <a:gd name="T35" fmla="*/ 233 h 1213"/>
              <a:gd name="T36" fmla="*/ 390 w 782"/>
              <a:gd name="T37" fmla="*/ 94 h 1213"/>
              <a:gd name="T38" fmla="*/ 529 w 782"/>
              <a:gd name="T39" fmla="*/ 233 h 1213"/>
              <a:gd name="T40" fmla="*/ 390 w 782"/>
              <a:gd name="T41" fmla="*/ 37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2" h="1213">
                <a:moveTo>
                  <a:pt x="767" y="517"/>
                </a:moveTo>
                <a:cubicBezTo>
                  <a:pt x="706" y="461"/>
                  <a:pt x="633" y="421"/>
                  <a:pt x="554" y="397"/>
                </a:cubicBezTo>
                <a:cubicBezTo>
                  <a:pt x="596" y="355"/>
                  <a:pt x="622" y="297"/>
                  <a:pt x="622" y="233"/>
                </a:cubicBezTo>
                <a:cubicBezTo>
                  <a:pt x="622" y="105"/>
                  <a:pt x="518" y="0"/>
                  <a:pt x="390" y="0"/>
                </a:cubicBezTo>
                <a:cubicBezTo>
                  <a:pt x="262" y="0"/>
                  <a:pt x="157" y="105"/>
                  <a:pt x="157" y="233"/>
                </a:cubicBezTo>
                <a:cubicBezTo>
                  <a:pt x="157" y="296"/>
                  <a:pt x="183" y="354"/>
                  <a:pt x="225" y="396"/>
                </a:cubicBezTo>
                <a:cubicBezTo>
                  <a:pt x="147" y="419"/>
                  <a:pt x="76" y="458"/>
                  <a:pt x="16" y="513"/>
                </a:cubicBezTo>
                <a:cubicBezTo>
                  <a:pt x="0" y="527"/>
                  <a:pt x="0" y="527"/>
                  <a:pt x="0" y="527"/>
                </a:cubicBezTo>
                <a:cubicBezTo>
                  <a:pt x="0" y="1120"/>
                  <a:pt x="0" y="1120"/>
                  <a:pt x="0" y="1120"/>
                </a:cubicBezTo>
                <a:cubicBezTo>
                  <a:pt x="0" y="1171"/>
                  <a:pt x="42" y="1213"/>
                  <a:pt x="94" y="1213"/>
                </a:cubicBezTo>
                <a:cubicBezTo>
                  <a:pt x="94" y="569"/>
                  <a:pt x="94" y="569"/>
                  <a:pt x="94" y="569"/>
                </a:cubicBezTo>
                <a:cubicBezTo>
                  <a:pt x="261" y="430"/>
                  <a:pt x="519" y="432"/>
                  <a:pt x="689" y="573"/>
                </a:cubicBezTo>
                <a:cubicBezTo>
                  <a:pt x="689" y="1213"/>
                  <a:pt x="689" y="1213"/>
                  <a:pt x="689" y="1213"/>
                </a:cubicBezTo>
                <a:cubicBezTo>
                  <a:pt x="740" y="1213"/>
                  <a:pt x="782" y="1172"/>
                  <a:pt x="782" y="1120"/>
                </a:cubicBezTo>
                <a:cubicBezTo>
                  <a:pt x="782" y="531"/>
                  <a:pt x="782" y="531"/>
                  <a:pt x="782" y="531"/>
                </a:cubicBezTo>
                <a:lnTo>
                  <a:pt x="767" y="517"/>
                </a:lnTo>
                <a:close/>
                <a:moveTo>
                  <a:pt x="390" y="371"/>
                </a:moveTo>
                <a:cubicBezTo>
                  <a:pt x="313" y="371"/>
                  <a:pt x="251" y="309"/>
                  <a:pt x="251" y="233"/>
                </a:cubicBezTo>
                <a:cubicBezTo>
                  <a:pt x="251" y="156"/>
                  <a:pt x="313" y="94"/>
                  <a:pt x="390" y="94"/>
                </a:cubicBezTo>
                <a:cubicBezTo>
                  <a:pt x="466" y="94"/>
                  <a:pt x="529" y="156"/>
                  <a:pt x="529" y="233"/>
                </a:cubicBezTo>
                <a:cubicBezTo>
                  <a:pt x="529" y="309"/>
                  <a:pt x="466" y="371"/>
                  <a:pt x="390" y="3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877824" y="5196341"/>
            <a:ext cx="528638" cy="815975"/>
          </a:xfrm>
          <a:custGeom>
            <a:avLst/>
            <a:gdLst>
              <a:gd name="T0" fmla="*/ 807 w 822"/>
              <a:gd name="T1" fmla="*/ 526 h 1269"/>
              <a:gd name="T2" fmla="*/ 575 w 822"/>
              <a:gd name="T3" fmla="*/ 398 h 1269"/>
              <a:gd name="T4" fmla="*/ 643 w 822"/>
              <a:gd name="T5" fmla="*/ 234 h 1269"/>
              <a:gd name="T6" fmla="*/ 409 w 822"/>
              <a:gd name="T7" fmla="*/ 0 h 1269"/>
              <a:gd name="T8" fmla="*/ 175 w 822"/>
              <a:gd name="T9" fmla="*/ 234 h 1269"/>
              <a:gd name="T10" fmla="*/ 242 w 822"/>
              <a:gd name="T11" fmla="*/ 398 h 1269"/>
              <a:gd name="T12" fmla="*/ 15 w 822"/>
              <a:gd name="T13" fmla="*/ 522 h 1269"/>
              <a:gd name="T14" fmla="*/ 0 w 822"/>
              <a:gd name="T15" fmla="*/ 536 h 1269"/>
              <a:gd name="T16" fmla="*/ 0 w 822"/>
              <a:gd name="T17" fmla="*/ 1176 h 1269"/>
              <a:gd name="T18" fmla="*/ 93 w 822"/>
              <a:gd name="T19" fmla="*/ 1269 h 1269"/>
              <a:gd name="T20" fmla="*/ 93 w 822"/>
              <a:gd name="T21" fmla="*/ 578 h 1269"/>
              <a:gd name="T22" fmla="*/ 408 w 822"/>
              <a:gd name="T23" fmla="*/ 468 h 1269"/>
              <a:gd name="T24" fmla="*/ 409 w 822"/>
              <a:gd name="T25" fmla="*/ 468 h 1269"/>
              <a:gd name="T26" fmla="*/ 411 w 822"/>
              <a:gd name="T27" fmla="*/ 468 h 1269"/>
              <a:gd name="T28" fmla="*/ 728 w 822"/>
              <a:gd name="T29" fmla="*/ 582 h 1269"/>
              <a:gd name="T30" fmla="*/ 728 w 822"/>
              <a:gd name="T31" fmla="*/ 667 h 1269"/>
              <a:gd name="T32" fmla="*/ 822 w 822"/>
              <a:gd name="T33" fmla="*/ 604 h 1269"/>
              <a:gd name="T34" fmla="*/ 822 w 822"/>
              <a:gd name="T35" fmla="*/ 540 h 1269"/>
              <a:gd name="T36" fmla="*/ 807 w 822"/>
              <a:gd name="T37" fmla="*/ 526 h 1269"/>
              <a:gd name="T38" fmla="*/ 409 w 822"/>
              <a:gd name="T39" fmla="*/ 374 h 1269"/>
              <a:gd name="T40" fmla="*/ 268 w 822"/>
              <a:gd name="T41" fmla="*/ 234 h 1269"/>
              <a:gd name="T42" fmla="*/ 409 w 822"/>
              <a:gd name="T43" fmla="*/ 94 h 1269"/>
              <a:gd name="T44" fmla="*/ 549 w 822"/>
              <a:gd name="T45" fmla="*/ 234 h 1269"/>
              <a:gd name="T46" fmla="*/ 409 w 822"/>
              <a:gd name="T47" fmla="*/ 374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2" h="1269">
                <a:moveTo>
                  <a:pt x="807" y="526"/>
                </a:moveTo>
                <a:cubicBezTo>
                  <a:pt x="739" y="465"/>
                  <a:pt x="660" y="423"/>
                  <a:pt x="575" y="398"/>
                </a:cubicBezTo>
                <a:cubicBezTo>
                  <a:pt x="617" y="356"/>
                  <a:pt x="643" y="298"/>
                  <a:pt x="643" y="234"/>
                </a:cubicBezTo>
                <a:cubicBezTo>
                  <a:pt x="643" y="105"/>
                  <a:pt x="538" y="0"/>
                  <a:pt x="409" y="0"/>
                </a:cubicBezTo>
                <a:cubicBezTo>
                  <a:pt x="280" y="0"/>
                  <a:pt x="175" y="105"/>
                  <a:pt x="175" y="234"/>
                </a:cubicBezTo>
                <a:cubicBezTo>
                  <a:pt x="175" y="298"/>
                  <a:pt x="201" y="355"/>
                  <a:pt x="242" y="398"/>
                </a:cubicBezTo>
                <a:cubicBezTo>
                  <a:pt x="159" y="421"/>
                  <a:pt x="81" y="462"/>
                  <a:pt x="15" y="522"/>
                </a:cubicBezTo>
                <a:cubicBezTo>
                  <a:pt x="0" y="536"/>
                  <a:pt x="0" y="536"/>
                  <a:pt x="0" y="536"/>
                </a:cubicBezTo>
                <a:cubicBezTo>
                  <a:pt x="0" y="1176"/>
                  <a:pt x="0" y="1176"/>
                  <a:pt x="0" y="1176"/>
                </a:cubicBezTo>
                <a:cubicBezTo>
                  <a:pt x="0" y="1228"/>
                  <a:pt x="42" y="1269"/>
                  <a:pt x="93" y="1269"/>
                </a:cubicBezTo>
                <a:cubicBezTo>
                  <a:pt x="93" y="578"/>
                  <a:pt x="93" y="578"/>
                  <a:pt x="93" y="578"/>
                </a:cubicBezTo>
                <a:cubicBezTo>
                  <a:pt x="182" y="504"/>
                  <a:pt x="295" y="468"/>
                  <a:pt x="408" y="468"/>
                </a:cubicBezTo>
                <a:cubicBezTo>
                  <a:pt x="408" y="468"/>
                  <a:pt x="408" y="468"/>
                  <a:pt x="409" y="468"/>
                </a:cubicBezTo>
                <a:cubicBezTo>
                  <a:pt x="409" y="468"/>
                  <a:pt x="410" y="468"/>
                  <a:pt x="411" y="468"/>
                </a:cubicBezTo>
                <a:cubicBezTo>
                  <a:pt x="524" y="469"/>
                  <a:pt x="638" y="507"/>
                  <a:pt x="728" y="582"/>
                </a:cubicBezTo>
                <a:cubicBezTo>
                  <a:pt x="728" y="667"/>
                  <a:pt x="728" y="667"/>
                  <a:pt x="728" y="667"/>
                </a:cubicBezTo>
                <a:cubicBezTo>
                  <a:pt x="758" y="643"/>
                  <a:pt x="789" y="622"/>
                  <a:pt x="822" y="604"/>
                </a:cubicBezTo>
                <a:cubicBezTo>
                  <a:pt x="822" y="540"/>
                  <a:pt x="822" y="540"/>
                  <a:pt x="822" y="540"/>
                </a:cubicBezTo>
                <a:lnTo>
                  <a:pt x="807" y="526"/>
                </a:lnTo>
                <a:close/>
                <a:moveTo>
                  <a:pt x="409" y="374"/>
                </a:moveTo>
                <a:cubicBezTo>
                  <a:pt x="331" y="374"/>
                  <a:pt x="268" y="311"/>
                  <a:pt x="268" y="234"/>
                </a:cubicBezTo>
                <a:cubicBezTo>
                  <a:pt x="268" y="157"/>
                  <a:pt x="331" y="94"/>
                  <a:pt x="409" y="94"/>
                </a:cubicBezTo>
                <a:cubicBezTo>
                  <a:pt x="486" y="94"/>
                  <a:pt x="549" y="157"/>
                  <a:pt x="549" y="234"/>
                </a:cubicBezTo>
                <a:cubicBezTo>
                  <a:pt x="549" y="311"/>
                  <a:pt x="486" y="374"/>
                  <a:pt x="409" y="3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132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Income tax deduction for LTC premiums – three steps</a:t>
            </a:r>
          </a:p>
        </p:txBody>
      </p:sp>
      <p:grpSp>
        <p:nvGrpSpPr>
          <p:cNvPr id="2" name="Group 1"/>
          <p:cNvGrpSpPr/>
          <p:nvPr/>
        </p:nvGrpSpPr>
        <p:grpSpPr>
          <a:xfrm>
            <a:off x="884904" y="5139417"/>
            <a:ext cx="1066800" cy="1041401"/>
            <a:chOff x="884904" y="5139417"/>
            <a:chExt cx="1066800" cy="1041401"/>
          </a:xfrm>
        </p:grpSpPr>
        <p:sp>
          <p:nvSpPr>
            <p:cNvPr id="15" name="Oval 12"/>
            <p:cNvSpPr>
              <a:spLocks noChangeArrowheads="1"/>
            </p:cNvSpPr>
            <p:nvPr/>
          </p:nvSpPr>
          <p:spPr bwMode="auto">
            <a:xfrm>
              <a:off x="1638967" y="5329917"/>
              <a:ext cx="136525" cy="1365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p:nvSpPr>
          <p:spPr bwMode="auto">
            <a:xfrm>
              <a:off x="1062704" y="5650592"/>
              <a:ext cx="350838" cy="352425"/>
            </a:xfrm>
            <a:custGeom>
              <a:avLst/>
              <a:gdLst>
                <a:gd name="T0" fmla="*/ 276 w 551"/>
                <a:gd name="T1" fmla="*/ 552 h 552"/>
                <a:gd name="T2" fmla="*/ 0 w 551"/>
                <a:gd name="T3" fmla="*/ 276 h 552"/>
                <a:gd name="T4" fmla="*/ 276 w 551"/>
                <a:gd name="T5" fmla="*/ 0 h 552"/>
                <a:gd name="T6" fmla="*/ 551 w 551"/>
                <a:gd name="T7" fmla="*/ 276 h 552"/>
                <a:gd name="T8" fmla="*/ 276 w 551"/>
                <a:gd name="T9" fmla="*/ 552 h 552"/>
                <a:gd name="T10" fmla="*/ 276 w 551"/>
                <a:gd name="T11" fmla="*/ 94 h 552"/>
                <a:gd name="T12" fmla="*/ 94 w 551"/>
                <a:gd name="T13" fmla="*/ 276 h 552"/>
                <a:gd name="T14" fmla="*/ 276 w 551"/>
                <a:gd name="T15" fmla="*/ 458 h 552"/>
                <a:gd name="T16" fmla="*/ 458 w 551"/>
                <a:gd name="T17" fmla="*/ 276 h 552"/>
                <a:gd name="T18" fmla="*/ 276 w 551"/>
                <a:gd name="T19" fmla="*/ 9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1" h="552">
                  <a:moveTo>
                    <a:pt x="276" y="552"/>
                  </a:moveTo>
                  <a:cubicBezTo>
                    <a:pt x="124" y="552"/>
                    <a:pt x="0" y="428"/>
                    <a:pt x="0" y="276"/>
                  </a:cubicBezTo>
                  <a:cubicBezTo>
                    <a:pt x="0" y="124"/>
                    <a:pt x="124" y="0"/>
                    <a:pt x="276" y="0"/>
                  </a:cubicBezTo>
                  <a:cubicBezTo>
                    <a:pt x="428" y="0"/>
                    <a:pt x="551" y="124"/>
                    <a:pt x="551" y="276"/>
                  </a:cubicBezTo>
                  <a:cubicBezTo>
                    <a:pt x="551" y="428"/>
                    <a:pt x="428" y="552"/>
                    <a:pt x="276" y="552"/>
                  </a:cubicBezTo>
                  <a:close/>
                  <a:moveTo>
                    <a:pt x="276" y="94"/>
                  </a:moveTo>
                  <a:cubicBezTo>
                    <a:pt x="175" y="94"/>
                    <a:pt x="94" y="176"/>
                    <a:pt x="94" y="276"/>
                  </a:cubicBezTo>
                  <a:cubicBezTo>
                    <a:pt x="94" y="377"/>
                    <a:pt x="175" y="458"/>
                    <a:pt x="276" y="458"/>
                  </a:cubicBezTo>
                  <a:cubicBezTo>
                    <a:pt x="376" y="458"/>
                    <a:pt x="458" y="377"/>
                    <a:pt x="458" y="276"/>
                  </a:cubicBezTo>
                  <a:cubicBezTo>
                    <a:pt x="458" y="176"/>
                    <a:pt x="376" y="94"/>
                    <a:pt x="276"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noEditPoints="1"/>
            </p:cNvSpPr>
            <p:nvPr/>
          </p:nvSpPr>
          <p:spPr bwMode="auto">
            <a:xfrm>
              <a:off x="1459579" y="5139417"/>
              <a:ext cx="492125" cy="515938"/>
            </a:xfrm>
            <a:custGeom>
              <a:avLst/>
              <a:gdLst>
                <a:gd name="T0" fmla="*/ 728 w 773"/>
                <a:gd name="T1" fmla="*/ 404 h 809"/>
                <a:gd name="T2" fmla="*/ 720 w 773"/>
                <a:gd name="T3" fmla="*/ 331 h 809"/>
                <a:gd name="T4" fmla="*/ 773 w 773"/>
                <a:gd name="T5" fmla="*/ 301 h 809"/>
                <a:gd name="T6" fmla="*/ 669 w 773"/>
                <a:gd name="T7" fmla="*/ 122 h 809"/>
                <a:gd name="T8" fmla="*/ 617 w 773"/>
                <a:gd name="T9" fmla="*/ 152 h 809"/>
                <a:gd name="T10" fmla="*/ 490 w 773"/>
                <a:gd name="T11" fmla="*/ 79 h 809"/>
                <a:gd name="T12" fmla="*/ 490 w 773"/>
                <a:gd name="T13" fmla="*/ 18 h 809"/>
                <a:gd name="T14" fmla="*/ 283 w 773"/>
                <a:gd name="T15" fmla="*/ 18 h 809"/>
                <a:gd name="T16" fmla="*/ 283 w 773"/>
                <a:gd name="T17" fmla="*/ 80 h 809"/>
                <a:gd name="T18" fmla="*/ 158 w 773"/>
                <a:gd name="T19" fmla="*/ 152 h 809"/>
                <a:gd name="T20" fmla="*/ 104 w 773"/>
                <a:gd name="T21" fmla="*/ 121 h 809"/>
                <a:gd name="T22" fmla="*/ 1 w 773"/>
                <a:gd name="T23" fmla="*/ 301 h 809"/>
                <a:gd name="T24" fmla="*/ 54 w 773"/>
                <a:gd name="T25" fmla="*/ 332 h 809"/>
                <a:gd name="T26" fmla="*/ 46 w 773"/>
                <a:gd name="T27" fmla="*/ 404 h 809"/>
                <a:gd name="T28" fmla="*/ 54 w 773"/>
                <a:gd name="T29" fmla="*/ 477 h 809"/>
                <a:gd name="T30" fmla="*/ 0 w 773"/>
                <a:gd name="T31" fmla="*/ 508 h 809"/>
                <a:gd name="T32" fmla="*/ 104 w 773"/>
                <a:gd name="T33" fmla="*/ 687 h 809"/>
                <a:gd name="T34" fmla="*/ 157 w 773"/>
                <a:gd name="T35" fmla="*/ 656 h 809"/>
                <a:gd name="T36" fmla="*/ 283 w 773"/>
                <a:gd name="T37" fmla="*/ 729 h 809"/>
                <a:gd name="T38" fmla="*/ 283 w 773"/>
                <a:gd name="T39" fmla="*/ 790 h 809"/>
                <a:gd name="T40" fmla="*/ 490 w 773"/>
                <a:gd name="T41" fmla="*/ 790 h 809"/>
                <a:gd name="T42" fmla="*/ 490 w 773"/>
                <a:gd name="T43" fmla="*/ 730 h 809"/>
                <a:gd name="T44" fmla="*/ 617 w 773"/>
                <a:gd name="T45" fmla="*/ 657 h 809"/>
                <a:gd name="T46" fmla="*/ 669 w 773"/>
                <a:gd name="T47" fmla="*/ 687 h 809"/>
                <a:gd name="T48" fmla="*/ 773 w 773"/>
                <a:gd name="T49" fmla="*/ 508 h 809"/>
                <a:gd name="T50" fmla="*/ 720 w 773"/>
                <a:gd name="T51" fmla="*/ 477 h 809"/>
                <a:gd name="T52" fmla="*/ 728 w 773"/>
                <a:gd name="T53" fmla="*/ 404 h 809"/>
                <a:gd name="T54" fmla="*/ 387 w 773"/>
                <a:gd name="T55" fmla="*/ 652 h 809"/>
                <a:gd name="T56" fmla="*/ 140 w 773"/>
                <a:gd name="T57" fmla="*/ 404 h 809"/>
                <a:gd name="T58" fmla="*/ 387 w 773"/>
                <a:gd name="T59" fmla="*/ 157 h 809"/>
                <a:gd name="T60" fmla="*/ 635 w 773"/>
                <a:gd name="T61" fmla="*/ 404 h 809"/>
                <a:gd name="T62" fmla="*/ 387 w 773"/>
                <a:gd name="T63" fmla="*/ 652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3" h="809">
                  <a:moveTo>
                    <a:pt x="728" y="404"/>
                  </a:moveTo>
                  <a:cubicBezTo>
                    <a:pt x="728" y="379"/>
                    <a:pt x="726" y="355"/>
                    <a:pt x="720" y="331"/>
                  </a:cubicBezTo>
                  <a:cubicBezTo>
                    <a:pt x="773" y="301"/>
                    <a:pt x="773" y="301"/>
                    <a:pt x="773" y="301"/>
                  </a:cubicBezTo>
                  <a:cubicBezTo>
                    <a:pt x="755" y="233"/>
                    <a:pt x="719" y="171"/>
                    <a:pt x="669" y="122"/>
                  </a:cubicBezTo>
                  <a:cubicBezTo>
                    <a:pt x="617" y="152"/>
                    <a:pt x="617" y="152"/>
                    <a:pt x="617" y="152"/>
                  </a:cubicBezTo>
                  <a:cubicBezTo>
                    <a:pt x="581" y="119"/>
                    <a:pt x="538" y="94"/>
                    <a:pt x="490" y="79"/>
                  </a:cubicBezTo>
                  <a:cubicBezTo>
                    <a:pt x="490" y="18"/>
                    <a:pt x="490" y="18"/>
                    <a:pt x="490" y="18"/>
                  </a:cubicBezTo>
                  <a:cubicBezTo>
                    <a:pt x="422" y="0"/>
                    <a:pt x="351" y="0"/>
                    <a:pt x="283" y="18"/>
                  </a:cubicBezTo>
                  <a:cubicBezTo>
                    <a:pt x="283" y="80"/>
                    <a:pt x="283" y="80"/>
                    <a:pt x="283" y="80"/>
                  </a:cubicBezTo>
                  <a:cubicBezTo>
                    <a:pt x="236" y="95"/>
                    <a:pt x="193" y="120"/>
                    <a:pt x="158" y="152"/>
                  </a:cubicBezTo>
                  <a:cubicBezTo>
                    <a:pt x="104" y="121"/>
                    <a:pt x="104" y="121"/>
                    <a:pt x="104" y="121"/>
                  </a:cubicBezTo>
                  <a:cubicBezTo>
                    <a:pt x="54" y="171"/>
                    <a:pt x="18" y="233"/>
                    <a:pt x="1" y="301"/>
                  </a:cubicBezTo>
                  <a:cubicBezTo>
                    <a:pt x="54" y="332"/>
                    <a:pt x="54" y="332"/>
                    <a:pt x="54" y="332"/>
                  </a:cubicBezTo>
                  <a:cubicBezTo>
                    <a:pt x="49" y="355"/>
                    <a:pt x="46" y="379"/>
                    <a:pt x="46" y="404"/>
                  </a:cubicBezTo>
                  <a:cubicBezTo>
                    <a:pt x="46" y="429"/>
                    <a:pt x="49" y="453"/>
                    <a:pt x="54" y="477"/>
                  </a:cubicBezTo>
                  <a:cubicBezTo>
                    <a:pt x="0" y="508"/>
                    <a:pt x="0" y="508"/>
                    <a:pt x="0" y="508"/>
                  </a:cubicBezTo>
                  <a:cubicBezTo>
                    <a:pt x="19" y="576"/>
                    <a:pt x="55" y="638"/>
                    <a:pt x="104" y="687"/>
                  </a:cubicBezTo>
                  <a:cubicBezTo>
                    <a:pt x="157" y="656"/>
                    <a:pt x="157" y="656"/>
                    <a:pt x="157" y="656"/>
                  </a:cubicBezTo>
                  <a:cubicBezTo>
                    <a:pt x="193" y="689"/>
                    <a:pt x="236" y="714"/>
                    <a:pt x="283" y="729"/>
                  </a:cubicBezTo>
                  <a:cubicBezTo>
                    <a:pt x="283" y="790"/>
                    <a:pt x="283" y="790"/>
                    <a:pt x="283" y="790"/>
                  </a:cubicBezTo>
                  <a:cubicBezTo>
                    <a:pt x="351" y="809"/>
                    <a:pt x="423" y="808"/>
                    <a:pt x="490" y="790"/>
                  </a:cubicBezTo>
                  <a:cubicBezTo>
                    <a:pt x="490" y="730"/>
                    <a:pt x="490" y="730"/>
                    <a:pt x="490" y="730"/>
                  </a:cubicBezTo>
                  <a:cubicBezTo>
                    <a:pt x="538" y="715"/>
                    <a:pt x="581" y="689"/>
                    <a:pt x="617" y="657"/>
                  </a:cubicBezTo>
                  <a:cubicBezTo>
                    <a:pt x="669" y="687"/>
                    <a:pt x="669" y="687"/>
                    <a:pt x="669" y="687"/>
                  </a:cubicBezTo>
                  <a:cubicBezTo>
                    <a:pt x="719" y="637"/>
                    <a:pt x="755" y="575"/>
                    <a:pt x="773" y="508"/>
                  </a:cubicBezTo>
                  <a:cubicBezTo>
                    <a:pt x="720" y="477"/>
                    <a:pt x="720" y="477"/>
                    <a:pt x="720" y="477"/>
                  </a:cubicBezTo>
                  <a:cubicBezTo>
                    <a:pt x="726" y="454"/>
                    <a:pt x="728" y="429"/>
                    <a:pt x="728" y="404"/>
                  </a:cubicBezTo>
                  <a:close/>
                  <a:moveTo>
                    <a:pt x="387" y="652"/>
                  </a:moveTo>
                  <a:cubicBezTo>
                    <a:pt x="251" y="652"/>
                    <a:pt x="140" y="541"/>
                    <a:pt x="140" y="404"/>
                  </a:cubicBezTo>
                  <a:cubicBezTo>
                    <a:pt x="140" y="268"/>
                    <a:pt x="251" y="157"/>
                    <a:pt x="387" y="157"/>
                  </a:cubicBezTo>
                  <a:cubicBezTo>
                    <a:pt x="524" y="157"/>
                    <a:pt x="635" y="268"/>
                    <a:pt x="635" y="404"/>
                  </a:cubicBezTo>
                  <a:cubicBezTo>
                    <a:pt x="635" y="541"/>
                    <a:pt x="524" y="652"/>
                    <a:pt x="387" y="6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884904" y="5471205"/>
              <a:ext cx="708025" cy="709613"/>
            </a:xfrm>
            <a:custGeom>
              <a:avLst/>
              <a:gdLst>
                <a:gd name="T0" fmla="*/ 1057 w 1113"/>
                <a:gd name="T1" fmla="*/ 644 h 1113"/>
                <a:gd name="T2" fmla="*/ 1057 w 1113"/>
                <a:gd name="T3" fmla="*/ 469 h 1113"/>
                <a:gd name="T4" fmla="*/ 1112 w 1113"/>
                <a:gd name="T5" fmla="*/ 446 h 1113"/>
                <a:gd name="T6" fmla="*/ 1029 w 1113"/>
                <a:gd name="T7" fmla="*/ 242 h 1113"/>
                <a:gd name="T8" fmla="*/ 1028 w 1113"/>
                <a:gd name="T9" fmla="*/ 241 h 1113"/>
                <a:gd name="T10" fmla="*/ 972 w 1113"/>
                <a:gd name="T11" fmla="*/ 264 h 1113"/>
                <a:gd name="T12" fmla="*/ 848 w 1113"/>
                <a:gd name="T13" fmla="*/ 140 h 1113"/>
                <a:gd name="T14" fmla="*/ 871 w 1113"/>
                <a:gd name="T15" fmla="*/ 85 h 1113"/>
                <a:gd name="T16" fmla="*/ 668 w 1113"/>
                <a:gd name="T17" fmla="*/ 0 h 1113"/>
                <a:gd name="T18" fmla="*/ 667 w 1113"/>
                <a:gd name="T19" fmla="*/ 0 h 1113"/>
                <a:gd name="T20" fmla="*/ 644 w 1113"/>
                <a:gd name="T21" fmla="*/ 56 h 1113"/>
                <a:gd name="T22" fmla="*/ 469 w 1113"/>
                <a:gd name="T23" fmla="*/ 56 h 1113"/>
                <a:gd name="T24" fmla="*/ 446 w 1113"/>
                <a:gd name="T25" fmla="*/ 0 h 1113"/>
                <a:gd name="T26" fmla="*/ 242 w 1113"/>
                <a:gd name="T27" fmla="*/ 84 h 1113"/>
                <a:gd name="T28" fmla="*/ 241 w 1113"/>
                <a:gd name="T29" fmla="*/ 85 h 1113"/>
                <a:gd name="T30" fmla="*/ 264 w 1113"/>
                <a:gd name="T31" fmla="*/ 140 h 1113"/>
                <a:gd name="T32" fmla="*/ 140 w 1113"/>
                <a:gd name="T33" fmla="*/ 264 h 1113"/>
                <a:gd name="T34" fmla="*/ 85 w 1113"/>
                <a:gd name="T35" fmla="*/ 241 h 1113"/>
                <a:gd name="T36" fmla="*/ 0 w 1113"/>
                <a:gd name="T37" fmla="*/ 444 h 1113"/>
                <a:gd name="T38" fmla="*/ 0 w 1113"/>
                <a:gd name="T39" fmla="*/ 446 h 1113"/>
                <a:gd name="T40" fmla="*/ 55 w 1113"/>
                <a:gd name="T41" fmla="*/ 469 h 1113"/>
                <a:gd name="T42" fmla="*/ 56 w 1113"/>
                <a:gd name="T43" fmla="*/ 644 h 1113"/>
                <a:gd name="T44" fmla="*/ 0 w 1113"/>
                <a:gd name="T45" fmla="*/ 667 h 1113"/>
                <a:gd name="T46" fmla="*/ 84 w 1113"/>
                <a:gd name="T47" fmla="*/ 870 h 1113"/>
                <a:gd name="T48" fmla="*/ 85 w 1113"/>
                <a:gd name="T49" fmla="*/ 871 h 1113"/>
                <a:gd name="T50" fmla="*/ 140 w 1113"/>
                <a:gd name="T51" fmla="*/ 848 h 1113"/>
                <a:gd name="T52" fmla="*/ 264 w 1113"/>
                <a:gd name="T53" fmla="*/ 973 h 1113"/>
                <a:gd name="T54" fmla="*/ 241 w 1113"/>
                <a:gd name="T55" fmla="*/ 1028 h 1113"/>
                <a:gd name="T56" fmla="*/ 444 w 1113"/>
                <a:gd name="T57" fmla="*/ 1112 h 1113"/>
                <a:gd name="T58" fmla="*/ 446 w 1113"/>
                <a:gd name="T59" fmla="*/ 1113 h 1113"/>
                <a:gd name="T60" fmla="*/ 469 w 1113"/>
                <a:gd name="T61" fmla="*/ 1057 h 1113"/>
                <a:gd name="T62" fmla="*/ 556 w 1113"/>
                <a:gd name="T63" fmla="*/ 1065 h 1113"/>
                <a:gd name="T64" fmla="*/ 644 w 1113"/>
                <a:gd name="T65" fmla="*/ 1057 h 1113"/>
                <a:gd name="T66" fmla="*/ 667 w 1113"/>
                <a:gd name="T67" fmla="*/ 1112 h 1113"/>
                <a:gd name="T68" fmla="*/ 870 w 1113"/>
                <a:gd name="T69" fmla="*/ 1029 h 1113"/>
                <a:gd name="T70" fmla="*/ 871 w 1113"/>
                <a:gd name="T71" fmla="*/ 1028 h 1113"/>
                <a:gd name="T72" fmla="*/ 848 w 1113"/>
                <a:gd name="T73" fmla="*/ 973 h 1113"/>
                <a:gd name="T74" fmla="*/ 973 w 1113"/>
                <a:gd name="T75" fmla="*/ 849 h 1113"/>
                <a:gd name="T76" fmla="*/ 1028 w 1113"/>
                <a:gd name="T77" fmla="*/ 871 h 1113"/>
                <a:gd name="T78" fmla="*/ 1112 w 1113"/>
                <a:gd name="T79" fmla="*/ 668 h 1113"/>
                <a:gd name="T80" fmla="*/ 1113 w 1113"/>
                <a:gd name="T81" fmla="*/ 667 h 1113"/>
                <a:gd name="T82" fmla="*/ 1057 w 1113"/>
                <a:gd name="T83" fmla="*/ 644 h 1113"/>
                <a:gd name="T84" fmla="*/ 397 w 1113"/>
                <a:gd name="T85" fmla="*/ 940 h 1113"/>
                <a:gd name="T86" fmla="*/ 173 w 1113"/>
                <a:gd name="T87" fmla="*/ 398 h 1113"/>
                <a:gd name="T88" fmla="*/ 557 w 1113"/>
                <a:gd name="T89" fmla="*/ 141 h 1113"/>
                <a:gd name="T90" fmla="*/ 715 w 1113"/>
                <a:gd name="T91" fmla="*/ 173 h 1113"/>
                <a:gd name="T92" fmla="*/ 940 w 1113"/>
                <a:gd name="T93" fmla="*/ 715 h 1113"/>
                <a:gd name="T94" fmla="*/ 397 w 1113"/>
                <a:gd name="T95" fmla="*/ 94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3" h="1113">
                  <a:moveTo>
                    <a:pt x="1057" y="644"/>
                  </a:moveTo>
                  <a:cubicBezTo>
                    <a:pt x="1067" y="585"/>
                    <a:pt x="1067" y="526"/>
                    <a:pt x="1057" y="469"/>
                  </a:cubicBezTo>
                  <a:cubicBezTo>
                    <a:pt x="1112" y="446"/>
                    <a:pt x="1112" y="446"/>
                    <a:pt x="1112" y="446"/>
                  </a:cubicBezTo>
                  <a:cubicBezTo>
                    <a:pt x="1098" y="373"/>
                    <a:pt x="1070" y="305"/>
                    <a:pt x="1029" y="242"/>
                  </a:cubicBezTo>
                  <a:cubicBezTo>
                    <a:pt x="1028" y="241"/>
                    <a:pt x="1028" y="241"/>
                    <a:pt x="1028" y="241"/>
                  </a:cubicBezTo>
                  <a:cubicBezTo>
                    <a:pt x="972" y="264"/>
                    <a:pt x="972" y="264"/>
                    <a:pt x="972" y="264"/>
                  </a:cubicBezTo>
                  <a:cubicBezTo>
                    <a:pt x="939" y="217"/>
                    <a:pt x="897" y="175"/>
                    <a:pt x="848" y="140"/>
                  </a:cubicBezTo>
                  <a:cubicBezTo>
                    <a:pt x="871" y="85"/>
                    <a:pt x="871" y="85"/>
                    <a:pt x="871" y="85"/>
                  </a:cubicBezTo>
                  <a:cubicBezTo>
                    <a:pt x="810" y="44"/>
                    <a:pt x="741" y="15"/>
                    <a:pt x="668" y="0"/>
                  </a:cubicBezTo>
                  <a:cubicBezTo>
                    <a:pt x="667" y="0"/>
                    <a:pt x="667" y="0"/>
                    <a:pt x="667" y="0"/>
                  </a:cubicBezTo>
                  <a:cubicBezTo>
                    <a:pt x="644" y="56"/>
                    <a:pt x="644" y="56"/>
                    <a:pt x="644" y="56"/>
                  </a:cubicBezTo>
                  <a:cubicBezTo>
                    <a:pt x="585" y="45"/>
                    <a:pt x="526" y="46"/>
                    <a:pt x="469" y="56"/>
                  </a:cubicBezTo>
                  <a:cubicBezTo>
                    <a:pt x="446" y="0"/>
                    <a:pt x="446" y="0"/>
                    <a:pt x="446" y="0"/>
                  </a:cubicBezTo>
                  <a:cubicBezTo>
                    <a:pt x="373" y="15"/>
                    <a:pt x="305" y="43"/>
                    <a:pt x="242" y="84"/>
                  </a:cubicBezTo>
                  <a:cubicBezTo>
                    <a:pt x="241" y="85"/>
                    <a:pt x="241" y="85"/>
                    <a:pt x="241" y="85"/>
                  </a:cubicBezTo>
                  <a:cubicBezTo>
                    <a:pt x="264" y="140"/>
                    <a:pt x="264" y="140"/>
                    <a:pt x="264" y="140"/>
                  </a:cubicBezTo>
                  <a:cubicBezTo>
                    <a:pt x="217" y="174"/>
                    <a:pt x="175" y="215"/>
                    <a:pt x="140" y="264"/>
                  </a:cubicBezTo>
                  <a:cubicBezTo>
                    <a:pt x="85" y="241"/>
                    <a:pt x="85" y="241"/>
                    <a:pt x="85" y="241"/>
                  </a:cubicBezTo>
                  <a:cubicBezTo>
                    <a:pt x="44" y="303"/>
                    <a:pt x="15" y="371"/>
                    <a:pt x="0" y="444"/>
                  </a:cubicBezTo>
                  <a:cubicBezTo>
                    <a:pt x="0" y="446"/>
                    <a:pt x="0" y="446"/>
                    <a:pt x="0" y="446"/>
                  </a:cubicBezTo>
                  <a:cubicBezTo>
                    <a:pt x="55" y="469"/>
                    <a:pt x="55" y="469"/>
                    <a:pt x="55" y="469"/>
                  </a:cubicBezTo>
                  <a:cubicBezTo>
                    <a:pt x="45" y="528"/>
                    <a:pt x="46" y="587"/>
                    <a:pt x="56" y="644"/>
                  </a:cubicBezTo>
                  <a:cubicBezTo>
                    <a:pt x="0" y="667"/>
                    <a:pt x="0" y="667"/>
                    <a:pt x="0" y="667"/>
                  </a:cubicBezTo>
                  <a:cubicBezTo>
                    <a:pt x="15" y="740"/>
                    <a:pt x="43" y="808"/>
                    <a:pt x="84" y="870"/>
                  </a:cubicBezTo>
                  <a:cubicBezTo>
                    <a:pt x="85" y="871"/>
                    <a:pt x="85" y="871"/>
                    <a:pt x="85" y="871"/>
                  </a:cubicBezTo>
                  <a:cubicBezTo>
                    <a:pt x="140" y="848"/>
                    <a:pt x="140" y="848"/>
                    <a:pt x="140" y="848"/>
                  </a:cubicBezTo>
                  <a:cubicBezTo>
                    <a:pt x="174" y="896"/>
                    <a:pt x="215" y="938"/>
                    <a:pt x="264" y="973"/>
                  </a:cubicBezTo>
                  <a:cubicBezTo>
                    <a:pt x="241" y="1028"/>
                    <a:pt x="241" y="1028"/>
                    <a:pt x="241" y="1028"/>
                  </a:cubicBezTo>
                  <a:cubicBezTo>
                    <a:pt x="303" y="1069"/>
                    <a:pt x="371" y="1097"/>
                    <a:pt x="444" y="1112"/>
                  </a:cubicBezTo>
                  <a:cubicBezTo>
                    <a:pt x="446" y="1113"/>
                    <a:pt x="446" y="1113"/>
                    <a:pt x="446" y="1113"/>
                  </a:cubicBezTo>
                  <a:cubicBezTo>
                    <a:pt x="469" y="1057"/>
                    <a:pt x="469" y="1057"/>
                    <a:pt x="469" y="1057"/>
                  </a:cubicBezTo>
                  <a:cubicBezTo>
                    <a:pt x="498" y="1062"/>
                    <a:pt x="527" y="1065"/>
                    <a:pt x="556" y="1065"/>
                  </a:cubicBezTo>
                  <a:cubicBezTo>
                    <a:pt x="585" y="1065"/>
                    <a:pt x="615" y="1062"/>
                    <a:pt x="644" y="1057"/>
                  </a:cubicBezTo>
                  <a:cubicBezTo>
                    <a:pt x="667" y="1112"/>
                    <a:pt x="667" y="1112"/>
                    <a:pt x="667" y="1112"/>
                  </a:cubicBezTo>
                  <a:cubicBezTo>
                    <a:pt x="740" y="1098"/>
                    <a:pt x="808" y="1070"/>
                    <a:pt x="870" y="1029"/>
                  </a:cubicBezTo>
                  <a:cubicBezTo>
                    <a:pt x="871" y="1028"/>
                    <a:pt x="871" y="1028"/>
                    <a:pt x="871" y="1028"/>
                  </a:cubicBezTo>
                  <a:cubicBezTo>
                    <a:pt x="848" y="973"/>
                    <a:pt x="848" y="973"/>
                    <a:pt x="848" y="973"/>
                  </a:cubicBezTo>
                  <a:cubicBezTo>
                    <a:pt x="896" y="939"/>
                    <a:pt x="938" y="898"/>
                    <a:pt x="973" y="849"/>
                  </a:cubicBezTo>
                  <a:cubicBezTo>
                    <a:pt x="1028" y="871"/>
                    <a:pt x="1028" y="871"/>
                    <a:pt x="1028" y="871"/>
                  </a:cubicBezTo>
                  <a:cubicBezTo>
                    <a:pt x="1069" y="810"/>
                    <a:pt x="1097" y="742"/>
                    <a:pt x="1112" y="668"/>
                  </a:cubicBezTo>
                  <a:cubicBezTo>
                    <a:pt x="1113" y="667"/>
                    <a:pt x="1113" y="667"/>
                    <a:pt x="1113" y="667"/>
                  </a:cubicBezTo>
                  <a:lnTo>
                    <a:pt x="1057" y="644"/>
                  </a:lnTo>
                  <a:close/>
                  <a:moveTo>
                    <a:pt x="397" y="940"/>
                  </a:moveTo>
                  <a:cubicBezTo>
                    <a:pt x="186" y="852"/>
                    <a:pt x="85" y="609"/>
                    <a:pt x="173" y="398"/>
                  </a:cubicBezTo>
                  <a:cubicBezTo>
                    <a:pt x="239" y="238"/>
                    <a:pt x="394" y="141"/>
                    <a:pt x="557" y="141"/>
                  </a:cubicBezTo>
                  <a:cubicBezTo>
                    <a:pt x="610" y="141"/>
                    <a:pt x="663" y="151"/>
                    <a:pt x="715" y="173"/>
                  </a:cubicBezTo>
                  <a:cubicBezTo>
                    <a:pt x="927" y="260"/>
                    <a:pt x="1028" y="504"/>
                    <a:pt x="940" y="715"/>
                  </a:cubicBezTo>
                  <a:cubicBezTo>
                    <a:pt x="852" y="927"/>
                    <a:pt x="609" y="1028"/>
                    <a:pt x="397" y="9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458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Determine the amount of LTC premium paid</a:t>
            </a:r>
          </a:p>
        </p:txBody>
      </p:sp>
      <p:pic>
        <p:nvPicPr>
          <p:cNvPr id="2" name="Picture 1"/>
          <p:cNvPicPr>
            <a:picLocks noChangeAspect="1"/>
          </p:cNvPicPr>
          <p:nvPr/>
        </p:nvPicPr>
        <p:blipFill>
          <a:blip r:embed="rId3"/>
          <a:stretch>
            <a:fillRect/>
          </a:stretch>
        </p:blipFill>
        <p:spPr>
          <a:xfrm>
            <a:off x="876300" y="2792812"/>
            <a:ext cx="9980952" cy="1323810"/>
          </a:xfrm>
          <a:prstGeom prst="rect">
            <a:avLst/>
          </a:prstGeom>
        </p:spPr>
      </p:pic>
    </p:spTree>
    <p:extLst>
      <p:ext uri="{BB962C8B-B14F-4D97-AF65-F5344CB8AC3E}">
        <p14:creationId xmlns:p14="http://schemas.microsoft.com/office/powerpoint/2010/main" val="144558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Review age-based limitations</a:t>
            </a:r>
          </a:p>
        </p:txBody>
      </p:sp>
      <p:pic>
        <p:nvPicPr>
          <p:cNvPr id="3" name="Picture 2">
            <a:extLst>
              <a:ext uri="{FF2B5EF4-FFF2-40B4-BE49-F238E27FC236}">
                <a16:creationId xmlns:a16="http://schemas.microsoft.com/office/drawing/2014/main" id="{9E3B17C3-1E13-4B54-BC4C-16FD6B73FCFC}"/>
              </a:ext>
            </a:extLst>
          </p:cNvPr>
          <p:cNvPicPr>
            <a:picLocks noChangeAspect="1"/>
          </p:cNvPicPr>
          <p:nvPr/>
        </p:nvPicPr>
        <p:blipFill>
          <a:blip r:embed="rId3"/>
          <a:stretch>
            <a:fillRect/>
          </a:stretch>
        </p:blipFill>
        <p:spPr>
          <a:xfrm>
            <a:off x="674370" y="2225040"/>
            <a:ext cx="10363200" cy="3469618"/>
          </a:xfrm>
          <a:prstGeom prst="rect">
            <a:avLst/>
          </a:prstGeom>
        </p:spPr>
      </p:pic>
    </p:spTree>
    <p:extLst>
      <p:ext uri="{BB962C8B-B14F-4D97-AF65-F5344CB8AC3E}">
        <p14:creationId xmlns:p14="http://schemas.microsoft.com/office/powerpoint/2010/main" val="153229532"/>
      </p:ext>
    </p:extLst>
  </p:cSld>
  <p:clrMapOvr>
    <a:masterClrMapping/>
  </p:clrMapOvr>
</p:sld>
</file>

<file path=ppt/theme/theme1.xml><?xml version="1.0" encoding="utf-8"?>
<a:theme xmlns:a="http://schemas.openxmlformats.org/drawingml/2006/main" name="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8_wide.potx" id="{DA8ADAAE-3A69-42A3-8034-545D1524876C}" vid="{5949D557-9994-4660-85B3-83FF200A63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3" ma:contentTypeDescription="Create a new document." ma:contentTypeScope="" ma:versionID="be79b10c9b7d6186491bbbc71a072961">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ced4b16f4c916d0eac0e3d84e56da386"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18BB3E-595C-4BA3-A74C-4CF739AE4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EC1467-B8D8-47AD-878A-88925BBC0D1C}">
  <ds:schemaRefs>
    <ds:schemaRef ds:uri="http://schemas.microsoft.com/sharepoint/v3/contenttype/forms"/>
  </ds:schemaRefs>
</ds:datastoreItem>
</file>

<file path=customXml/itemProps3.xml><?xml version="1.0" encoding="utf-8"?>
<ds:datastoreItem xmlns:ds="http://schemas.openxmlformats.org/officeDocument/2006/customXml" ds:itemID="{B6D7840D-CA7D-4BD6-A5F2-07F0869E2981}">
  <ds:schemaRefs>
    <ds:schemaRef ds:uri="http://schemas.microsoft.com/office/2006/metadata/properties"/>
    <ds:schemaRef ds:uri="http://schemas.microsoft.com/office/2006/documentManagement/types"/>
    <ds:schemaRef ds:uri="b24728e0-73a7-4bf8-b246-3d3a4eb367b6"/>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bc07c542-31d9-43e6-8381-41bf2cd25ef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7020</TotalTime>
  <Words>4316</Words>
  <Application>Microsoft Office PowerPoint</Application>
  <PresentationFormat>Widescreen</PresentationFormat>
  <Paragraphs>517</Paragraphs>
  <Slides>42</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Arial-BoldMT</vt:lpstr>
      <vt:lpstr>ArialMT</vt:lpstr>
      <vt:lpstr>Calibri</vt:lpstr>
      <vt:lpstr>Courier New</vt:lpstr>
      <vt:lpstr>HurmeGeometricSans4 Bold</vt:lpstr>
      <vt:lpstr>Source Sans Pro</vt:lpstr>
      <vt:lpstr>Office Theme</vt:lpstr>
      <vt:lpstr>SecureCare Universal Life</vt:lpstr>
      <vt:lpstr>Agenda</vt:lpstr>
      <vt:lpstr>Why are SecureCare premiums deductible?</vt:lpstr>
      <vt:lpstr>Why are long-term care (LTC) premiums deductible?</vt:lpstr>
      <vt:lpstr>Two parts of a SecureCare product</vt:lpstr>
      <vt:lpstr>Individuals  </vt:lpstr>
      <vt:lpstr>Income tax deduction for LTC premiums – three steps</vt:lpstr>
      <vt:lpstr>Step 1: Determine the amount of LTC premium paid</vt:lpstr>
      <vt:lpstr>Step 2: Review age-based limitations</vt:lpstr>
      <vt:lpstr>Step 3: Itemized deduction for medical expenses is the lesser of the LTC premium or age-based limit</vt:lpstr>
      <vt:lpstr>Where are the itemized deductions?</vt:lpstr>
      <vt:lpstr>Standard deduction versus itemized deductions</vt:lpstr>
      <vt:lpstr>Which clients will get the itemized deduction?</vt:lpstr>
      <vt:lpstr>Health Savings Accounts and LTC premiums</vt:lpstr>
      <vt:lpstr>Can a Health Savings Account (HSA) be used to pay the premiums for a SecureCare policy?</vt:lpstr>
      <vt:lpstr>Example</vt:lpstr>
      <vt:lpstr>Other tax implications</vt:lpstr>
      <vt:lpstr>Other tax implications</vt:lpstr>
      <vt:lpstr>Business-sponsored arrangements </vt:lpstr>
      <vt:lpstr>Pass-through entities</vt:lpstr>
      <vt:lpstr>Pass-through entity owners</vt:lpstr>
      <vt:lpstr>Where are the above-the-line deductions?</vt:lpstr>
      <vt:lpstr>Pass-through entities</vt:lpstr>
      <vt:lpstr>Case study: Bruce (S corporation owner)</vt:lpstr>
      <vt:lpstr>Case study: Bruce tax implications</vt:lpstr>
      <vt:lpstr>Case study: guarantee #1 – if Bruce needs long-term care</vt:lpstr>
      <vt:lpstr>Case study: guarantees #2 and #3</vt:lpstr>
      <vt:lpstr>Case study: guarantee #4 – if XYZ provides no additional premiums</vt:lpstr>
      <vt:lpstr>C corporation owners</vt:lpstr>
      <vt:lpstr>Tax law opportunity: C corporations</vt:lpstr>
      <vt:lpstr>C corporation owners</vt:lpstr>
      <vt:lpstr>Case study: ABC Corporation</vt:lpstr>
      <vt:lpstr>Case study: Nancy (C corporation)</vt:lpstr>
      <vt:lpstr>Case study: Nancy (C corporation)</vt:lpstr>
      <vt:lpstr>Case study: Paul</vt:lpstr>
      <vt:lpstr>Case study: Paul (C corporation)</vt:lpstr>
      <vt:lpstr>Employees</vt:lpstr>
      <vt:lpstr>Employees</vt:lpstr>
      <vt:lpstr>Case study: Chuck (employee)</vt:lpstr>
      <vt:lpstr>Case Study: Chuck (employee)</vt:lpstr>
      <vt:lpstr>Any questions?</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cp854</dc:creator>
  <cp:lastModifiedBy>Charlotte Bing - Financial Markets Inc</cp:lastModifiedBy>
  <cp:revision>204</cp:revision>
  <dcterms:created xsi:type="dcterms:W3CDTF">2018-04-02T20:19:03Z</dcterms:created>
  <dcterms:modified xsi:type="dcterms:W3CDTF">2021-02-08T19:50:32Z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